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6"/>
  </p:notesMasterIdLst>
  <p:handoutMasterIdLst>
    <p:handoutMasterId r:id="rId27"/>
  </p:handoutMasterIdLst>
  <p:sldIdLst>
    <p:sldId id="410" r:id="rId5"/>
    <p:sldId id="383" r:id="rId6"/>
    <p:sldId id="411" r:id="rId7"/>
    <p:sldId id="409" r:id="rId8"/>
    <p:sldId id="39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06" r:id="rId24"/>
    <p:sldId id="39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27" autoAdjust="0"/>
  </p:normalViewPr>
  <p:slideViewPr>
    <p:cSldViewPr snapToGrid="0">
      <p:cViewPr varScale="1">
        <p:scale>
          <a:sx n="97" d="100"/>
          <a:sy n="97" d="100"/>
        </p:scale>
        <p:origin x="9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06/26/2024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06/26/2024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601297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89586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966255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822324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931040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176002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3318046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1594468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663496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2972897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1445143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730433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61317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91995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831385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386589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Hotel Reservation Analysis</a:t>
            </a:r>
            <a:br>
              <a:rPr lang="en-US" dirty="0"/>
            </a:br>
            <a:r>
              <a:rPr lang="en-US" dirty="0"/>
              <a:t>presentation</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338959" y="102875"/>
            <a:ext cx="11303875" cy="1680205"/>
          </a:xfrm>
        </p:spPr>
        <p:txBody>
          <a:bodyPr/>
          <a:lstStyle/>
          <a:p>
            <a:r>
              <a:rPr lang="en-US" dirty="0"/>
              <a:t>6.Reservations fall on a weekend</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84179" y="2297003"/>
            <a:ext cx="7810500" cy="3700462"/>
          </a:xfrm>
        </p:spPr>
        <p:txBody>
          <a:bodyPr>
            <a:normAutofit/>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a:t>
            </a:r>
            <a:r>
              <a:rPr lang="en-US" sz="1800" dirty="0">
                <a:solidFill>
                  <a:srgbClr val="008080"/>
                </a:solidFill>
                <a:latin typeface="Consolas" panose="020B0609020204030204" pitchFamily="49" charset="0"/>
              </a:rPr>
              <a:t>[Hotel Reservation Analysis with SQL]</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008080"/>
                </a:solidFill>
                <a:latin typeface="Consolas" panose="020B0609020204030204" pitchFamily="49" charset="0"/>
              </a:rPr>
              <a:t>dbo</a:t>
            </a:r>
            <a:r>
              <a:rPr lang="en-US" sz="1800" dirty="0">
                <a:solidFill>
                  <a:srgbClr val="00808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['Hotel Reservation Dataset$']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no_of_weekend_nights</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prstClr val="black"/>
                </a:solidFill>
                <a:latin typeface="Consolas" panose="020B0609020204030204" pitchFamily="49" charset="0"/>
              </a:rPr>
              <a:t> 0</a:t>
            </a:r>
            <a:r>
              <a:rPr lang="en-US" sz="1800" dirty="0">
                <a:solidFill>
                  <a:srgbClr val="808080"/>
                </a:solidFill>
                <a:latin typeface="Consolas" panose="020B0609020204030204" pitchFamily="49" charset="0"/>
              </a:rPr>
              <a:t>;</a:t>
            </a:r>
          </a:p>
          <a:p>
            <a:pPr marL="0" indent="0">
              <a:buNone/>
            </a:pPr>
            <a:r>
              <a:rPr lang="en-US" dirty="0"/>
              <a:t>Output :</a:t>
            </a:r>
          </a:p>
          <a:p>
            <a:r>
              <a:rPr lang="en-US" sz="1800" dirty="0">
                <a:latin typeface="Consolas" panose="020B0609020204030204" pitchFamily="49" charset="0"/>
              </a:rPr>
              <a:t>The number of reservations fall on a weekend = 383</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4137200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338959" y="102875"/>
            <a:ext cx="11303875" cy="1680205"/>
          </a:xfrm>
        </p:spPr>
        <p:txBody>
          <a:bodyPr/>
          <a:lstStyle/>
          <a:p>
            <a:r>
              <a:rPr lang="en-US" dirty="0"/>
              <a:t>7. The highest and lowest lead time for reservations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84179" y="2297003"/>
            <a:ext cx="8056180" cy="3700462"/>
          </a:xfrm>
        </p:spPr>
        <p:txBody>
          <a:bodyPr>
            <a:normAutofit/>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p>
          <a:p>
            <a:pPr marL="0" indent="0">
              <a:buNone/>
            </a:pP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MAX</a:t>
            </a:r>
            <a:r>
              <a:rPr lang="en-US" sz="1800" dirty="0">
                <a:solidFill>
                  <a:srgbClr val="808080"/>
                </a:solidFill>
                <a:latin typeface="Consolas" panose="020B0609020204030204" pitchFamily="49" charset="0"/>
              </a:rPr>
              <a:t>(</a:t>
            </a:r>
            <a:r>
              <a:rPr lang="en-US" sz="1800" dirty="0" err="1">
                <a:solidFill>
                  <a:srgbClr val="008080"/>
                </a:solidFill>
                <a:latin typeface="Consolas" panose="020B0609020204030204" pitchFamily="49" charset="0"/>
              </a:rPr>
              <a:t>lead_time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highest_lead_time</a:t>
            </a:r>
            <a:r>
              <a:rPr lang="en-US" sz="1800" dirty="0">
                <a:solidFill>
                  <a:srgbClr val="808080"/>
                </a:solidFill>
                <a:latin typeface="Consolas" panose="020B0609020204030204" pitchFamily="49" charset="0"/>
              </a:rPr>
              <a:t>,</a:t>
            </a:r>
            <a:endParaRPr lang="en-US" sz="1800" dirty="0">
              <a:solidFill>
                <a:prstClr val="black"/>
              </a:solidFill>
              <a:latin typeface="Consolas" panose="020B0609020204030204" pitchFamily="49" charset="0"/>
            </a:endParaRPr>
          </a:p>
          <a:p>
            <a:pPr marL="0" indent="0">
              <a:buNone/>
            </a:pP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MIN</a:t>
            </a:r>
            <a:r>
              <a:rPr lang="en-US" sz="1800" dirty="0">
                <a:solidFill>
                  <a:srgbClr val="808080"/>
                </a:solidFill>
                <a:latin typeface="Consolas" panose="020B0609020204030204" pitchFamily="49" charset="0"/>
              </a:rPr>
              <a:t>(</a:t>
            </a:r>
            <a:r>
              <a:rPr lang="en-US" sz="1800" dirty="0" err="1">
                <a:solidFill>
                  <a:srgbClr val="008080"/>
                </a:solidFill>
                <a:latin typeface="Consolas" panose="020B0609020204030204" pitchFamily="49" charset="0"/>
              </a:rPr>
              <a:t>lead_time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lowest_lead_time</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a:t>
            </a:r>
          </a:p>
          <a:p>
            <a:pPr marL="0" indent="0">
              <a:buNone/>
            </a:pPr>
            <a:r>
              <a:rPr lang="en-US" sz="1800" dirty="0">
                <a:solidFill>
                  <a:prstClr val="black"/>
                </a:solidFill>
                <a:latin typeface="Consolas" panose="020B0609020204030204" pitchFamily="49" charset="0"/>
              </a:rPr>
              <a:t>    </a:t>
            </a:r>
            <a:r>
              <a:rPr lang="en-US" sz="1800" dirty="0">
                <a:solidFill>
                  <a:srgbClr val="008080"/>
                </a:solidFill>
                <a:latin typeface="Consolas" panose="020B0609020204030204" pitchFamily="49" charset="0"/>
              </a:rPr>
              <a:t>[Hotel Reservation Analysis with SQL]</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008080"/>
                </a:solidFill>
                <a:latin typeface="Consolas" panose="020B0609020204030204" pitchFamily="49" charset="0"/>
              </a:rPr>
              <a:t>dbo</a:t>
            </a:r>
            <a:r>
              <a:rPr lang="en-US" sz="1800" dirty="0">
                <a:solidFill>
                  <a:srgbClr val="00808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['Hotel Reservation Dataset$']</a:t>
            </a:r>
            <a:r>
              <a:rPr lang="en-US" sz="1800" dirty="0">
                <a:solidFill>
                  <a:srgbClr val="808080"/>
                </a:solidFill>
                <a:latin typeface="Consolas" panose="020B0609020204030204" pitchFamily="49" charset="0"/>
              </a:rPr>
              <a:t>;</a:t>
            </a:r>
          </a:p>
          <a:p>
            <a:pPr marL="0" indent="0">
              <a:buNone/>
            </a:pPr>
            <a:r>
              <a:rPr lang="en-US" dirty="0"/>
              <a:t>Output :</a:t>
            </a:r>
          </a:p>
          <a:p>
            <a:r>
              <a:rPr lang="en-US" sz="1800" dirty="0">
                <a:latin typeface="Consolas" panose="020B0609020204030204" pitchFamily="49" charset="0"/>
              </a:rPr>
              <a:t>The highest lead time is 443 and the </a:t>
            </a:r>
            <a:r>
              <a:rPr lang="en-US" sz="1800" dirty="0" err="1">
                <a:latin typeface="Consolas" panose="020B0609020204030204" pitchFamily="49" charset="0"/>
              </a:rPr>
              <a:t>Lowesest</a:t>
            </a:r>
            <a:r>
              <a:rPr lang="en-US" sz="1800" dirty="0">
                <a:latin typeface="Consolas" panose="020B0609020204030204" pitchFamily="49" charset="0"/>
              </a:rPr>
              <a:t> Lead time is 0 </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1174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338959" y="102875"/>
            <a:ext cx="11303875" cy="1680205"/>
          </a:xfrm>
        </p:spPr>
        <p:txBody>
          <a:bodyPr/>
          <a:lstStyle/>
          <a:p>
            <a:r>
              <a:rPr lang="en-US" dirty="0"/>
              <a:t>8. The most common market segment type for reservations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84179" y="2297003"/>
            <a:ext cx="8056180" cy="3700462"/>
          </a:xfrm>
        </p:spPr>
        <p:txBody>
          <a:bodyPr>
            <a:normAutofit/>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prstClr val="black"/>
                </a:solidFill>
                <a:latin typeface="Consolas" panose="020B0609020204030204" pitchFamily="49" charset="0"/>
              </a:rPr>
              <a:t> 1 </a:t>
            </a:r>
          </a:p>
          <a:p>
            <a:pPr marL="0" indent="0">
              <a:buNone/>
            </a:pPr>
            <a:r>
              <a:rPr lang="en-US" sz="1800" dirty="0" err="1">
                <a:solidFill>
                  <a:srgbClr val="008080"/>
                </a:solidFill>
                <a:latin typeface="Consolas" panose="020B0609020204030204" pitchFamily="49" charset="0"/>
              </a:rPr>
              <a:t>market_segment_type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segment_count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a:t>
            </a:r>
            <a:r>
              <a:rPr lang="en-US" sz="1800" dirty="0">
                <a:solidFill>
                  <a:srgbClr val="008080"/>
                </a:solidFill>
                <a:latin typeface="Consolas" panose="020B0609020204030204" pitchFamily="49" charset="0"/>
              </a:rPr>
              <a:t>[Hotel Reservation Analysis with SQL]</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008080"/>
                </a:solidFill>
                <a:latin typeface="Consolas" panose="020B0609020204030204" pitchFamily="49" charset="0"/>
              </a:rPr>
              <a:t>dbo</a:t>
            </a:r>
            <a:r>
              <a:rPr lang="en-US" sz="1800" dirty="0">
                <a:solidFill>
                  <a:srgbClr val="00808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['Hotel Reservation Dataset$']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market_segment_type</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segment_count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DESC</a:t>
            </a:r>
          </a:p>
          <a:p>
            <a:pPr marL="0" indent="0">
              <a:buNone/>
            </a:pPr>
            <a:r>
              <a:rPr lang="en-US" dirty="0"/>
              <a:t>Output :</a:t>
            </a:r>
          </a:p>
          <a:p>
            <a:r>
              <a:rPr lang="en-US" sz="1800" dirty="0">
                <a:latin typeface="Consolas" panose="020B0609020204030204" pitchFamily="49" charset="0"/>
              </a:rPr>
              <a:t>The most common market segment in Online = 518</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666152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338959" y="102875"/>
            <a:ext cx="11303875" cy="1680205"/>
          </a:xfrm>
        </p:spPr>
        <p:txBody>
          <a:bodyPr/>
          <a:lstStyle/>
          <a:p>
            <a:r>
              <a:rPr lang="en-US" dirty="0"/>
              <a:t>9. Reservations have a booking status of "Confirmed"</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84179" y="2297003"/>
            <a:ext cx="8056180" cy="3700462"/>
          </a:xfrm>
        </p:spPr>
        <p:txBody>
          <a:bodyPr>
            <a:normAutofit/>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confirmed_reservations</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a:t>
            </a:r>
            <a:r>
              <a:rPr lang="en-US" sz="1800" dirty="0">
                <a:solidFill>
                  <a:srgbClr val="008080"/>
                </a:solidFill>
                <a:latin typeface="Consolas" panose="020B0609020204030204" pitchFamily="49" charset="0"/>
              </a:rPr>
              <a:t>[Hotel Reservation Analysis with SQL]</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008080"/>
                </a:solidFill>
                <a:latin typeface="Consolas" panose="020B0609020204030204" pitchFamily="49" charset="0"/>
              </a:rPr>
              <a:t>dbo</a:t>
            </a:r>
            <a:r>
              <a:rPr lang="en-US" sz="1800" dirty="0">
                <a:solidFill>
                  <a:srgbClr val="00808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['Hotel Reservation Dataset$']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booking_status</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Not_Canceled</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p>
          <a:p>
            <a:pPr marL="0" indent="0">
              <a:buNone/>
            </a:pPr>
            <a:r>
              <a:rPr lang="en-US" dirty="0"/>
              <a:t>Output :</a:t>
            </a:r>
          </a:p>
          <a:p>
            <a:r>
              <a:rPr lang="en-US" sz="1800" dirty="0">
                <a:latin typeface="Consolas" panose="020B0609020204030204" pitchFamily="49" charset="0"/>
              </a:rPr>
              <a:t>The Number of booking status confirmed (</a:t>
            </a:r>
            <a:r>
              <a:rPr lang="en-US" sz="1800" dirty="0" err="1">
                <a:latin typeface="Consolas" panose="020B0609020204030204" pitchFamily="49" charset="0"/>
              </a:rPr>
              <a:t>Not_Canceled</a:t>
            </a:r>
            <a:r>
              <a:rPr lang="en-US" sz="1800" dirty="0">
                <a:latin typeface="Consolas" panose="020B0609020204030204" pitchFamily="49" charset="0"/>
              </a:rPr>
              <a:t>) = 493</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880255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338959" y="102875"/>
            <a:ext cx="11303875" cy="1680205"/>
          </a:xfrm>
        </p:spPr>
        <p:txBody>
          <a:bodyPr/>
          <a:lstStyle/>
          <a:p>
            <a:r>
              <a:rPr lang="en-US" dirty="0"/>
              <a:t>10. Total number of adults and children across all reservations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84179" y="2297003"/>
            <a:ext cx="8056180" cy="3700462"/>
          </a:xfrm>
        </p:spPr>
        <p:txBody>
          <a:bodyPr>
            <a:normAutofit fontScale="92500" lnSpcReduction="20000"/>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p>
          <a:p>
            <a:pPr marL="0" indent="0">
              <a:buNone/>
            </a:pP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8080"/>
                </a:solidFill>
                <a:latin typeface="Consolas" panose="020B0609020204030204" pitchFamily="49" charset="0"/>
              </a:rPr>
              <a:t>no_of_adults</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total_adults</a:t>
            </a:r>
            <a:r>
              <a:rPr lang="en-US" sz="1800" dirty="0">
                <a:solidFill>
                  <a:srgbClr val="808080"/>
                </a:solidFill>
                <a:latin typeface="Consolas" panose="020B0609020204030204" pitchFamily="49" charset="0"/>
              </a:rPr>
              <a:t>,</a:t>
            </a:r>
            <a:endParaRPr lang="en-US" sz="1800" dirty="0">
              <a:solidFill>
                <a:prstClr val="black"/>
              </a:solidFill>
              <a:latin typeface="Consolas" panose="020B0609020204030204" pitchFamily="49" charset="0"/>
            </a:endParaRPr>
          </a:p>
          <a:p>
            <a:pPr marL="0" indent="0">
              <a:buNone/>
            </a:pP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8080"/>
                </a:solidFill>
                <a:latin typeface="Consolas" panose="020B0609020204030204" pitchFamily="49" charset="0"/>
              </a:rPr>
              <a:t>no_of_children</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total_children</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a:t>
            </a:r>
          </a:p>
          <a:p>
            <a:pPr marL="0" indent="0">
              <a:buNone/>
            </a:pPr>
            <a:r>
              <a:rPr lang="en-US" sz="1800" dirty="0">
                <a:solidFill>
                  <a:prstClr val="black"/>
                </a:solidFill>
                <a:latin typeface="Consolas" panose="020B0609020204030204" pitchFamily="49" charset="0"/>
              </a:rPr>
              <a:t>  </a:t>
            </a:r>
            <a:r>
              <a:rPr lang="en-US" sz="1800" dirty="0">
                <a:solidFill>
                  <a:srgbClr val="008080"/>
                </a:solidFill>
                <a:latin typeface="Consolas" panose="020B0609020204030204" pitchFamily="49" charset="0"/>
              </a:rPr>
              <a:t>[Hotel Reservation Analysis with SQL]</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008080"/>
                </a:solidFill>
                <a:latin typeface="Consolas" panose="020B0609020204030204" pitchFamily="49" charset="0"/>
              </a:rPr>
              <a:t>dbo</a:t>
            </a:r>
            <a:r>
              <a:rPr lang="en-US" sz="1800" dirty="0">
                <a:solidFill>
                  <a:srgbClr val="00808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['Hotel Reservation Dataset$']</a:t>
            </a:r>
            <a:r>
              <a:rPr lang="en-US" sz="1800" dirty="0">
                <a:solidFill>
                  <a:srgbClr val="808080"/>
                </a:solidFill>
                <a:latin typeface="Consolas" panose="020B0609020204030204" pitchFamily="49" charset="0"/>
              </a:rPr>
              <a:t>;</a:t>
            </a:r>
          </a:p>
          <a:p>
            <a:pPr marL="0" indent="0">
              <a:buNone/>
            </a:pPr>
            <a:r>
              <a:rPr lang="en-US" dirty="0"/>
              <a:t>Output :</a:t>
            </a:r>
          </a:p>
          <a:p>
            <a:r>
              <a:rPr lang="en-US" sz="1800" dirty="0">
                <a:latin typeface="Consolas" panose="020B0609020204030204" pitchFamily="49" charset="0"/>
              </a:rPr>
              <a:t>The Total numbers of adults = 1316</a:t>
            </a:r>
          </a:p>
          <a:p>
            <a:r>
              <a:rPr lang="en-US" sz="1800" dirty="0">
                <a:latin typeface="Consolas" panose="020B0609020204030204" pitchFamily="49" charset="0"/>
              </a:rPr>
              <a:t>The Total numbers of children = 69</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7085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338959" y="102875"/>
            <a:ext cx="11303875" cy="1680205"/>
          </a:xfrm>
        </p:spPr>
        <p:txBody>
          <a:bodyPr/>
          <a:lstStyle/>
          <a:p>
            <a:r>
              <a:rPr lang="en-US" dirty="0"/>
              <a:t>11. The average number of weekend nights for reservations involving children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84179" y="2297003"/>
            <a:ext cx="8056180" cy="3700462"/>
          </a:xfrm>
        </p:spPr>
        <p:txBody>
          <a:bodyPr>
            <a:normAutofit/>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8080"/>
                </a:solidFill>
                <a:latin typeface="Consolas" panose="020B0609020204030204" pitchFamily="49" charset="0"/>
              </a:rPr>
              <a:t>no_of_weekend_nights</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avg_weekend_nights_with_children</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a:t>
            </a:r>
            <a:r>
              <a:rPr lang="en-US" sz="1800" dirty="0">
                <a:solidFill>
                  <a:srgbClr val="008080"/>
                </a:solidFill>
                <a:latin typeface="Consolas" panose="020B0609020204030204" pitchFamily="49" charset="0"/>
              </a:rPr>
              <a:t>[Hotel Reservation Analysis with SQL]</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008080"/>
                </a:solidFill>
                <a:latin typeface="Consolas" panose="020B0609020204030204" pitchFamily="49" charset="0"/>
              </a:rPr>
              <a:t>dbo</a:t>
            </a:r>
            <a:r>
              <a:rPr lang="en-US" sz="1800" dirty="0">
                <a:solidFill>
                  <a:srgbClr val="00808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['Hotel Reservation Dataset$']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no_of_children</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prstClr val="black"/>
                </a:solidFill>
                <a:latin typeface="Consolas" panose="020B0609020204030204" pitchFamily="49" charset="0"/>
              </a:rPr>
              <a:t> 0</a:t>
            </a:r>
            <a:r>
              <a:rPr lang="en-US" sz="1800" dirty="0">
                <a:solidFill>
                  <a:srgbClr val="808080"/>
                </a:solidFill>
                <a:latin typeface="Consolas" panose="020B0609020204030204" pitchFamily="49" charset="0"/>
              </a:rPr>
              <a:t>;</a:t>
            </a:r>
          </a:p>
          <a:p>
            <a:pPr marL="0" indent="0">
              <a:buNone/>
            </a:pPr>
            <a:r>
              <a:rPr lang="en-US" dirty="0"/>
              <a:t>Output :</a:t>
            </a:r>
          </a:p>
          <a:p>
            <a:r>
              <a:rPr lang="en-US" sz="1800" dirty="0">
                <a:latin typeface="Consolas" panose="020B0609020204030204" pitchFamily="49" charset="0"/>
              </a:rPr>
              <a:t>the average number of weekend nights for reservations involving children = 1</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868099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338959" y="102875"/>
            <a:ext cx="11303875" cy="1680205"/>
          </a:xfrm>
        </p:spPr>
        <p:txBody>
          <a:bodyPr/>
          <a:lstStyle/>
          <a:p>
            <a:r>
              <a:rPr lang="en-US" dirty="0"/>
              <a:t>12. Reservations were made in each month of the year</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105806" y="1783080"/>
            <a:ext cx="4855780" cy="4830554"/>
          </a:xfrm>
        </p:spPr>
        <p:txBody>
          <a:bodyPr>
            <a:normAutofit fontScale="85000" lnSpcReduction="20000"/>
          </a:bodyPr>
          <a:lstStyle/>
          <a:p>
            <a:r>
              <a:rPr lang="en-US" sz="1800" dirty="0">
                <a:solidFill>
                  <a:srgbClr val="0000FF"/>
                </a:solidFill>
                <a:latin typeface="Consolas" panose="020B0609020204030204" pitchFamily="49" charset="0"/>
              </a:rPr>
              <a:t>SELECT</a:t>
            </a:r>
            <a:endParaRPr lang="en-US" sz="1800" dirty="0">
              <a:solidFill>
                <a:prstClr val="black"/>
              </a:solidFill>
              <a:latin typeface="Consolas" panose="020B0609020204030204" pitchFamily="49" charset="0"/>
            </a:endParaRPr>
          </a:p>
          <a:p>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MONTH</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CONVERT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arrival_date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103</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month</a:t>
            </a:r>
            <a:r>
              <a:rPr lang="en-US" sz="1800" dirty="0">
                <a:solidFill>
                  <a:srgbClr val="808080"/>
                </a:solidFill>
                <a:latin typeface="Consolas" panose="020B0609020204030204" pitchFamily="49" charset="0"/>
              </a:rPr>
              <a:t>,</a:t>
            </a:r>
            <a:endParaRPr lang="en-US" sz="1800" dirty="0">
              <a:solidFill>
                <a:prstClr val="black"/>
              </a:solidFill>
              <a:latin typeface="Consolas" panose="020B0609020204030204" pitchFamily="49" charset="0"/>
            </a:endParaRPr>
          </a:p>
          <a:p>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reservations_count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FROM</a:t>
            </a:r>
            <a:endParaRPr lang="en-US" sz="1800" dirty="0">
              <a:solidFill>
                <a:prstClr val="black"/>
              </a:solidFill>
              <a:latin typeface="Consolas" panose="020B0609020204030204" pitchFamily="49" charset="0"/>
            </a:endParaRPr>
          </a:p>
          <a:p>
            <a:r>
              <a:rPr lang="en-US" sz="1800" dirty="0">
                <a:solidFill>
                  <a:prstClr val="black"/>
                </a:solidFill>
                <a:latin typeface="Consolas" panose="020B0609020204030204" pitchFamily="49" charset="0"/>
              </a:rPr>
              <a:t>    </a:t>
            </a:r>
            <a:r>
              <a:rPr lang="en-US" sz="1800" dirty="0">
                <a:solidFill>
                  <a:srgbClr val="008080"/>
                </a:solidFill>
                <a:latin typeface="Consolas" panose="020B0609020204030204" pitchFamily="49" charset="0"/>
              </a:rPr>
              <a:t>[Hotel Reservation Analysis with SQL]</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008080"/>
                </a:solidFill>
                <a:latin typeface="Consolas" panose="020B0609020204030204" pitchFamily="49" charset="0"/>
              </a:rPr>
              <a:t>dbo</a:t>
            </a:r>
            <a:r>
              <a:rPr lang="en-US" sz="1800" dirty="0">
                <a:solidFill>
                  <a:srgbClr val="00808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['Hotel Reservation Dataset$']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WHERE</a:t>
            </a:r>
            <a:endParaRPr lang="en-US" sz="1800" dirty="0">
              <a:solidFill>
                <a:prstClr val="black"/>
              </a:solidFill>
              <a:latin typeface="Consolas" panose="020B0609020204030204" pitchFamily="49" charset="0"/>
            </a:endParaRPr>
          </a:p>
          <a:p>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err="1">
                <a:solidFill>
                  <a:srgbClr val="008080"/>
                </a:solidFill>
                <a:latin typeface="Consolas" panose="020B0609020204030204" pitchFamily="49" charset="0"/>
              </a:rPr>
              <a:t>arrival_date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 </a:t>
            </a:r>
          </a:p>
          <a:p>
            <a:r>
              <a:rPr lang="en-US" sz="1800" dirty="0">
                <a:solidFill>
                  <a:srgbClr val="0000FF"/>
                </a:solidFill>
                <a:latin typeface="Consolas" panose="020B0609020204030204" pitchFamily="49" charset="0"/>
              </a:rPr>
              <a:t>GROUP</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endParaRPr lang="en-US" sz="1800" dirty="0">
              <a:solidFill>
                <a:prstClr val="black"/>
              </a:solidFill>
              <a:latin typeface="Consolas" panose="020B0609020204030204" pitchFamily="49" charset="0"/>
            </a:endParaRPr>
          </a:p>
          <a:p>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MONTH</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CONVERT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arrival_date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103</a:t>
            </a:r>
            <a:r>
              <a:rPr lang="en-US" sz="1800" dirty="0">
                <a:solidFill>
                  <a:srgbClr val="808080"/>
                </a:solidFill>
                <a:latin typeface="Consolas" panose="020B0609020204030204" pitchFamily="49" charset="0"/>
              </a:rPr>
              <a: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endParaRPr lang="en-US" sz="1800" dirty="0">
              <a:solidFill>
                <a:prstClr val="black"/>
              </a:solidFill>
              <a:latin typeface="Consolas" panose="020B0609020204030204" pitchFamily="49" charset="0"/>
            </a:endParaRPr>
          </a:p>
          <a:p>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month</a:t>
            </a:r>
            <a:r>
              <a:rPr lang="en-US" sz="1800" dirty="0">
                <a:solidFill>
                  <a:srgbClr val="808080"/>
                </a:solidFill>
                <a:latin typeface="Consolas" panose="020B0609020204030204" pitchFamily="49" charset="0"/>
              </a:rPr>
              <a:t>;</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descr="A table with numbers and letters&#10;&#10;Description automatically generated">
            <a:extLst>
              <a:ext uri="{FF2B5EF4-FFF2-40B4-BE49-F238E27FC236}">
                <a16:creationId xmlns:a16="http://schemas.microsoft.com/office/drawing/2014/main" id="{7F138878-18B1-D338-A657-C843C28DF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1608" y="2557568"/>
            <a:ext cx="2399540" cy="3800514"/>
          </a:xfrm>
          <a:prstGeom prst="rect">
            <a:avLst/>
          </a:prstGeom>
        </p:spPr>
      </p:pic>
      <p:sp>
        <p:nvSpPr>
          <p:cNvPr id="8" name="TextBox 7">
            <a:extLst>
              <a:ext uri="{FF2B5EF4-FFF2-40B4-BE49-F238E27FC236}">
                <a16:creationId xmlns:a16="http://schemas.microsoft.com/office/drawing/2014/main" id="{0B8FFF04-B10B-F4C6-A140-BF2B3A8185B5}"/>
              </a:ext>
            </a:extLst>
          </p:cNvPr>
          <p:cNvSpPr txBox="1"/>
          <p:nvPr/>
        </p:nvSpPr>
        <p:spPr>
          <a:xfrm>
            <a:off x="9518473" y="2057400"/>
            <a:ext cx="1060189" cy="369332"/>
          </a:xfrm>
          <a:prstGeom prst="rect">
            <a:avLst/>
          </a:prstGeom>
          <a:noFill/>
        </p:spPr>
        <p:txBody>
          <a:bodyPr wrap="square" rtlCol="0">
            <a:spAutoFit/>
          </a:bodyPr>
          <a:lstStyle/>
          <a:p>
            <a:r>
              <a:rPr lang="en-US" dirty="0">
                <a:solidFill>
                  <a:schemeClr val="bg1"/>
                </a:solidFill>
              </a:rPr>
              <a:t>OUTPUT</a:t>
            </a:r>
          </a:p>
        </p:txBody>
      </p:sp>
    </p:spTree>
    <p:extLst>
      <p:ext uri="{BB962C8B-B14F-4D97-AF65-F5344CB8AC3E}">
        <p14:creationId xmlns:p14="http://schemas.microsoft.com/office/powerpoint/2010/main" val="1199690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338959" y="102875"/>
            <a:ext cx="11303875" cy="1680205"/>
          </a:xfrm>
        </p:spPr>
        <p:txBody>
          <a:bodyPr/>
          <a:lstStyle/>
          <a:p>
            <a:r>
              <a:rPr lang="en-US" dirty="0"/>
              <a:t>13. The average number of nights (both weekend and weekday) spent by guests for each room type</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84179" y="2144111"/>
            <a:ext cx="4264573" cy="4327634"/>
          </a:xfrm>
        </p:spPr>
        <p:txBody>
          <a:bodyPr>
            <a:normAutofit/>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p>
          <a:p>
            <a:pPr marL="0" indent="0">
              <a:buNone/>
            </a:pP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room_type_reserved</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Room_Type</a:t>
            </a:r>
            <a:r>
              <a:rPr lang="en-US" sz="1800" dirty="0">
                <a:solidFill>
                  <a:srgbClr val="808080"/>
                </a:solidFill>
                <a:latin typeface="Consolas" panose="020B0609020204030204" pitchFamily="49" charset="0"/>
              </a:rPr>
              <a:t>,</a:t>
            </a:r>
            <a:endParaRPr lang="en-US" sz="1800" dirty="0">
              <a:solidFill>
                <a:prstClr val="black"/>
              </a:solidFill>
              <a:latin typeface="Consolas" panose="020B0609020204030204" pitchFamily="49" charset="0"/>
            </a:endParaRPr>
          </a:p>
          <a:p>
            <a:pPr marL="0" indent="0">
              <a:buNone/>
            </a:pP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8080"/>
                </a:solidFill>
                <a:latin typeface="Consolas" panose="020B0609020204030204" pitchFamily="49" charset="0"/>
              </a:rPr>
              <a:t>no_of_weekend_nights</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no_of_week_nights</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Avg_Nights</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a:t>
            </a:r>
          </a:p>
          <a:p>
            <a:pPr marL="0" indent="0">
              <a:buNone/>
            </a:pPr>
            <a:r>
              <a:rPr lang="en-US" sz="1800" dirty="0">
                <a:solidFill>
                  <a:prstClr val="black"/>
                </a:solidFill>
                <a:latin typeface="Consolas" panose="020B0609020204030204" pitchFamily="49" charset="0"/>
              </a:rPr>
              <a:t>    </a:t>
            </a:r>
            <a:r>
              <a:rPr lang="en-US" sz="1800" dirty="0">
                <a:solidFill>
                  <a:srgbClr val="008080"/>
                </a:solidFill>
                <a:latin typeface="Consolas" panose="020B0609020204030204" pitchFamily="49" charset="0"/>
              </a:rPr>
              <a:t>[Hotel Reservation Analysis with SQL]</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008080"/>
                </a:solidFill>
                <a:latin typeface="Consolas" panose="020B0609020204030204" pitchFamily="49" charset="0"/>
              </a:rPr>
              <a:t>dbo</a:t>
            </a:r>
            <a:r>
              <a:rPr lang="en-US" sz="1800" dirty="0">
                <a:solidFill>
                  <a:srgbClr val="00808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['Hotel Reservation Dataset$']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a:t>
            </a:r>
          </a:p>
          <a:p>
            <a:pPr marL="0" indent="0">
              <a:buNone/>
            </a:pP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room_type_reserved</a:t>
            </a:r>
            <a:r>
              <a:rPr lang="en-US" sz="1800" dirty="0">
                <a:solidFill>
                  <a:srgbClr val="808080"/>
                </a:solidFill>
                <a:latin typeface="Consolas" panose="020B0609020204030204" pitchFamily="49" charset="0"/>
              </a:rPr>
              <a:t>;</a:t>
            </a:r>
          </a:p>
          <a:p>
            <a:pPr marL="0" indent="0">
              <a:buNone/>
            </a:pP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D4C5D93C-B509-A297-58D4-5F53A0843235}"/>
              </a:ext>
            </a:extLst>
          </p:cNvPr>
          <p:cNvPicPr>
            <a:picLocks noChangeAspect="1"/>
          </p:cNvPicPr>
          <p:nvPr/>
        </p:nvPicPr>
        <p:blipFill>
          <a:blip r:embed="rId3"/>
          <a:stretch>
            <a:fillRect/>
          </a:stretch>
        </p:blipFill>
        <p:spPr>
          <a:xfrm>
            <a:off x="8108166" y="3612740"/>
            <a:ext cx="3400961" cy="1755335"/>
          </a:xfrm>
          <a:prstGeom prst="rect">
            <a:avLst/>
          </a:prstGeom>
        </p:spPr>
      </p:pic>
      <p:pic>
        <p:nvPicPr>
          <p:cNvPr id="5" name="Picture 4">
            <a:extLst>
              <a:ext uri="{FF2B5EF4-FFF2-40B4-BE49-F238E27FC236}">
                <a16:creationId xmlns:a16="http://schemas.microsoft.com/office/drawing/2014/main" id="{936C0725-CA3E-F7E1-DE7A-08210B44F90A}"/>
              </a:ext>
            </a:extLst>
          </p:cNvPr>
          <p:cNvPicPr>
            <a:picLocks noChangeAspect="1"/>
          </p:cNvPicPr>
          <p:nvPr/>
        </p:nvPicPr>
        <p:blipFill>
          <a:blip r:embed="rId4"/>
          <a:stretch>
            <a:fillRect/>
          </a:stretch>
        </p:blipFill>
        <p:spPr>
          <a:xfrm>
            <a:off x="9152510" y="2998350"/>
            <a:ext cx="1109568" cy="493819"/>
          </a:xfrm>
          <a:prstGeom prst="rect">
            <a:avLst/>
          </a:prstGeom>
        </p:spPr>
      </p:pic>
    </p:spTree>
    <p:extLst>
      <p:ext uri="{BB962C8B-B14F-4D97-AF65-F5344CB8AC3E}">
        <p14:creationId xmlns:p14="http://schemas.microsoft.com/office/powerpoint/2010/main" val="3679209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338959" y="102875"/>
            <a:ext cx="11303875" cy="1680205"/>
          </a:xfrm>
        </p:spPr>
        <p:txBody>
          <a:bodyPr/>
          <a:lstStyle/>
          <a:p>
            <a:r>
              <a:rPr lang="en-US" dirty="0"/>
              <a:t>14. The most common room type, and the average price for that room type</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84179" y="2297003"/>
            <a:ext cx="8056180" cy="3700462"/>
          </a:xfrm>
        </p:spPr>
        <p:txBody>
          <a:bodyPr>
            <a:normAutofit fontScale="92500" lnSpcReduction="20000"/>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prstClr val="black"/>
                </a:solidFill>
                <a:latin typeface="Consolas" panose="020B0609020204030204" pitchFamily="49" charset="0"/>
              </a:rPr>
              <a:t> 1 </a:t>
            </a:r>
            <a:r>
              <a:rPr lang="en-US" sz="1800" dirty="0" err="1">
                <a:solidFill>
                  <a:srgbClr val="008080"/>
                </a:solidFill>
                <a:latin typeface="Consolas" panose="020B0609020204030204" pitchFamily="49" charset="0"/>
              </a:rPr>
              <a:t>room_type_reserved</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most_common_room_type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p>
            <a:pPr marL="0" indent="0">
              <a:buNone/>
            </a:pP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8080"/>
                </a:solidFill>
                <a:latin typeface="Consolas" panose="020B0609020204030204" pitchFamily="49" charset="0"/>
              </a:rPr>
              <a:t>avg_price_per_room</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average_price</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a:t>
            </a:r>
            <a:r>
              <a:rPr lang="en-US" sz="1800" dirty="0">
                <a:solidFill>
                  <a:srgbClr val="008080"/>
                </a:solidFill>
                <a:latin typeface="Consolas" panose="020B0609020204030204" pitchFamily="49" charset="0"/>
              </a:rPr>
              <a:t>[Hotel Reservation Analysis with SQL]</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008080"/>
                </a:solidFill>
                <a:latin typeface="Consolas" panose="020B0609020204030204" pitchFamily="49" charset="0"/>
              </a:rPr>
              <a:t>dbo</a:t>
            </a:r>
            <a:r>
              <a:rPr lang="en-US" sz="1800" dirty="0">
                <a:solidFill>
                  <a:srgbClr val="00808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['Hotel Reservation Dataset$']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no_of_children</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prstClr val="black"/>
                </a:solidFill>
                <a:latin typeface="Consolas" panose="020B0609020204030204" pitchFamily="49" charset="0"/>
              </a:rPr>
              <a:t> 0</a:t>
            </a:r>
          </a:p>
          <a:p>
            <a:r>
              <a:rPr lang="en-US" sz="1800" dirty="0">
                <a:solidFill>
                  <a:srgbClr val="0000FF"/>
                </a:solidFill>
                <a:latin typeface="Consolas" panose="020B0609020204030204" pitchFamily="49" charset="0"/>
              </a:rPr>
              <a:t>GROUP</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room_type_reserved</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p>
          <a:p>
            <a:pPr marL="0" indent="0">
              <a:buNone/>
            </a:pPr>
            <a:r>
              <a:rPr lang="en-US" dirty="0"/>
              <a:t>Output :</a:t>
            </a:r>
          </a:p>
          <a:p>
            <a:r>
              <a:rPr lang="en-US" sz="1800" dirty="0">
                <a:latin typeface="Consolas" panose="020B0609020204030204" pitchFamily="49" charset="0"/>
              </a:rPr>
              <a:t>The most common room type involving children </a:t>
            </a:r>
            <a:r>
              <a:rPr lang="en-US" sz="1800" dirty="0" err="1">
                <a:latin typeface="Consolas" panose="020B0609020204030204" pitchFamily="49" charset="0"/>
              </a:rPr>
              <a:t>ia</a:t>
            </a:r>
            <a:r>
              <a:rPr lang="en-US" sz="1800" dirty="0">
                <a:latin typeface="Consolas" panose="020B0609020204030204" pitchFamily="49" charset="0"/>
              </a:rPr>
              <a:t> Room Type 1 and its average price = 123.1229</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753311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338959" y="102875"/>
            <a:ext cx="11303875" cy="1680205"/>
          </a:xfrm>
        </p:spPr>
        <p:txBody>
          <a:bodyPr/>
          <a:lstStyle/>
          <a:p>
            <a:r>
              <a:rPr lang="en-US" dirty="0"/>
              <a:t>15. The market segment type that generates the highest average price per room</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84179" y="2297003"/>
            <a:ext cx="8056180" cy="3700462"/>
          </a:xfrm>
        </p:spPr>
        <p:txBody>
          <a:bodyPr>
            <a:normAutofit lnSpcReduction="10000"/>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prstClr val="black"/>
                </a:solidFill>
                <a:latin typeface="Consolas" panose="020B0609020204030204" pitchFamily="49" charset="0"/>
              </a:rPr>
              <a:t> 1 </a:t>
            </a:r>
            <a:r>
              <a:rPr lang="en-US" sz="1800" dirty="0" err="1">
                <a:solidFill>
                  <a:srgbClr val="008080"/>
                </a:solidFill>
                <a:latin typeface="Consolas" panose="020B0609020204030204" pitchFamily="49" charset="0"/>
              </a:rPr>
              <a:t>market_segment_type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8080"/>
                </a:solidFill>
                <a:latin typeface="Consolas" panose="020B0609020204030204" pitchFamily="49" charset="0"/>
              </a:rPr>
              <a:t>avg_price_per_room</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average_price_per_room</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a:t>
            </a:r>
            <a:r>
              <a:rPr lang="en-US" sz="1800" dirty="0">
                <a:solidFill>
                  <a:srgbClr val="008080"/>
                </a:solidFill>
                <a:latin typeface="Consolas" panose="020B0609020204030204" pitchFamily="49" charset="0"/>
              </a:rPr>
              <a:t>[Hotel Reservation Analysis with SQL]</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008080"/>
                </a:solidFill>
                <a:latin typeface="Consolas" panose="020B0609020204030204" pitchFamily="49" charset="0"/>
              </a:rPr>
              <a:t>dbo</a:t>
            </a:r>
            <a:r>
              <a:rPr lang="en-US" sz="1800" dirty="0">
                <a:solidFill>
                  <a:srgbClr val="00808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['Hotel Reservation Dataset$']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market_segment_type</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average_price_per_room</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p>
          <a:p>
            <a:pPr marL="0" indent="0">
              <a:buNone/>
            </a:pPr>
            <a:r>
              <a:rPr lang="en-US" dirty="0"/>
              <a:t>Output :</a:t>
            </a:r>
          </a:p>
          <a:p>
            <a:r>
              <a:rPr lang="en-US" sz="1800" dirty="0">
                <a:latin typeface="Consolas" panose="020B0609020204030204" pitchFamily="49" charset="0"/>
              </a:rPr>
              <a:t>The market segment type that generates the highest average price per room is the Online and its average price per room = 112.455</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531912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Introduction</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The hotel industry is highly competitive and relies heavily on data-driven decision-making to enhance guest experiences, optimize operations, and increase profitability. In this project, we will delve into a comprehensive hotel reservation dataset to uncover valuable insights regarding guest preferences, booking trends, and other crucial factors influencing the hotel's performance.</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Conclusion</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fontScale="92500" lnSpcReduction="20000"/>
          </a:bodyPr>
          <a:lstStyle/>
          <a:p>
            <a:pPr marL="342900" indent="-342900">
              <a:buFont typeface="Arial" panose="020B0604020202020204" pitchFamily="34" charset="0"/>
              <a:buChar char="•"/>
            </a:pPr>
            <a:r>
              <a:rPr lang="en-US" dirty="0"/>
              <a:t>Utilized SQL to analyze a comprehensive hotel reservation dataset.</a:t>
            </a:r>
          </a:p>
          <a:p>
            <a:pPr marL="342900" indent="-342900">
              <a:buFont typeface="Arial" panose="020B0604020202020204" pitchFamily="34" charset="0"/>
              <a:buChar char="•"/>
            </a:pPr>
            <a:r>
              <a:rPr lang="en-US" dirty="0"/>
              <a:t>Uncovered valuable insights into guest preferences, booking trends, and key operational factors.</a:t>
            </a:r>
          </a:p>
          <a:p>
            <a:pPr marL="342900" indent="-342900">
              <a:buFont typeface="Arial" panose="020B0604020202020204" pitchFamily="34" charset="0"/>
              <a:buChar char="•"/>
            </a:pPr>
            <a:r>
              <a:rPr lang="en-US" dirty="0"/>
              <a:t>Identified patterns in guest demographics, booking behaviors, and pricing strategies.</a:t>
            </a:r>
          </a:p>
          <a:p>
            <a:pPr marL="342900" indent="-342900">
              <a:buFont typeface="Arial" panose="020B0604020202020204" pitchFamily="34" charset="0"/>
              <a:buChar char="•"/>
            </a:pPr>
            <a:r>
              <a:rPr lang="en-US" dirty="0"/>
              <a:t>Provided data-driven recommendations to enhance guest satisfaction and optimize occupancy rates.</a:t>
            </a:r>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sz="4400" dirty="0"/>
              <a:t>AHMED HESHAM</a:t>
            </a:r>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Brief on the Dataset</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normAutofit fontScale="92500"/>
          </a:bodyPr>
          <a:lstStyle/>
          <a:p>
            <a:r>
              <a:rPr lang="en-US" dirty="0"/>
              <a:t>The hotel reservation dataset is a comprehensive collection of booking records, detailing various aspects of each reservation. It includes unique booking identifiers, the number of adults and children, weekend and weekday night counts, meal plans, reserved room types, lead time between booking and arrival, arrival dates, market segments, average room prices, and booking statuses. This dataset offers valuable insights into guest demographics, booking patterns, pricing strategies, and overall hotel performance, enabling data-driven decisions to enhance operations and guest satisfaction.</a:t>
            </a:r>
          </a:p>
        </p:txBody>
      </p:sp>
    </p:spTree>
    <p:extLst>
      <p:ext uri="{BB962C8B-B14F-4D97-AF65-F5344CB8AC3E}">
        <p14:creationId xmlns:p14="http://schemas.microsoft.com/office/powerpoint/2010/main" val="3608386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close-up of a plant">
            <a:extLst>
              <a:ext uri="{FF2B5EF4-FFF2-40B4-BE49-F238E27FC236}">
                <a16:creationId xmlns:a16="http://schemas.microsoft.com/office/drawing/2014/main" id="{8DB431A1-9806-9CFE-0E5F-1A5611C2A66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3" r="23"/>
          <a:stretch/>
        </p:blipFill>
        <p:spPr>
          <a:xfrm>
            <a:off x="0" y="0"/>
            <a:ext cx="12192000" cy="6880225"/>
          </a:xfrm>
        </p:spPr>
      </p:pic>
      <p:sp>
        <p:nvSpPr>
          <p:cNvPr id="3" name="Title 2">
            <a:extLst>
              <a:ext uri="{FF2B5EF4-FFF2-40B4-BE49-F238E27FC236}">
                <a16:creationId xmlns:a16="http://schemas.microsoft.com/office/drawing/2014/main" id="{9C37279A-330D-886F-340D-494A5005E5FC}"/>
              </a:ext>
            </a:extLst>
          </p:cNvPr>
          <p:cNvSpPr>
            <a:spLocks noGrp="1"/>
          </p:cNvSpPr>
          <p:nvPr>
            <p:ph type="title"/>
          </p:nvPr>
        </p:nvSpPr>
        <p:spPr>
          <a:xfrm>
            <a:off x="6309359" y="444933"/>
            <a:ext cx="5477479" cy="3291840"/>
          </a:xfrm>
        </p:spPr>
        <p:txBody>
          <a:bodyPr/>
          <a:lstStyle/>
          <a:p>
            <a:r>
              <a:rPr lang="en-US" dirty="0"/>
              <a:t>Gaining insights through SQL</a:t>
            </a:r>
          </a:p>
        </p:txBody>
      </p:sp>
    </p:spTree>
    <p:extLst>
      <p:ext uri="{BB962C8B-B14F-4D97-AF65-F5344CB8AC3E}">
        <p14:creationId xmlns:p14="http://schemas.microsoft.com/office/powerpoint/2010/main" val="2249372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1.Total number of reservations in the dataset</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total_reservations</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a:t>
            </a:r>
            <a:r>
              <a:rPr lang="en-US" sz="1800" dirty="0">
                <a:solidFill>
                  <a:srgbClr val="008080"/>
                </a:solidFill>
                <a:latin typeface="Consolas" panose="020B0609020204030204" pitchFamily="49" charset="0"/>
              </a:rPr>
              <a:t>[Hotel Reservation Analysis with SQL]</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008080"/>
                </a:solidFill>
                <a:latin typeface="Consolas" panose="020B0609020204030204" pitchFamily="49" charset="0"/>
              </a:rPr>
              <a:t>dbo</a:t>
            </a:r>
            <a:r>
              <a:rPr lang="en-US" sz="1800" dirty="0">
                <a:solidFill>
                  <a:srgbClr val="00808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['Hotel Reservation Dataset$’]</a:t>
            </a:r>
            <a:r>
              <a:rPr lang="en-US" sz="1800" dirty="0">
                <a:solidFill>
                  <a:srgbClr val="808080"/>
                </a:solidFill>
                <a:latin typeface="Consolas" panose="020B0609020204030204" pitchFamily="49" charset="0"/>
              </a:rPr>
              <a:t>;</a:t>
            </a:r>
          </a:p>
          <a:p>
            <a:pPr marL="0" indent="0">
              <a:buNone/>
            </a:pPr>
            <a:r>
              <a:rPr lang="en-US" dirty="0"/>
              <a:t>The Output :</a:t>
            </a:r>
          </a:p>
          <a:p>
            <a:pPr marL="0" indent="0">
              <a:buNone/>
            </a:pPr>
            <a:r>
              <a:rPr lang="en-US" dirty="0"/>
              <a:t>700</a:t>
            </a: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2.The Most popular meal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088931"/>
            <a:ext cx="7810500" cy="4540469"/>
          </a:xfrm>
        </p:spPr>
        <p:txBody>
          <a:bodyPr>
            <a:normAutofit fontScale="85000" lnSpcReduction="20000"/>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prstClr val="black"/>
                </a:solidFill>
                <a:latin typeface="Consolas" panose="020B0609020204030204" pitchFamily="49" charset="0"/>
              </a:rPr>
              <a:t> 1</a:t>
            </a:r>
          </a:p>
          <a:p>
            <a:pPr marL="0" indent="0">
              <a:buNone/>
            </a:pP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type_of_meal_plan</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p>
            <a:pPr marL="0" indent="0">
              <a:buNone/>
            </a:pP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count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a:t>
            </a:r>
          </a:p>
          <a:p>
            <a:pPr marL="0" indent="0">
              <a:buNone/>
            </a:pPr>
            <a:r>
              <a:rPr lang="en-US" sz="1800" dirty="0">
                <a:solidFill>
                  <a:prstClr val="black"/>
                </a:solidFill>
                <a:latin typeface="Consolas" panose="020B0609020204030204" pitchFamily="49" charset="0"/>
              </a:rPr>
              <a:t>   </a:t>
            </a:r>
            <a:r>
              <a:rPr lang="en-US" sz="1800" dirty="0">
                <a:solidFill>
                  <a:srgbClr val="008080"/>
                </a:solidFill>
                <a:latin typeface="Consolas" panose="020B0609020204030204" pitchFamily="49" charset="0"/>
              </a:rPr>
              <a:t>[Hotel Reservation Analysis with SQL]</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008080"/>
                </a:solidFill>
                <a:latin typeface="Consolas" panose="020B0609020204030204" pitchFamily="49" charset="0"/>
              </a:rPr>
              <a:t>dbo</a:t>
            </a:r>
            <a:r>
              <a:rPr lang="en-US" sz="1800" dirty="0">
                <a:solidFill>
                  <a:srgbClr val="00808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['Hotel Reservation Dataset$']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a:t>
            </a:r>
          </a:p>
          <a:p>
            <a:pPr marL="0" indent="0">
              <a:buNone/>
            </a:pP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type_of_meal_plan</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a:t>
            </a:r>
          </a:p>
          <a:p>
            <a:pPr marL="0" indent="0">
              <a:buNone/>
            </a:pP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p>
          <a:p>
            <a:pPr marL="0" indent="0">
              <a:buNone/>
            </a:pPr>
            <a:r>
              <a:rPr lang="en-US" dirty="0"/>
              <a:t>The Output :</a:t>
            </a:r>
          </a:p>
          <a:p>
            <a:r>
              <a:rPr lang="en-US" sz="1800" dirty="0">
                <a:latin typeface="Consolas" panose="020B0609020204030204" pitchFamily="49" charset="0"/>
              </a:rPr>
              <a:t>The Most popular meal is the "Meal Plan 1" with count 527</a:t>
            </a: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9989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3.The average price per room for reservations involving children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84179" y="2297003"/>
            <a:ext cx="7810500" cy="3700462"/>
          </a:xfrm>
        </p:spPr>
        <p:txBody>
          <a:bodyPr>
            <a:normAutofit fontScale="92500" lnSpcReduction="20000"/>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p>
          <a:p>
            <a:pPr marL="0" indent="0">
              <a:buNone/>
            </a:pP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8080"/>
                </a:solidFill>
                <a:latin typeface="Consolas" panose="020B0609020204030204" pitchFamily="49" charset="0"/>
              </a:rPr>
              <a:t>avg_price_per_room</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average_price_per_room</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a:t>
            </a:r>
          </a:p>
          <a:p>
            <a:pPr marL="0" indent="0">
              <a:buNone/>
            </a:pPr>
            <a:r>
              <a:rPr lang="en-US" sz="1800" dirty="0">
                <a:solidFill>
                  <a:prstClr val="black"/>
                </a:solidFill>
                <a:latin typeface="Consolas" panose="020B0609020204030204" pitchFamily="49" charset="0"/>
              </a:rPr>
              <a:t>    </a:t>
            </a:r>
            <a:r>
              <a:rPr lang="en-US" sz="1800" dirty="0">
                <a:solidFill>
                  <a:srgbClr val="008080"/>
                </a:solidFill>
                <a:latin typeface="Consolas" panose="020B0609020204030204" pitchFamily="49" charset="0"/>
              </a:rPr>
              <a:t>[Hotel Reservation Analysis with SQL]</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008080"/>
                </a:solidFill>
                <a:latin typeface="Consolas" panose="020B0609020204030204" pitchFamily="49" charset="0"/>
              </a:rPr>
              <a:t>dbo</a:t>
            </a:r>
            <a:r>
              <a:rPr lang="en-US" sz="1800" dirty="0">
                <a:solidFill>
                  <a:srgbClr val="00808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['Hotel Reservation Dataset$']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prstClr val="black"/>
                </a:solidFill>
                <a:latin typeface="Consolas" panose="020B0609020204030204" pitchFamily="49" charset="0"/>
              </a:rPr>
              <a:t> </a:t>
            </a:r>
          </a:p>
          <a:p>
            <a:pPr marL="0" indent="0">
              <a:buNone/>
            </a:pP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no_of_children</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prstClr val="black"/>
                </a:solidFill>
                <a:latin typeface="Consolas" panose="020B0609020204030204" pitchFamily="49" charset="0"/>
              </a:rPr>
              <a:t> 0</a:t>
            </a:r>
            <a:r>
              <a:rPr lang="en-US" sz="1800" dirty="0">
                <a:solidFill>
                  <a:srgbClr val="808080"/>
                </a:solidFill>
                <a:latin typeface="Consolas" panose="020B0609020204030204" pitchFamily="49" charset="0"/>
              </a:rPr>
              <a:t>;</a:t>
            </a:r>
          </a:p>
          <a:p>
            <a:pPr marL="0" indent="0">
              <a:buNone/>
            </a:pPr>
            <a:r>
              <a:rPr lang="en-US" dirty="0"/>
              <a:t>Output :</a:t>
            </a:r>
          </a:p>
          <a:p>
            <a:r>
              <a:rPr lang="en-US" sz="1800" dirty="0">
                <a:latin typeface="Consolas" panose="020B0609020204030204" pitchFamily="49" charset="0"/>
              </a:rPr>
              <a:t>The average price per room for reservations involving children is 144.5683</a:t>
            </a: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027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338959" y="102875"/>
            <a:ext cx="11303875" cy="1680205"/>
          </a:xfrm>
        </p:spPr>
        <p:txBody>
          <a:bodyPr/>
          <a:lstStyle/>
          <a:p>
            <a:r>
              <a:rPr lang="en-US" dirty="0"/>
              <a:t>4.Reservations were made for the year 2018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84179" y="2297003"/>
            <a:ext cx="7810500" cy="3700462"/>
          </a:xfrm>
        </p:spPr>
        <p:txBody>
          <a:bodyPr>
            <a:normAutofit/>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a:t>
            </a:r>
            <a:r>
              <a:rPr lang="en-US" sz="1800" dirty="0">
                <a:solidFill>
                  <a:srgbClr val="008080"/>
                </a:solidFill>
                <a:latin typeface="Consolas" panose="020B0609020204030204" pitchFamily="49" charset="0"/>
              </a:rPr>
              <a:t>[Hotel Reservation Analysis with SQL]</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008080"/>
                </a:solidFill>
                <a:latin typeface="Consolas" panose="020B0609020204030204" pitchFamily="49" charset="0"/>
              </a:rPr>
              <a:t>dbo</a:t>
            </a:r>
            <a:r>
              <a:rPr lang="en-US" sz="1800" dirty="0">
                <a:solidFill>
                  <a:srgbClr val="00808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['Hotel Reservation Dataset$']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SUBSTRING</a:t>
            </a:r>
            <a:r>
              <a:rPr lang="en-US" sz="1800" dirty="0">
                <a:solidFill>
                  <a:srgbClr val="808080"/>
                </a:solidFill>
                <a:latin typeface="Consolas" panose="020B0609020204030204" pitchFamily="49" charset="0"/>
              </a:rPr>
              <a:t>(</a:t>
            </a:r>
            <a:r>
              <a:rPr lang="en-US" sz="1800" dirty="0" err="1">
                <a:solidFill>
                  <a:srgbClr val="008080"/>
                </a:solidFill>
                <a:latin typeface="Consolas" panose="020B0609020204030204" pitchFamily="49" charset="0"/>
              </a:rPr>
              <a:t>arrival_date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7</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'2018'</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p>
            <a:pPr marL="0" indent="0">
              <a:buNone/>
            </a:pPr>
            <a:r>
              <a:rPr lang="en-US" dirty="0"/>
              <a:t>Output :</a:t>
            </a:r>
          </a:p>
          <a:p>
            <a:r>
              <a:rPr lang="en-US" sz="1800" dirty="0">
                <a:latin typeface="Consolas" panose="020B0609020204030204" pitchFamily="49" charset="0"/>
              </a:rPr>
              <a:t>The number of reservations made in 2018 = 359</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834798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338959" y="102875"/>
            <a:ext cx="11303875" cy="1680205"/>
          </a:xfrm>
        </p:spPr>
        <p:txBody>
          <a:bodyPr/>
          <a:lstStyle/>
          <a:p>
            <a:r>
              <a:rPr lang="en-US" dirty="0"/>
              <a:t>5. The most commonly booked room type</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84179" y="2297003"/>
            <a:ext cx="7810500" cy="3700462"/>
          </a:xfrm>
        </p:spPr>
        <p:txBody>
          <a:bodyPr>
            <a:normAutofit/>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prstClr val="black"/>
                </a:solidFill>
                <a:latin typeface="Consolas" panose="020B0609020204030204" pitchFamily="49" charset="0"/>
              </a:rPr>
              <a:t> 1 </a:t>
            </a:r>
            <a:r>
              <a:rPr lang="en-US" sz="1800" dirty="0" err="1">
                <a:solidFill>
                  <a:srgbClr val="008080"/>
                </a:solidFill>
                <a:latin typeface="Consolas" panose="020B0609020204030204" pitchFamily="49" charset="0"/>
              </a:rPr>
              <a:t>room_type_reserved</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booking_count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a:t>
            </a:r>
            <a:r>
              <a:rPr lang="en-US" sz="1800" dirty="0">
                <a:solidFill>
                  <a:srgbClr val="008080"/>
                </a:solidFill>
                <a:latin typeface="Consolas" panose="020B0609020204030204" pitchFamily="49" charset="0"/>
              </a:rPr>
              <a:t>[Hotel Reservation Analysis with SQL]</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008080"/>
                </a:solidFill>
                <a:latin typeface="Consolas" panose="020B0609020204030204" pitchFamily="49" charset="0"/>
              </a:rPr>
              <a:t>dbo</a:t>
            </a:r>
            <a:r>
              <a:rPr lang="en-US" sz="1800" dirty="0">
                <a:solidFill>
                  <a:srgbClr val="00808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8080"/>
                </a:solidFill>
                <a:latin typeface="Consolas" panose="020B0609020204030204" pitchFamily="49" charset="0"/>
              </a:rPr>
              <a:t>['Hotel Reservation Dataset$']</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room_type_reserved</a:t>
            </a:r>
            <a:endParaRPr lang="en-US"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a:t>
            </a:r>
            <a:r>
              <a:rPr lang="en-US" sz="1800" dirty="0" err="1">
                <a:solidFill>
                  <a:srgbClr val="008080"/>
                </a:solidFill>
                <a:latin typeface="Consolas" panose="020B0609020204030204" pitchFamily="49" charset="0"/>
              </a:rPr>
              <a:t>booking_count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p>
          <a:p>
            <a:pPr marL="0" indent="0">
              <a:buNone/>
            </a:pPr>
            <a:r>
              <a:rPr lang="en-US" dirty="0"/>
              <a:t>Output :</a:t>
            </a:r>
          </a:p>
          <a:p>
            <a:r>
              <a:rPr lang="en-US" sz="1800" dirty="0">
                <a:latin typeface="Consolas" panose="020B0609020204030204" pitchFamily="49" charset="0"/>
              </a:rPr>
              <a:t>The Most popular meal is the "Room Type 1" with count 534</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957000706"/>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{67FF1242-CEF7-4165-AF5A-009847FA169F}tf78853419_win32</Template>
  <TotalTime>58</TotalTime>
  <Words>1269</Words>
  <Application>Microsoft Office PowerPoint</Application>
  <PresentationFormat>Widescreen</PresentationFormat>
  <Paragraphs>153</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Consolas</vt:lpstr>
      <vt:lpstr>Franklin Gothic Book</vt:lpstr>
      <vt:lpstr>Franklin Gothic Demi</vt:lpstr>
      <vt:lpstr>Custom</vt:lpstr>
      <vt:lpstr>Hotel Reservation Analysis presentation</vt:lpstr>
      <vt:lpstr>Introduction</vt:lpstr>
      <vt:lpstr>Brief on the Dataset</vt:lpstr>
      <vt:lpstr>Gaining insights through SQL</vt:lpstr>
      <vt:lpstr>1.Total number of reservations in the dataset</vt:lpstr>
      <vt:lpstr>2.The Most popular meal </vt:lpstr>
      <vt:lpstr>3.The average price per room for reservations involving children</vt:lpstr>
      <vt:lpstr>4.Reservations were made for the year 2018 </vt:lpstr>
      <vt:lpstr>5. The most commonly booked room type</vt:lpstr>
      <vt:lpstr>6.Reservations fall on a weekend</vt:lpstr>
      <vt:lpstr>7. The highest and lowest lead time for reservations</vt:lpstr>
      <vt:lpstr>8. The most common market segment type for reservations</vt:lpstr>
      <vt:lpstr>9. Reservations have a booking status of "Confirmed"</vt:lpstr>
      <vt:lpstr>10. Total number of adults and children across all reservations</vt:lpstr>
      <vt:lpstr>11. The average number of weekend nights for reservations involving children</vt:lpstr>
      <vt:lpstr>12. Reservations were made in each month of the year</vt:lpstr>
      <vt:lpstr>13. The average number of nights (both weekend and weekday) spent by guests for each room type</vt:lpstr>
      <vt:lpstr>14. The most common room type, and the average price for that room type</vt:lpstr>
      <vt:lpstr>15. The market segment type that generates the highest average price per room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hesham</dc:creator>
  <cp:lastModifiedBy>ahmed hesham</cp:lastModifiedBy>
  <cp:revision>1</cp:revision>
  <dcterms:created xsi:type="dcterms:W3CDTF">2024-06-26T03:45:52Z</dcterms:created>
  <dcterms:modified xsi:type="dcterms:W3CDTF">2024-06-26T04:46:31Z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