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9" r:id="rId6"/>
    <p:sldId id="258" r:id="rId7"/>
    <p:sldId id="259" r:id="rId8"/>
    <p:sldId id="260" r:id="rId9"/>
    <p:sldId id="261" r:id="rId10"/>
    <p:sldId id="267" r:id="rId11"/>
    <p:sldId id="262" r:id="rId12"/>
    <p:sldId id="268" r:id="rId13"/>
    <p:sldId id="263" r:id="rId14"/>
    <p:sldId id="266" r:id="rId15"/>
    <p:sldId id="270" r:id="rId16"/>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CB94-F228-744C-28E4-EB54753727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6B31A823-8614-C455-FF51-A52F9221D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F0AD0C43-DD1B-10D6-3074-F5E527D908D9}"/>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5" name="Footer Placeholder 4">
            <a:extLst>
              <a:ext uri="{FF2B5EF4-FFF2-40B4-BE49-F238E27FC236}">
                <a16:creationId xmlns:a16="http://schemas.microsoft.com/office/drawing/2014/main" id="{9B187196-B958-284D-36EE-E19046C0AEB7}"/>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30EA02C-03FA-F0BA-2114-DD7FCFE33BD4}"/>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235685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6DEA-86A4-62DD-3D9A-A6A24A0C0C36}"/>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B53FD34D-CE0D-88F0-A17C-6D1AF5F1F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1DF31E9F-2802-3966-3E42-BB4CAF5A6F1F}"/>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5" name="Footer Placeholder 4">
            <a:extLst>
              <a:ext uri="{FF2B5EF4-FFF2-40B4-BE49-F238E27FC236}">
                <a16:creationId xmlns:a16="http://schemas.microsoft.com/office/drawing/2014/main" id="{1BB068E8-E844-41C6-EC68-F144676372A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240BD63F-0B30-1B02-151F-F8FB5808F1E5}"/>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382935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9214F-833D-497A-EAD9-0D690F3FF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FCEC6965-264D-88EE-561D-62B3A62CC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0A25ED1-90F1-D958-B7E8-E18D171A5F45}"/>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5" name="Footer Placeholder 4">
            <a:extLst>
              <a:ext uri="{FF2B5EF4-FFF2-40B4-BE49-F238E27FC236}">
                <a16:creationId xmlns:a16="http://schemas.microsoft.com/office/drawing/2014/main" id="{11857850-3EEB-72DF-67D4-84D4CB14224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E986263-004F-159B-CAB3-23A4ADCADE81}"/>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142288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494F-9DD5-8473-FFFA-037142F932D4}"/>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AB8B94B9-1871-F150-C660-8068797693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9E11F82F-0799-21F0-7C97-38A4A03D9BDE}"/>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5" name="Footer Placeholder 4">
            <a:extLst>
              <a:ext uri="{FF2B5EF4-FFF2-40B4-BE49-F238E27FC236}">
                <a16:creationId xmlns:a16="http://schemas.microsoft.com/office/drawing/2014/main" id="{7C3BF9CA-6BDA-8D44-1CB1-CD716E413859}"/>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74CB4402-9F14-B4B2-7CDD-B2AF29F8C3D7}"/>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28512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17681-564C-DA5F-72AA-8BC8D929F1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28B1F04D-F625-884F-9645-7B9E08AD68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BEE76-F9C2-63D1-2B16-A4A6C836649C}"/>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5" name="Footer Placeholder 4">
            <a:extLst>
              <a:ext uri="{FF2B5EF4-FFF2-40B4-BE49-F238E27FC236}">
                <a16:creationId xmlns:a16="http://schemas.microsoft.com/office/drawing/2014/main" id="{42711CA8-B90E-2CCF-DA71-D33220A73500}"/>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452DFE3-8379-C0C7-A064-687076BFB8BF}"/>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417180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05B-0646-7EEE-FE7D-F68305D7A8BC}"/>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1485F2DF-9CFB-C310-743B-FEA00868B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10D1EF19-DDB3-D35A-86ED-E677047CE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D8F4377E-48C4-EF8D-C8E4-3EB30D4868AE}"/>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6" name="Footer Placeholder 5">
            <a:extLst>
              <a:ext uri="{FF2B5EF4-FFF2-40B4-BE49-F238E27FC236}">
                <a16:creationId xmlns:a16="http://schemas.microsoft.com/office/drawing/2014/main" id="{50896A5E-DAA1-4E46-9D69-7C6115A2390B}"/>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7C76908F-46F4-6E65-0E79-24101B925D64}"/>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335661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BF45-C90C-E5DE-444F-6C8E1E55D1E4}"/>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6C82CABE-A20E-934C-BBC4-FA4F3E6DF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973319-911B-83A4-F4EA-DEA703824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0A57D291-4ED4-6E4A-B119-2F7595481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770970-41E9-841B-FF20-602AECFAD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B4E0DEF4-F18D-F224-F779-9334F7C09B3E}"/>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8" name="Footer Placeholder 7">
            <a:extLst>
              <a:ext uri="{FF2B5EF4-FFF2-40B4-BE49-F238E27FC236}">
                <a16:creationId xmlns:a16="http://schemas.microsoft.com/office/drawing/2014/main" id="{FE0AAFD8-5989-31C9-EE34-7B6291037405}"/>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ED0199F6-E5FD-1A81-F691-12A05543B954}"/>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324754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BDF1-017F-33B7-1EF5-779BEF0EE5E3}"/>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E563F2E0-D34E-D22F-977B-75882CE9796A}"/>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4" name="Footer Placeholder 3">
            <a:extLst>
              <a:ext uri="{FF2B5EF4-FFF2-40B4-BE49-F238E27FC236}">
                <a16:creationId xmlns:a16="http://schemas.microsoft.com/office/drawing/2014/main" id="{723043D4-C70E-0D6E-608C-B8086295B7B1}"/>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1070D57C-9DCF-F7D3-BD76-E049241BFBA5}"/>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413519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81C37-4A18-70CD-9C1A-48F332BA921C}"/>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3" name="Footer Placeholder 2">
            <a:extLst>
              <a:ext uri="{FF2B5EF4-FFF2-40B4-BE49-F238E27FC236}">
                <a16:creationId xmlns:a16="http://schemas.microsoft.com/office/drawing/2014/main" id="{F8931B00-82E7-8707-3A42-7E096C92B813}"/>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26DB4E54-D0E2-FFD1-71F6-8FB4D6E37F0C}"/>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124467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57FD-6E9D-8760-703A-404D13B7C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9C8E5161-E92B-EFB6-BFE7-1E9C7DDFA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21BCE709-AF8B-7A87-3C21-5CB3A6E3B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D45F5-A9EF-2CBC-05EC-E09441357BB8}"/>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6" name="Footer Placeholder 5">
            <a:extLst>
              <a:ext uri="{FF2B5EF4-FFF2-40B4-BE49-F238E27FC236}">
                <a16:creationId xmlns:a16="http://schemas.microsoft.com/office/drawing/2014/main" id="{795E70E5-6EBE-E2AF-E8A9-6ABC9AA49BCC}"/>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E685EA2E-D7C1-F5CC-6C81-798FEB06E562}"/>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411748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602D-6FFA-A859-4F51-9728A3358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64845BFC-F68B-E9FE-CA40-C22BBB629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3BDE4E37-285D-70B9-BAC9-311ECF881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B1002-66CC-1E0B-D930-0FF6850FF23A}"/>
              </a:ext>
            </a:extLst>
          </p:cNvPr>
          <p:cNvSpPr>
            <a:spLocks noGrp="1"/>
          </p:cNvSpPr>
          <p:nvPr>
            <p:ph type="dt" sz="half" idx="10"/>
          </p:nvPr>
        </p:nvSpPr>
        <p:spPr/>
        <p:txBody>
          <a:bodyPr/>
          <a:lstStyle/>
          <a:p>
            <a:fld id="{E811A52A-1AB7-4D03-9342-4C4017F68237}" type="datetimeFigureOut">
              <a:rPr lang="ar-EG" smtClean="0"/>
              <a:t>15/09/1444</a:t>
            </a:fld>
            <a:endParaRPr lang="ar-EG"/>
          </a:p>
        </p:txBody>
      </p:sp>
      <p:sp>
        <p:nvSpPr>
          <p:cNvPr id="6" name="Footer Placeholder 5">
            <a:extLst>
              <a:ext uri="{FF2B5EF4-FFF2-40B4-BE49-F238E27FC236}">
                <a16:creationId xmlns:a16="http://schemas.microsoft.com/office/drawing/2014/main" id="{95E39542-DA83-87A7-51A8-49B74C020344}"/>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F037B645-99BA-D0BA-A6A0-C7A818D1E679}"/>
              </a:ext>
            </a:extLst>
          </p:cNvPr>
          <p:cNvSpPr>
            <a:spLocks noGrp="1"/>
          </p:cNvSpPr>
          <p:nvPr>
            <p:ph type="sldNum" sz="quarter" idx="12"/>
          </p:nvPr>
        </p:nvSpPr>
        <p:spPr/>
        <p:txBody>
          <a:bodyPr/>
          <a:lstStyle/>
          <a:p>
            <a:fld id="{8187F8AA-6B09-44E9-8A5A-B69B2C6B1F0F}" type="slidenum">
              <a:rPr lang="ar-EG" smtClean="0"/>
              <a:t>‹#›</a:t>
            </a:fld>
            <a:endParaRPr lang="ar-EG"/>
          </a:p>
        </p:txBody>
      </p:sp>
    </p:spTree>
    <p:extLst>
      <p:ext uri="{BB962C8B-B14F-4D97-AF65-F5344CB8AC3E}">
        <p14:creationId xmlns:p14="http://schemas.microsoft.com/office/powerpoint/2010/main" val="108669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966A3-C221-49D8-9663-2F52453E5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367AD1C1-442F-C5AB-5D9C-50A95AE255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976F55F-248A-C895-BDD7-8B4D4DADCA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1A52A-1AB7-4D03-9342-4C4017F68237}" type="datetimeFigureOut">
              <a:rPr lang="ar-EG" smtClean="0"/>
              <a:t>15/09/1444</a:t>
            </a:fld>
            <a:endParaRPr lang="ar-EG"/>
          </a:p>
        </p:txBody>
      </p:sp>
      <p:sp>
        <p:nvSpPr>
          <p:cNvPr id="5" name="Footer Placeholder 4">
            <a:extLst>
              <a:ext uri="{FF2B5EF4-FFF2-40B4-BE49-F238E27FC236}">
                <a16:creationId xmlns:a16="http://schemas.microsoft.com/office/drawing/2014/main" id="{E36D3B06-3EB8-3762-1041-9DE40CA5A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EC602CD8-205A-E34B-02D8-8A69B90F3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7F8AA-6B09-44E9-8A5A-B69B2C6B1F0F}" type="slidenum">
              <a:rPr lang="ar-EG" smtClean="0"/>
              <a:t>‹#›</a:t>
            </a:fld>
            <a:endParaRPr lang="ar-EG"/>
          </a:p>
        </p:txBody>
      </p:sp>
    </p:spTree>
    <p:extLst>
      <p:ext uri="{BB962C8B-B14F-4D97-AF65-F5344CB8AC3E}">
        <p14:creationId xmlns:p14="http://schemas.microsoft.com/office/powerpoint/2010/main" val="1547590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DDDFC3B-EE8C-570E-E080-F385F7D0E3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331" b="15669"/>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8" name="Rectangle 103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FE65F-98EE-FF46-621B-3E7229396BE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Data Wrangling</a:t>
            </a:r>
            <a:endParaRPr lang="ar-EG" sz="5200">
              <a:solidFill>
                <a:srgbClr val="FFFFFF"/>
              </a:solidFill>
            </a:endParaRPr>
          </a:p>
        </p:txBody>
      </p:sp>
      <p:sp>
        <p:nvSpPr>
          <p:cNvPr id="3" name="Subtitle 2">
            <a:extLst>
              <a:ext uri="{FF2B5EF4-FFF2-40B4-BE49-F238E27FC236}">
                <a16:creationId xmlns:a16="http://schemas.microsoft.com/office/drawing/2014/main" id="{F7A68E60-3249-FAA4-393E-46F441A91AF0}"/>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Eng \ Mahmoud Elhemaly</a:t>
            </a:r>
            <a:endParaRPr lang="ar-EG">
              <a:solidFill>
                <a:srgbClr val="FFFFFF"/>
              </a:solidFill>
            </a:endParaRPr>
          </a:p>
        </p:txBody>
      </p:sp>
    </p:spTree>
    <p:extLst>
      <p:ext uri="{BB962C8B-B14F-4D97-AF65-F5344CB8AC3E}">
        <p14:creationId xmlns:p14="http://schemas.microsoft.com/office/powerpoint/2010/main" val="73563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06A9-A7BE-A23F-32CC-787427A9BA0F}"/>
              </a:ext>
            </a:extLst>
          </p:cNvPr>
          <p:cNvSpPr>
            <a:spLocks noGrp="1"/>
          </p:cNvSpPr>
          <p:nvPr>
            <p:ph type="title"/>
          </p:nvPr>
        </p:nvSpPr>
        <p:spPr/>
        <p:txBody>
          <a:bodyPr/>
          <a:lstStyle/>
          <a:p>
            <a:r>
              <a:rPr lang="en-US" b="1" i="0">
                <a:solidFill>
                  <a:srgbClr val="292929"/>
                </a:solidFill>
                <a:effectLst/>
                <a:latin typeface="sohne"/>
              </a:rPr>
              <a:t>Sorting</a:t>
            </a:r>
            <a:endParaRPr lang="ar-EG"/>
          </a:p>
        </p:txBody>
      </p:sp>
      <p:pic>
        <p:nvPicPr>
          <p:cNvPr id="5" name="Content Placeholder 4">
            <a:extLst>
              <a:ext uri="{FF2B5EF4-FFF2-40B4-BE49-F238E27FC236}">
                <a16:creationId xmlns:a16="http://schemas.microsoft.com/office/drawing/2014/main" id="{9F842567-E4EF-E9D2-94CF-72FB8BD4353F}"/>
              </a:ext>
            </a:extLst>
          </p:cNvPr>
          <p:cNvPicPr>
            <a:picLocks noGrp="1" noChangeAspect="1"/>
          </p:cNvPicPr>
          <p:nvPr>
            <p:ph idx="1"/>
          </p:nvPr>
        </p:nvPicPr>
        <p:blipFill>
          <a:blip r:embed="rId2"/>
          <a:stretch>
            <a:fillRect/>
          </a:stretch>
        </p:blipFill>
        <p:spPr>
          <a:xfrm>
            <a:off x="1412199" y="1580183"/>
            <a:ext cx="9367602" cy="4537938"/>
          </a:xfrm>
        </p:spPr>
      </p:pic>
    </p:spTree>
    <p:extLst>
      <p:ext uri="{BB962C8B-B14F-4D97-AF65-F5344CB8AC3E}">
        <p14:creationId xmlns:p14="http://schemas.microsoft.com/office/powerpoint/2010/main" val="72816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F5FB-17C2-9513-5212-5B8EEBAF4317}"/>
              </a:ext>
            </a:extLst>
          </p:cNvPr>
          <p:cNvSpPr>
            <a:spLocks noGrp="1"/>
          </p:cNvSpPr>
          <p:nvPr>
            <p:ph type="title"/>
          </p:nvPr>
        </p:nvSpPr>
        <p:spPr/>
        <p:txBody>
          <a:bodyPr>
            <a:normAutofit/>
          </a:bodyPr>
          <a:lstStyle/>
          <a:p>
            <a:r>
              <a:rPr lang="en-US" b="1" i="0">
                <a:solidFill>
                  <a:srgbClr val="292929"/>
                </a:solidFill>
                <a:effectLst/>
                <a:latin typeface="sohne"/>
              </a:rPr>
              <a:t>Merge and Concatenation</a:t>
            </a:r>
            <a:endParaRPr lang="ar-EG"/>
          </a:p>
        </p:txBody>
      </p:sp>
      <p:sp>
        <p:nvSpPr>
          <p:cNvPr id="4" name="Rectangle 1">
            <a:extLst>
              <a:ext uri="{FF2B5EF4-FFF2-40B4-BE49-F238E27FC236}">
                <a16:creationId xmlns:a16="http://schemas.microsoft.com/office/drawing/2014/main" id="{C15560D9-0F74-01ED-1082-4FA740E07FE0}"/>
              </a:ext>
            </a:extLst>
          </p:cNvPr>
          <p:cNvSpPr>
            <a:spLocks noGrp="1" noChangeArrowheads="1"/>
          </p:cNvSpPr>
          <p:nvPr>
            <p:ph idx="1"/>
          </p:nvPr>
        </p:nvSpPr>
        <p:spPr bwMode="auto">
          <a:xfrm>
            <a:off x="838200" y="1690688"/>
            <a:ext cx="11028680" cy="310854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pPr>
            <a:r>
              <a:rPr lang="ar-EG" altLang="ar-EG"/>
              <a:t>Pandas has </a:t>
            </a:r>
            <a:r>
              <a:rPr lang="ar-EG" altLang="ar-EG" i="1"/>
              <a:t>merge</a:t>
            </a:r>
            <a:r>
              <a:rPr lang="ar-EG" altLang="ar-EG"/>
              <a:t> function to combine two dataframes, it’s quite a straightforward function. I have taken the top two rows and bottom two rows from the dataset and combine them by Pandas merge function.</a:t>
            </a:r>
          </a:p>
          <a:p>
            <a:pPr marL="0" marR="0" lvl="0" indent="0" algn="l" defTabSz="914400" rtl="0" eaLnBrk="0" fontAlgn="base" latinLnBrk="0" hangingPunct="0">
              <a:lnSpc>
                <a:spcPct val="100000"/>
              </a:lnSpc>
              <a:spcBef>
                <a:spcPct val="0"/>
              </a:spcBef>
              <a:spcAft>
                <a:spcPct val="0"/>
              </a:spcAft>
              <a:buClrTx/>
              <a:buSzTx/>
              <a:buFontTx/>
              <a:buNone/>
              <a:tabLst/>
            </a:pPr>
            <a:r>
              <a:rPr lang="ar-EG" altLang="ar-EG" i="1"/>
              <a:t>head() </a:t>
            </a:r>
            <a:r>
              <a:rPr lang="ar-EG" altLang="ar-EG"/>
              <a:t>and </a:t>
            </a:r>
            <a:r>
              <a:rPr lang="ar-EG" altLang="ar-EG" i="1"/>
              <a:t>tail() </a:t>
            </a:r>
            <a:r>
              <a:rPr lang="ar-EG" altLang="ar-EG"/>
              <a:t>functions return the top and bottom rows respectively whereas outer helps combining the two uncommon rows.</a:t>
            </a:r>
          </a:p>
        </p:txBody>
      </p:sp>
    </p:spTree>
    <p:extLst>
      <p:ext uri="{BB962C8B-B14F-4D97-AF65-F5344CB8AC3E}">
        <p14:creationId xmlns:p14="http://schemas.microsoft.com/office/powerpoint/2010/main" val="3776320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F5FB-17C2-9513-5212-5B8EEBAF4317}"/>
              </a:ext>
            </a:extLst>
          </p:cNvPr>
          <p:cNvSpPr>
            <a:spLocks noGrp="1"/>
          </p:cNvSpPr>
          <p:nvPr>
            <p:ph type="title"/>
          </p:nvPr>
        </p:nvSpPr>
        <p:spPr/>
        <p:txBody>
          <a:bodyPr>
            <a:normAutofit/>
          </a:bodyPr>
          <a:lstStyle/>
          <a:p>
            <a:r>
              <a:rPr lang="en-US" b="1" i="0">
                <a:solidFill>
                  <a:srgbClr val="292929"/>
                </a:solidFill>
                <a:effectLst/>
                <a:latin typeface="sohne"/>
              </a:rPr>
              <a:t>Merge and Concatenation</a:t>
            </a:r>
            <a:endParaRPr lang="ar-EG"/>
          </a:p>
        </p:txBody>
      </p:sp>
      <p:pic>
        <p:nvPicPr>
          <p:cNvPr id="5" name="Picture 4">
            <a:extLst>
              <a:ext uri="{FF2B5EF4-FFF2-40B4-BE49-F238E27FC236}">
                <a16:creationId xmlns:a16="http://schemas.microsoft.com/office/drawing/2014/main" id="{44F03763-C94B-998E-A83D-74786D0B5C28}"/>
              </a:ext>
            </a:extLst>
          </p:cNvPr>
          <p:cNvPicPr>
            <a:picLocks noChangeAspect="1"/>
          </p:cNvPicPr>
          <p:nvPr/>
        </p:nvPicPr>
        <p:blipFill>
          <a:blip r:embed="rId2"/>
          <a:stretch>
            <a:fillRect/>
          </a:stretch>
        </p:blipFill>
        <p:spPr>
          <a:xfrm>
            <a:off x="768336" y="2020486"/>
            <a:ext cx="10324059" cy="3426158"/>
          </a:xfrm>
          <a:prstGeom prst="rect">
            <a:avLst/>
          </a:prstGeom>
        </p:spPr>
      </p:pic>
    </p:spTree>
    <p:extLst>
      <p:ext uri="{BB962C8B-B14F-4D97-AF65-F5344CB8AC3E}">
        <p14:creationId xmlns:p14="http://schemas.microsoft.com/office/powerpoint/2010/main" val="155127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7436-3DDE-C65D-299D-9F116D3E8BED}"/>
              </a:ext>
            </a:extLst>
          </p:cNvPr>
          <p:cNvSpPr>
            <a:spLocks noGrp="1"/>
          </p:cNvSpPr>
          <p:nvPr>
            <p:ph type="title"/>
          </p:nvPr>
        </p:nvSpPr>
        <p:spPr/>
        <p:txBody>
          <a:bodyPr/>
          <a:lstStyle/>
          <a:p>
            <a:r>
              <a:rPr lang="en-US" b="1" i="0">
                <a:solidFill>
                  <a:srgbClr val="292929"/>
                </a:solidFill>
                <a:effectLst/>
                <a:latin typeface="sohne"/>
              </a:rPr>
              <a:t>Conclusion</a:t>
            </a:r>
            <a:endParaRPr lang="ar-EG"/>
          </a:p>
        </p:txBody>
      </p:sp>
      <p:sp>
        <p:nvSpPr>
          <p:cNvPr id="3" name="Content Placeholder 2">
            <a:extLst>
              <a:ext uri="{FF2B5EF4-FFF2-40B4-BE49-F238E27FC236}">
                <a16:creationId xmlns:a16="http://schemas.microsoft.com/office/drawing/2014/main" id="{CFB3E197-201E-7B53-7398-F8E87994633C}"/>
              </a:ext>
            </a:extLst>
          </p:cNvPr>
          <p:cNvSpPr>
            <a:spLocks noGrp="1"/>
          </p:cNvSpPr>
          <p:nvPr>
            <p:ph idx="1"/>
          </p:nvPr>
        </p:nvSpPr>
        <p:spPr/>
        <p:txBody>
          <a:bodyPr/>
          <a:lstStyle/>
          <a:p>
            <a:pPr marL="0" indent="0" algn="l">
              <a:buNone/>
            </a:pPr>
            <a:r>
              <a:rPr lang="en-US" b="0" i="0">
                <a:effectLst/>
                <a:latin typeface="Fira Sans" panose="020B0604020202020204" pitchFamily="34" charset="0"/>
              </a:rPr>
              <a:t>Examples of data wrangling:</a:t>
            </a:r>
          </a:p>
          <a:p>
            <a:pPr algn="l">
              <a:buFont typeface="Arial" panose="020B0604020202020204" pitchFamily="34" charset="0"/>
              <a:buChar char="•"/>
            </a:pPr>
            <a:r>
              <a:rPr lang="en-US" b="0" i="0">
                <a:effectLst/>
                <a:latin typeface="Fira Sans" panose="020B0604020202020204" pitchFamily="34" charset="0"/>
              </a:rPr>
              <a:t>Combining data sources for analysis.</a:t>
            </a:r>
          </a:p>
          <a:p>
            <a:pPr algn="l">
              <a:buFont typeface="Arial" panose="020B0604020202020204" pitchFamily="34" charset="0"/>
              <a:buChar char="•"/>
            </a:pPr>
            <a:r>
              <a:rPr lang="en-US" b="0" i="0">
                <a:effectLst/>
                <a:latin typeface="Fira Sans" panose="020B0604020202020204" pitchFamily="34" charset="0"/>
              </a:rPr>
              <a:t>Filling or removing data gaps.</a:t>
            </a:r>
          </a:p>
          <a:p>
            <a:pPr algn="l">
              <a:buFont typeface="Arial" panose="020B0604020202020204" pitchFamily="34" charset="0"/>
              <a:buChar char="•"/>
            </a:pPr>
            <a:r>
              <a:rPr lang="en-US" b="0" i="0">
                <a:effectLst/>
                <a:latin typeface="Fira Sans" panose="020B0604020202020204" pitchFamily="34" charset="0"/>
              </a:rPr>
              <a:t>Deleting unnecessary or irrelevant project data.</a:t>
            </a:r>
          </a:p>
          <a:p>
            <a:pPr algn="l">
              <a:buFont typeface="Arial" panose="020B0604020202020204" pitchFamily="34" charset="0"/>
              <a:buChar char="•"/>
            </a:pPr>
            <a:r>
              <a:rPr lang="en-US" b="0" i="0">
                <a:effectLst/>
                <a:latin typeface="Fira Sans" panose="020B0604020202020204" pitchFamily="34" charset="0"/>
              </a:rPr>
              <a:t>Identifying data outliers and explaining or deleting them to allow analysis.</a:t>
            </a:r>
          </a:p>
          <a:p>
            <a:endParaRPr lang="ar-EG"/>
          </a:p>
        </p:txBody>
      </p:sp>
    </p:spTree>
    <p:extLst>
      <p:ext uri="{BB962C8B-B14F-4D97-AF65-F5344CB8AC3E}">
        <p14:creationId xmlns:p14="http://schemas.microsoft.com/office/powerpoint/2010/main" val="218576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2A5E-037C-99C3-AA56-73F2244616C3}"/>
              </a:ext>
            </a:extLst>
          </p:cNvPr>
          <p:cNvSpPr>
            <a:spLocks noGrp="1"/>
          </p:cNvSpPr>
          <p:nvPr>
            <p:ph type="title"/>
          </p:nvPr>
        </p:nvSpPr>
        <p:spPr/>
        <p:txBody>
          <a:bodyPr>
            <a:normAutofit/>
          </a:bodyPr>
          <a:lstStyle/>
          <a:p>
            <a:r>
              <a:rPr lang="en-US" b="1" i="0">
                <a:solidFill>
                  <a:srgbClr val="292929"/>
                </a:solidFill>
                <a:effectLst/>
                <a:latin typeface="source-serif-pro"/>
              </a:rPr>
              <a:t>Data Wrangling Goals:</a:t>
            </a:r>
            <a:endParaRPr lang="ar-EG"/>
          </a:p>
        </p:txBody>
      </p:sp>
      <p:sp>
        <p:nvSpPr>
          <p:cNvPr id="3" name="Content Placeholder 2">
            <a:extLst>
              <a:ext uri="{FF2B5EF4-FFF2-40B4-BE49-F238E27FC236}">
                <a16:creationId xmlns:a16="http://schemas.microsoft.com/office/drawing/2014/main" id="{251FAEAF-7698-9081-C219-0CC0C22FC2F7}"/>
              </a:ext>
            </a:extLst>
          </p:cNvPr>
          <p:cNvSpPr>
            <a:spLocks noGrp="1"/>
          </p:cNvSpPr>
          <p:nvPr>
            <p:ph idx="1"/>
          </p:nvPr>
        </p:nvSpPr>
        <p:spPr/>
        <p:txBody>
          <a:bodyPr/>
          <a:lstStyle/>
          <a:p>
            <a:pPr algn="l">
              <a:buFont typeface="Arial" panose="020B0604020202020204" pitchFamily="34" charset="0"/>
              <a:buChar char="•"/>
            </a:pPr>
            <a:r>
              <a:rPr lang="en-US" b="0" i="0">
                <a:solidFill>
                  <a:srgbClr val="292929"/>
                </a:solidFill>
                <a:effectLst/>
                <a:latin typeface="source-serif-pro"/>
              </a:rPr>
              <a:t>Gathering data from numerous sources to reveal a more profound intelligence.</a:t>
            </a:r>
          </a:p>
          <a:p>
            <a:r>
              <a:rPr lang="en-US" b="0" i="0">
                <a:solidFill>
                  <a:srgbClr val="292929"/>
                </a:solidFill>
                <a:effectLst/>
                <a:latin typeface="source-serif-pro"/>
              </a:rPr>
              <a:t>Reduce the time spent cProvide actionable and accurate data in the hands of business/data analysts in a timely matter.</a:t>
            </a:r>
          </a:p>
          <a:p>
            <a:pPr algn="l">
              <a:buFont typeface="Arial" panose="020B0604020202020204" pitchFamily="34" charset="0"/>
              <a:buChar char="•"/>
            </a:pPr>
            <a:r>
              <a:rPr lang="en-US" b="0" i="0">
                <a:solidFill>
                  <a:srgbClr val="292929"/>
                </a:solidFill>
                <a:effectLst/>
                <a:latin typeface="source-serif-pro"/>
              </a:rPr>
              <a:t>ollecting and organising. In short, cleaning unruly data before it can be used.</a:t>
            </a:r>
          </a:p>
          <a:p>
            <a:pPr algn="l">
              <a:buFont typeface="Arial" panose="020B0604020202020204" pitchFamily="34" charset="0"/>
              <a:buChar char="•"/>
            </a:pPr>
            <a:r>
              <a:rPr lang="en-US" b="0" i="0">
                <a:solidFill>
                  <a:srgbClr val="292929"/>
                </a:solidFill>
                <a:effectLst/>
                <a:latin typeface="source-serif-pro"/>
              </a:rPr>
              <a:t>Enable data analysts and scientists to focus on the analysis of data, not the wrangling part.</a:t>
            </a:r>
          </a:p>
          <a:p>
            <a:pPr algn="l">
              <a:buFont typeface="Arial" panose="020B0604020202020204" pitchFamily="34" charset="0"/>
              <a:buChar char="•"/>
            </a:pPr>
            <a:r>
              <a:rPr lang="en-US" b="0" i="0">
                <a:solidFill>
                  <a:srgbClr val="292929"/>
                </a:solidFill>
                <a:effectLst/>
                <a:latin typeface="source-serif-pro"/>
              </a:rPr>
              <a:t>Help senior leaders in an organisation to make better decisions.</a:t>
            </a:r>
          </a:p>
        </p:txBody>
      </p:sp>
    </p:spTree>
    <p:extLst>
      <p:ext uri="{BB962C8B-B14F-4D97-AF65-F5344CB8AC3E}">
        <p14:creationId xmlns:p14="http://schemas.microsoft.com/office/powerpoint/2010/main" val="210959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Wood human figure">
            <a:extLst>
              <a:ext uri="{FF2B5EF4-FFF2-40B4-BE49-F238E27FC236}">
                <a16:creationId xmlns:a16="http://schemas.microsoft.com/office/drawing/2014/main" id="{C14CB79F-5D6D-E41F-3CAA-FC53849E97DE}"/>
              </a:ext>
            </a:extLst>
          </p:cNvPr>
          <p:cNvPicPr>
            <a:picLocks noChangeAspect="1"/>
          </p:cNvPicPr>
          <p:nvPr/>
        </p:nvPicPr>
        <p:blipFill rotWithShape="1">
          <a:blip r:embed="rId2"/>
          <a:srcRect r="39780" b="-2"/>
          <a:stretch/>
        </p:blipFill>
        <p:spPr>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effectLst>
            <a:outerShdw blurRad="381000" dist="152400" algn="tl" rotWithShape="0">
              <a:prstClr val="black">
                <a:alpha val="10000"/>
              </a:prstClr>
            </a:outerShdw>
          </a:effectLst>
        </p:spPr>
      </p:pic>
      <p:grpSp>
        <p:nvGrpSpPr>
          <p:cNvPr id="16" name="Group 10">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12" name="Freeform: Shape 11">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97F8FF58-34A0-FCC7-424D-753C946F7CCB}"/>
              </a:ext>
            </a:extLst>
          </p:cNvPr>
          <p:cNvSpPr>
            <a:spLocks noGrp="1"/>
          </p:cNvSpPr>
          <p:nvPr>
            <p:ph idx="1"/>
          </p:nvPr>
        </p:nvSpPr>
        <p:spPr>
          <a:xfrm>
            <a:off x="6981826" y="3146400"/>
            <a:ext cx="4391024" cy="2682000"/>
          </a:xfrm>
        </p:spPr>
        <p:txBody>
          <a:bodyPr>
            <a:normAutofit/>
          </a:bodyPr>
          <a:lstStyle/>
          <a:p>
            <a:pPr marL="0" indent="0">
              <a:buNone/>
            </a:pPr>
            <a:r>
              <a:rPr lang="en-US" sz="2400">
                <a:solidFill>
                  <a:schemeClr val="bg1">
                    <a:alpha val="80000"/>
                  </a:schemeClr>
                </a:solidFill>
              </a:rPr>
              <a:t>Questions ?!</a:t>
            </a:r>
            <a:endParaRPr lang="ar-EG" sz="2400">
              <a:solidFill>
                <a:schemeClr val="bg1">
                  <a:alpha val="80000"/>
                </a:schemeClr>
              </a:solidFill>
            </a:endParaRPr>
          </a:p>
        </p:txBody>
      </p:sp>
    </p:spTree>
    <p:extLst>
      <p:ext uri="{BB962C8B-B14F-4D97-AF65-F5344CB8AC3E}">
        <p14:creationId xmlns:p14="http://schemas.microsoft.com/office/powerpoint/2010/main" val="19999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44B-B4F0-47F5-7B4A-8090F7EA1A86}"/>
              </a:ext>
            </a:extLst>
          </p:cNvPr>
          <p:cNvSpPr>
            <a:spLocks noGrp="1"/>
          </p:cNvSpPr>
          <p:nvPr>
            <p:ph type="title"/>
          </p:nvPr>
        </p:nvSpPr>
        <p:spPr/>
        <p:txBody>
          <a:bodyPr/>
          <a:lstStyle/>
          <a:p>
            <a:r>
              <a:rPr lang="en-US"/>
              <a:t>Outlines</a:t>
            </a:r>
            <a:endParaRPr lang="ar-EG"/>
          </a:p>
        </p:txBody>
      </p:sp>
      <p:sp>
        <p:nvSpPr>
          <p:cNvPr id="3" name="Content Placeholder 2">
            <a:extLst>
              <a:ext uri="{FF2B5EF4-FFF2-40B4-BE49-F238E27FC236}">
                <a16:creationId xmlns:a16="http://schemas.microsoft.com/office/drawing/2014/main" id="{47530F3C-132C-D9A9-A23A-D634D1C0DE5E}"/>
              </a:ext>
            </a:extLst>
          </p:cNvPr>
          <p:cNvSpPr>
            <a:spLocks noGrp="1"/>
          </p:cNvSpPr>
          <p:nvPr>
            <p:ph idx="1"/>
          </p:nvPr>
        </p:nvSpPr>
        <p:spPr/>
        <p:txBody>
          <a:bodyPr/>
          <a:lstStyle/>
          <a:p>
            <a:pPr marL="0" indent="0" algn="l">
              <a:buNone/>
            </a:pPr>
            <a:r>
              <a:rPr lang="en-US" b="0" i="0">
                <a:solidFill>
                  <a:srgbClr val="292929"/>
                </a:solidFill>
                <a:effectLst/>
                <a:latin typeface="source-serif-pro"/>
              </a:rPr>
              <a:t>We’ll cover the following topics in this Session :</a:t>
            </a:r>
          </a:p>
          <a:p>
            <a:pPr indent="0" algn="l">
              <a:buNone/>
            </a:pPr>
            <a:r>
              <a:rPr lang="en-US">
                <a:solidFill>
                  <a:srgbClr val="292929"/>
                </a:solidFill>
                <a:latin typeface="source-serif-pro"/>
              </a:rPr>
              <a:t>1. Data Wrangling Theory :</a:t>
            </a:r>
          </a:p>
          <a:p>
            <a:pPr marL="796925" indent="452438" algn="l">
              <a:buFont typeface="Arial" panose="020B0604020202020204" pitchFamily="34" charset="0"/>
              <a:buChar char="•"/>
            </a:pPr>
            <a:r>
              <a:rPr lang="en-US">
                <a:solidFill>
                  <a:srgbClr val="292929"/>
                </a:solidFill>
                <a:latin typeface="source-serif-pro"/>
              </a:rPr>
              <a:t>Data exploration (Discovery)</a:t>
            </a:r>
          </a:p>
          <a:p>
            <a:pPr marL="796925" indent="452438"/>
            <a:r>
              <a:rPr lang="en-US">
                <a:solidFill>
                  <a:srgbClr val="292929"/>
                </a:solidFill>
                <a:latin typeface="source-serif-pro"/>
              </a:rPr>
              <a:t>Finding Missing Values (Structuring)</a:t>
            </a:r>
          </a:p>
          <a:p>
            <a:pPr marL="796925" indent="452438"/>
            <a:r>
              <a:rPr lang="en-US">
                <a:solidFill>
                  <a:srgbClr val="292929"/>
                </a:solidFill>
                <a:latin typeface="source-serif-pro"/>
              </a:rPr>
              <a:t>Filtering Data (Cleaning)</a:t>
            </a:r>
          </a:p>
          <a:p>
            <a:pPr marL="796925" indent="452438" algn="l">
              <a:buFont typeface="Arial" panose="020B0604020202020204" pitchFamily="34" charset="0"/>
              <a:buChar char="•"/>
            </a:pPr>
            <a:r>
              <a:rPr lang="en-US">
                <a:solidFill>
                  <a:srgbClr val="292929"/>
                </a:solidFill>
                <a:latin typeface="source-serif-pro"/>
              </a:rPr>
              <a:t>Sorting</a:t>
            </a:r>
          </a:p>
          <a:p>
            <a:pPr marL="796925" indent="452438"/>
            <a:r>
              <a:rPr lang="en-US">
                <a:solidFill>
                  <a:srgbClr val="292929"/>
                </a:solidFill>
                <a:latin typeface="source-serif-pro"/>
              </a:rPr>
              <a:t>Merge &amp; concatenation(Enriching)</a:t>
            </a:r>
          </a:p>
          <a:p>
            <a:pPr indent="0">
              <a:buNone/>
            </a:pPr>
            <a:r>
              <a:rPr lang="en-US">
                <a:solidFill>
                  <a:srgbClr val="292929"/>
                </a:solidFill>
                <a:latin typeface="source-serif-pro"/>
              </a:rPr>
              <a:t>2. Practice</a:t>
            </a:r>
          </a:p>
          <a:p>
            <a:endParaRPr lang="ar-EG"/>
          </a:p>
        </p:txBody>
      </p:sp>
    </p:spTree>
    <p:extLst>
      <p:ext uri="{BB962C8B-B14F-4D97-AF65-F5344CB8AC3E}">
        <p14:creationId xmlns:p14="http://schemas.microsoft.com/office/powerpoint/2010/main" val="217362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F5C2-4607-439C-DC5C-C3A17DE92426}"/>
              </a:ext>
            </a:extLst>
          </p:cNvPr>
          <p:cNvSpPr>
            <a:spLocks noGrp="1"/>
          </p:cNvSpPr>
          <p:nvPr>
            <p:ph type="title"/>
          </p:nvPr>
        </p:nvSpPr>
        <p:spPr/>
        <p:txBody>
          <a:bodyPr/>
          <a:lstStyle/>
          <a:p>
            <a:r>
              <a:rPr lang="en-US" b="1" i="0">
                <a:solidFill>
                  <a:srgbClr val="292929"/>
                </a:solidFill>
                <a:effectLst/>
                <a:latin typeface="sohne"/>
              </a:rPr>
              <a:t>Data Wrangling</a:t>
            </a:r>
            <a:endParaRPr lang="ar-EG"/>
          </a:p>
        </p:txBody>
      </p:sp>
      <p:sp>
        <p:nvSpPr>
          <p:cNvPr id="3" name="Content Placeholder 2">
            <a:extLst>
              <a:ext uri="{FF2B5EF4-FFF2-40B4-BE49-F238E27FC236}">
                <a16:creationId xmlns:a16="http://schemas.microsoft.com/office/drawing/2014/main" id="{8F16D9F7-E619-1AD6-CB29-119CC2FFE3A9}"/>
              </a:ext>
            </a:extLst>
          </p:cNvPr>
          <p:cNvSpPr>
            <a:spLocks noGrp="1"/>
          </p:cNvSpPr>
          <p:nvPr>
            <p:ph idx="1"/>
          </p:nvPr>
        </p:nvSpPr>
        <p:spPr/>
        <p:txBody>
          <a:bodyPr/>
          <a:lstStyle/>
          <a:p>
            <a:r>
              <a:rPr lang="en-US" b="0" i="0">
                <a:solidFill>
                  <a:srgbClr val="292929"/>
                </a:solidFill>
                <a:effectLst/>
                <a:latin typeface="source-serif-pro"/>
              </a:rPr>
              <a:t>Data Wrangling is the process of processing data, like merging, grouping and concatenating etc. </a:t>
            </a:r>
          </a:p>
          <a:p>
            <a:r>
              <a:rPr lang="en-US" b="0" i="0">
                <a:solidFill>
                  <a:srgbClr val="292929"/>
                </a:solidFill>
                <a:effectLst/>
                <a:latin typeface="source-serif-pro"/>
              </a:rPr>
              <a:t>The Pandas library provides useful functions to support Data Wrangling tasks.</a:t>
            </a:r>
          </a:p>
          <a:p>
            <a:r>
              <a:rPr lang="en-US" b="0" i="0">
                <a:solidFill>
                  <a:srgbClr val="292929"/>
                </a:solidFill>
                <a:effectLst/>
                <a:latin typeface="source-serif-pro"/>
              </a:rPr>
              <a:t>Data Science involves the processing of data so that the data can work well with the data algorithms. </a:t>
            </a:r>
            <a:endParaRPr lang="ar-EG"/>
          </a:p>
        </p:txBody>
      </p:sp>
    </p:spTree>
    <p:extLst>
      <p:ext uri="{BB962C8B-B14F-4D97-AF65-F5344CB8AC3E}">
        <p14:creationId xmlns:p14="http://schemas.microsoft.com/office/powerpoint/2010/main" val="208553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F5C2-4607-439C-DC5C-C3A17DE92426}"/>
              </a:ext>
            </a:extLst>
          </p:cNvPr>
          <p:cNvSpPr>
            <a:spLocks noGrp="1"/>
          </p:cNvSpPr>
          <p:nvPr>
            <p:ph type="title"/>
          </p:nvPr>
        </p:nvSpPr>
        <p:spPr/>
        <p:txBody>
          <a:bodyPr/>
          <a:lstStyle/>
          <a:p>
            <a:r>
              <a:rPr lang="en-US" b="1" i="0">
                <a:solidFill>
                  <a:srgbClr val="292929"/>
                </a:solidFill>
                <a:effectLst/>
                <a:latin typeface="sohne"/>
              </a:rPr>
              <a:t>Data Wrangling</a:t>
            </a:r>
            <a:endParaRPr lang="ar-EG"/>
          </a:p>
        </p:txBody>
      </p:sp>
      <p:sp>
        <p:nvSpPr>
          <p:cNvPr id="3" name="Content Placeholder 2">
            <a:extLst>
              <a:ext uri="{FF2B5EF4-FFF2-40B4-BE49-F238E27FC236}">
                <a16:creationId xmlns:a16="http://schemas.microsoft.com/office/drawing/2014/main" id="{8F16D9F7-E619-1AD6-CB29-119CC2FFE3A9}"/>
              </a:ext>
            </a:extLst>
          </p:cNvPr>
          <p:cNvSpPr>
            <a:spLocks noGrp="1"/>
          </p:cNvSpPr>
          <p:nvPr>
            <p:ph idx="1"/>
          </p:nvPr>
        </p:nvSpPr>
        <p:spPr/>
        <p:txBody>
          <a:bodyPr/>
          <a:lstStyle/>
          <a:p>
            <a:r>
              <a:rPr lang="en-US" b="0" i="0">
                <a:solidFill>
                  <a:srgbClr val="292929"/>
                </a:solidFill>
                <a:effectLst/>
                <a:latin typeface="source-serif-pro"/>
              </a:rPr>
              <a:t>So if you ask any data analysts, data scientists, or statisticians about which task they spend most of their time on, the answers will be data cleaning or data wrangling and data munging, and not coding or running a model that uses the data.</a:t>
            </a:r>
            <a:endParaRPr lang="ar-EG"/>
          </a:p>
        </p:txBody>
      </p:sp>
    </p:spTree>
    <p:extLst>
      <p:ext uri="{BB962C8B-B14F-4D97-AF65-F5344CB8AC3E}">
        <p14:creationId xmlns:p14="http://schemas.microsoft.com/office/powerpoint/2010/main" val="91501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61F3-58B2-54D8-786E-2C0638C43078}"/>
              </a:ext>
            </a:extLst>
          </p:cNvPr>
          <p:cNvSpPr>
            <a:spLocks noGrp="1"/>
          </p:cNvSpPr>
          <p:nvPr>
            <p:ph type="title"/>
          </p:nvPr>
        </p:nvSpPr>
        <p:spPr/>
        <p:txBody>
          <a:bodyPr>
            <a:normAutofit/>
          </a:bodyPr>
          <a:lstStyle/>
          <a:p>
            <a:r>
              <a:rPr lang="en-US" b="0" i="0">
                <a:solidFill>
                  <a:srgbClr val="082C64"/>
                </a:solidFill>
                <a:effectLst/>
                <a:latin typeface="Fira Sans" panose="020B0503050000020004" pitchFamily="34" charset="0"/>
              </a:rPr>
              <a:t>Benefits of data wrangling?</a:t>
            </a:r>
            <a:endParaRPr lang="ar-EG"/>
          </a:p>
        </p:txBody>
      </p:sp>
      <p:sp>
        <p:nvSpPr>
          <p:cNvPr id="3" name="Content Placeholder 2">
            <a:extLst>
              <a:ext uri="{FF2B5EF4-FFF2-40B4-BE49-F238E27FC236}">
                <a16:creationId xmlns:a16="http://schemas.microsoft.com/office/drawing/2014/main" id="{54289F56-E0E5-E660-9C8D-7181124D9CC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sz="3600" b="1" u="sng">
                <a:solidFill>
                  <a:srgbClr val="292929"/>
                </a:solidFill>
                <a:latin typeface="source-serif-pro"/>
              </a:rPr>
              <a:t>Simple analysis: </a:t>
            </a:r>
            <a:r>
              <a:rPr lang="en-US" sz="3600">
                <a:solidFill>
                  <a:srgbClr val="292929"/>
                </a:solidFill>
                <a:latin typeface="source-serif-pro"/>
              </a:rPr>
              <a:t>Business analysts and stakeholders may examine even the most complex data quickly, efficiently, and effectively once raw data has been tamed and converted.</a:t>
            </a:r>
          </a:p>
          <a:p>
            <a:pPr algn="l">
              <a:buFont typeface="Arial" panose="020B0604020202020204" pitchFamily="34" charset="0"/>
              <a:buChar char="•"/>
            </a:pPr>
            <a:r>
              <a:rPr lang="en-US" sz="3600" b="1" u="sng">
                <a:solidFill>
                  <a:srgbClr val="292929"/>
                </a:solidFill>
                <a:latin typeface="source-serif-pro"/>
              </a:rPr>
              <a:t>Data handling: </a:t>
            </a:r>
            <a:r>
              <a:rPr lang="en-US" sz="3600">
                <a:solidFill>
                  <a:srgbClr val="292929"/>
                </a:solidFill>
                <a:latin typeface="source-serif-pro"/>
              </a:rPr>
              <a:t>The procedure turns raw, unstructured data into rows and columns. The technique enriches the data to gain a deeper understanding.</a:t>
            </a:r>
          </a:p>
          <a:p>
            <a:pPr algn="l">
              <a:buFont typeface="Arial" panose="020B0604020202020204" pitchFamily="34" charset="0"/>
              <a:buChar char="•"/>
            </a:pPr>
            <a:r>
              <a:rPr lang="en-US" sz="3600" b="1" u="sng">
                <a:solidFill>
                  <a:srgbClr val="292929"/>
                </a:solidFill>
                <a:latin typeface="source-serif-pro"/>
              </a:rPr>
              <a:t>Improved targeting: </a:t>
            </a:r>
            <a:r>
              <a:rPr lang="en-US" sz="3600">
                <a:solidFill>
                  <a:srgbClr val="292929"/>
                </a:solidFill>
                <a:latin typeface="source-serif-pro"/>
              </a:rPr>
              <a:t>Combining data from several sources helps you better understand your audience, which improves the targeting of your ad campaigns and content strategy.</a:t>
            </a:r>
          </a:p>
          <a:p>
            <a:pPr algn="l">
              <a:buFont typeface="Arial" panose="020B0604020202020204" pitchFamily="34" charset="0"/>
              <a:buChar char="•"/>
            </a:pPr>
            <a:r>
              <a:rPr lang="en-US" sz="3600" b="1" u="sng">
                <a:solidFill>
                  <a:srgbClr val="292929"/>
                </a:solidFill>
                <a:latin typeface="source-serif-pro"/>
              </a:rPr>
              <a:t>Use of time: </a:t>
            </a:r>
            <a:r>
              <a:rPr lang="en-US" sz="3600">
                <a:solidFill>
                  <a:srgbClr val="292929"/>
                </a:solidFill>
                <a:latin typeface="source-serif-pro"/>
              </a:rPr>
              <a:t>The technique allows analysts to spend less time managing disordered data and more time acquiring insights to make accurate decisions based on simple-to-understand data.</a:t>
            </a:r>
          </a:p>
          <a:p>
            <a:pPr algn="l">
              <a:buFont typeface="Arial" panose="020B0604020202020204" pitchFamily="34" charset="0"/>
              <a:buChar char="•"/>
            </a:pPr>
            <a:r>
              <a:rPr lang="en-US" sz="3600" b="1" u="sng">
                <a:solidFill>
                  <a:srgbClr val="292929"/>
                </a:solidFill>
                <a:latin typeface="source-serif-pro"/>
              </a:rPr>
              <a:t>Data visualization: </a:t>
            </a:r>
            <a:r>
              <a:rPr lang="en-US" sz="3600">
                <a:solidFill>
                  <a:srgbClr val="292929"/>
                </a:solidFill>
                <a:latin typeface="source-serif-pro"/>
              </a:rPr>
              <a:t>The data may be exported to any visual analytics platform to sorting, analyze, and summarize the data once it has been wrangled.</a:t>
            </a:r>
          </a:p>
          <a:p>
            <a:endParaRPr lang="ar-EG"/>
          </a:p>
        </p:txBody>
      </p:sp>
    </p:spTree>
    <p:extLst>
      <p:ext uri="{BB962C8B-B14F-4D97-AF65-F5344CB8AC3E}">
        <p14:creationId xmlns:p14="http://schemas.microsoft.com/office/powerpoint/2010/main" val="21262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5CC6-0C20-0840-E8E0-BEF6658BDB62}"/>
              </a:ext>
            </a:extLst>
          </p:cNvPr>
          <p:cNvSpPr>
            <a:spLocks noGrp="1"/>
          </p:cNvSpPr>
          <p:nvPr>
            <p:ph type="title"/>
          </p:nvPr>
        </p:nvSpPr>
        <p:spPr/>
        <p:txBody>
          <a:bodyPr>
            <a:normAutofit/>
          </a:bodyPr>
          <a:lstStyle/>
          <a:p>
            <a:r>
              <a:rPr lang="en-US" b="1" i="0">
                <a:solidFill>
                  <a:srgbClr val="292929"/>
                </a:solidFill>
                <a:effectLst/>
                <a:latin typeface="sohne"/>
              </a:rPr>
              <a:t>Data Exploration</a:t>
            </a:r>
            <a:endParaRPr lang="ar-EG"/>
          </a:p>
        </p:txBody>
      </p:sp>
      <p:sp>
        <p:nvSpPr>
          <p:cNvPr id="3" name="Content Placeholder 2">
            <a:extLst>
              <a:ext uri="{FF2B5EF4-FFF2-40B4-BE49-F238E27FC236}">
                <a16:creationId xmlns:a16="http://schemas.microsoft.com/office/drawing/2014/main" id="{8FD3CCA3-8597-2FBD-D97D-9E2E27F73EB1}"/>
              </a:ext>
            </a:extLst>
          </p:cNvPr>
          <p:cNvSpPr>
            <a:spLocks noGrp="1"/>
          </p:cNvSpPr>
          <p:nvPr>
            <p:ph idx="1"/>
          </p:nvPr>
        </p:nvSpPr>
        <p:spPr/>
        <p:txBody>
          <a:bodyPr/>
          <a:lstStyle/>
          <a:p>
            <a:r>
              <a:rPr lang="en-US" b="0" i="0">
                <a:solidFill>
                  <a:srgbClr val="292929"/>
                </a:solidFill>
                <a:effectLst/>
                <a:latin typeface="source-serif-pro"/>
              </a:rPr>
              <a:t>The first step before doing anything with data is to locate the file (csv, excel and xlsx etc.) in the directory you’re working on and then read it through the built-in Pandas functions. </a:t>
            </a:r>
            <a:endParaRPr lang="ar-EG"/>
          </a:p>
        </p:txBody>
      </p:sp>
      <p:pic>
        <p:nvPicPr>
          <p:cNvPr id="2052" name="Picture 4">
            <a:extLst>
              <a:ext uri="{FF2B5EF4-FFF2-40B4-BE49-F238E27FC236}">
                <a16:creationId xmlns:a16="http://schemas.microsoft.com/office/drawing/2014/main" id="{740B6972-FCF5-75D4-35DB-A14F76183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16697"/>
            <a:ext cx="10258628" cy="167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50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7BE4-5223-E9BF-DDDB-A511D1BB9FAF}"/>
              </a:ext>
            </a:extLst>
          </p:cNvPr>
          <p:cNvSpPr>
            <a:spLocks noGrp="1"/>
          </p:cNvSpPr>
          <p:nvPr>
            <p:ph type="title"/>
          </p:nvPr>
        </p:nvSpPr>
        <p:spPr/>
        <p:txBody>
          <a:bodyPr>
            <a:normAutofit/>
          </a:bodyPr>
          <a:lstStyle/>
          <a:p>
            <a:r>
              <a:rPr lang="en-US" b="1" i="0">
                <a:solidFill>
                  <a:srgbClr val="292929"/>
                </a:solidFill>
                <a:effectLst/>
                <a:latin typeface="sohne"/>
              </a:rPr>
              <a:t>Dealing with missing values</a:t>
            </a:r>
            <a:endParaRPr lang="ar-EG"/>
          </a:p>
        </p:txBody>
      </p:sp>
      <p:sp>
        <p:nvSpPr>
          <p:cNvPr id="3" name="Content Placeholder 2">
            <a:extLst>
              <a:ext uri="{FF2B5EF4-FFF2-40B4-BE49-F238E27FC236}">
                <a16:creationId xmlns:a16="http://schemas.microsoft.com/office/drawing/2014/main" id="{2CF89A28-2C8A-B3C5-1CCB-6723F5D9F9DD}"/>
              </a:ext>
            </a:extLst>
          </p:cNvPr>
          <p:cNvSpPr>
            <a:spLocks noGrp="1"/>
          </p:cNvSpPr>
          <p:nvPr>
            <p:ph idx="1"/>
          </p:nvPr>
        </p:nvSpPr>
        <p:spPr/>
        <p:txBody>
          <a:bodyPr/>
          <a:lstStyle/>
          <a:p>
            <a:r>
              <a:rPr lang="en-US" b="0" i="0">
                <a:solidFill>
                  <a:srgbClr val="292929"/>
                </a:solidFill>
                <a:effectLst/>
                <a:latin typeface="source-serif-pro"/>
              </a:rPr>
              <a:t>Your dataset may consist of a lot of missing and duplicate values, so it's our (Data Scientist) responsibility to deal with them before applying any machine learning algorithms on them.</a:t>
            </a:r>
          </a:p>
          <a:p>
            <a:r>
              <a:rPr lang="en-US" b="0" i="0">
                <a:solidFill>
                  <a:srgbClr val="292929"/>
                </a:solidFill>
                <a:effectLst/>
                <a:latin typeface="source-serif-pro"/>
              </a:rPr>
              <a:t> If we provide as much clean and accurate data as possible to our machine learning model then our trained model predicts as much accurate prediction.</a:t>
            </a:r>
            <a:endParaRPr lang="ar-EG"/>
          </a:p>
        </p:txBody>
      </p:sp>
    </p:spTree>
    <p:extLst>
      <p:ext uri="{BB962C8B-B14F-4D97-AF65-F5344CB8AC3E}">
        <p14:creationId xmlns:p14="http://schemas.microsoft.com/office/powerpoint/2010/main" val="373893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D8CE-898B-CC88-E177-D8904E80744E}"/>
              </a:ext>
            </a:extLst>
          </p:cNvPr>
          <p:cNvSpPr>
            <a:spLocks noGrp="1"/>
          </p:cNvSpPr>
          <p:nvPr>
            <p:ph type="title"/>
          </p:nvPr>
        </p:nvSpPr>
        <p:spPr/>
        <p:txBody>
          <a:bodyPr>
            <a:normAutofit/>
          </a:bodyPr>
          <a:lstStyle/>
          <a:p>
            <a:r>
              <a:rPr lang="en-US" b="1" i="0">
                <a:solidFill>
                  <a:srgbClr val="292929"/>
                </a:solidFill>
                <a:effectLst/>
                <a:latin typeface="sohne"/>
              </a:rPr>
              <a:t>Filtering Data</a:t>
            </a:r>
            <a:endParaRPr lang="ar-EG"/>
          </a:p>
        </p:txBody>
      </p:sp>
      <p:sp>
        <p:nvSpPr>
          <p:cNvPr id="3" name="Content Placeholder 2">
            <a:extLst>
              <a:ext uri="{FF2B5EF4-FFF2-40B4-BE49-F238E27FC236}">
                <a16:creationId xmlns:a16="http://schemas.microsoft.com/office/drawing/2014/main" id="{667410A5-B480-FABD-33C6-CE195B4ACADC}"/>
              </a:ext>
            </a:extLst>
          </p:cNvPr>
          <p:cNvSpPr>
            <a:spLocks noGrp="1"/>
          </p:cNvSpPr>
          <p:nvPr>
            <p:ph idx="1"/>
          </p:nvPr>
        </p:nvSpPr>
        <p:spPr/>
        <p:txBody>
          <a:bodyPr/>
          <a:lstStyle/>
          <a:p>
            <a:r>
              <a:rPr lang="en-US" b="0" i="0">
                <a:solidFill>
                  <a:srgbClr val="292929"/>
                </a:solidFill>
                <a:effectLst/>
                <a:latin typeface="source-serif-pro"/>
              </a:rPr>
              <a:t>The following piece of code filters the entire dataset for age greater than 40, meaning it will consist of only those rows whose column age is greater than 40.</a:t>
            </a:r>
            <a:endParaRPr lang="ar-EG"/>
          </a:p>
        </p:txBody>
      </p:sp>
    </p:spTree>
    <p:extLst>
      <p:ext uri="{BB962C8B-B14F-4D97-AF65-F5344CB8AC3E}">
        <p14:creationId xmlns:p14="http://schemas.microsoft.com/office/powerpoint/2010/main" val="268817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06A9-A7BE-A23F-32CC-787427A9BA0F}"/>
              </a:ext>
            </a:extLst>
          </p:cNvPr>
          <p:cNvSpPr>
            <a:spLocks noGrp="1"/>
          </p:cNvSpPr>
          <p:nvPr>
            <p:ph type="title"/>
          </p:nvPr>
        </p:nvSpPr>
        <p:spPr/>
        <p:txBody>
          <a:bodyPr/>
          <a:lstStyle/>
          <a:p>
            <a:r>
              <a:rPr lang="en-US" b="1" i="0">
                <a:solidFill>
                  <a:srgbClr val="292929"/>
                </a:solidFill>
                <a:effectLst/>
                <a:latin typeface="sohne"/>
              </a:rPr>
              <a:t>Sorting</a:t>
            </a:r>
            <a:endParaRPr lang="ar-EG"/>
          </a:p>
        </p:txBody>
      </p:sp>
      <p:sp>
        <p:nvSpPr>
          <p:cNvPr id="3" name="Content Placeholder 2">
            <a:extLst>
              <a:ext uri="{FF2B5EF4-FFF2-40B4-BE49-F238E27FC236}">
                <a16:creationId xmlns:a16="http://schemas.microsoft.com/office/drawing/2014/main" id="{04F1DABD-F19B-24CC-ED7B-D2C1B05D7F95}"/>
              </a:ext>
            </a:extLst>
          </p:cNvPr>
          <p:cNvSpPr>
            <a:spLocks noGrp="1"/>
          </p:cNvSpPr>
          <p:nvPr>
            <p:ph idx="1"/>
          </p:nvPr>
        </p:nvSpPr>
        <p:spPr/>
        <p:txBody>
          <a:bodyPr/>
          <a:lstStyle/>
          <a:p>
            <a:pPr marL="0" marR="0" lvl="0" indent="0" defTabSz="914400" eaLnBrk="0" fontAlgn="base" latinLnBrk="0" hangingPunct="0">
              <a:lnSpc>
                <a:spcPct val="100000"/>
              </a:lnSpc>
              <a:spcBef>
                <a:spcPct val="0"/>
              </a:spcBef>
              <a:spcAft>
                <a:spcPct val="0"/>
              </a:spcAft>
              <a:buClrTx/>
              <a:buSzTx/>
              <a:buFontTx/>
              <a:buNone/>
              <a:tabLst/>
            </a:pPr>
            <a:r>
              <a:rPr lang="ar-EG" altLang="ar-EG"/>
              <a:t>The sort_values function helps you to sort your dataframe either in ascending or ascending order.</a:t>
            </a:r>
          </a:p>
          <a:p>
            <a:pPr marL="0" marR="0" lvl="0" indent="0" defTabSz="914400" eaLnBrk="0" fontAlgn="base" latinLnBrk="0" hangingPunct="0">
              <a:lnSpc>
                <a:spcPct val="100000"/>
              </a:lnSpc>
              <a:spcBef>
                <a:spcPct val="0"/>
              </a:spcBef>
              <a:spcAft>
                <a:spcPct val="0"/>
              </a:spcAft>
              <a:buClrTx/>
              <a:buSzTx/>
              <a:buFontTx/>
              <a:buNone/>
              <a:tabLst/>
            </a:pPr>
            <a:r>
              <a:rPr lang="ar-EG" altLang="ar-EG"/>
              <a:t>By default sort_values function uses quick sort algorithm for sorting and if you want to use heap sort or merge sort etc.</a:t>
            </a:r>
          </a:p>
          <a:p>
            <a:pPr marL="0" marR="0" lvl="0" indent="0" defTabSz="914400" eaLnBrk="0" fontAlgn="base" latinLnBrk="0" hangingPunct="0">
              <a:lnSpc>
                <a:spcPct val="100000"/>
              </a:lnSpc>
              <a:spcBef>
                <a:spcPct val="0"/>
              </a:spcBef>
              <a:spcAft>
                <a:spcPct val="0"/>
              </a:spcAft>
              <a:buClrTx/>
              <a:buSzTx/>
              <a:buFontTx/>
              <a:buNone/>
              <a:tabLst/>
            </a:pPr>
            <a:r>
              <a:rPr lang="ar-EG" altLang="ar-EG"/>
              <a:t>then you can use kind keyword. </a:t>
            </a:r>
          </a:p>
          <a:p>
            <a:endParaRPr lang="ar-EG"/>
          </a:p>
        </p:txBody>
      </p:sp>
    </p:spTree>
    <p:extLst>
      <p:ext uri="{BB962C8B-B14F-4D97-AF65-F5344CB8AC3E}">
        <p14:creationId xmlns:p14="http://schemas.microsoft.com/office/powerpoint/2010/main" val="3370601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669</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Fira Sans</vt:lpstr>
      <vt:lpstr>sohne</vt:lpstr>
      <vt:lpstr>source-serif-pro</vt:lpstr>
      <vt:lpstr>Office Theme</vt:lpstr>
      <vt:lpstr>Data Wrangling</vt:lpstr>
      <vt:lpstr>Outlines</vt:lpstr>
      <vt:lpstr>Data Wrangling</vt:lpstr>
      <vt:lpstr>Data Wrangling</vt:lpstr>
      <vt:lpstr>Benefits of data wrangling?</vt:lpstr>
      <vt:lpstr>Data Exploration</vt:lpstr>
      <vt:lpstr>Dealing with missing values</vt:lpstr>
      <vt:lpstr>Filtering Data</vt:lpstr>
      <vt:lpstr>Sorting</vt:lpstr>
      <vt:lpstr>Sorting</vt:lpstr>
      <vt:lpstr>Merge and Concatenation</vt:lpstr>
      <vt:lpstr>Merge and Concatenation</vt:lpstr>
      <vt:lpstr>Conclusion</vt:lpstr>
      <vt:lpstr>Data Wrangling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Wrangling</dc:title>
  <dc:creator>mahmoud.elhamaly19@beng.bu.edu.eg</dc:creator>
  <cp:lastModifiedBy>mahmoud.elhamaly19@beng.bu.edu.eg</cp:lastModifiedBy>
  <cp:revision>16</cp:revision>
  <dcterms:created xsi:type="dcterms:W3CDTF">2023-04-05T13:12:21Z</dcterms:created>
  <dcterms:modified xsi:type="dcterms:W3CDTF">2023-04-05T13:53:25Z</dcterms:modified>
</cp:coreProperties>
</file>