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2" r:id="rId2"/>
    <p:sldId id="261" r:id="rId3"/>
    <p:sldId id="263" r:id="rId4"/>
    <p:sldId id="264" r:id="rId5"/>
    <p:sldId id="267" r:id="rId6"/>
    <p:sldId id="265" r:id="rId7"/>
    <p:sldId id="266" r:id="rId8"/>
    <p:sldId id="272"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0FC3140-3CE3-4792-8312-B3BB3C113787}"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88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74525-A8C1-47FD-AFD0-B771ECF2588D}"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FC3140-3CE3-4792-8312-B3BB3C113787}" type="slidenum">
              <a:rPr lang="en-GB" smtClean="0"/>
              <a:t>‹#›</a:t>
            </a:fld>
            <a:endParaRPr lang="en-GB"/>
          </a:p>
        </p:txBody>
      </p:sp>
    </p:spTree>
    <p:extLst>
      <p:ext uri="{BB962C8B-B14F-4D97-AF65-F5344CB8AC3E}">
        <p14:creationId xmlns:p14="http://schemas.microsoft.com/office/powerpoint/2010/main" val="17112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50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46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spTree>
    <p:extLst>
      <p:ext uri="{BB962C8B-B14F-4D97-AF65-F5344CB8AC3E}">
        <p14:creationId xmlns:p14="http://schemas.microsoft.com/office/powerpoint/2010/main" val="3952949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94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749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5063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11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spTree>
    <p:extLst>
      <p:ext uri="{BB962C8B-B14F-4D97-AF65-F5344CB8AC3E}">
        <p14:creationId xmlns:p14="http://schemas.microsoft.com/office/powerpoint/2010/main" val="8105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74525-A8C1-47FD-AFD0-B771ECF2588D}" type="datetimeFigureOut">
              <a:rPr lang="en-GB" smtClean="0"/>
              <a:t>16/05/2023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FC3140-3CE3-4792-8312-B3BB3C113787}"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92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74525-A8C1-47FD-AFD0-B771ECF2588D}"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FC3140-3CE3-4792-8312-B3BB3C113787}" type="slidenum">
              <a:rPr lang="en-GB" smtClean="0"/>
              <a:t>‹#›</a:t>
            </a:fld>
            <a:endParaRPr lang="en-GB"/>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881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74525-A8C1-47FD-AFD0-B771ECF2588D}" type="datetimeFigureOut">
              <a:rPr lang="en-GB" smtClean="0"/>
              <a:t>16/05/2023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FC3140-3CE3-4792-8312-B3BB3C113787}"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0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74525-A8C1-47FD-AFD0-B771ECF2588D}" type="datetimeFigureOut">
              <a:rPr lang="en-GB" smtClean="0"/>
              <a:t>16/05/2023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FC3140-3CE3-4792-8312-B3BB3C11378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80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74525-A8C1-47FD-AFD0-B771ECF2588D}" type="datetimeFigureOut">
              <a:rPr lang="en-GB" smtClean="0"/>
              <a:t>16/05/2023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FC3140-3CE3-4792-8312-B3BB3C113787}" type="slidenum">
              <a:rPr lang="en-GB" smtClean="0"/>
              <a:t>‹#›</a:t>
            </a:fld>
            <a:endParaRPr lang="en-GB"/>
          </a:p>
        </p:txBody>
      </p:sp>
    </p:spTree>
    <p:extLst>
      <p:ext uri="{BB962C8B-B14F-4D97-AF65-F5344CB8AC3E}">
        <p14:creationId xmlns:p14="http://schemas.microsoft.com/office/powerpoint/2010/main" val="4225149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74525-A8C1-47FD-AFD0-B771ECF2588D}"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FC3140-3CE3-4792-8312-B3BB3C113787}"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29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74525-A8C1-47FD-AFD0-B771ECF2588D}" type="datetimeFigureOut">
              <a:rPr lang="en-GB" smtClean="0"/>
              <a:t>16/05/2023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FC3140-3CE3-4792-8312-B3BB3C113787}" type="slidenum">
              <a:rPr lang="en-GB" smtClean="0"/>
              <a:t>‹#›</a:t>
            </a:fld>
            <a:endParaRPr lang="en-GB"/>
          </a:p>
        </p:txBody>
      </p:sp>
    </p:spTree>
    <p:extLst>
      <p:ext uri="{BB962C8B-B14F-4D97-AF65-F5344CB8AC3E}">
        <p14:creationId xmlns:p14="http://schemas.microsoft.com/office/powerpoint/2010/main" val="269488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B74525-A8C1-47FD-AFD0-B771ECF2588D}" type="datetimeFigureOut">
              <a:rPr lang="en-GB" smtClean="0"/>
              <a:t>16/05/2023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FC3140-3CE3-4792-8312-B3BB3C113787}" type="slidenum">
              <a:rPr lang="en-GB" smtClean="0"/>
              <a:t>‹#›</a:t>
            </a:fld>
            <a:endParaRPr lang="en-GB"/>
          </a:p>
        </p:txBody>
      </p:sp>
    </p:spTree>
    <p:extLst>
      <p:ext uri="{BB962C8B-B14F-4D97-AF65-F5344CB8AC3E}">
        <p14:creationId xmlns:p14="http://schemas.microsoft.com/office/powerpoint/2010/main" val="381753388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CAB4-6C85-1482-A6FD-BF6B94F720AE}"/>
              </a:ext>
            </a:extLst>
          </p:cNvPr>
          <p:cNvSpPr>
            <a:spLocks noGrp="1"/>
          </p:cNvSpPr>
          <p:nvPr>
            <p:ph type="ctrTitle"/>
          </p:nvPr>
        </p:nvSpPr>
        <p:spPr/>
        <p:txBody>
          <a:bodyPr/>
          <a:lstStyle/>
          <a:p>
            <a:r>
              <a:rPr lang="en-US" dirty="0"/>
              <a:t>Data Analysis project</a:t>
            </a:r>
            <a:endParaRPr lang="en-GB" dirty="0"/>
          </a:p>
        </p:txBody>
      </p:sp>
      <p:sp>
        <p:nvSpPr>
          <p:cNvPr id="3" name="Subtitle 2">
            <a:extLst>
              <a:ext uri="{FF2B5EF4-FFF2-40B4-BE49-F238E27FC236}">
                <a16:creationId xmlns:a16="http://schemas.microsoft.com/office/drawing/2014/main" id="{6771C0AF-37F2-1E7D-E704-9C92DBCF077A}"/>
              </a:ext>
            </a:extLst>
          </p:cNvPr>
          <p:cNvSpPr>
            <a:spLocks noGrp="1"/>
          </p:cNvSpPr>
          <p:nvPr>
            <p:ph type="subTitle" idx="1"/>
          </p:nvPr>
        </p:nvSpPr>
        <p:spPr/>
        <p:txBody>
          <a:bodyPr>
            <a:normAutofit/>
          </a:bodyPr>
          <a:lstStyle/>
          <a:p>
            <a:r>
              <a:rPr lang="en-GB" sz="2800" b="1" i="0" dirty="0">
                <a:solidFill>
                  <a:srgbClr val="000000"/>
                </a:solidFill>
                <a:effectLst/>
                <a:latin typeface="Raleway" panose="020B0604020202020204" pitchFamily="2" charset="0"/>
              </a:rPr>
              <a:t>Olympics analysis</a:t>
            </a:r>
          </a:p>
        </p:txBody>
      </p:sp>
    </p:spTree>
    <p:extLst>
      <p:ext uri="{BB962C8B-B14F-4D97-AF65-F5344CB8AC3E}">
        <p14:creationId xmlns:p14="http://schemas.microsoft.com/office/powerpoint/2010/main" val="1730711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8AE7-4D09-CB25-547C-99F2CC72FBBA}"/>
              </a:ext>
            </a:extLst>
          </p:cNvPr>
          <p:cNvSpPr>
            <a:spLocks noGrp="1"/>
          </p:cNvSpPr>
          <p:nvPr>
            <p:ph type="title"/>
          </p:nvPr>
        </p:nvSpPr>
        <p:spPr/>
        <p:txBody>
          <a:bodyPr/>
          <a:lstStyle/>
          <a:p>
            <a:r>
              <a:rPr lang="en-US" dirty="0"/>
              <a:t>Count of sports participants </a:t>
            </a:r>
            <a:endParaRPr lang="en-GB" dirty="0"/>
          </a:p>
        </p:txBody>
      </p:sp>
      <p:pic>
        <p:nvPicPr>
          <p:cNvPr id="7" name="Content Placeholder 6">
            <a:extLst>
              <a:ext uri="{FF2B5EF4-FFF2-40B4-BE49-F238E27FC236}">
                <a16:creationId xmlns:a16="http://schemas.microsoft.com/office/drawing/2014/main" id="{81BDD204-1BA3-6E48-606B-DDAB025EDE4F}"/>
              </a:ext>
            </a:extLst>
          </p:cNvPr>
          <p:cNvPicPr>
            <a:picLocks noGrp="1" noChangeAspect="1"/>
          </p:cNvPicPr>
          <p:nvPr>
            <p:ph idx="1"/>
          </p:nvPr>
        </p:nvPicPr>
        <p:blipFill>
          <a:blip r:embed="rId2"/>
          <a:stretch>
            <a:fillRect/>
          </a:stretch>
        </p:blipFill>
        <p:spPr>
          <a:xfrm>
            <a:off x="3686522" y="2557993"/>
            <a:ext cx="7755102" cy="3317875"/>
          </a:xfrm>
        </p:spPr>
      </p:pic>
      <p:sp>
        <p:nvSpPr>
          <p:cNvPr id="8" name="Content Placeholder 10">
            <a:extLst>
              <a:ext uri="{FF2B5EF4-FFF2-40B4-BE49-F238E27FC236}">
                <a16:creationId xmlns:a16="http://schemas.microsoft.com/office/drawing/2014/main" id="{8C6B42C2-9293-0912-77A1-39F22047C0AC}"/>
              </a:ext>
            </a:extLst>
          </p:cNvPr>
          <p:cNvSpPr txBox="1">
            <a:spLocks/>
          </p:cNvSpPr>
          <p:nvPr/>
        </p:nvSpPr>
        <p:spPr>
          <a:xfrm>
            <a:off x="1287011" y="2556932"/>
            <a:ext cx="2479646"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The following analysis numbers of players of each sport through out the years, we notice that the sport with most players is (Athletics) , the second most sport is (Gymnastics),  while the third most sport is(Swimming).</a:t>
            </a:r>
            <a:endParaRPr lang="en-GB"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246898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97E8F2-6943-4F28-B68A-7D1F9267C110}"/>
              </a:ext>
            </a:extLst>
          </p:cNvPr>
          <p:cNvSpPr>
            <a:spLocks noGrp="1"/>
          </p:cNvSpPr>
          <p:nvPr>
            <p:ph type="title"/>
          </p:nvPr>
        </p:nvSpPr>
        <p:spPr/>
        <p:txBody>
          <a:bodyPr/>
          <a:lstStyle/>
          <a:p>
            <a:r>
              <a:rPr lang="en-US" dirty="0"/>
              <a:t>Team members</a:t>
            </a:r>
            <a:endParaRPr lang="en-GB" dirty="0"/>
          </a:p>
        </p:txBody>
      </p:sp>
      <p:sp>
        <p:nvSpPr>
          <p:cNvPr id="8" name="Content Placeholder 7">
            <a:extLst>
              <a:ext uri="{FF2B5EF4-FFF2-40B4-BE49-F238E27FC236}">
                <a16:creationId xmlns:a16="http://schemas.microsoft.com/office/drawing/2014/main" id="{349E7900-E989-886B-CFA7-1D659606B65E}"/>
              </a:ext>
            </a:extLst>
          </p:cNvPr>
          <p:cNvSpPr>
            <a:spLocks noGrp="1"/>
          </p:cNvSpPr>
          <p:nvPr>
            <p:ph idx="1"/>
          </p:nvPr>
        </p:nvSpPr>
        <p:spPr>
          <a:xfrm>
            <a:off x="4200439" y="2984773"/>
            <a:ext cx="3791122" cy="1780176"/>
          </a:xfrm>
        </p:spPr>
        <p:txBody>
          <a:bodyPr>
            <a:normAutofit/>
          </a:bodyPr>
          <a:lstStyle/>
          <a:p>
            <a:pPr algn="r" rtl="1"/>
            <a:r>
              <a:rPr lang="ar-EG" dirty="0"/>
              <a:t>السباعي محمد سباعي درويش</a:t>
            </a:r>
          </a:p>
          <a:p>
            <a:pPr algn="r" rtl="1"/>
            <a:r>
              <a:rPr lang="ar-EG" dirty="0"/>
              <a:t>محمود محمد إبراهيم عبد الحافظ</a:t>
            </a:r>
            <a:r>
              <a:rPr lang="en-US" dirty="0"/>
              <a:t> </a:t>
            </a:r>
            <a:endParaRPr lang="ar-EG" dirty="0"/>
          </a:p>
          <a:p>
            <a:pPr algn="r" rtl="1"/>
            <a:r>
              <a:rPr lang="ar-EG" dirty="0"/>
              <a:t>احمد محمد حافظ سعد</a:t>
            </a:r>
          </a:p>
        </p:txBody>
      </p:sp>
    </p:spTree>
    <p:extLst>
      <p:ext uri="{BB962C8B-B14F-4D97-AF65-F5344CB8AC3E}">
        <p14:creationId xmlns:p14="http://schemas.microsoft.com/office/powerpoint/2010/main" val="95662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DF26-DD61-D30C-D61F-FD7B483EAECA}"/>
              </a:ext>
            </a:extLst>
          </p:cNvPr>
          <p:cNvSpPr>
            <a:spLocks noGrp="1"/>
          </p:cNvSpPr>
          <p:nvPr>
            <p:ph type="title"/>
          </p:nvPr>
        </p:nvSpPr>
        <p:spPr/>
        <p:txBody>
          <a:bodyPr>
            <a:noAutofit/>
          </a:bodyPr>
          <a:lstStyle/>
          <a:p>
            <a:r>
              <a:rPr lang="en-US" sz="3600" dirty="0"/>
              <a:t>What is the count of males to females' competitors </a:t>
            </a:r>
            <a:endParaRPr lang="en-GB" sz="3600" dirty="0"/>
          </a:p>
        </p:txBody>
      </p:sp>
      <p:sp>
        <p:nvSpPr>
          <p:cNvPr id="11" name="Content Placeholder 10">
            <a:extLst>
              <a:ext uri="{FF2B5EF4-FFF2-40B4-BE49-F238E27FC236}">
                <a16:creationId xmlns:a16="http://schemas.microsoft.com/office/drawing/2014/main" id="{A54AD739-B6C5-6EA5-BCB8-5ACD23448050}"/>
              </a:ext>
            </a:extLst>
          </p:cNvPr>
          <p:cNvSpPr>
            <a:spLocks noGrp="1"/>
          </p:cNvSpPr>
          <p:nvPr>
            <p:ph idx="1"/>
          </p:nvPr>
        </p:nvSpPr>
        <p:spPr>
          <a:xfrm>
            <a:off x="1295400" y="2556932"/>
            <a:ext cx="4702728" cy="3318936"/>
          </a:xfrm>
        </p:spPr>
        <p:txBody>
          <a:bodyPr>
            <a:normAutofit/>
          </a:bodyPr>
          <a:lstStyle/>
          <a:p>
            <a:pPr algn="just"/>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From the following analysis we find that male competitor's percentage in the Olympics equals 72.5%, while the female competitor's percentage comes to around 27.5%. Therefore, we conclude that the majority of participants are males.</a:t>
            </a:r>
            <a:endParaRPr lang="en-GB"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2" name="Picture 11">
            <a:extLst>
              <a:ext uri="{FF2B5EF4-FFF2-40B4-BE49-F238E27FC236}">
                <a16:creationId xmlns:a16="http://schemas.microsoft.com/office/drawing/2014/main" id="{61D677A8-B15C-732D-9FCD-D6C6DE666274}"/>
              </a:ext>
            </a:extLst>
          </p:cNvPr>
          <p:cNvPicPr>
            <a:picLocks noChangeAspect="1"/>
          </p:cNvPicPr>
          <p:nvPr/>
        </p:nvPicPr>
        <p:blipFill rotWithShape="1">
          <a:blip r:embed="rId2"/>
          <a:srcRect l="5407"/>
          <a:stretch/>
        </p:blipFill>
        <p:spPr>
          <a:xfrm>
            <a:off x="6344875" y="2498209"/>
            <a:ext cx="4428685" cy="3553953"/>
          </a:xfrm>
          <a:prstGeom prst="rect">
            <a:avLst/>
          </a:prstGeom>
        </p:spPr>
      </p:pic>
    </p:spTree>
    <p:extLst>
      <p:ext uri="{BB962C8B-B14F-4D97-AF65-F5344CB8AC3E}">
        <p14:creationId xmlns:p14="http://schemas.microsoft.com/office/powerpoint/2010/main" val="285792293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4002-829E-60A5-872A-8A963B05BC01}"/>
              </a:ext>
            </a:extLst>
          </p:cNvPr>
          <p:cNvSpPr>
            <a:spLocks noGrp="1"/>
          </p:cNvSpPr>
          <p:nvPr>
            <p:ph type="title"/>
          </p:nvPr>
        </p:nvSpPr>
        <p:spPr/>
        <p:txBody>
          <a:bodyPr>
            <a:normAutofit/>
          </a:bodyPr>
          <a:lstStyle/>
          <a:p>
            <a:r>
              <a:rPr lang="en-US" sz="4400" dirty="0"/>
              <a:t>What are the ages of the competitors</a:t>
            </a:r>
            <a:endParaRPr lang="en-GB" dirty="0"/>
          </a:p>
        </p:txBody>
      </p:sp>
      <p:pic>
        <p:nvPicPr>
          <p:cNvPr id="9" name="Content Placeholder 8">
            <a:extLst>
              <a:ext uri="{FF2B5EF4-FFF2-40B4-BE49-F238E27FC236}">
                <a16:creationId xmlns:a16="http://schemas.microsoft.com/office/drawing/2014/main" id="{6861E385-04DD-5784-CC54-C99A4901C4CB}"/>
              </a:ext>
            </a:extLst>
          </p:cNvPr>
          <p:cNvPicPr>
            <a:picLocks noGrp="1" noChangeAspect="1"/>
          </p:cNvPicPr>
          <p:nvPr>
            <p:ph idx="1"/>
          </p:nvPr>
        </p:nvPicPr>
        <p:blipFill rotWithShape="1">
          <a:blip r:embed="rId2"/>
          <a:srcRect l="-1" r="-2290"/>
          <a:stretch/>
        </p:blipFill>
        <p:spPr>
          <a:xfrm>
            <a:off x="3556932" y="2556932"/>
            <a:ext cx="8162488" cy="3177938"/>
          </a:xfrm>
        </p:spPr>
      </p:pic>
      <p:sp>
        <p:nvSpPr>
          <p:cNvPr id="10" name="Content Placeholder 10">
            <a:extLst>
              <a:ext uri="{FF2B5EF4-FFF2-40B4-BE49-F238E27FC236}">
                <a16:creationId xmlns:a16="http://schemas.microsoft.com/office/drawing/2014/main" id="{064F70E4-CE0B-BDE2-E1CD-B11BE06029C2}"/>
              </a:ext>
            </a:extLst>
          </p:cNvPr>
          <p:cNvSpPr txBox="1">
            <a:spLocks/>
          </p:cNvSpPr>
          <p:nvPr/>
        </p:nvSpPr>
        <p:spPr>
          <a:xfrm>
            <a:off x="1295401" y="2556932"/>
            <a:ext cx="2353810"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The following analysis tells us that most of competitor’s age is between 20’s and mid 30’s. which makes the older competitors makes less than 5% of participants. </a:t>
            </a:r>
            <a:endParaRPr lang="en-GB"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717563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962-7245-057F-F634-096742606690}"/>
              </a:ext>
            </a:extLst>
          </p:cNvPr>
          <p:cNvSpPr>
            <a:spLocks noGrp="1"/>
          </p:cNvSpPr>
          <p:nvPr>
            <p:ph type="title"/>
          </p:nvPr>
        </p:nvSpPr>
        <p:spPr/>
        <p:txBody>
          <a:bodyPr/>
          <a:lstStyle/>
          <a:p>
            <a:r>
              <a:rPr lang="en-US" dirty="0"/>
              <a:t>Count of participants by season</a:t>
            </a:r>
            <a:endParaRPr lang="en-GB" dirty="0"/>
          </a:p>
        </p:txBody>
      </p:sp>
      <p:pic>
        <p:nvPicPr>
          <p:cNvPr id="7" name="Content Placeholder 6">
            <a:extLst>
              <a:ext uri="{FF2B5EF4-FFF2-40B4-BE49-F238E27FC236}">
                <a16:creationId xmlns:a16="http://schemas.microsoft.com/office/drawing/2014/main" id="{A9B00EEB-2101-41E7-DE3A-F5B0BA83A26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360964" y="2467593"/>
            <a:ext cx="4402111" cy="3408275"/>
          </a:xfrm>
        </p:spPr>
      </p:pic>
      <p:sp>
        <p:nvSpPr>
          <p:cNvPr id="8" name="Content Placeholder 10">
            <a:extLst>
              <a:ext uri="{FF2B5EF4-FFF2-40B4-BE49-F238E27FC236}">
                <a16:creationId xmlns:a16="http://schemas.microsoft.com/office/drawing/2014/main" id="{C49598FF-939A-9DC6-1131-8B9992DB5D27}"/>
              </a:ext>
            </a:extLst>
          </p:cNvPr>
          <p:cNvSpPr txBox="1">
            <a:spLocks/>
          </p:cNvSpPr>
          <p:nvPr/>
        </p:nvSpPr>
        <p:spPr>
          <a:xfrm>
            <a:off x="1295400" y="2556932"/>
            <a:ext cx="4702728"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From the following analysis we find that the summer round participants among years is close to 81.5%, while winter participants are summing up to 18.4%.							       Which gives us enough information to say that summer rounds attract more competitors than winter rounds.</a:t>
            </a:r>
          </a:p>
        </p:txBody>
      </p:sp>
    </p:spTree>
    <p:extLst>
      <p:ext uri="{BB962C8B-B14F-4D97-AF65-F5344CB8AC3E}">
        <p14:creationId xmlns:p14="http://schemas.microsoft.com/office/powerpoint/2010/main" val="30157418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9839-7CFC-5F34-7647-155C54C3FE4A}"/>
              </a:ext>
            </a:extLst>
          </p:cNvPr>
          <p:cNvSpPr>
            <a:spLocks noGrp="1"/>
          </p:cNvSpPr>
          <p:nvPr>
            <p:ph type="title"/>
          </p:nvPr>
        </p:nvSpPr>
        <p:spPr/>
        <p:txBody>
          <a:bodyPr/>
          <a:lstStyle/>
          <a:p>
            <a:r>
              <a:rPr lang="en-US" dirty="0"/>
              <a:t>What is games count per year session</a:t>
            </a:r>
            <a:endParaRPr lang="en-GB" dirty="0"/>
          </a:p>
        </p:txBody>
      </p:sp>
      <p:pic>
        <p:nvPicPr>
          <p:cNvPr id="11" name="Content Placeholder 10">
            <a:extLst>
              <a:ext uri="{FF2B5EF4-FFF2-40B4-BE49-F238E27FC236}">
                <a16:creationId xmlns:a16="http://schemas.microsoft.com/office/drawing/2014/main" id="{FF1E6DB4-AA52-9BE6-0E87-ACD0DCC6E0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55409" y="2541215"/>
            <a:ext cx="8000550" cy="3317875"/>
          </a:xfrm>
        </p:spPr>
      </p:pic>
      <p:sp>
        <p:nvSpPr>
          <p:cNvPr id="12" name="Content Placeholder 10">
            <a:extLst>
              <a:ext uri="{FF2B5EF4-FFF2-40B4-BE49-F238E27FC236}">
                <a16:creationId xmlns:a16="http://schemas.microsoft.com/office/drawing/2014/main" id="{D146AB04-8A47-F2B6-8CFA-858B8999943D}"/>
              </a:ext>
            </a:extLst>
          </p:cNvPr>
          <p:cNvSpPr txBox="1">
            <a:spLocks/>
          </p:cNvSpPr>
          <p:nvPr/>
        </p:nvSpPr>
        <p:spPr>
          <a:xfrm>
            <a:off x="1295400" y="2556932"/>
            <a:ext cx="2462867"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The following analysis tells us that the number of games is increasing since the early start of the Olympics, also the numbers of summer round games are much more than winter round games</a:t>
            </a:r>
            <a:endParaRPr lang="en-GB"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3843109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9A4A-A54F-A00C-865F-48DB8A74EE3C}"/>
              </a:ext>
            </a:extLst>
          </p:cNvPr>
          <p:cNvSpPr>
            <a:spLocks noGrp="1"/>
          </p:cNvSpPr>
          <p:nvPr>
            <p:ph type="title"/>
          </p:nvPr>
        </p:nvSpPr>
        <p:spPr/>
        <p:txBody>
          <a:bodyPr/>
          <a:lstStyle/>
          <a:p>
            <a:r>
              <a:rPr lang="en-US" dirty="0"/>
              <a:t>Count of games per years of competition </a:t>
            </a:r>
            <a:endParaRPr lang="en-GB" dirty="0"/>
          </a:p>
        </p:txBody>
      </p:sp>
      <p:pic>
        <p:nvPicPr>
          <p:cNvPr id="5" name="Content Placeholder 4">
            <a:extLst>
              <a:ext uri="{FF2B5EF4-FFF2-40B4-BE49-F238E27FC236}">
                <a16:creationId xmlns:a16="http://schemas.microsoft.com/office/drawing/2014/main" id="{DC56D353-639A-8680-B1CD-47C841F0AD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58790" y="2557993"/>
            <a:ext cx="7893119" cy="3317875"/>
          </a:xfrm>
        </p:spPr>
      </p:pic>
      <p:sp>
        <p:nvSpPr>
          <p:cNvPr id="3" name="Content Placeholder 10">
            <a:extLst>
              <a:ext uri="{FF2B5EF4-FFF2-40B4-BE49-F238E27FC236}">
                <a16:creationId xmlns:a16="http://schemas.microsoft.com/office/drawing/2014/main" id="{96F0D261-B904-AFE1-ABFC-644D372A5EF0}"/>
              </a:ext>
            </a:extLst>
          </p:cNvPr>
          <p:cNvSpPr txBox="1">
            <a:spLocks/>
          </p:cNvSpPr>
          <p:nvPr/>
        </p:nvSpPr>
        <p:spPr>
          <a:xfrm>
            <a:off x="1295400" y="2556932"/>
            <a:ext cx="2462867"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The following analysis tells us that the games played every year from the beginning of Olympics in 1896 and goes on every four years till the last in the dataset which is 2016</a:t>
            </a:r>
            <a:endParaRPr lang="en-GB"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9808002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68BC-301A-60E6-B1AF-183C351C3DF2}"/>
              </a:ext>
            </a:extLst>
          </p:cNvPr>
          <p:cNvSpPr>
            <a:spLocks noGrp="1"/>
          </p:cNvSpPr>
          <p:nvPr>
            <p:ph type="title"/>
          </p:nvPr>
        </p:nvSpPr>
        <p:spPr/>
        <p:txBody>
          <a:bodyPr/>
          <a:lstStyle/>
          <a:p>
            <a:r>
              <a:rPr lang="en-US" dirty="0"/>
              <a:t>Count of medals per </a:t>
            </a:r>
            <a:endParaRPr lang="en-GB" dirty="0"/>
          </a:p>
        </p:txBody>
      </p:sp>
      <p:pic>
        <p:nvPicPr>
          <p:cNvPr id="9" name="Content Placeholder 8">
            <a:extLst>
              <a:ext uri="{FF2B5EF4-FFF2-40B4-BE49-F238E27FC236}">
                <a16:creationId xmlns:a16="http://schemas.microsoft.com/office/drawing/2014/main" id="{A7DBA47D-EEC7-BB47-3E7F-14B240A032FC}"/>
              </a:ext>
            </a:extLst>
          </p:cNvPr>
          <p:cNvPicPr>
            <a:picLocks noGrp="1" noChangeAspect="1"/>
          </p:cNvPicPr>
          <p:nvPr>
            <p:ph idx="1"/>
          </p:nvPr>
        </p:nvPicPr>
        <p:blipFill>
          <a:blip r:embed="rId2"/>
          <a:stretch>
            <a:fillRect/>
          </a:stretch>
        </p:blipFill>
        <p:spPr>
          <a:xfrm>
            <a:off x="3517944" y="2557993"/>
            <a:ext cx="8034082" cy="3213633"/>
          </a:xfrm>
        </p:spPr>
      </p:pic>
      <p:sp>
        <p:nvSpPr>
          <p:cNvPr id="3" name="Content Placeholder 10">
            <a:extLst>
              <a:ext uri="{FF2B5EF4-FFF2-40B4-BE49-F238E27FC236}">
                <a16:creationId xmlns:a16="http://schemas.microsoft.com/office/drawing/2014/main" id="{3D9E5F61-F225-A8B9-DFF9-1A0CC41C05D4}"/>
              </a:ext>
            </a:extLst>
          </p:cNvPr>
          <p:cNvSpPr txBox="1">
            <a:spLocks/>
          </p:cNvSpPr>
          <p:nvPr/>
        </p:nvSpPr>
        <p:spPr>
          <a:xfrm>
            <a:off x="1295400" y="2556932"/>
            <a:ext cx="2250663" cy="3318936"/>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The following analysis tells us the given medals through out the years, with details on each medal rank (Bronze, Silver, Gold) for each year, we conclude that number of awarded medals are increasing throughout the years, especially in summer rounds.</a:t>
            </a:r>
            <a:endParaRPr lang="en-GB"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56427786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ADAD-E5B4-0B29-3876-18283B3D3E96}"/>
              </a:ext>
            </a:extLst>
          </p:cNvPr>
          <p:cNvSpPr>
            <a:spLocks noGrp="1"/>
          </p:cNvSpPr>
          <p:nvPr>
            <p:ph type="title"/>
          </p:nvPr>
        </p:nvSpPr>
        <p:spPr/>
        <p:txBody>
          <a:bodyPr>
            <a:normAutofit fontScale="90000"/>
          </a:bodyPr>
          <a:lstStyle/>
          <a:p>
            <a:r>
              <a:rPr lang="en-US" dirty="0"/>
              <a:t>Count of cities of competitors in competition</a:t>
            </a:r>
            <a:endParaRPr lang="en-GB" dirty="0"/>
          </a:p>
        </p:txBody>
      </p:sp>
      <p:pic>
        <p:nvPicPr>
          <p:cNvPr id="5" name="Content Placeholder 4">
            <a:extLst>
              <a:ext uri="{FF2B5EF4-FFF2-40B4-BE49-F238E27FC236}">
                <a16:creationId xmlns:a16="http://schemas.microsoft.com/office/drawing/2014/main" id="{AFF3E564-22A9-0896-75A0-1D47C974EA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29285" y="2556932"/>
            <a:ext cx="8007879" cy="3318936"/>
          </a:xfrm>
        </p:spPr>
      </p:pic>
      <p:sp>
        <p:nvSpPr>
          <p:cNvPr id="3" name="Content Placeholder 10">
            <a:extLst>
              <a:ext uri="{FF2B5EF4-FFF2-40B4-BE49-F238E27FC236}">
                <a16:creationId xmlns:a16="http://schemas.microsoft.com/office/drawing/2014/main" id="{E9E8723A-A0D5-B2EC-AA62-AA3B849D455B}"/>
              </a:ext>
            </a:extLst>
          </p:cNvPr>
          <p:cNvSpPr txBox="1">
            <a:spLocks/>
          </p:cNvSpPr>
          <p:nvPr/>
        </p:nvSpPr>
        <p:spPr>
          <a:xfrm>
            <a:off x="1295400" y="2556932"/>
            <a:ext cx="2250663"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The following analysis tells us that the cities which enrolls more competitors are the biggest advanced cities like:	         (London, Athena,  Atlanta, Sydney,  Rio de Janeiro )</a:t>
            </a:r>
            <a:endParaRPr lang="en-GB"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922321335"/>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1157</TotalTime>
  <Words>384</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Garamond</vt:lpstr>
      <vt:lpstr>Raleway</vt:lpstr>
      <vt:lpstr>Organic</vt:lpstr>
      <vt:lpstr>Data Analysis project</vt:lpstr>
      <vt:lpstr>Team members</vt:lpstr>
      <vt:lpstr>What is the count of males to females' competitors </vt:lpstr>
      <vt:lpstr>What are the ages of the competitors</vt:lpstr>
      <vt:lpstr>Count of participants by season</vt:lpstr>
      <vt:lpstr>What is games count per year session</vt:lpstr>
      <vt:lpstr>Count of games per years of competition </vt:lpstr>
      <vt:lpstr>Count of medals per </vt:lpstr>
      <vt:lpstr>Count of cities of competitors in competition</vt:lpstr>
      <vt:lpstr>Count of sports participants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ahmed192091@fci.bu.edu.eg</dc:creator>
  <cp:lastModifiedBy>ahmed192091@fci.bu.edu.eg</cp:lastModifiedBy>
  <cp:revision>6</cp:revision>
  <dcterms:created xsi:type="dcterms:W3CDTF">2023-05-11T16:53:50Z</dcterms:created>
  <dcterms:modified xsi:type="dcterms:W3CDTF">2023-05-16T22:43:37Z</dcterms:modified>
</cp:coreProperties>
</file>