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FC37E3-4866-4442-AE66-AB22DC95AFAD}">
          <p14:sldIdLst>
            <p14:sldId id="256"/>
            <p14:sldId id="257"/>
            <p14:sldId id="258"/>
            <p14:sldId id="260"/>
            <p14:sldId id="261"/>
            <p14:sldId id="262"/>
            <p14:sldId id="263"/>
            <p14:sldId id="264"/>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937F2-72DC-4EAB-A6D0-F3F347DD07FF}"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36B6-C4F6-4A7B-BE40-AD5D6E046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26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937F2-72DC-4EAB-A6D0-F3F347DD07FF}"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139311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937F2-72DC-4EAB-A6D0-F3F347DD07FF}"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255383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937F2-72DC-4EAB-A6D0-F3F347DD07FF}"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179893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937F2-72DC-4EAB-A6D0-F3F347DD07FF}"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36B6-C4F6-4A7B-BE40-AD5D6E046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62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937F2-72DC-4EAB-A6D0-F3F347DD07FF}"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99602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937F2-72DC-4EAB-A6D0-F3F347DD07FF}"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368786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937F2-72DC-4EAB-A6D0-F3F347DD07FF}"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367627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D937F2-72DC-4EAB-A6D0-F3F347DD07FF}" type="datetimeFigureOut">
              <a:rPr lang="en-US" smtClean="0"/>
              <a:t>10/16/2018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335343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D937F2-72DC-4EAB-A6D0-F3F347DD07FF}" type="datetimeFigureOut">
              <a:rPr lang="en-US" smtClean="0"/>
              <a:t>10/16/2018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9B36B6-C4F6-4A7B-BE40-AD5D6E0466D8}" type="slidenum">
              <a:rPr lang="en-US" smtClean="0"/>
              <a:t>‹#›</a:t>
            </a:fld>
            <a:endParaRPr lang="en-US"/>
          </a:p>
        </p:txBody>
      </p:sp>
    </p:spTree>
    <p:extLst>
      <p:ext uri="{BB962C8B-B14F-4D97-AF65-F5344CB8AC3E}">
        <p14:creationId xmlns:p14="http://schemas.microsoft.com/office/powerpoint/2010/main" val="342314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D937F2-72DC-4EAB-A6D0-F3F347DD07FF}"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B36B6-C4F6-4A7B-BE40-AD5D6E0466D8}" type="slidenum">
              <a:rPr lang="en-US" smtClean="0"/>
              <a:t>‹#›</a:t>
            </a:fld>
            <a:endParaRPr lang="en-US"/>
          </a:p>
        </p:txBody>
      </p:sp>
    </p:spTree>
    <p:extLst>
      <p:ext uri="{BB962C8B-B14F-4D97-AF65-F5344CB8AC3E}">
        <p14:creationId xmlns:p14="http://schemas.microsoft.com/office/powerpoint/2010/main" val="302576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D937F2-72DC-4EAB-A6D0-F3F347DD07FF}" type="datetimeFigureOut">
              <a:rPr lang="en-US" smtClean="0"/>
              <a:t>10/16/2018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9B36B6-C4F6-4A7B-BE40-AD5D6E0466D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23268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en.wikipedia.org/wiki/Electricity" TargetMode="External"/><Relationship Id="rId7" Type="http://schemas.openxmlformats.org/officeDocument/2006/relationships/hyperlink" Target="https://en.wikipedia.org/wiki/Georges_Jean_Marie_Darrieus" TargetMode="External"/><Relationship Id="rId2" Type="http://schemas.openxmlformats.org/officeDocument/2006/relationships/hyperlink" Target="https://en.wikipedia.org/wiki/Vertical_axis_wind_turbine" TargetMode="External"/><Relationship Id="rId1" Type="http://schemas.openxmlformats.org/officeDocument/2006/relationships/slideLayout" Target="../slideLayouts/slideLayout2.xml"/><Relationship Id="rId6" Type="http://schemas.openxmlformats.org/officeDocument/2006/relationships/hyperlink" Target="https://en.wikipedia.org/wiki/Airfoil" TargetMode="External"/><Relationship Id="rId5" Type="http://schemas.openxmlformats.org/officeDocument/2006/relationships/hyperlink" Target="https://en.wikipedia.org/wiki/Turbine" TargetMode="External"/><Relationship Id="rId4" Type="http://schemas.openxmlformats.org/officeDocument/2006/relationships/hyperlink" Target="https://en.wikipedia.org/wiki/Ener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94B20-2CDC-4AA0-8DA5-03D17C768355}"/>
              </a:ext>
            </a:extLst>
          </p:cNvPr>
          <p:cNvSpPr>
            <a:spLocks noGrp="1"/>
          </p:cNvSpPr>
          <p:nvPr>
            <p:ph type="ctrTitle"/>
          </p:nvPr>
        </p:nvSpPr>
        <p:spPr>
          <a:xfrm>
            <a:off x="4380588" y="965199"/>
            <a:ext cx="6766078" cy="4927601"/>
          </a:xfrm>
        </p:spPr>
        <p:txBody>
          <a:bodyPr anchor="ctr">
            <a:normAutofit/>
          </a:bodyPr>
          <a:lstStyle/>
          <a:p>
            <a:r>
              <a:rPr lang="en-US" sz="5400"/>
              <a:t>Vertical Axis </a:t>
            </a:r>
            <a:r>
              <a:rPr lang="en-US" sz="5400" dirty="0"/>
              <a:t>Wind Turbine</a:t>
            </a:r>
          </a:p>
        </p:txBody>
      </p:sp>
      <p:sp>
        <p:nvSpPr>
          <p:cNvPr id="5" name="Subtitle 4">
            <a:extLst>
              <a:ext uri="{FF2B5EF4-FFF2-40B4-BE49-F238E27FC236}">
                <a16:creationId xmlns:a16="http://schemas.microsoft.com/office/drawing/2014/main" id="{7C7A0D3A-45C1-4C68-AB01-F831F3BB915C}"/>
              </a:ext>
            </a:extLst>
          </p:cNvPr>
          <p:cNvSpPr>
            <a:spLocks noGrp="1"/>
          </p:cNvSpPr>
          <p:nvPr>
            <p:ph type="subTitle" idx="1"/>
          </p:nvPr>
        </p:nvSpPr>
        <p:spPr>
          <a:xfrm>
            <a:off x="1023257" y="965198"/>
            <a:ext cx="2707937" cy="4927602"/>
          </a:xfrm>
        </p:spPr>
        <p:txBody>
          <a:bodyPr anchor="ctr">
            <a:normAutofit/>
          </a:bodyPr>
          <a:lstStyle/>
          <a:p>
            <a:pPr algn="r"/>
            <a:r>
              <a:rPr lang="en-US" sz="2000" dirty="0"/>
              <a:t> </a:t>
            </a:r>
            <a:r>
              <a:rPr lang="en-US" sz="2000" b="1" dirty="0" err="1"/>
              <a:t>Darrieus</a:t>
            </a:r>
            <a:r>
              <a:rPr lang="en-US" sz="2000" b="1" dirty="0"/>
              <a:t>  Type</a:t>
            </a:r>
          </a:p>
          <a:p>
            <a:pPr algn="r"/>
            <a:endParaRPr lang="en-US" sz="2000" dirty="0"/>
          </a:p>
        </p:txBody>
      </p:sp>
    </p:spTree>
    <p:extLst>
      <p:ext uri="{BB962C8B-B14F-4D97-AF65-F5344CB8AC3E}">
        <p14:creationId xmlns:p14="http://schemas.microsoft.com/office/powerpoint/2010/main" val="201719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8DC8-8563-4C53-9D82-666E86D0E89A}"/>
              </a:ext>
            </a:extLst>
          </p:cNvPr>
          <p:cNvSpPr>
            <a:spLocks noGrp="1"/>
          </p:cNvSpPr>
          <p:nvPr>
            <p:ph type="title"/>
          </p:nvPr>
        </p:nvSpPr>
        <p:spPr>
          <a:xfrm>
            <a:off x="310719" y="408373"/>
            <a:ext cx="10658530" cy="956124"/>
          </a:xfrm>
        </p:spPr>
        <p:txBody>
          <a:bodyPr>
            <a:normAutofit/>
          </a:bodyPr>
          <a:lstStyle/>
          <a:p>
            <a:r>
              <a:rPr lang="en-US" b="1" dirty="0" err="1">
                <a:effectLst>
                  <a:outerShdw blurRad="38100" dist="38100" dir="2700000" algn="tl">
                    <a:srgbClr val="000000">
                      <a:alpha val="43137"/>
                    </a:srgbClr>
                  </a:outerShdw>
                </a:effectLst>
              </a:rPr>
              <a:t>Savonius</a:t>
            </a:r>
            <a:r>
              <a:rPr lang="en-US" b="1" dirty="0">
                <a:effectLst>
                  <a:outerShdw blurRad="38100" dist="38100" dir="2700000" algn="tl">
                    <a:srgbClr val="000000">
                      <a:alpha val="43137"/>
                    </a:srgbClr>
                  </a:outerShdw>
                </a:effectLst>
              </a:rPr>
              <a:t>  Type Features </a:t>
            </a:r>
          </a:p>
        </p:txBody>
      </p:sp>
      <p:sp>
        <p:nvSpPr>
          <p:cNvPr id="3" name="Content Placeholder 2">
            <a:extLst>
              <a:ext uri="{FF2B5EF4-FFF2-40B4-BE49-F238E27FC236}">
                <a16:creationId xmlns:a16="http://schemas.microsoft.com/office/drawing/2014/main" id="{3C041F0A-5DA3-4D04-ADB2-0B98B8C9ABAB}"/>
              </a:ext>
            </a:extLst>
          </p:cNvPr>
          <p:cNvSpPr>
            <a:spLocks noGrp="1"/>
          </p:cNvSpPr>
          <p:nvPr>
            <p:ph idx="1"/>
          </p:nvPr>
        </p:nvSpPr>
        <p:spPr>
          <a:xfrm>
            <a:off x="736848" y="1837678"/>
            <a:ext cx="4054228" cy="4339285"/>
          </a:xfrm>
        </p:spPr>
        <p:txBody>
          <a:bodyPr>
            <a:normAutofit/>
          </a:bodyPr>
          <a:lstStyle/>
          <a:p>
            <a:r>
              <a:rPr lang="en-US" sz="2000" dirty="0" err="1"/>
              <a:t>Savonius</a:t>
            </a:r>
            <a:r>
              <a:rPr lang="en-US" sz="2000" dirty="0"/>
              <a:t> works under drag forces. </a:t>
            </a:r>
          </a:p>
          <a:p>
            <a:endParaRPr lang="en-US" sz="2000" dirty="0"/>
          </a:p>
          <a:p>
            <a:r>
              <a:rPr lang="en-US" sz="2000" dirty="0" err="1"/>
              <a:t>Savonius</a:t>
            </a:r>
            <a:r>
              <a:rPr lang="en-US" sz="2000" dirty="0"/>
              <a:t> produces an important torque and low speed. </a:t>
            </a:r>
          </a:p>
          <a:p>
            <a:endParaRPr lang="en-US" sz="2000" dirty="0"/>
          </a:p>
          <a:p>
            <a:r>
              <a:rPr lang="en-US" sz="2000" dirty="0"/>
              <a:t> </a:t>
            </a:r>
            <a:r>
              <a:rPr lang="en-US" sz="2000" dirty="0" err="1"/>
              <a:t>Savonius</a:t>
            </a:r>
            <a:r>
              <a:rPr lang="en-US" sz="2000" dirty="0"/>
              <a:t> is able to self-start if it has three or more blades.</a:t>
            </a:r>
          </a:p>
          <a:p>
            <a:pPr marL="0" indent="0">
              <a:buNone/>
            </a:pPr>
            <a:endParaRPr lang="en-US" sz="2000" dirty="0"/>
          </a:p>
        </p:txBody>
      </p:sp>
      <p:pic>
        <p:nvPicPr>
          <p:cNvPr id="5" name="Picture 4">
            <a:extLst>
              <a:ext uri="{FF2B5EF4-FFF2-40B4-BE49-F238E27FC236}">
                <a16:creationId xmlns:a16="http://schemas.microsoft.com/office/drawing/2014/main" id="{C939F2E7-020B-4D27-9D09-394626184588}"/>
              </a:ext>
            </a:extLst>
          </p:cNvPr>
          <p:cNvPicPr>
            <a:picLocks noChangeAspect="1"/>
          </p:cNvPicPr>
          <p:nvPr/>
        </p:nvPicPr>
        <p:blipFill rotWithShape="1">
          <a:blip r:embed="rId2">
            <a:extLst>
              <a:ext uri="{28A0092B-C50C-407E-A947-70E740481C1C}">
                <a14:useLocalDpi xmlns:a14="http://schemas.microsoft.com/office/drawing/2010/main" val="0"/>
              </a:ext>
            </a:extLst>
          </a:blip>
          <a:srcRect t="2423" r="1" b="1"/>
          <a:stretch/>
        </p:blipFill>
        <p:spPr>
          <a:xfrm>
            <a:off x="5120640" y="1904281"/>
            <a:ext cx="6233160" cy="4272681"/>
          </a:xfrm>
          <a:prstGeom prst="rect">
            <a:avLst/>
          </a:prstGeom>
        </p:spPr>
      </p:pic>
    </p:spTree>
    <p:extLst>
      <p:ext uri="{BB962C8B-B14F-4D97-AF65-F5344CB8AC3E}">
        <p14:creationId xmlns:p14="http://schemas.microsoft.com/office/powerpoint/2010/main" val="9937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657E98-9D3A-4866-915B-D8423692F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64" y="106532"/>
            <a:ext cx="11896078" cy="6214369"/>
          </a:xfrm>
        </p:spPr>
      </p:pic>
    </p:spTree>
    <p:extLst>
      <p:ext uri="{BB962C8B-B14F-4D97-AF65-F5344CB8AC3E}">
        <p14:creationId xmlns:p14="http://schemas.microsoft.com/office/powerpoint/2010/main" val="213069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1D78-E623-48CD-9BA4-8AFD8674A9E4}"/>
              </a:ext>
            </a:extLst>
          </p:cNvPr>
          <p:cNvSpPr>
            <a:spLocks noGrp="1"/>
          </p:cNvSpPr>
          <p:nvPr>
            <p:ph type="title"/>
          </p:nvPr>
        </p:nvSpPr>
        <p:spPr>
          <a:xfrm>
            <a:off x="838200" y="365125"/>
            <a:ext cx="6505575" cy="1325563"/>
          </a:xfrm>
        </p:spPr>
        <p:txBody>
          <a:bodyPr>
            <a:normAutofit fontScale="90000"/>
          </a:bodyPr>
          <a:lstStyle/>
          <a:p>
            <a:r>
              <a:rPr lang="en-US" b="1">
                <a:effectLst>
                  <a:outerShdw blurRad="38100" dist="38100" dir="2700000" algn="tl">
                    <a:srgbClr val="000000">
                      <a:alpha val="43137"/>
                    </a:srgbClr>
                  </a:outerShdw>
                </a:effectLst>
              </a:rPr>
              <a:t>Gorlov Helical Type</a:t>
            </a:r>
            <a:br>
              <a:rPr lang="en-US"/>
            </a:br>
            <a:endParaRPr lang="en-US" dirty="0"/>
          </a:p>
        </p:txBody>
      </p:sp>
      <p:sp>
        <p:nvSpPr>
          <p:cNvPr id="3" name="Content Placeholder 2">
            <a:extLst>
              <a:ext uri="{FF2B5EF4-FFF2-40B4-BE49-F238E27FC236}">
                <a16:creationId xmlns:a16="http://schemas.microsoft.com/office/drawing/2014/main" id="{E959B1CA-B6E7-453A-83C5-5BA7E56DAF4D}"/>
              </a:ext>
            </a:extLst>
          </p:cNvPr>
          <p:cNvSpPr>
            <a:spLocks noGrp="1"/>
          </p:cNvSpPr>
          <p:nvPr>
            <p:ph idx="1"/>
          </p:nvPr>
        </p:nvSpPr>
        <p:spPr>
          <a:xfrm>
            <a:off x="838200" y="1825625"/>
            <a:ext cx="6505575" cy="4351338"/>
          </a:xfrm>
        </p:spPr>
        <p:txBody>
          <a:bodyPr>
            <a:normAutofit/>
          </a:bodyPr>
          <a:lstStyle/>
          <a:p>
            <a:r>
              <a:rPr lang="en-US" dirty="0"/>
              <a:t>The blades of a </a:t>
            </a:r>
            <a:r>
              <a:rPr lang="en-US" dirty="0" err="1"/>
              <a:t>Darrieus</a:t>
            </a:r>
            <a:r>
              <a:rPr lang="en-US" dirty="0"/>
              <a:t> turbine can be canted into a helix, three blades and a helical twist of 60 degrees.</a:t>
            </a:r>
          </a:p>
          <a:p>
            <a:endParaRPr lang="en-US" dirty="0"/>
          </a:p>
          <a:p>
            <a:endParaRPr lang="en-US" dirty="0"/>
          </a:p>
          <a:p>
            <a:r>
              <a:rPr lang="en-US" dirty="0"/>
              <a:t>Since the wind pulls each blade around on both the windward and leeward sides of the turbine, this feature spreads the torque evenly over the entire revolution, thus preventing destructive pulsations.</a:t>
            </a:r>
          </a:p>
        </p:txBody>
      </p:sp>
      <p:pic>
        <p:nvPicPr>
          <p:cNvPr id="5" name="Picture 4">
            <a:extLst>
              <a:ext uri="{FF2B5EF4-FFF2-40B4-BE49-F238E27FC236}">
                <a16:creationId xmlns:a16="http://schemas.microsoft.com/office/drawing/2014/main" id="{DBA45654-EDB3-4EEA-9199-BC016F7B4BD0}"/>
              </a:ext>
            </a:extLst>
          </p:cNvPr>
          <p:cNvPicPr>
            <a:picLocks noChangeAspect="1"/>
          </p:cNvPicPr>
          <p:nvPr/>
        </p:nvPicPr>
        <p:blipFill rotWithShape="1">
          <a:blip r:embed="rId2">
            <a:extLst>
              <a:ext uri="{28A0092B-C50C-407E-A947-70E740481C1C}">
                <a14:useLocalDpi xmlns:a14="http://schemas.microsoft.com/office/drawing/2010/main" val="0"/>
              </a:ext>
            </a:extLst>
          </a:blip>
          <a:srcRect l="784"/>
          <a:stretch/>
        </p:blipFill>
        <p:spPr>
          <a:xfrm>
            <a:off x="7983327" y="0"/>
            <a:ext cx="4208673" cy="6338656"/>
          </a:xfrm>
          <a:prstGeom prst="rect">
            <a:avLst/>
          </a:prstGeom>
        </p:spPr>
      </p:pic>
    </p:spTree>
    <p:extLst>
      <p:ext uri="{BB962C8B-B14F-4D97-AF65-F5344CB8AC3E}">
        <p14:creationId xmlns:p14="http://schemas.microsoft.com/office/powerpoint/2010/main" val="32953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C72F-DD56-4C5F-961D-A35CBA31713F}"/>
              </a:ext>
            </a:extLst>
          </p:cNvPr>
          <p:cNvSpPr>
            <a:spLocks noGrp="1"/>
          </p:cNvSpPr>
          <p:nvPr>
            <p:ph type="title"/>
          </p:nvPr>
        </p:nvSpPr>
        <p:spPr>
          <a:xfrm>
            <a:off x="473476" y="239698"/>
            <a:ext cx="10679097" cy="1091954"/>
          </a:xfrm>
        </p:spPr>
        <p:txBody>
          <a:bodyPr/>
          <a:lstStyle/>
          <a:p>
            <a:r>
              <a:rPr lang="en-US"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8016A7BF-897B-4DCB-A8EA-234EBBD3A137}"/>
              </a:ext>
            </a:extLst>
          </p:cNvPr>
          <p:cNvSpPr>
            <a:spLocks noGrp="1"/>
          </p:cNvSpPr>
          <p:nvPr>
            <p:ph idx="1"/>
          </p:nvPr>
        </p:nvSpPr>
        <p:spPr>
          <a:xfrm>
            <a:off x="603682" y="2086252"/>
            <a:ext cx="7341833" cy="4081833"/>
          </a:xfrm>
        </p:spPr>
        <p:txBody>
          <a:bodyPr>
            <a:normAutofit/>
          </a:bodyPr>
          <a:lstStyle/>
          <a:p>
            <a:pPr marL="0" indent="0">
              <a:buNone/>
            </a:pPr>
            <a:r>
              <a:rPr lang="en-US" dirty="0"/>
              <a:t>The </a:t>
            </a:r>
            <a:r>
              <a:rPr lang="en-US" b="1" dirty="0" err="1"/>
              <a:t>Darrieus</a:t>
            </a:r>
            <a:r>
              <a:rPr lang="en-US" b="1" dirty="0"/>
              <a:t> wind turbine</a:t>
            </a:r>
            <a:r>
              <a:rPr lang="en-US" dirty="0"/>
              <a:t> is a type of </a:t>
            </a:r>
            <a:r>
              <a:rPr lang="en-US" dirty="0">
                <a:hlinkClick r:id="rId2" tooltip="Vertical axis wind turbine"/>
              </a:rPr>
              <a:t>vertical axis wind turbine</a:t>
            </a:r>
            <a:r>
              <a:rPr lang="en-US" dirty="0"/>
              <a:t>.  </a:t>
            </a:r>
          </a:p>
          <a:p>
            <a:pPr marL="0" indent="0">
              <a:buNone/>
            </a:pPr>
            <a:endParaRPr lang="en-US" dirty="0"/>
          </a:p>
          <a:p>
            <a:pPr marL="0" indent="0">
              <a:buNone/>
            </a:pPr>
            <a:r>
              <a:rPr lang="en-US" dirty="0"/>
              <a:t>(VAWT) used to generate </a:t>
            </a:r>
            <a:r>
              <a:rPr lang="en-US" dirty="0">
                <a:hlinkClick r:id="rId3" tooltip="Electricity"/>
              </a:rPr>
              <a:t>electricity</a:t>
            </a:r>
            <a:r>
              <a:rPr lang="en-US" dirty="0"/>
              <a:t> from the </a:t>
            </a:r>
            <a:r>
              <a:rPr lang="en-US" dirty="0">
                <a:hlinkClick r:id="rId4" tooltip="Energy"/>
              </a:rPr>
              <a:t>energy</a:t>
            </a:r>
            <a:r>
              <a:rPr lang="en-US" dirty="0"/>
              <a:t> carried in the wind.</a:t>
            </a:r>
          </a:p>
          <a:p>
            <a:pPr marL="0" indent="0">
              <a:buNone/>
            </a:pPr>
            <a:endParaRPr lang="en-US" dirty="0"/>
          </a:p>
          <a:p>
            <a:pPr marL="0" indent="0">
              <a:buNone/>
            </a:pPr>
            <a:r>
              <a:rPr lang="en-US" dirty="0"/>
              <a:t>The </a:t>
            </a:r>
            <a:r>
              <a:rPr lang="en-US" dirty="0">
                <a:hlinkClick r:id="rId5" tooltip="Turbine"/>
              </a:rPr>
              <a:t>turbine</a:t>
            </a:r>
            <a:r>
              <a:rPr lang="en-US" dirty="0"/>
              <a:t> consists of a number of curved </a:t>
            </a:r>
            <a:r>
              <a:rPr lang="en-US" dirty="0" err="1">
                <a:hlinkClick r:id="rId6" tooltip="Airfoil"/>
              </a:rPr>
              <a:t>aerofoil</a:t>
            </a:r>
            <a:r>
              <a:rPr lang="en-US" dirty="0"/>
              <a:t> blades , mounted on a vertical rotating shaft or framework. </a:t>
            </a:r>
          </a:p>
          <a:p>
            <a:pPr marL="0" indent="0">
              <a:buNone/>
            </a:pPr>
            <a:endParaRPr lang="en-US" dirty="0"/>
          </a:p>
          <a:p>
            <a:pPr marL="0" indent="0">
              <a:buNone/>
            </a:pPr>
            <a:r>
              <a:rPr lang="en-US" dirty="0"/>
              <a:t>This design of wind  turbine was patented by </a:t>
            </a:r>
            <a:r>
              <a:rPr lang="en-US" dirty="0">
                <a:hlinkClick r:id="rId7" tooltip="Georges Jean Marie Darrieus"/>
              </a:rPr>
              <a:t>Georges Jean Marie </a:t>
            </a:r>
            <a:r>
              <a:rPr lang="en-US" dirty="0" err="1">
                <a:hlinkClick r:id="rId7" tooltip="Georges Jean Marie Darrieus"/>
              </a:rPr>
              <a:t>Darrieus</a:t>
            </a:r>
            <a:r>
              <a:rPr lang="en-US" dirty="0"/>
              <a:t>.</a:t>
            </a:r>
          </a:p>
        </p:txBody>
      </p:sp>
      <p:pic>
        <p:nvPicPr>
          <p:cNvPr id="5" name="Picture 4">
            <a:extLst>
              <a:ext uri="{FF2B5EF4-FFF2-40B4-BE49-F238E27FC236}">
                <a16:creationId xmlns:a16="http://schemas.microsoft.com/office/drawing/2014/main" id="{092CAF97-F09B-4A0D-B242-CB80F6EB5B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5515" y="0"/>
            <a:ext cx="4246485" cy="6336696"/>
          </a:xfrm>
          <a:prstGeom prst="rect">
            <a:avLst/>
          </a:prstGeom>
        </p:spPr>
      </p:pic>
    </p:spTree>
    <p:extLst>
      <p:ext uri="{BB962C8B-B14F-4D97-AF65-F5344CB8AC3E}">
        <p14:creationId xmlns:p14="http://schemas.microsoft.com/office/powerpoint/2010/main" val="154439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DD6C-1AE1-4DB7-A412-4CBC4BF7B572}"/>
              </a:ext>
            </a:extLst>
          </p:cNvPr>
          <p:cNvSpPr>
            <a:spLocks noGrp="1"/>
          </p:cNvSpPr>
          <p:nvPr>
            <p:ph type="title"/>
          </p:nvPr>
        </p:nvSpPr>
        <p:spPr>
          <a:xfrm>
            <a:off x="257452" y="202213"/>
            <a:ext cx="10515600" cy="957648"/>
          </a:xfrm>
        </p:spPr>
        <p:txBody>
          <a:bodyPr/>
          <a:lstStyle/>
          <a:p>
            <a:r>
              <a:rPr lang="en-US" b="1">
                <a:effectLst>
                  <a:outerShdw blurRad="38100" dist="38100" dir="2700000" algn="tl">
                    <a:srgbClr val="000000">
                      <a:alpha val="43137"/>
                    </a:srgbClr>
                  </a:outerShdw>
                </a:effectLst>
              </a:rPr>
              <a:t>Advantage of VAWT</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C0F402-8FF8-4A55-B5F7-34FC9F886AA9}"/>
              </a:ext>
            </a:extLst>
          </p:cNvPr>
          <p:cNvSpPr>
            <a:spLocks noGrp="1"/>
          </p:cNvSpPr>
          <p:nvPr>
            <p:ph idx="1"/>
          </p:nvPr>
        </p:nvSpPr>
        <p:spPr>
          <a:xfrm>
            <a:off x="426129" y="2175029"/>
            <a:ext cx="11025326" cy="3957546"/>
          </a:xfrm>
        </p:spPr>
        <p:txBody>
          <a:bodyPr>
            <a:normAutofit/>
          </a:bodyPr>
          <a:lstStyle/>
          <a:p>
            <a:r>
              <a:rPr lang="en-US" dirty="0"/>
              <a:t>VAWT is Omni-Directionality which allow VAWT to operate using wind incident from any direction and therefore does require yaw control system.</a:t>
            </a:r>
          </a:p>
          <a:p>
            <a:endParaRPr lang="en-US" dirty="0"/>
          </a:p>
          <a:p>
            <a:r>
              <a:rPr lang="en-US" dirty="0"/>
              <a:t>VAWT gearbox and generator can be placed at ground level making maintenance easier.</a:t>
            </a:r>
          </a:p>
          <a:p>
            <a:endParaRPr lang="en-US" dirty="0"/>
          </a:p>
          <a:p>
            <a:r>
              <a:rPr lang="en-US" dirty="0"/>
              <a:t>VAWT can be placed close together in a wind farm.</a:t>
            </a:r>
          </a:p>
          <a:p>
            <a:endParaRPr lang="en-US" dirty="0"/>
          </a:p>
          <a:p>
            <a:r>
              <a:rPr lang="en-US" dirty="0"/>
              <a:t>VAWT operates in urban areas where the wind in urban area is very turbulent and unstable with fast change in direction and velocity.</a:t>
            </a:r>
          </a:p>
        </p:txBody>
      </p:sp>
    </p:spTree>
    <p:extLst>
      <p:ext uri="{BB962C8B-B14F-4D97-AF65-F5344CB8AC3E}">
        <p14:creationId xmlns:p14="http://schemas.microsoft.com/office/powerpoint/2010/main" val="260394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DD6C-1AE1-4DB7-A412-4CBC4BF7B572}"/>
              </a:ext>
            </a:extLst>
          </p:cNvPr>
          <p:cNvSpPr>
            <a:spLocks noGrp="1"/>
          </p:cNvSpPr>
          <p:nvPr>
            <p:ph type="title"/>
          </p:nvPr>
        </p:nvSpPr>
        <p:spPr>
          <a:xfrm>
            <a:off x="257452" y="202213"/>
            <a:ext cx="10515600" cy="957648"/>
          </a:xfrm>
        </p:spPr>
        <p:txBody>
          <a:bodyPr/>
          <a:lstStyle/>
          <a:p>
            <a:r>
              <a:rPr lang="en-US" b="1" dirty="0">
                <a:effectLst>
                  <a:outerShdw blurRad="38100" dist="38100" dir="2700000" algn="tl">
                    <a:srgbClr val="000000">
                      <a:alpha val="43137"/>
                    </a:srgbClr>
                  </a:outerShdw>
                </a:effectLst>
              </a:rPr>
              <a:t>Disadvantage of VAWT</a:t>
            </a:r>
          </a:p>
        </p:txBody>
      </p:sp>
      <p:sp>
        <p:nvSpPr>
          <p:cNvPr id="3" name="Content Placeholder 2">
            <a:extLst>
              <a:ext uri="{FF2B5EF4-FFF2-40B4-BE49-F238E27FC236}">
                <a16:creationId xmlns:a16="http://schemas.microsoft.com/office/drawing/2014/main" id="{9FC0F402-8FF8-4A55-B5F7-34FC9F886AA9}"/>
              </a:ext>
            </a:extLst>
          </p:cNvPr>
          <p:cNvSpPr>
            <a:spLocks noGrp="1"/>
          </p:cNvSpPr>
          <p:nvPr>
            <p:ph idx="1"/>
          </p:nvPr>
        </p:nvSpPr>
        <p:spPr>
          <a:xfrm>
            <a:off x="488271" y="2148396"/>
            <a:ext cx="10963183" cy="3984179"/>
          </a:xfrm>
        </p:spPr>
        <p:txBody>
          <a:bodyPr>
            <a:normAutofit fontScale="92500" lnSpcReduction="20000"/>
          </a:bodyPr>
          <a:lstStyle/>
          <a:p>
            <a:r>
              <a:rPr lang="en-US" dirty="0"/>
              <a:t>VAWT have poor efficiency, especially compared to HAWT’s.</a:t>
            </a:r>
          </a:p>
          <a:p>
            <a:endParaRPr lang="en-US" dirty="0"/>
          </a:p>
          <a:p>
            <a:r>
              <a:rPr lang="en-US" dirty="0"/>
              <a:t>VAWT is difficult to self start.</a:t>
            </a:r>
          </a:p>
          <a:p>
            <a:endParaRPr lang="en-US" dirty="0"/>
          </a:p>
          <a:p>
            <a:r>
              <a:rPr lang="en-US" dirty="0"/>
              <a:t>VAWT generates eddies and wake region.</a:t>
            </a:r>
          </a:p>
          <a:p>
            <a:endParaRPr lang="en-US" dirty="0"/>
          </a:p>
          <a:p>
            <a:r>
              <a:rPr lang="en-US" dirty="0"/>
              <a:t>VAWT need to be improved to be used </a:t>
            </a:r>
          </a:p>
          <a:p>
            <a:pPr marL="0" indent="0">
              <a:buNone/>
            </a:pPr>
            <a:r>
              <a:rPr lang="en-US" dirty="0"/>
              <a:t>   in large scale.</a:t>
            </a:r>
          </a:p>
          <a:p>
            <a:endParaRPr lang="en-US" dirty="0"/>
          </a:p>
          <a:p>
            <a:r>
              <a:rPr lang="en-US" dirty="0"/>
              <a:t>VAWT is more complex blade design.</a:t>
            </a:r>
          </a:p>
        </p:txBody>
      </p:sp>
      <p:pic>
        <p:nvPicPr>
          <p:cNvPr id="5" name="Picture 4">
            <a:extLst>
              <a:ext uri="{FF2B5EF4-FFF2-40B4-BE49-F238E27FC236}">
                <a16:creationId xmlns:a16="http://schemas.microsoft.com/office/drawing/2014/main" id="{511369AD-FB91-42BB-9567-DDB1A7DA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80" y="1899821"/>
            <a:ext cx="4927106" cy="4429959"/>
          </a:xfrm>
          <a:prstGeom prst="rect">
            <a:avLst/>
          </a:prstGeom>
        </p:spPr>
      </p:pic>
    </p:spTree>
    <p:extLst>
      <p:ext uri="{BB962C8B-B14F-4D97-AF65-F5344CB8AC3E}">
        <p14:creationId xmlns:p14="http://schemas.microsoft.com/office/powerpoint/2010/main" val="78889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3CEC9-6887-4EB6-8D51-0C83764A97C3}"/>
              </a:ext>
            </a:extLst>
          </p:cNvPr>
          <p:cNvSpPr>
            <a:spLocks noGrp="1"/>
          </p:cNvSpPr>
          <p:nvPr>
            <p:ph idx="1"/>
          </p:nvPr>
        </p:nvSpPr>
        <p:spPr>
          <a:xfrm>
            <a:off x="195309" y="284085"/>
            <a:ext cx="11158491" cy="5892878"/>
          </a:xfrm>
        </p:spPr>
        <p:txBody>
          <a:bodyPr/>
          <a:lstStyle/>
          <a:p>
            <a:pPr marL="0" indent="0">
              <a:buNone/>
            </a:pPr>
            <a:r>
              <a:rPr lang="en-US" dirty="0"/>
              <a:t>The main problem with the design of Darrius Type is that the angle of attack changes as the turbine spin. So the magnitude of the torque generated will varies which leads </a:t>
            </a:r>
            <a:r>
              <a:rPr lang="en-US"/>
              <a:t>to flactuating </a:t>
            </a:r>
            <a:endParaRPr lang="en-US" dirty="0"/>
          </a:p>
          <a:p>
            <a:pPr marL="0" indent="0">
              <a:buNone/>
            </a:pPr>
            <a:endParaRPr lang="en-US" dirty="0"/>
          </a:p>
        </p:txBody>
      </p:sp>
      <p:pic>
        <p:nvPicPr>
          <p:cNvPr id="9" name="Picture 8">
            <a:extLst>
              <a:ext uri="{FF2B5EF4-FFF2-40B4-BE49-F238E27FC236}">
                <a16:creationId xmlns:a16="http://schemas.microsoft.com/office/drawing/2014/main" id="{CAEF4FBD-45F1-4782-81BF-320F230B8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7" y="1895636"/>
            <a:ext cx="11158491" cy="4341950"/>
          </a:xfrm>
          <a:prstGeom prst="rect">
            <a:avLst/>
          </a:prstGeom>
        </p:spPr>
      </p:pic>
    </p:spTree>
    <p:extLst>
      <p:ext uri="{BB962C8B-B14F-4D97-AF65-F5344CB8AC3E}">
        <p14:creationId xmlns:p14="http://schemas.microsoft.com/office/powerpoint/2010/main" val="12505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B7BDDC-A104-44FD-A262-6678C6959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96" y="221942"/>
            <a:ext cx="11070454" cy="6001305"/>
          </a:xfrm>
        </p:spPr>
      </p:pic>
    </p:spTree>
    <p:extLst>
      <p:ext uri="{BB962C8B-B14F-4D97-AF65-F5344CB8AC3E}">
        <p14:creationId xmlns:p14="http://schemas.microsoft.com/office/powerpoint/2010/main" val="176045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77589A-E902-4ABC-B4F1-F1D6105B0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947" y="257452"/>
            <a:ext cx="11212497" cy="5974672"/>
          </a:xfrm>
        </p:spPr>
      </p:pic>
    </p:spTree>
    <p:extLst>
      <p:ext uri="{BB962C8B-B14F-4D97-AF65-F5344CB8AC3E}">
        <p14:creationId xmlns:p14="http://schemas.microsoft.com/office/powerpoint/2010/main" val="400652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789CDB-B99A-4EA2-B4CB-91A63F6DF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6" y="270088"/>
            <a:ext cx="10697592" cy="5988669"/>
          </a:xfrm>
        </p:spPr>
      </p:pic>
    </p:spTree>
    <p:extLst>
      <p:ext uri="{BB962C8B-B14F-4D97-AF65-F5344CB8AC3E}">
        <p14:creationId xmlns:p14="http://schemas.microsoft.com/office/powerpoint/2010/main" val="321616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8DC8-8563-4C53-9D82-666E86D0E89A}"/>
              </a:ext>
            </a:extLst>
          </p:cNvPr>
          <p:cNvSpPr>
            <a:spLocks noGrp="1"/>
          </p:cNvSpPr>
          <p:nvPr>
            <p:ph type="title"/>
          </p:nvPr>
        </p:nvSpPr>
        <p:spPr>
          <a:xfrm>
            <a:off x="355107" y="365126"/>
            <a:ext cx="10998694" cy="1055302"/>
          </a:xfrm>
        </p:spPr>
        <p:txBody>
          <a:bodyPr/>
          <a:lstStyle/>
          <a:p>
            <a:r>
              <a:rPr lang="en-US" b="1" dirty="0" err="1">
                <a:effectLst>
                  <a:outerShdw blurRad="38100" dist="38100" dir="2700000" algn="tl">
                    <a:srgbClr val="000000">
                      <a:alpha val="43137"/>
                    </a:srgbClr>
                  </a:outerShdw>
                </a:effectLst>
              </a:rPr>
              <a:t>Darrieus</a:t>
            </a:r>
            <a:r>
              <a:rPr lang="en-US" b="1" dirty="0">
                <a:effectLst>
                  <a:outerShdw blurRad="38100" dist="38100" dir="2700000" algn="tl">
                    <a:srgbClr val="000000">
                      <a:alpha val="43137"/>
                    </a:srgbClr>
                  </a:outerShdw>
                </a:effectLst>
              </a:rPr>
              <a:t> Type Features </a:t>
            </a:r>
          </a:p>
        </p:txBody>
      </p:sp>
      <p:sp>
        <p:nvSpPr>
          <p:cNvPr id="3" name="Content Placeholder 2">
            <a:extLst>
              <a:ext uri="{FF2B5EF4-FFF2-40B4-BE49-F238E27FC236}">
                <a16:creationId xmlns:a16="http://schemas.microsoft.com/office/drawing/2014/main" id="{3C041F0A-5DA3-4D04-ADB2-0B98B8C9ABAB}"/>
              </a:ext>
            </a:extLst>
          </p:cNvPr>
          <p:cNvSpPr>
            <a:spLocks noGrp="1"/>
          </p:cNvSpPr>
          <p:nvPr>
            <p:ph idx="1"/>
          </p:nvPr>
        </p:nvSpPr>
        <p:spPr>
          <a:xfrm>
            <a:off x="838200" y="2104008"/>
            <a:ext cx="10374297" cy="4072955"/>
          </a:xfrm>
        </p:spPr>
        <p:txBody>
          <a:bodyPr>
            <a:normAutofit lnSpcReduction="10000"/>
          </a:bodyPr>
          <a:lstStyle/>
          <a:p>
            <a:r>
              <a:rPr lang="en-US" dirty="0" err="1"/>
              <a:t>Darrieus</a:t>
            </a:r>
            <a:r>
              <a:rPr lang="en-US" dirty="0"/>
              <a:t> operates because of lift forces. </a:t>
            </a:r>
          </a:p>
          <a:p>
            <a:endParaRPr lang="en-US" dirty="0"/>
          </a:p>
          <a:p>
            <a:r>
              <a:rPr lang="en-US" dirty="0" err="1"/>
              <a:t>Darrieus</a:t>
            </a:r>
            <a:r>
              <a:rPr lang="en-US" dirty="0"/>
              <a:t> reaches important  rotational speed at clearly less torque.</a:t>
            </a:r>
          </a:p>
          <a:p>
            <a:pPr marL="0" indent="0">
              <a:buNone/>
            </a:pPr>
            <a:endParaRPr lang="en-US" dirty="0"/>
          </a:p>
          <a:p>
            <a:r>
              <a:rPr lang="en-US" dirty="0"/>
              <a:t> The low torque is actually not bad because it allows less wear and tear on the components of the turbine.</a:t>
            </a:r>
          </a:p>
          <a:p>
            <a:endParaRPr lang="en-US" dirty="0"/>
          </a:p>
          <a:p>
            <a:r>
              <a:rPr lang="en-US" dirty="0" err="1"/>
              <a:t>Darrieus</a:t>
            </a:r>
            <a:r>
              <a:rPr lang="en-US" dirty="0"/>
              <a:t> cannot start on its own.</a:t>
            </a:r>
          </a:p>
          <a:p>
            <a:endParaRPr lang="en-US" dirty="0"/>
          </a:p>
          <a:p>
            <a:r>
              <a:rPr lang="en-US" dirty="0"/>
              <a:t>Most authors specify values of 0.4 to 0.42 for the maximum Cp.</a:t>
            </a:r>
          </a:p>
        </p:txBody>
      </p:sp>
    </p:spTree>
    <p:extLst>
      <p:ext uri="{BB962C8B-B14F-4D97-AF65-F5344CB8AC3E}">
        <p14:creationId xmlns:p14="http://schemas.microsoft.com/office/powerpoint/2010/main" val="33305976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240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Vertical Axis Wind Turbine</vt:lpstr>
      <vt:lpstr>Introduction</vt:lpstr>
      <vt:lpstr>Advantage of VAWT</vt:lpstr>
      <vt:lpstr>Disadvantage of VAWT</vt:lpstr>
      <vt:lpstr>PowerPoint Presentation</vt:lpstr>
      <vt:lpstr>PowerPoint Presentation</vt:lpstr>
      <vt:lpstr>PowerPoint Presentation</vt:lpstr>
      <vt:lpstr>PowerPoint Presentation</vt:lpstr>
      <vt:lpstr>Darrieus Type Features </vt:lpstr>
      <vt:lpstr>Savonius  Type Features </vt:lpstr>
      <vt:lpstr>PowerPoint Presentation</vt:lpstr>
      <vt:lpstr>Gorlov Helical 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Axis Wind Turbine</dc:title>
  <dc:creator>Ali Sayed</dc:creator>
  <cp:lastModifiedBy>Ali Sayed</cp:lastModifiedBy>
  <cp:revision>6</cp:revision>
  <dcterms:created xsi:type="dcterms:W3CDTF">2018-10-05T10:15:33Z</dcterms:created>
  <dcterms:modified xsi:type="dcterms:W3CDTF">2018-10-16T21:16:00Z</dcterms:modified>
</cp:coreProperties>
</file>