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4" r:id="rId20"/>
    <p:sldId id="276" r:id="rId21"/>
    <p:sldId id="278" r:id="rId22"/>
    <p:sldId id="282" r:id="rId23"/>
    <p:sldId id="283" r:id="rId24"/>
    <p:sldId id="284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9044-B093-4B47-BC29-DB9CCB24604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C56A-9D13-478A-8E53-269E12A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177" y="195943"/>
            <a:ext cx="9144000" cy="962706"/>
          </a:xfrm>
        </p:spPr>
        <p:txBody>
          <a:bodyPr>
            <a:normAutofit/>
          </a:bodyPr>
          <a:lstStyle/>
          <a:p>
            <a:r>
              <a:rPr lang="en-US" dirty="0" err="1"/>
              <a:t>Princibles</a:t>
            </a:r>
            <a:r>
              <a:rPr lang="en-US" dirty="0"/>
              <a:t> of wind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992777"/>
            <a:ext cx="11730446" cy="561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108" y="156703"/>
            <a:ext cx="11895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d17717-Identity-H"/>
              </a:rPr>
              <a:t>Blades 1 to 5 Meters in Length One airfoil family, which   consists of a root airfoil (S823) and tip airfoil (S822), was designed in 1993 for </a:t>
            </a:r>
            <a:r>
              <a:rPr lang="en-US" sz="2400" b="0" i="0" u="none" strike="noStrike" baseline="0" dirty="0">
                <a:latin typeface="Fd29861-Identity-H"/>
              </a:rPr>
              <a:t>small </a:t>
            </a:r>
            <a:r>
              <a:rPr lang="en-US" sz="2400" dirty="0">
                <a:latin typeface="Fd17717-Identity-H"/>
              </a:rPr>
              <a:t>turbines rated at 2-20 kW. The design specifications for this family indicate a tip region </a:t>
            </a:r>
            <a:r>
              <a:rPr lang="en-US" sz="2400" b="0" i="0" u="none" strike="noStrike" baseline="0" dirty="0">
                <a:latin typeface="Fd29863-Identity-H"/>
              </a:rPr>
              <a:t>Cl </a:t>
            </a:r>
            <a:r>
              <a:rPr lang="en-US" sz="2400" dirty="0">
                <a:latin typeface="Fd17717-Identity-H"/>
              </a:rPr>
              <a:t>of 1. 0 and a </a:t>
            </a:r>
            <a:r>
              <a:rPr lang="en-US" sz="2400" b="0" i="0" u="none" strike="noStrike" baseline="0" dirty="0">
                <a:latin typeface="Fd29861-Identity-H"/>
              </a:rPr>
              <a:t>minimum </a:t>
            </a:r>
            <a:r>
              <a:rPr lang="en-US" sz="2400" dirty="0">
                <a:latin typeface="Fd17717-Identity-H"/>
              </a:rPr>
              <a:t>drag </a:t>
            </a:r>
            <a:r>
              <a:rPr lang="en-US" sz="2400" dirty="0" err="1">
                <a:latin typeface="Fd17717-Identity-H"/>
              </a:rPr>
              <a:t>Cd,min</a:t>
            </a:r>
            <a:r>
              <a:rPr lang="en-US" sz="2400" dirty="0">
                <a:latin typeface="Fd17717-Identity-H"/>
              </a:rPr>
              <a:t> of 0. 010 for a Reynolds number of 600,000. The very</a:t>
            </a:r>
          </a:p>
          <a:p>
            <a:r>
              <a:rPr lang="en-US" sz="2400" dirty="0">
                <a:latin typeface="Fd17717-Identity-H"/>
              </a:rPr>
              <a:t>low Reynolds number range for </a:t>
            </a:r>
            <a:r>
              <a:rPr lang="en-US" sz="2400" b="0" i="0" u="none" strike="noStrike" baseline="0" dirty="0">
                <a:latin typeface="Fd28684-Identity-H"/>
              </a:rPr>
              <a:t>this family </a:t>
            </a:r>
            <a:r>
              <a:rPr lang="en-US" sz="2400" dirty="0" err="1">
                <a:latin typeface="Fd17717-Identity-H"/>
              </a:rPr>
              <a:t>contnoutes</a:t>
            </a:r>
            <a:r>
              <a:rPr lang="en-US" sz="2400" dirty="0">
                <a:latin typeface="Fd17717-Identity-H"/>
              </a:rPr>
              <a:t> to a higher </a:t>
            </a:r>
            <a:r>
              <a:rPr lang="en-US" sz="2400" dirty="0" err="1">
                <a:latin typeface="Fd17717-Identity-H"/>
              </a:rPr>
              <a:t>cd,min</a:t>
            </a:r>
            <a:r>
              <a:rPr lang="en-US" sz="2400" dirty="0">
                <a:latin typeface="Fd17717-Identity-H"/>
              </a:rPr>
              <a:t> and increased difficulty in achieving a high root airfoil </a:t>
            </a:r>
            <a:r>
              <a:rPr lang="en-US" sz="2400" b="0" i="0" u="none" strike="noStrike" baseline="0" dirty="0">
                <a:latin typeface="Fd29863-Identity-H"/>
              </a:rPr>
              <a:t>Cl</a:t>
            </a:r>
            <a:r>
              <a:rPr lang="en-US" sz="2400" b="0" i="0" u="none" strike="noStrike" dirty="0">
                <a:latin typeface="Fd29863-Identity-H"/>
              </a:rPr>
              <a:t> </a:t>
            </a:r>
            <a:r>
              <a:rPr lang="en-US" sz="2400" b="0" i="0" u="none" strike="noStrike" baseline="0" dirty="0">
                <a:latin typeface="Fd29863-Identity-H"/>
              </a:rPr>
              <a:t>max </a:t>
            </a:r>
            <a:r>
              <a:rPr lang="en-US" sz="2400" dirty="0">
                <a:latin typeface="Fd17717-Identity-H"/>
              </a:rPr>
              <a:t>(1.2) for a Reynolds number of 400,000. </a:t>
            </a:r>
            <a:r>
              <a:rPr lang="en-US" sz="2400" b="0" i="0" u="none" strike="noStrike" baseline="0" dirty="0">
                <a:latin typeface="Fd29861-Identity-H"/>
              </a:rPr>
              <a:t>This </a:t>
            </a:r>
            <a:r>
              <a:rPr lang="en-US" sz="2400" dirty="0">
                <a:latin typeface="Fd17717-Identity-H"/>
              </a:rPr>
              <a:t>airfoil </a:t>
            </a:r>
            <a:r>
              <a:rPr lang="en-US" sz="2400" b="0" i="0" u="none" strike="noStrike" baseline="0" dirty="0">
                <a:latin typeface="Fd28684-Identity-H"/>
              </a:rPr>
              <a:t>family </a:t>
            </a:r>
            <a:r>
              <a:rPr lang="en-US" sz="2400" dirty="0">
                <a:latin typeface="Fd17717-Identity-H"/>
              </a:rPr>
              <a:t>is</a:t>
            </a:r>
          </a:p>
          <a:p>
            <a:r>
              <a:rPr lang="en-US" sz="2400" dirty="0">
                <a:latin typeface="Fd17717-Identity-H"/>
              </a:rPr>
              <a:t>suitable for </a:t>
            </a:r>
            <a:r>
              <a:rPr lang="en-US" sz="2400" b="0" i="0" u="none" strike="noStrike" baseline="0" dirty="0">
                <a:latin typeface="Fd28684-Identity-H"/>
              </a:rPr>
              <a:t>many </a:t>
            </a:r>
            <a:r>
              <a:rPr lang="en-US" sz="2400" b="0" i="0" u="none" strike="noStrike" baseline="0" dirty="0">
                <a:latin typeface="Fd29861-Identity-H"/>
              </a:rPr>
              <a:t>small </a:t>
            </a:r>
            <a:r>
              <a:rPr lang="en-US" sz="2400" dirty="0">
                <a:latin typeface="Fd17717-Identity-H"/>
              </a:rPr>
              <a:t>variable-rpm machines such as the Jacobs 17.5 kW machine.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74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58759"/>
            <a:ext cx="11887200" cy="64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04504"/>
            <a:ext cx="11913326" cy="66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6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73815"/>
            <a:ext cx="11769634" cy="66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43691"/>
            <a:ext cx="11874137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Autofit/>
          </a:bodyPr>
          <a:lstStyle/>
          <a:p>
            <a:pPr algn="ctr"/>
            <a:r>
              <a:rPr lang="en-US" altLang="en-US" sz="6600" b="1" i="1" dirty="0">
                <a:solidFill>
                  <a:srgbClr val="000099"/>
                </a:solidFill>
              </a:rPr>
              <a:t>Energy extraction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600" dirty="0"/>
              <a:t>The energy extraction is maintained in a flow process through </a:t>
            </a:r>
            <a:r>
              <a:rPr lang="en-US" altLang="en-US" sz="3600" dirty="0">
                <a:solidFill>
                  <a:srgbClr val="FF0000"/>
                </a:solidFill>
              </a:rPr>
              <a:t>the reduction of kinetic energy and subsequent velocity of the wind</a:t>
            </a:r>
          </a:p>
          <a:p>
            <a:r>
              <a:rPr lang="en-US" altLang="en-US" sz="3600" dirty="0"/>
              <a:t>The magnitude of energy harnessed is a function of the reduction in air speed over the turbine</a:t>
            </a:r>
          </a:p>
          <a:p>
            <a:r>
              <a:rPr lang="en-US" altLang="en-US" sz="3600" dirty="0"/>
              <a:t>100% extraction would imply zero final velocity and therefore zero </a:t>
            </a:r>
            <a:r>
              <a:rPr lang="en-US" altLang="en-US" sz="3600" dirty="0" err="1"/>
              <a:t>flow,and</a:t>
            </a:r>
            <a:r>
              <a:rPr lang="en-US" altLang="en-US" sz="3600" dirty="0"/>
              <a:t> this scenario can’t be achieved hence all the wind kinetic energy may not be utilized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8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Blades efficiency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423850"/>
            <a:ext cx="11848012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9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809897"/>
            <a:ext cx="111034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/>
              <a:t>Betz limit theory says that max. efficiency of a wind turbine is </a:t>
            </a:r>
            <a:r>
              <a:rPr lang="en-US" altLang="en-US" sz="3600" b="1" dirty="0">
                <a:solidFill>
                  <a:srgbClr val="FF0000"/>
                </a:solidFill>
              </a:rPr>
              <a:t>59.3%</a:t>
            </a:r>
          </a:p>
          <a:p>
            <a:r>
              <a:rPr lang="en-US" altLang="en-US" sz="3600" b="1" dirty="0"/>
              <a:t>Betz theory assumption is that the flow </a:t>
            </a:r>
            <a:r>
              <a:rPr lang="en-US" altLang="en-US" sz="3600" b="1" dirty="0">
                <a:solidFill>
                  <a:srgbClr val="FF0000"/>
                </a:solidFill>
              </a:rPr>
              <a:t>is constant and linear</a:t>
            </a:r>
          </a:p>
          <a:p>
            <a:r>
              <a:rPr lang="en-US" altLang="en-US" sz="3600" b="1" dirty="0"/>
              <a:t>High ratio of Cl/Cd means </a:t>
            </a:r>
            <a:r>
              <a:rPr lang="en-US" altLang="en-US" sz="3600" b="1" dirty="0">
                <a:solidFill>
                  <a:srgbClr val="FF0000"/>
                </a:solidFill>
              </a:rPr>
              <a:t>higher power coefficient </a:t>
            </a:r>
            <a:r>
              <a:rPr lang="en-US" altLang="en-US" sz="3600" b="1" dirty="0"/>
              <a:t>and </a:t>
            </a:r>
            <a:r>
              <a:rPr lang="en-US" altLang="en-US" sz="3600" b="1" dirty="0">
                <a:solidFill>
                  <a:srgbClr val="FF0000"/>
                </a:solidFill>
              </a:rPr>
              <a:t>high efficiency</a:t>
            </a:r>
          </a:p>
          <a:p>
            <a:r>
              <a:rPr lang="en-US" altLang="en-US" sz="3600" b="1" dirty="0"/>
              <a:t>Efficiency losses are generally reduced by:</a:t>
            </a:r>
          </a:p>
          <a:p>
            <a:r>
              <a:rPr lang="en-US" altLang="en-US" sz="3600" b="1" dirty="0"/>
              <a:t>-avoiding low tip speed ratios which increase wake rotation</a:t>
            </a:r>
          </a:p>
          <a:p>
            <a:r>
              <a:rPr lang="en-US" altLang="en-US" sz="3600" b="1" dirty="0"/>
              <a:t>-selecting an airfoils which have a high lift to drag ratio</a:t>
            </a:r>
          </a:p>
        </p:txBody>
      </p:sp>
    </p:spTree>
    <p:extLst>
      <p:ext uri="{BB962C8B-B14F-4D97-AF65-F5344CB8AC3E}">
        <p14:creationId xmlns:p14="http://schemas.microsoft.com/office/powerpoint/2010/main" val="200108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" y="169817"/>
            <a:ext cx="11874137" cy="6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2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500" b="1" i="1" dirty="0">
                <a:solidFill>
                  <a:schemeClr val="accent2"/>
                </a:solidFill>
              </a:rPr>
              <a:t>Some important geometry factors affecting the design</a:t>
            </a:r>
          </a:p>
        </p:txBody>
      </p:sp>
      <p:sp>
        <p:nvSpPr>
          <p:cNvPr id="10243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i="1"/>
              <a:t>NO.of blades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53150" y="2228851"/>
            <a:ext cx="3887788" cy="506413"/>
          </a:xfrm>
        </p:spPr>
        <p:txBody>
          <a:bodyPr>
            <a:normAutofit fontScale="92500" lnSpcReduction="10000"/>
          </a:bodyPr>
          <a:lstStyle/>
          <a:p>
            <a:pPr algn="ctr" eaLnBrk="1" hangingPunct="1"/>
            <a:r>
              <a:rPr lang="en-US" altLang="en-US" sz="3600" i="1"/>
              <a:t>Blade shape</a:t>
            </a:r>
          </a:p>
        </p:txBody>
      </p:sp>
      <p:sp>
        <p:nvSpPr>
          <p:cNvPr id="10245" name="Content Placeholder 6"/>
          <p:cNvSpPr>
            <a:spLocks noGrp="1"/>
          </p:cNvSpPr>
          <p:nvPr>
            <p:ph sz="quarter" idx="4"/>
          </p:nvPr>
        </p:nvSpPr>
        <p:spPr>
          <a:xfrm>
            <a:off x="5688014" y="2735264"/>
            <a:ext cx="4732337" cy="2763837"/>
          </a:xfrm>
        </p:spPr>
        <p:txBody>
          <a:bodyPr/>
          <a:lstStyle/>
          <a:p>
            <a:pPr eaLnBrk="1" hangingPunct="1"/>
            <a:r>
              <a:rPr lang="en-US" altLang="en-US" sz="2400" i="1"/>
              <a:t>We have a challenge that we want a thinner blades V.S blades with good structural strength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74321" y="2735264"/>
            <a:ext cx="5413693" cy="386147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i="1" dirty="0"/>
              <a:t>The more NO. OF BLADES ,The more the efficiency and the more the cost</a:t>
            </a:r>
          </a:p>
          <a:p>
            <a:pPr eaLnBrk="1" hangingPunct="1">
              <a:defRPr/>
            </a:pPr>
            <a:r>
              <a:rPr lang="en-US" sz="2400" i="1" dirty="0"/>
              <a:t>From 2 blades to 3 blades the efficiency increases </a:t>
            </a:r>
            <a:r>
              <a:rPr lang="en-US" sz="2400" i="1" dirty="0">
                <a:solidFill>
                  <a:srgbClr val="FF0000"/>
                </a:solidFill>
              </a:rPr>
              <a:t>3%</a:t>
            </a:r>
          </a:p>
          <a:p>
            <a:pPr eaLnBrk="1" hangingPunct="1">
              <a:defRPr/>
            </a:pPr>
            <a:r>
              <a:rPr lang="en-US" sz="2400" i="1" dirty="0"/>
              <a:t>From 3 blades to 4 blades the efficiency increases only </a:t>
            </a:r>
            <a:r>
              <a:rPr lang="en-US" sz="2400" i="1" dirty="0">
                <a:solidFill>
                  <a:srgbClr val="FF0000"/>
                </a:solidFill>
              </a:rPr>
              <a:t>0.5%</a:t>
            </a:r>
          </a:p>
        </p:txBody>
      </p:sp>
      <p:pic>
        <p:nvPicPr>
          <p:cNvPr id="10247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854451"/>
            <a:ext cx="48133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57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3" y="305296"/>
            <a:ext cx="11390813" cy="65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7"/>
          <p:cNvSpPr>
            <a:spLocks noGrp="1"/>
          </p:cNvSpPr>
          <p:nvPr>
            <p:ph type="body" idx="1"/>
          </p:nvPr>
        </p:nvSpPr>
        <p:spPr>
          <a:xfrm>
            <a:off x="287383" y="326571"/>
            <a:ext cx="5735593" cy="15196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i="1" dirty="0"/>
              <a:t>Blade length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47696" y="1846264"/>
            <a:ext cx="5508579" cy="446246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/>
              <a:t>Power =0.5*efficiency*Rho*A*V^3</a:t>
            </a:r>
          </a:p>
          <a:p>
            <a:pPr eaLnBrk="1" hangingPunct="1">
              <a:defRPr/>
            </a:pPr>
            <a:r>
              <a:rPr lang="en-US" sz="3200" i="1" dirty="0"/>
              <a:t>The </a:t>
            </a:r>
            <a:r>
              <a:rPr lang="en-US" sz="3200" i="1" dirty="0" err="1"/>
              <a:t>proplems</a:t>
            </a:r>
            <a:r>
              <a:rPr lang="en-US" sz="3200" i="1" dirty="0"/>
              <a:t> are:</a:t>
            </a:r>
          </a:p>
          <a:p>
            <a:pPr eaLnBrk="1" hangingPunct="1">
              <a:defRPr/>
            </a:pPr>
            <a:r>
              <a:rPr lang="en-US" sz="3200" i="1" dirty="0"/>
              <a:t>-over deflection for blade</a:t>
            </a:r>
          </a:p>
          <a:p>
            <a:pPr eaLnBrk="1" hangingPunct="1">
              <a:defRPr/>
            </a:pPr>
            <a:r>
              <a:rPr lang="en-US" sz="3200" i="1" dirty="0"/>
              <a:t>-</a:t>
            </a:r>
            <a:r>
              <a:rPr lang="en-US" sz="3200" i="1" dirty="0" err="1"/>
              <a:t>proplem</a:t>
            </a:r>
            <a:r>
              <a:rPr lang="en-US" sz="3200" i="1" dirty="0"/>
              <a:t> of noise</a:t>
            </a:r>
          </a:p>
          <a:p>
            <a:pPr eaLnBrk="1" hangingPunct="1">
              <a:defRPr/>
            </a:pPr>
            <a:r>
              <a:rPr lang="en-US" sz="3200" i="1" dirty="0"/>
              <a:t>-heavy investment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53150" y="1063625"/>
            <a:ext cx="3887788" cy="78263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800" i="1" dirty="0"/>
              <a:t>TOWER height</a:t>
            </a:r>
          </a:p>
        </p:txBody>
      </p:sp>
      <p:sp>
        <p:nvSpPr>
          <p:cNvPr id="11269" name="Content Placeholder 10"/>
          <p:cNvSpPr>
            <a:spLocks noGrp="1"/>
          </p:cNvSpPr>
          <p:nvPr>
            <p:ph sz="quarter" idx="4"/>
          </p:nvPr>
        </p:nvSpPr>
        <p:spPr>
          <a:xfrm>
            <a:off x="5716588" y="1846264"/>
            <a:ext cx="6170612" cy="47243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i="1" dirty="0"/>
              <a:t>The more the altitude”</a:t>
            </a:r>
            <a:r>
              <a:rPr lang="en-US" altLang="en-US" sz="3200" i="1" dirty="0" err="1"/>
              <a:t>hight</a:t>
            </a:r>
            <a:r>
              <a:rPr lang="en-US" altLang="en-US" sz="3200" i="1" dirty="0"/>
              <a:t>”,the more the </a:t>
            </a:r>
            <a:r>
              <a:rPr lang="en-US" altLang="en-US" sz="3200" i="1" dirty="0">
                <a:solidFill>
                  <a:srgbClr val="FF0000"/>
                </a:solidFill>
              </a:rPr>
              <a:t>speed of wind </a:t>
            </a:r>
            <a:r>
              <a:rPr lang="en-US" altLang="en-US" sz="3200" i="1" dirty="0"/>
              <a:t>and the more the </a:t>
            </a:r>
            <a:r>
              <a:rPr lang="en-US" altLang="en-US" sz="3200" i="1" dirty="0">
                <a:solidFill>
                  <a:srgbClr val="FF0000"/>
                </a:solidFill>
              </a:rPr>
              <a:t>power gained</a:t>
            </a:r>
          </a:p>
        </p:txBody>
      </p:sp>
      <p:pic>
        <p:nvPicPr>
          <p:cNvPr id="11270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3394075"/>
            <a:ext cx="455453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1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6000" b="1" i="1" dirty="0">
                <a:solidFill>
                  <a:schemeClr val="accent2"/>
                </a:solidFill>
              </a:rPr>
              <a:t>Flow chart of simulation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622425" y="2022476"/>
            <a:ext cx="8953500" cy="3978275"/>
          </a:xfrm>
        </p:spPr>
        <p:txBody>
          <a:bodyPr/>
          <a:lstStyle/>
          <a:p>
            <a:pPr marL="0" indent="0">
              <a:buNone/>
            </a:pPr>
            <a:endParaRPr lang="en-US" altLang="en-US" sz="2400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87" y="1463039"/>
            <a:ext cx="9588138" cy="53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96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4" y="261257"/>
            <a:ext cx="11691256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17566"/>
            <a:ext cx="11625943" cy="4075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4219304"/>
            <a:ext cx="11534503" cy="23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169817"/>
            <a:ext cx="11443061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30630"/>
            <a:ext cx="11612881" cy="6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432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960"/>
            <a:ext cx="6583680" cy="5930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83" y="731521"/>
            <a:ext cx="6152605" cy="6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569540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8"/>
            <a:ext cx="5721532" cy="489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32" y="2155372"/>
            <a:ext cx="5773782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6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969453"/>
            <a:ext cx="5421085" cy="4666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841863"/>
            <a:ext cx="6376851" cy="47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1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Optimization of selecting </a:t>
            </a:r>
            <a:r>
              <a:rPr lang="en-US" b="1" dirty="0" err="1"/>
              <a:t>aerofoil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496578"/>
            <a:ext cx="6871063" cy="51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156119"/>
            <a:ext cx="105156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500" b="1" i="1" dirty="0">
                <a:solidFill>
                  <a:schemeClr val="accent2"/>
                </a:solidFill>
              </a:rPr>
              <a:t>Types of </a:t>
            </a:r>
            <a:r>
              <a:rPr lang="en-US" sz="4500" b="1" i="1" dirty="0" err="1">
                <a:solidFill>
                  <a:schemeClr val="accent2"/>
                </a:solidFill>
              </a:rPr>
              <a:t>aerofoil</a:t>
            </a:r>
            <a:r>
              <a:rPr lang="en-US" sz="4500" b="1" i="1" dirty="0">
                <a:solidFill>
                  <a:schemeClr val="accent2"/>
                </a:solidFill>
              </a:rPr>
              <a:t> used in HAWT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96563"/>
              </p:ext>
            </p:extLst>
          </p:nvPr>
        </p:nvGraphicFramePr>
        <p:xfrm>
          <a:off x="326569" y="1196975"/>
          <a:ext cx="11443065" cy="566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15">
                  <a:extLst>
                    <a:ext uri="{9D8B030D-6E8A-4147-A177-3AD203B41FA5}">
                      <a16:colId xmlns:a16="http://schemas.microsoft.com/office/drawing/2014/main" val="2475202208"/>
                    </a:ext>
                  </a:extLst>
                </a:gridCol>
                <a:gridCol w="1658415">
                  <a:extLst>
                    <a:ext uri="{9D8B030D-6E8A-4147-A177-3AD203B41FA5}">
                      <a16:colId xmlns:a16="http://schemas.microsoft.com/office/drawing/2014/main" val="3198294222"/>
                    </a:ext>
                  </a:extLst>
                </a:gridCol>
                <a:gridCol w="1658415">
                  <a:extLst>
                    <a:ext uri="{9D8B030D-6E8A-4147-A177-3AD203B41FA5}">
                      <a16:colId xmlns:a16="http://schemas.microsoft.com/office/drawing/2014/main" val="1468649842"/>
                    </a:ext>
                  </a:extLst>
                </a:gridCol>
                <a:gridCol w="1751396">
                  <a:extLst>
                    <a:ext uri="{9D8B030D-6E8A-4147-A177-3AD203B41FA5}">
                      <a16:colId xmlns:a16="http://schemas.microsoft.com/office/drawing/2014/main" val="474760064"/>
                    </a:ext>
                  </a:extLst>
                </a:gridCol>
                <a:gridCol w="1565433">
                  <a:extLst>
                    <a:ext uri="{9D8B030D-6E8A-4147-A177-3AD203B41FA5}">
                      <a16:colId xmlns:a16="http://schemas.microsoft.com/office/drawing/2014/main" val="1667069351"/>
                    </a:ext>
                  </a:extLst>
                </a:gridCol>
                <a:gridCol w="1658415">
                  <a:extLst>
                    <a:ext uri="{9D8B030D-6E8A-4147-A177-3AD203B41FA5}">
                      <a16:colId xmlns:a16="http://schemas.microsoft.com/office/drawing/2014/main" val="3565945638"/>
                    </a:ext>
                  </a:extLst>
                </a:gridCol>
                <a:gridCol w="1492576">
                  <a:extLst>
                    <a:ext uri="{9D8B030D-6E8A-4147-A177-3AD203B41FA5}">
                      <a16:colId xmlns:a16="http://schemas.microsoft.com/office/drawing/2014/main" val="3882107301"/>
                    </a:ext>
                  </a:extLst>
                </a:gridCol>
              </a:tblGrid>
              <a:tr h="100696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BLADE LENGTH</a:t>
                      </a:r>
                    </a:p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(meter)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Generator size</a:t>
                      </a:r>
                    </a:p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(KW)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THICKNESS</a:t>
                      </a:r>
                    </a:p>
                    <a:p>
                      <a:pPr algn="ctr"/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 </a:t>
                      </a:r>
                    </a:p>
                    <a:p>
                      <a:pPr algn="ctr"/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(root</a:t>
                      </a:r>
                      <a:r>
                        <a:rPr lang="en-US" sz="1800" i="1" baseline="0" dirty="0">
                          <a:solidFill>
                            <a:schemeClr val="tx1"/>
                          </a:solidFill>
                        </a:rPr>
                        <a:t> --------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AIRFOIL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----------------</a:t>
                      </a:r>
                      <a:endParaRPr lang="en-US" sz="1400" dirty="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FAMILY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-----------------</a:t>
                      </a:r>
                      <a:endParaRPr lang="en-US" sz="1400" dirty="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------tip)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3587519993"/>
                  </a:ext>
                </a:extLst>
              </a:tr>
              <a:tr h="6236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1-5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2-20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thick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S823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S822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2570203230"/>
                  </a:ext>
                </a:extLst>
              </a:tr>
              <a:tr h="6236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5-10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20-150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thin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S804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S801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S803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3751677350"/>
                  </a:ext>
                </a:extLst>
              </a:tr>
              <a:tr h="6236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5-10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20-150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thin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S808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S807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S805A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S806A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3295357473"/>
                  </a:ext>
                </a:extLst>
              </a:tr>
              <a:tr h="6236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5-10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20-150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thick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S821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S819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S820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618925240"/>
                  </a:ext>
                </a:extLst>
              </a:tr>
              <a:tr h="6236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10-15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150-400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thick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S814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S809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S810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3712235227"/>
                  </a:ext>
                </a:extLst>
              </a:tr>
              <a:tr h="680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10-15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150-400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thick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S814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S812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S813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3931972788"/>
                  </a:ext>
                </a:extLst>
              </a:tr>
              <a:tr h="855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15-25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400-1000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thick</a:t>
                      </a:r>
                    </a:p>
                    <a:p>
                      <a:endParaRPr lang="en-US" sz="1400" dirty="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S818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S816</a:t>
                      </a:r>
                    </a:p>
                  </a:txBody>
                  <a:tcPr marL="68580" marR="68580" marT="34289" marB="3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S817</a:t>
                      </a:r>
                    </a:p>
                  </a:txBody>
                  <a:tcPr marL="68580" marR="68580" marT="34289" marB="34289"/>
                </a:tc>
                <a:extLst>
                  <a:ext uri="{0D108BD9-81ED-4DB2-BD59-A6C34878D82A}">
                    <a16:rowId xmlns:a16="http://schemas.microsoft.com/office/drawing/2014/main" val="127769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1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NREL </a:t>
            </a:r>
            <a:r>
              <a:rPr lang="en-US" dirty="0" err="1"/>
              <a:t>aerofoils</a:t>
            </a:r>
            <a:br>
              <a:rPr lang="en-US" dirty="0"/>
            </a:br>
            <a:r>
              <a:rPr lang="en-US" dirty="0"/>
              <a:t>National Renewable Energy Laboratory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3668"/>
            <a:ext cx="11403874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474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Fd17717-Identity-H</vt:lpstr>
      <vt:lpstr>Fd28684-Identity-H</vt:lpstr>
      <vt:lpstr>Fd29861-Identity-H</vt:lpstr>
      <vt:lpstr>Fd29863-Identity-H</vt:lpstr>
      <vt:lpstr>Office Theme</vt:lpstr>
      <vt:lpstr>Princibles of wind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of selecting aerofoil</vt:lpstr>
      <vt:lpstr>Types of aerofoil used in HAWT</vt:lpstr>
      <vt:lpstr>NREL aerofoils National Renewable Energy 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Energy extraction</vt:lpstr>
      <vt:lpstr>Blades efficiency</vt:lpstr>
      <vt:lpstr>PowerPoint Presentation</vt:lpstr>
      <vt:lpstr>PowerPoint Presentation</vt:lpstr>
      <vt:lpstr>Some important geometry factors affecting the design</vt:lpstr>
      <vt:lpstr>PowerPoint Presentation</vt:lpstr>
      <vt:lpstr>Flow chart of simulation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Princibles of wind power</dc:title>
  <dc:creator>Lenovo</dc:creator>
  <cp:lastModifiedBy>Ahmed Essam</cp:lastModifiedBy>
  <cp:revision>30</cp:revision>
  <dcterms:created xsi:type="dcterms:W3CDTF">2018-09-02T12:25:45Z</dcterms:created>
  <dcterms:modified xsi:type="dcterms:W3CDTF">2018-09-03T00:05:53Z</dcterms:modified>
</cp:coreProperties>
</file>