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1" r:id="rId5"/>
    <p:sldId id="263" r:id="rId6"/>
    <p:sldId id="273" r:id="rId7"/>
    <p:sldId id="274" r:id="rId8"/>
    <p:sldId id="276" r:id="rId9"/>
    <p:sldId id="275" r:id="rId10"/>
    <p:sldId id="277" r:id="rId11"/>
    <p:sldId id="278" r:id="rId12"/>
    <p:sldId id="281" r:id="rId13"/>
    <p:sldId id="280" r:id="rId14"/>
    <p:sldId id="279" r:id="rId15"/>
    <p:sldId id="264" r:id="rId16"/>
    <p:sldId id="265" r:id="rId17"/>
    <p:sldId id="266" r:id="rId18"/>
    <p:sldId id="267" r:id="rId19"/>
    <p:sldId id="268" r:id="rId20"/>
    <p:sldId id="269" r:id="rId21"/>
    <p:sldId id="270" r:id="rId22"/>
    <p:sldId id="271" r:id="rId23"/>
    <p:sldId id="272" r:id="rId24"/>
    <p:sldId id="258" r:id="rId25"/>
    <p:sldId id="259" r:id="rId26"/>
    <p:sldId id="260"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D1056AA-3E2C-4CD0-94F4-3EA20E4480E7}" type="datetimeFigureOut">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208B0-962B-4F1D-8C05-84EA7A7B95BA}" type="slidenum">
              <a:rPr lang="en-US" smtClean="0"/>
              <a:t>‹#›</a:t>
            </a:fld>
            <a:endParaRPr lang="en-US"/>
          </a:p>
        </p:txBody>
      </p:sp>
    </p:spTree>
    <p:extLst>
      <p:ext uri="{BB962C8B-B14F-4D97-AF65-F5344CB8AC3E}">
        <p14:creationId xmlns:p14="http://schemas.microsoft.com/office/powerpoint/2010/main" val="34104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1056AA-3E2C-4CD0-94F4-3EA20E4480E7}" type="datetimeFigureOut">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208B0-962B-4F1D-8C05-84EA7A7B95BA}" type="slidenum">
              <a:rPr lang="en-US" smtClean="0"/>
              <a:t>‹#›</a:t>
            </a:fld>
            <a:endParaRPr lang="en-US"/>
          </a:p>
        </p:txBody>
      </p:sp>
    </p:spTree>
    <p:extLst>
      <p:ext uri="{BB962C8B-B14F-4D97-AF65-F5344CB8AC3E}">
        <p14:creationId xmlns:p14="http://schemas.microsoft.com/office/powerpoint/2010/main" val="2404616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1056AA-3E2C-4CD0-94F4-3EA20E4480E7}" type="datetimeFigureOut">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208B0-962B-4F1D-8C05-84EA7A7B95BA}" type="slidenum">
              <a:rPr lang="en-US" smtClean="0"/>
              <a:t>‹#›</a:t>
            </a:fld>
            <a:endParaRPr lang="en-US"/>
          </a:p>
        </p:txBody>
      </p:sp>
    </p:spTree>
    <p:extLst>
      <p:ext uri="{BB962C8B-B14F-4D97-AF65-F5344CB8AC3E}">
        <p14:creationId xmlns:p14="http://schemas.microsoft.com/office/powerpoint/2010/main" val="78128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1056AA-3E2C-4CD0-94F4-3EA20E4480E7}" type="datetimeFigureOut">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208B0-962B-4F1D-8C05-84EA7A7B95BA}" type="slidenum">
              <a:rPr lang="en-US" smtClean="0"/>
              <a:t>‹#›</a:t>
            </a:fld>
            <a:endParaRPr lang="en-US"/>
          </a:p>
        </p:txBody>
      </p:sp>
    </p:spTree>
    <p:extLst>
      <p:ext uri="{BB962C8B-B14F-4D97-AF65-F5344CB8AC3E}">
        <p14:creationId xmlns:p14="http://schemas.microsoft.com/office/powerpoint/2010/main" val="3539460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1056AA-3E2C-4CD0-94F4-3EA20E4480E7}" type="datetimeFigureOut">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208B0-962B-4F1D-8C05-84EA7A7B95BA}" type="slidenum">
              <a:rPr lang="en-US" smtClean="0"/>
              <a:t>‹#›</a:t>
            </a:fld>
            <a:endParaRPr lang="en-US"/>
          </a:p>
        </p:txBody>
      </p:sp>
    </p:spTree>
    <p:extLst>
      <p:ext uri="{BB962C8B-B14F-4D97-AF65-F5344CB8AC3E}">
        <p14:creationId xmlns:p14="http://schemas.microsoft.com/office/powerpoint/2010/main" val="1124355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1056AA-3E2C-4CD0-94F4-3EA20E4480E7}" type="datetimeFigureOut">
              <a:rPr lang="en-US" smtClean="0"/>
              <a:t>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6208B0-962B-4F1D-8C05-84EA7A7B95BA}" type="slidenum">
              <a:rPr lang="en-US" smtClean="0"/>
              <a:t>‹#›</a:t>
            </a:fld>
            <a:endParaRPr lang="en-US"/>
          </a:p>
        </p:txBody>
      </p:sp>
    </p:spTree>
    <p:extLst>
      <p:ext uri="{BB962C8B-B14F-4D97-AF65-F5344CB8AC3E}">
        <p14:creationId xmlns:p14="http://schemas.microsoft.com/office/powerpoint/2010/main" val="1398423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1056AA-3E2C-4CD0-94F4-3EA20E4480E7}" type="datetimeFigureOut">
              <a:rPr lang="en-US" smtClean="0"/>
              <a:t>10/5/2018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6208B0-962B-4F1D-8C05-84EA7A7B95BA}" type="slidenum">
              <a:rPr lang="en-US" smtClean="0"/>
              <a:t>‹#›</a:t>
            </a:fld>
            <a:endParaRPr lang="en-US"/>
          </a:p>
        </p:txBody>
      </p:sp>
    </p:spTree>
    <p:extLst>
      <p:ext uri="{BB962C8B-B14F-4D97-AF65-F5344CB8AC3E}">
        <p14:creationId xmlns:p14="http://schemas.microsoft.com/office/powerpoint/2010/main" val="635011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D1056AA-3E2C-4CD0-94F4-3EA20E4480E7}" type="datetimeFigureOut">
              <a:rPr lang="en-US" smtClean="0"/>
              <a:t>10/5/2018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6208B0-962B-4F1D-8C05-84EA7A7B95BA}" type="slidenum">
              <a:rPr lang="en-US" smtClean="0"/>
              <a:t>‹#›</a:t>
            </a:fld>
            <a:endParaRPr lang="en-US"/>
          </a:p>
        </p:txBody>
      </p:sp>
    </p:spTree>
    <p:extLst>
      <p:ext uri="{BB962C8B-B14F-4D97-AF65-F5344CB8AC3E}">
        <p14:creationId xmlns:p14="http://schemas.microsoft.com/office/powerpoint/2010/main" val="2926040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1056AA-3E2C-4CD0-94F4-3EA20E4480E7}" type="datetimeFigureOut">
              <a:rPr lang="en-US" smtClean="0"/>
              <a:t>10/5/2018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6208B0-962B-4F1D-8C05-84EA7A7B95BA}" type="slidenum">
              <a:rPr lang="en-US" smtClean="0"/>
              <a:t>‹#›</a:t>
            </a:fld>
            <a:endParaRPr lang="en-US"/>
          </a:p>
        </p:txBody>
      </p:sp>
    </p:spTree>
    <p:extLst>
      <p:ext uri="{BB962C8B-B14F-4D97-AF65-F5344CB8AC3E}">
        <p14:creationId xmlns:p14="http://schemas.microsoft.com/office/powerpoint/2010/main" val="1297492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D1056AA-3E2C-4CD0-94F4-3EA20E4480E7}" type="datetimeFigureOut">
              <a:rPr lang="en-US" smtClean="0"/>
              <a:t>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6208B0-962B-4F1D-8C05-84EA7A7B95BA}" type="slidenum">
              <a:rPr lang="en-US" smtClean="0"/>
              <a:t>‹#›</a:t>
            </a:fld>
            <a:endParaRPr lang="en-US"/>
          </a:p>
        </p:txBody>
      </p:sp>
    </p:spTree>
    <p:extLst>
      <p:ext uri="{BB962C8B-B14F-4D97-AF65-F5344CB8AC3E}">
        <p14:creationId xmlns:p14="http://schemas.microsoft.com/office/powerpoint/2010/main" val="4046609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D1056AA-3E2C-4CD0-94F4-3EA20E4480E7}" type="datetimeFigureOut">
              <a:rPr lang="en-US" smtClean="0"/>
              <a:t>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6208B0-962B-4F1D-8C05-84EA7A7B95BA}" type="slidenum">
              <a:rPr lang="en-US" smtClean="0"/>
              <a:t>‹#›</a:t>
            </a:fld>
            <a:endParaRPr lang="en-US"/>
          </a:p>
        </p:txBody>
      </p:sp>
    </p:spTree>
    <p:extLst>
      <p:ext uri="{BB962C8B-B14F-4D97-AF65-F5344CB8AC3E}">
        <p14:creationId xmlns:p14="http://schemas.microsoft.com/office/powerpoint/2010/main" val="1344328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1056AA-3E2C-4CD0-94F4-3EA20E4480E7}" type="datetimeFigureOut">
              <a:rPr lang="en-US" smtClean="0"/>
              <a:t>10/5/2018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208B0-962B-4F1D-8C05-84EA7A7B95BA}" type="slidenum">
              <a:rPr lang="en-US" smtClean="0"/>
              <a:t>‹#›</a:t>
            </a:fld>
            <a:endParaRPr lang="en-US"/>
          </a:p>
        </p:txBody>
      </p:sp>
    </p:spTree>
    <p:extLst>
      <p:ext uri="{BB962C8B-B14F-4D97-AF65-F5344CB8AC3E}">
        <p14:creationId xmlns:p14="http://schemas.microsoft.com/office/powerpoint/2010/main" val="1956106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7.xml"/><Relationship Id="rId5" Type="http://schemas.openxmlformats.org/officeDocument/2006/relationships/image" Target="../media/image17.emf"/><Relationship Id="rId4" Type="http://schemas.openxmlformats.org/officeDocument/2006/relationships/image" Target="../media/image16.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96932"/>
          </a:xfrm>
        </p:spPr>
        <p:txBody>
          <a:bodyPr>
            <a:normAutofit/>
          </a:bodyPr>
          <a:lstStyle/>
          <a:p>
            <a:pPr algn="ctr"/>
            <a:r>
              <a:rPr lang="en-US" sz="9600" b="1" dirty="0" err="1"/>
              <a:t>Giromill</a:t>
            </a:r>
            <a:r>
              <a:rPr lang="en-US" sz="9600" b="1" dirty="0"/>
              <a:t> type</a:t>
            </a:r>
          </a:p>
        </p:txBody>
      </p:sp>
    </p:spTree>
    <p:extLst>
      <p:ext uri="{BB962C8B-B14F-4D97-AF65-F5344CB8AC3E}">
        <p14:creationId xmlns:p14="http://schemas.microsoft.com/office/powerpoint/2010/main" val="352489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4-Turbine aspect ratio</a:t>
            </a:r>
          </a:p>
        </p:txBody>
      </p:sp>
      <p:sp>
        <p:nvSpPr>
          <p:cNvPr id="3" name="Content Placeholder 2"/>
          <p:cNvSpPr>
            <a:spLocks noGrp="1"/>
          </p:cNvSpPr>
          <p:nvPr>
            <p:ph idx="1"/>
          </p:nvPr>
        </p:nvSpPr>
        <p:spPr>
          <a:xfrm>
            <a:off x="130629" y="1332410"/>
            <a:ext cx="11834948" cy="5342709"/>
          </a:xfrm>
        </p:spPr>
        <p:txBody>
          <a:bodyPr>
            <a:normAutofit/>
          </a:bodyPr>
          <a:lstStyle/>
          <a:p>
            <a:r>
              <a:rPr lang="en-US" sz="4400" dirty="0"/>
              <a:t>The ratio between blade height to rotor radius (aspect ratio) is play an important role in design process of VAWT, Basically high aspect ratio means that we get high rotational speed than rotor torque for the same power and vice versa. Aspect ratio influences the Reynolds number and as a consequence the power coefficient </a:t>
            </a:r>
          </a:p>
        </p:txBody>
      </p:sp>
    </p:spTree>
    <p:extLst>
      <p:ext uri="{BB962C8B-B14F-4D97-AF65-F5344CB8AC3E}">
        <p14:creationId xmlns:p14="http://schemas.microsoft.com/office/powerpoint/2010/main" val="476580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5-Turbine solidity</a:t>
            </a:r>
          </a:p>
        </p:txBody>
      </p:sp>
      <p:sp>
        <p:nvSpPr>
          <p:cNvPr id="3" name="Content Placeholder 2"/>
          <p:cNvSpPr>
            <a:spLocks noGrp="1"/>
          </p:cNvSpPr>
          <p:nvPr>
            <p:ph idx="1"/>
          </p:nvPr>
        </p:nvSpPr>
        <p:spPr>
          <a:xfrm>
            <a:off x="182880" y="1319349"/>
            <a:ext cx="11821886" cy="5394960"/>
          </a:xfrm>
        </p:spPr>
        <p:txBody>
          <a:bodyPr/>
          <a:lstStyle/>
          <a:p>
            <a:r>
              <a:rPr lang="en-US" dirty="0"/>
              <a:t>The solidity σ is defined as the ratio between the total blade area and the projected turbine area ,It is an important non-dimensional parameter which affects self-starting capabilities and for straight bladed VAWTs is calculated with: 𝜎=𝐵∗𝑐/𝑅</a:t>
            </a:r>
          </a:p>
          <a:p>
            <a:r>
              <a:rPr lang="en-US" dirty="0"/>
              <a:t>Where B is the number of blades, c is the blade chord; it is considered that each blade sweeps the area twice. This formula is not applicable for HAWT as they have different shape of swept area. </a:t>
            </a:r>
          </a:p>
          <a:p>
            <a:r>
              <a:rPr lang="en-US" dirty="0"/>
              <a:t>Solidity determines when the assumptions of the momentum models are applicable, and only when using high σ ≥ 0.4 a self-starting turbine is achieved   </a:t>
            </a:r>
          </a:p>
        </p:txBody>
      </p:sp>
    </p:spTree>
    <p:extLst>
      <p:ext uri="{BB962C8B-B14F-4D97-AF65-F5344CB8AC3E}">
        <p14:creationId xmlns:p14="http://schemas.microsoft.com/office/powerpoint/2010/main" val="1019992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6-Mass moment of inertia</a:t>
            </a:r>
          </a:p>
        </p:txBody>
      </p:sp>
      <p:sp>
        <p:nvSpPr>
          <p:cNvPr id="3" name="Content Placeholder 2"/>
          <p:cNvSpPr>
            <a:spLocks noGrp="1"/>
          </p:cNvSpPr>
          <p:nvPr>
            <p:ph idx="1"/>
          </p:nvPr>
        </p:nvSpPr>
        <p:spPr>
          <a:xfrm>
            <a:off x="143691" y="1319349"/>
            <a:ext cx="11848012" cy="5408022"/>
          </a:xfrm>
        </p:spPr>
        <p:txBody>
          <a:bodyPr/>
          <a:lstStyle/>
          <a:p>
            <a:r>
              <a:rPr lang="en-US" dirty="0"/>
              <a:t>The biggish moment of inertia is disadvantage of VAWT’s start, effecting reasonable design ( rate of high and radius )and result of brake Therefore , it is necessary that study the influence of moment of inertia of VAWT. </a:t>
            </a:r>
          </a:p>
          <a:p>
            <a:r>
              <a:rPr lang="en-US" dirty="0"/>
              <a:t>Angular acceleration = Aerodynamic moment / Mass moment of  inertia</a:t>
            </a:r>
          </a:p>
          <a:p>
            <a:r>
              <a:rPr lang="en-US" dirty="0"/>
              <a:t>The VAWT of the lesser moment of inertia has good start performance, but the steady of performance is bad with wind velocity increased; it’s because that the process is unsteady when wind turbine is rotated, that is to say, the angular velocity is different at the different azimuth angle, the angular velocity has obvious wave with azimuth angle’s difference for the lesser moment of inertia’s wind turbine </a:t>
            </a:r>
          </a:p>
          <a:p>
            <a:endParaRPr lang="en-US" dirty="0"/>
          </a:p>
        </p:txBody>
      </p:sp>
    </p:spTree>
    <p:extLst>
      <p:ext uri="{BB962C8B-B14F-4D97-AF65-F5344CB8AC3E}">
        <p14:creationId xmlns:p14="http://schemas.microsoft.com/office/powerpoint/2010/main" val="717572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7-Pitch angle</a:t>
            </a:r>
          </a:p>
        </p:txBody>
      </p:sp>
      <p:sp>
        <p:nvSpPr>
          <p:cNvPr id="3" name="Content Placeholder 2"/>
          <p:cNvSpPr>
            <a:spLocks noGrp="1"/>
          </p:cNvSpPr>
          <p:nvPr>
            <p:ph idx="1"/>
          </p:nvPr>
        </p:nvSpPr>
        <p:spPr/>
        <p:txBody>
          <a:bodyPr>
            <a:normAutofit/>
          </a:bodyPr>
          <a:lstStyle/>
          <a:p>
            <a:r>
              <a:rPr lang="en-US" sz="3600" dirty="0"/>
              <a:t>It was clearly seen that proper airfoil selection make great contributions to the improvement of aerodynamic performance, but it was difficult to give consideration to self-staring capability, higher power coefficient and wider operational region. Fortunately, it was found out that pitch angle had significant impacts on overall performance of wind turbine</a:t>
            </a:r>
          </a:p>
        </p:txBody>
      </p:sp>
    </p:spTree>
    <p:extLst>
      <p:ext uri="{BB962C8B-B14F-4D97-AF65-F5344CB8AC3E}">
        <p14:creationId xmlns:p14="http://schemas.microsoft.com/office/powerpoint/2010/main" val="1164993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8-Airfoil type</a:t>
            </a:r>
            <a:endParaRPr lang="en-US" dirty="0"/>
          </a:p>
        </p:txBody>
      </p:sp>
      <p:sp>
        <p:nvSpPr>
          <p:cNvPr id="3" name="Content Placeholder 2"/>
          <p:cNvSpPr>
            <a:spLocks noGrp="1"/>
          </p:cNvSpPr>
          <p:nvPr>
            <p:ph idx="1"/>
          </p:nvPr>
        </p:nvSpPr>
        <p:spPr/>
        <p:txBody>
          <a:bodyPr/>
          <a:lstStyle/>
          <a:p>
            <a:r>
              <a:rPr lang="en-US" dirty="0"/>
              <a:t>Airfoil proper selection for your VAWT is important in many ways. The airfoil should be selected based on many factors: </a:t>
            </a:r>
          </a:p>
          <a:p>
            <a:r>
              <a:rPr lang="en-US" dirty="0"/>
              <a:t>1. Chambered or symmetrical </a:t>
            </a:r>
          </a:p>
          <a:p>
            <a:r>
              <a:rPr lang="en-US" dirty="0"/>
              <a:t>2. Lift/drag ratio </a:t>
            </a:r>
          </a:p>
          <a:p>
            <a:r>
              <a:rPr lang="en-US" dirty="0"/>
              <a:t>3. Aerodynamic performance to increase output power </a:t>
            </a:r>
          </a:p>
          <a:p>
            <a:r>
              <a:rPr lang="en-US" dirty="0"/>
              <a:t>4. Airfoil thickness </a:t>
            </a:r>
          </a:p>
        </p:txBody>
      </p:sp>
    </p:spTree>
    <p:extLst>
      <p:ext uri="{BB962C8B-B14F-4D97-AF65-F5344CB8AC3E}">
        <p14:creationId xmlns:p14="http://schemas.microsoft.com/office/powerpoint/2010/main" val="1431182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0717" y="209005"/>
            <a:ext cx="6046392" cy="6479178"/>
          </a:xfrm>
          <a:prstGeom prst="rect">
            <a:avLst/>
          </a:prstGeom>
        </p:spPr>
      </p:pic>
      <p:pic>
        <p:nvPicPr>
          <p:cNvPr id="3" name="Picture 2"/>
          <p:cNvPicPr>
            <a:picLocks noChangeAspect="1"/>
          </p:cNvPicPr>
          <p:nvPr/>
        </p:nvPicPr>
        <p:blipFill>
          <a:blip r:embed="rId3"/>
          <a:stretch>
            <a:fillRect/>
          </a:stretch>
        </p:blipFill>
        <p:spPr>
          <a:xfrm>
            <a:off x="6257110" y="209005"/>
            <a:ext cx="5656216" cy="6479178"/>
          </a:xfrm>
          <a:prstGeom prst="rect">
            <a:avLst/>
          </a:prstGeom>
        </p:spPr>
      </p:pic>
    </p:spTree>
    <p:extLst>
      <p:ext uri="{BB962C8B-B14F-4D97-AF65-F5344CB8AC3E}">
        <p14:creationId xmlns:p14="http://schemas.microsoft.com/office/powerpoint/2010/main" val="2801494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7900" y="158613"/>
            <a:ext cx="5816329" cy="6281375"/>
          </a:xfrm>
          <a:prstGeom prst="rect">
            <a:avLst/>
          </a:prstGeom>
        </p:spPr>
      </p:pic>
      <p:pic>
        <p:nvPicPr>
          <p:cNvPr id="3" name="Picture 2"/>
          <p:cNvPicPr>
            <a:picLocks noChangeAspect="1"/>
          </p:cNvPicPr>
          <p:nvPr/>
        </p:nvPicPr>
        <p:blipFill>
          <a:blip r:embed="rId3"/>
          <a:stretch>
            <a:fillRect/>
          </a:stretch>
        </p:blipFill>
        <p:spPr>
          <a:xfrm>
            <a:off x="6074229" y="158613"/>
            <a:ext cx="5930537" cy="6281375"/>
          </a:xfrm>
          <a:prstGeom prst="rect">
            <a:avLst/>
          </a:prstGeom>
        </p:spPr>
      </p:pic>
    </p:spTree>
    <p:extLst>
      <p:ext uri="{BB962C8B-B14F-4D97-AF65-F5344CB8AC3E}">
        <p14:creationId xmlns:p14="http://schemas.microsoft.com/office/powerpoint/2010/main" val="1932271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7566" y="143690"/>
            <a:ext cx="5721531" cy="6439989"/>
          </a:xfrm>
          <a:prstGeom prst="rect">
            <a:avLst/>
          </a:prstGeom>
        </p:spPr>
      </p:pic>
      <p:pic>
        <p:nvPicPr>
          <p:cNvPr id="3" name="Picture 2"/>
          <p:cNvPicPr>
            <a:picLocks noChangeAspect="1"/>
          </p:cNvPicPr>
          <p:nvPr/>
        </p:nvPicPr>
        <p:blipFill>
          <a:blip r:embed="rId3"/>
          <a:stretch>
            <a:fillRect/>
          </a:stretch>
        </p:blipFill>
        <p:spPr>
          <a:xfrm>
            <a:off x="5839097" y="143690"/>
            <a:ext cx="6191793" cy="6439989"/>
          </a:xfrm>
          <a:prstGeom prst="rect">
            <a:avLst/>
          </a:prstGeom>
        </p:spPr>
      </p:pic>
    </p:spTree>
    <p:extLst>
      <p:ext uri="{BB962C8B-B14F-4D97-AF65-F5344CB8AC3E}">
        <p14:creationId xmlns:p14="http://schemas.microsoft.com/office/powerpoint/2010/main" val="2550567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5786" y="186624"/>
            <a:ext cx="6015197" cy="6475433"/>
          </a:xfrm>
          <a:prstGeom prst="rect">
            <a:avLst/>
          </a:prstGeom>
        </p:spPr>
      </p:pic>
      <p:pic>
        <p:nvPicPr>
          <p:cNvPr id="3" name="Picture 2"/>
          <p:cNvPicPr>
            <a:picLocks noChangeAspect="1"/>
          </p:cNvPicPr>
          <p:nvPr/>
        </p:nvPicPr>
        <p:blipFill>
          <a:blip r:embed="rId3"/>
          <a:stretch>
            <a:fillRect/>
          </a:stretch>
        </p:blipFill>
        <p:spPr>
          <a:xfrm>
            <a:off x="6230983" y="186623"/>
            <a:ext cx="5708468" cy="6475433"/>
          </a:xfrm>
          <a:prstGeom prst="rect">
            <a:avLst/>
          </a:prstGeom>
        </p:spPr>
      </p:pic>
    </p:spTree>
    <p:extLst>
      <p:ext uri="{BB962C8B-B14F-4D97-AF65-F5344CB8AC3E}">
        <p14:creationId xmlns:p14="http://schemas.microsoft.com/office/powerpoint/2010/main" val="1282092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1421" y="163312"/>
            <a:ext cx="5600110" cy="6537934"/>
          </a:xfrm>
          <a:prstGeom prst="rect">
            <a:avLst/>
          </a:prstGeom>
        </p:spPr>
      </p:pic>
      <p:pic>
        <p:nvPicPr>
          <p:cNvPr id="3" name="Picture 2"/>
          <p:cNvPicPr>
            <a:picLocks noChangeAspect="1"/>
          </p:cNvPicPr>
          <p:nvPr/>
        </p:nvPicPr>
        <p:blipFill>
          <a:blip r:embed="rId3"/>
          <a:stretch>
            <a:fillRect/>
          </a:stretch>
        </p:blipFill>
        <p:spPr>
          <a:xfrm>
            <a:off x="5721531" y="163312"/>
            <a:ext cx="6230983" cy="6537934"/>
          </a:xfrm>
          <a:prstGeom prst="rect">
            <a:avLst/>
          </a:prstGeom>
        </p:spPr>
      </p:pic>
    </p:spTree>
    <p:extLst>
      <p:ext uri="{BB962C8B-B14F-4D97-AF65-F5344CB8AC3E}">
        <p14:creationId xmlns:p14="http://schemas.microsoft.com/office/powerpoint/2010/main" val="609153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a:t>General data about VAWTS</a:t>
            </a:r>
          </a:p>
        </p:txBody>
      </p:sp>
      <p:sp>
        <p:nvSpPr>
          <p:cNvPr id="5" name="Content Placeholder 4"/>
          <p:cNvSpPr>
            <a:spLocks noGrp="1"/>
          </p:cNvSpPr>
          <p:nvPr>
            <p:ph idx="1"/>
          </p:nvPr>
        </p:nvSpPr>
        <p:spPr>
          <a:xfrm>
            <a:off x="248193" y="1332411"/>
            <a:ext cx="11743509" cy="5381898"/>
          </a:xfrm>
        </p:spPr>
        <p:txBody>
          <a:bodyPr>
            <a:normAutofit/>
          </a:bodyPr>
          <a:lstStyle/>
          <a:p>
            <a:r>
              <a:rPr lang="en-US" sz="3600" dirty="0"/>
              <a:t>The main advantage of a vertical axis wind turbine, however, is that it turns in any direction with the wind; so, they do not need the yaw mechanism that is required in the horizontal axis design.</a:t>
            </a:r>
          </a:p>
          <a:p>
            <a:r>
              <a:rPr lang="en-US" sz="3600" dirty="0"/>
              <a:t>As a result, the use of the vertical axis wind turbine may be efficient; although of having some disadvantages such as, they cannot cover a large area of wind. They are not very efficient with regards to extraction of energy because they operate near the ground where the air flow is turbulent.</a:t>
            </a:r>
          </a:p>
          <a:p>
            <a:endParaRPr lang="en-US" dirty="0"/>
          </a:p>
        </p:txBody>
      </p:sp>
    </p:spTree>
    <p:extLst>
      <p:ext uri="{BB962C8B-B14F-4D97-AF65-F5344CB8AC3E}">
        <p14:creationId xmlns:p14="http://schemas.microsoft.com/office/powerpoint/2010/main" val="1003576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Effect of number of blades on </a:t>
            </a:r>
            <a:r>
              <a:rPr lang="en-US" dirty="0" err="1"/>
              <a:t>Cp</a:t>
            </a:r>
            <a:r>
              <a:rPr lang="en-US" dirty="0"/>
              <a:t>, Ct and TSR</a:t>
            </a:r>
          </a:p>
        </p:txBody>
      </p:sp>
      <p:sp>
        <p:nvSpPr>
          <p:cNvPr id="3" name="Content Placeholder 2"/>
          <p:cNvSpPr>
            <a:spLocks noGrp="1"/>
          </p:cNvSpPr>
          <p:nvPr>
            <p:ph idx="1"/>
          </p:nvPr>
        </p:nvSpPr>
        <p:spPr>
          <a:xfrm>
            <a:off x="248193" y="1690688"/>
            <a:ext cx="11691257" cy="4984432"/>
          </a:xfrm>
        </p:spPr>
        <p:txBody>
          <a:bodyPr>
            <a:normAutofit fontScale="92500"/>
          </a:bodyPr>
          <a:lstStyle/>
          <a:p>
            <a:r>
              <a:rPr lang="en-US" dirty="0"/>
              <a:t>As shown in Figs. 10–13, these curves were obtained from changing the number of blades (2, 3 and 4 blades) with different variations of pitch angles, turbine radii, chord lengths and airfoil types.</a:t>
            </a:r>
          </a:p>
          <a:p>
            <a:r>
              <a:rPr lang="en-US" dirty="0"/>
              <a:t>We can see from Figs. 10 and 12 that using four blades results in the highest performance regarding </a:t>
            </a:r>
            <a:r>
              <a:rPr lang="en-US" dirty="0" err="1"/>
              <a:t>Cp</a:t>
            </a:r>
            <a:r>
              <a:rPr lang="en-US" dirty="0"/>
              <a:t>, Ct and TSR</a:t>
            </a:r>
          </a:p>
          <a:p>
            <a:r>
              <a:rPr lang="en-US" dirty="0"/>
              <a:t>(</a:t>
            </a:r>
            <a:r>
              <a:rPr lang="en-US" dirty="0" err="1"/>
              <a:t>Cp</a:t>
            </a:r>
            <a:r>
              <a:rPr lang="en-US" dirty="0"/>
              <a:t> =25% at TSR= 1.3 and Ct= 0.205 at TSR =1) and when decreasing the number of blades to two blades the performance was much decreased. It can be seen from Figs. 11 and 13 that when decreasing the number of blades to three blades there is a small decrease in performance. So, we can conclude that increase in the number of blades from two to four blades has a significant effect in increasing the performance while increasing the number of blades from three to four has a small increase in performance. This is expected as the higher number of blades results in higher torque at the same speed.</a:t>
            </a:r>
          </a:p>
        </p:txBody>
      </p:sp>
    </p:spTree>
    <p:extLst>
      <p:ext uri="{BB962C8B-B14F-4D97-AF65-F5344CB8AC3E}">
        <p14:creationId xmlns:p14="http://schemas.microsoft.com/office/powerpoint/2010/main" val="3928806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Effect of turbine radius on </a:t>
            </a:r>
            <a:r>
              <a:rPr lang="en-US" dirty="0" err="1"/>
              <a:t>Cp</a:t>
            </a:r>
            <a:r>
              <a:rPr lang="en-US" dirty="0"/>
              <a:t>, Ct and TSR</a:t>
            </a:r>
          </a:p>
        </p:txBody>
      </p:sp>
      <p:sp>
        <p:nvSpPr>
          <p:cNvPr id="3" name="Content Placeholder 2"/>
          <p:cNvSpPr>
            <a:spLocks noGrp="1"/>
          </p:cNvSpPr>
          <p:nvPr>
            <p:ph idx="1"/>
          </p:nvPr>
        </p:nvSpPr>
        <p:spPr>
          <a:xfrm>
            <a:off x="104503" y="1332411"/>
            <a:ext cx="11887200" cy="5394960"/>
          </a:xfrm>
        </p:spPr>
        <p:txBody>
          <a:bodyPr>
            <a:normAutofit/>
          </a:bodyPr>
          <a:lstStyle/>
          <a:p>
            <a:r>
              <a:rPr lang="en-US" sz="3200" dirty="0"/>
              <a:t>As shown in Figs. 14 and 15, these curves were obtained from changing the turbine radius (20 cm and 40 cm) with different variations of number of blades, pitch angles, chord lengths and airfoil types.</a:t>
            </a:r>
          </a:p>
          <a:p>
            <a:r>
              <a:rPr lang="en-US" sz="3200" dirty="0"/>
              <a:t>We can see from Figs. 14 and 15 that; when we decrease the turbine radius from 40 cm to 20 cm, the performance was much decreased showing the significant effect of changing the turbine </a:t>
            </a:r>
            <a:r>
              <a:rPr lang="en-US" sz="3200" dirty="0" err="1"/>
              <a:t>radius.The</a:t>
            </a:r>
            <a:r>
              <a:rPr lang="en-US" sz="3200" dirty="0"/>
              <a:t> lower performance at the lower radius is due to the effect of the shaft and the downwind blades on the flow past the blades which decrease the velocity of the wind past the upwind blades</a:t>
            </a:r>
            <a:r>
              <a:rPr lang="en-US" dirty="0"/>
              <a:t>.</a:t>
            </a:r>
          </a:p>
        </p:txBody>
      </p:sp>
    </p:spTree>
    <p:extLst>
      <p:ext uri="{BB962C8B-B14F-4D97-AF65-F5344CB8AC3E}">
        <p14:creationId xmlns:p14="http://schemas.microsoft.com/office/powerpoint/2010/main" val="1377393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Effect of airfoil type on </a:t>
            </a:r>
            <a:r>
              <a:rPr lang="en-US" dirty="0" err="1"/>
              <a:t>Cp</a:t>
            </a:r>
            <a:r>
              <a:rPr lang="en-US" dirty="0"/>
              <a:t>, Ct and TSR</a:t>
            </a:r>
          </a:p>
        </p:txBody>
      </p:sp>
      <p:sp>
        <p:nvSpPr>
          <p:cNvPr id="3" name="Content Placeholder 2"/>
          <p:cNvSpPr>
            <a:spLocks noGrp="1"/>
          </p:cNvSpPr>
          <p:nvPr>
            <p:ph idx="1"/>
          </p:nvPr>
        </p:nvSpPr>
        <p:spPr>
          <a:xfrm>
            <a:off x="209005" y="1345474"/>
            <a:ext cx="11756571" cy="5355772"/>
          </a:xfrm>
        </p:spPr>
        <p:txBody>
          <a:bodyPr>
            <a:normAutofit/>
          </a:bodyPr>
          <a:lstStyle/>
          <a:p>
            <a:r>
              <a:rPr lang="en-US" sz="3200" dirty="0"/>
              <a:t>As shown in Figs. 16–19, these curves were obtained from changing the airfoil type (NACA 0024, NACA 4420 and NACA 4520) with different variations of number of </a:t>
            </a:r>
            <a:r>
              <a:rPr lang="en-US" sz="3200" dirty="0" err="1"/>
              <a:t>blades,turbine</a:t>
            </a:r>
            <a:r>
              <a:rPr lang="en-US" sz="3200" dirty="0"/>
              <a:t> radii, chord lengths and pitch angles.</a:t>
            </a:r>
          </a:p>
          <a:p>
            <a:r>
              <a:rPr lang="en-US" sz="3200" dirty="0"/>
              <a:t>As shown in Figs. 16 and 18, the symmetrical airfoil NACA 0024 results in higher performance regarding </a:t>
            </a:r>
            <a:r>
              <a:rPr lang="en-US" sz="3200" dirty="0" err="1"/>
              <a:t>Cp</a:t>
            </a:r>
            <a:r>
              <a:rPr lang="en-US" sz="3200" dirty="0"/>
              <a:t>, Ct and TSR; the airfoil NACA 0024 gives higher </a:t>
            </a:r>
            <a:r>
              <a:rPr lang="en-US" sz="3200" dirty="0" err="1"/>
              <a:t>Cp</a:t>
            </a:r>
            <a:r>
              <a:rPr lang="en-US" sz="3200" dirty="0"/>
              <a:t> compared to NACA 4420 and NACA 4520. There is a significant improvement in performance results from using NACA 0024 airfoil instead of NACA 4520, while there is a much lower improvement in performance results from using NACA 4420 airfoil instead of NACA 4520.</a:t>
            </a:r>
          </a:p>
        </p:txBody>
      </p:sp>
    </p:spTree>
    <p:extLst>
      <p:ext uri="{BB962C8B-B14F-4D97-AF65-F5344CB8AC3E}">
        <p14:creationId xmlns:p14="http://schemas.microsoft.com/office/powerpoint/2010/main" val="1047522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Effect of chord length on </a:t>
            </a:r>
            <a:r>
              <a:rPr lang="en-US" dirty="0" err="1"/>
              <a:t>Cp</a:t>
            </a:r>
            <a:r>
              <a:rPr lang="en-US" dirty="0"/>
              <a:t>, Ct and TSR</a:t>
            </a:r>
          </a:p>
        </p:txBody>
      </p:sp>
      <p:sp>
        <p:nvSpPr>
          <p:cNvPr id="3" name="Content Placeholder 2"/>
          <p:cNvSpPr>
            <a:spLocks noGrp="1"/>
          </p:cNvSpPr>
          <p:nvPr>
            <p:ph idx="1"/>
          </p:nvPr>
        </p:nvSpPr>
        <p:spPr>
          <a:xfrm>
            <a:off x="156753" y="1397726"/>
            <a:ext cx="11808823" cy="5290457"/>
          </a:xfrm>
        </p:spPr>
        <p:txBody>
          <a:bodyPr>
            <a:normAutofit/>
          </a:bodyPr>
          <a:lstStyle/>
          <a:p>
            <a:r>
              <a:rPr lang="en-US" sz="3200" dirty="0"/>
              <a:t>As shown in Figs. 20–23, these curves were obtained from changing the chord length (8 cm, 12 cm and 15 cm) with different variations of number of blades, turbine radii, pitch angles and airfoil types. Figs. 20 and 22 show that increasing the chord length has a significant effect in increasing performance, while Figs. 21 and 23 give the same conclusion but at different pitch angle.</a:t>
            </a:r>
          </a:p>
          <a:p>
            <a:r>
              <a:rPr lang="en-US" sz="3200" dirty="0"/>
              <a:t>This can be explained due to the higher projected area which increases the aerodynamic force on the blades and due to the higher Re number which results in higher Cl values with increasing the chord length.</a:t>
            </a:r>
          </a:p>
        </p:txBody>
      </p:sp>
    </p:spTree>
    <p:extLst>
      <p:ext uri="{BB962C8B-B14F-4D97-AF65-F5344CB8AC3E}">
        <p14:creationId xmlns:p14="http://schemas.microsoft.com/office/powerpoint/2010/main" val="132586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SOME DATA AFTER TESTING IN WIND TUNNEL</a:t>
            </a:r>
          </a:p>
        </p:txBody>
      </p:sp>
      <p:pic>
        <p:nvPicPr>
          <p:cNvPr id="5" name="Picture 4"/>
          <p:cNvPicPr>
            <a:picLocks noChangeAspect="1"/>
          </p:cNvPicPr>
          <p:nvPr/>
        </p:nvPicPr>
        <p:blipFill>
          <a:blip r:embed="rId2"/>
          <a:stretch>
            <a:fillRect/>
          </a:stretch>
        </p:blipFill>
        <p:spPr>
          <a:xfrm>
            <a:off x="195943" y="1332411"/>
            <a:ext cx="11717383" cy="5277395"/>
          </a:xfrm>
          <a:prstGeom prst="rect">
            <a:avLst/>
          </a:prstGeom>
        </p:spPr>
      </p:pic>
    </p:spTree>
    <p:extLst>
      <p:ext uri="{BB962C8B-B14F-4D97-AF65-F5344CB8AC3E}">
        <p14:creationId xmlns:p14="http://schemas.microsoft.com/office/powerpoint/2010/main" val="3961085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1440" y="156754"/>
            <a:ext cx="5656217" cy="3814355"/>
          </a:xfrm>
          <a:prstGeom prst="rect">
            <a:avLst/>
          </a:prstGeom>
        </p:spPr>
      </p:pic>
      <p:pic>
        <p:nvPicPr>
          <p:cNvPr id="5" name="Picture 4"/>
          <p:cNvPicPr>
            <a:picLocks noChangeAspect="1"/>
          </p:cNvPicPr>
          <p:nvPr/>
        </p:nvPicPr>
        <p:blipFill>
          <a:blip r:embed="rId3"/>
          <a:stretch>
            <a:fillRect/>
          </a:stretch>
        </p:blipFill>
        <p:spPr>
          <a:xfrm>
            <a:off x="6048103" y="156754"/>
            <a:ext cx="5819319" cy="3814355"/>
          </a:xfrm>
          <a:prstGeom prst="rect">
            <a:avLst/>
          </a:prstGeom>
        </p:spPr>
      </p:pic>
      <p:pic>
        <p:nvPicPr>
          <p:cNvPr id="7" name="Picture 6"/>
          <p:cNvPicPr>
            <a:picLocks noChangeAspect="1"/>
          </p:cNvPicPr>
          <p:nvPr/>
        </p:nvPicPr>
        <p:blipFill>
          <a:blip r:embed="rId4"/>
          <a:stretch>
            <a:fillRect/>
          </a:stretch>
        </p:blipFill>
        <p:spPr>
          <a:xfrm>
            <a:off x="91439" y="3971109"/>
            <a:ext cx="5656217" cy="2769325"/>
          </a:xfrm>
          <a:prstGeom prst="rect">
            <a:avLst/>
          </a:prstGeom>
        </p:spPr>
      </p:pic>
      <p:pic>
        <p:nvPicPr>
          <p:cNvPr id="8" name="Picture 7"/>
          <p:cNvPicPr>
            <a:picLocks noChangeAspect="1"/>
          </p:cNvPicPr>
          <p:nvPr/>
        </p:nvPicPr>
        <p:blipFill>
          <a:blip r:embed="rId5"/>
          <a:stretch>
            <a:fillRect/>
          </a:stretch>
        </p:blipFill>
        <p:spPr>
          <a:xfrm>
            <a:off x="6048102" y="3855704"/>
            <a:ext cx="5819319" cy="2884730"/>
          </a:xfrm>
          <a:prstGeom prst="rect">
            <a:avLst/>
          </a:prstGeom>
        </p:spPr>
      </p:pic>
    </p:spTree>
    <p:extLst>
      <p:ext uri="{BB962C8B-B14F-4D97-AF65-F5344CB8AC3E}">
        <p14:creationId xmlns:p14="http://schemas.microsoft.com/office/powerpoint/2010/main" val="4032827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BIBLIOGRAPHY</a:t>
            </a:r>
          </a:p>
        </p:txBody>
      </p:sp>
      <p:sp>
        <p:nvSpPr>
          <p:cNvPr id="3" name="Content Placeholder 2"/>
          <p:cNvSpPr>
            <a:spLocks noGrp="1"/>
          </p:cNvSpPr>
          <p:nvPr>
            <p:ph idx="1"/>
          </p:nvPr>
        </p:nvSpPr>
        <p:spPr>
          <a:xfrm>
            <a:off x="156754" y="1293222"/>
            <a:ext cx="11821886" cy="5381897"/>
          </a:xfrm>
        </p:spPr>
        <p:txBody>
          <a:bodyPr/>
          <a:lstStyle/>
          <a:p>
            <a:r>
              <a:rPr lang="en-US" dirty="0" err="1"/>
              <a:t>Abramovic</a:t>
            </a:r>
            <a:r>
              <a:rPr lang="en-US" dirty="0"/>
              <a:t>. (1987). Vertical Axis wind turbines: </a:t>
            </a:r>
            <a:r>
              <a:rPr lang="en-US" dirty="0" err="1"/>
              <a:t>asurvey</a:t>
            </a:r>
            <a:r>
              <a:rPr lang="en-US" dirty="0"/>
              <a:t> and bibliography. </a:t>
            </a:r>
            <a:r>
              <a:rPr lang="en-US" i="1" dirty="0"/>
              <a:t>Wind engineering</a:t>
            </a:r>
            <a:r>
              <a:rPr lang="en-US" dirty="0"/>
              <a:t>, 334-343. </a:t>
            </a:r>
          </a:p>
          <a:p>
            <a:r>
              <a:rPr lang="en-US" dirty="0" err="1"/>
              <a:t>Alaimo</a:t>
            </a:r>
            <a:r>
              <a:rPr lang="en-US" dirty="0"/>
              <a:t>. (2015). 3D CFD analysis of a vertical axis wind turbine. </a:t>
            </a:r>
            <a:r>
              <a:rPr lang="en-US" i="1" dirty="0"/>
              <a:t>energies</a:t>
            </a:r>
            <a:r>
              <a:rPr lang="en-US" dirty="0"/>
              <a:t>, 3013-3033. </a:t>
            </a:r>
          </a:p>
          <a:p>
            <a:r>
              <a:rPr lang="en-US" dirty="0" err="1"/>
              <a:t>Allet</a:t>
            </a:r>
            <a:r>
              <a:rPr lang="en-US" dirty="0"/>
              <a:t>. (1997). On the aerodynamic modelling of VAWT. </a:t>
            </a:r>
            <a:r>
              <a:rPr lang="en-US" i="1" dirty="0"/>
              <a:t>Wind Engineering</a:t>
            </a:r>
            <a:r>
              <a:rPr lang="en-US" dirty="0"/>
              <a:t>, 351-365. </a:t>
            </a:r>
          </a:p>
          <a:p>
            <a:r>
              <a:rPr lang="it-IT" dirty="0"/>
              <a:t>Battisti. (2012). </a:t>
            </a:r>
            <a:r>
              <a:rPr lang="it-IT" i="1" dirty="0"/>
              <a:t>Gli impianti motori eolici. </a:t>
            </a:r>
            <a:r>
              <a:rPr lang="it-IT" dirty="0"/>
              <a:t>Battisti Editore. </a:t>
            </a:r>
          </a:p>
          <a:p>
            <a:r>
              <a:rPr lang="en-US" dirty="0" err="1"/>
              <a:t>Battisti</a:t>
            </a:r>
            <a:r>
              <a:rPr lang="en-US" dirty="0"/>
              <a:t>, L. (2016). Analysis of different blade </a:t>
            </a:r>
            <a:r>
              <a:rPr lang="en-US" dirty="0" err="1"/>
              <a:t>architechtures</a:t>
            </a:r>
            <a:r>
              <a:rPr lang="en-US" dirty="0"/>
              <a:t> on small VAWT performance. </a:t>
            </a:r>
            <a:r>
              <a:rPr lang="en-US" i="1" dirty="0"/>
              <a:t>Journal of physics conference series</a:t>
            </a:r>
            <a:r>
              <a:rPr lang="en-US" dirty="0"/>
              <a:t>. </a:t>
            </a:r>
          </a:p>
          <a:p>
            <a:r>
              <a:rPr lang="en-US" dirty="0" err="1"/>
              <a:t>Biadgo</a:t>
            </a:r>
            <a:r>
              <a:rPr lang="en-US" dirty="0"/>
              <a:t>. (2013). Numerical and analytical investigation of vertical axis wind turbine. </a:t>
            </a:r>
            <a:r>
              <a:rPr lang="en-US" i="1" dirty="0"/>
              <a:t>FME Transaction</a:t>
            </a:r>
            <a:r>
              <a:rPr lang="en-US" dirty="0"/>
              <a:t>, 49-58. </a:t>
            </a:r>
          </a:p>
        </p:txBody>
      </p:sp>
    </p:spTree>
    <p:extLst>
      <p:ext uri="{BB962C8B-B14F-4D97-AF65-F5344CB8AC3E}">
        <p14:creationId xmlns:p14="http://schemas.microsoft.com/office/powerpoint/2010/main" val="1526857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CONTINUE</a:t>
            </a:r>
          </a:p>
        </p:txBody>
      </p:sp>
      <p:sp>
        <p:nvSpPr>
          <p:cNvPr id="3" name="Content Placeholder 2"/>
          <p:cNvSpPr>
            <a:spLocks noGrp="1"/>
          </p:cNvSpPr>
          <p:nvPr>
            <p:ph idx="1"/>
          </p:nvPr>
        </p:nvSpPr>
        <p:spPr>
          <a:xfrm>
            <a:off x="169817" y="1319348"/>
            <a:ext cx="11795760" cy="5355771"/>
          </a:xfrm>
        </p:spPr>
        <p:txBody>
          <a:bodyPr/>
          <a:lstStyle/>
          <a:p>
            <a:r>
              <a:rPr lang="en-US" dirty="0"/>
              <a:t>Brown. (2010). Design and Analysis of A vertical axis thermoplastic composite wind turbine blade. </a:t>
            </a:r>
            <a:r>
              <a:rPr lang="en-US" i="1" dirty="0"/>
              <a:t>Plastics, Rubber and Composites</a:t>
            </a:r>
            <a:r>
              <a:rPr lang="en-US" dirty="0"/>
              <a:t>, 111-121. </a:t>
            </a:r>
          </a:p>
          <a:p>
            <a:r>
              <a:rPr lang="en-US" dirty="0" err="1"/>
              <a:t>Brusca</a:t>
            </a:r>
            <a:r>
              <a:rPr lang="en-US" dirty="0"/>
              <a:t>. (2014). Design of a vertical axis wind turbine: how the aspect ratio affect the turbine's performance. </a:t>
            </a:r>
            <a:r>
              <a:rPr lang="en-US" i="1" dirty="0"/>
              <a:t>international journal Energy environment engineering </a:t>
            </a:r>
            <a:r>
              <a:rPr lang="en-US" dirty="0"/>
              <a:t>, 333-340. </a:t>
            </a:r>
          </a:p>
          <a:p>
            <a:r>
              <a:rPr lang="en-US" dirty="0"/>
              <a:t>Burton. (2001). </a:t>
            </a:r>
            <a:r>
              <a:rPr lang="en-US" i="1" dirty="0"/>
              <a:t>Wind energy handbook. </a:t>
            </a:r>
            <a:r>
              <a:rPr lang="en-US" dirty="0"/>
              <a:t>Sussex: John Wiley &amp; Sons. </a:t>
            </a:r>
          </a:p>
          <a:p>
            <a:r>
              <a:rPr lang="en-US" dirty="0" err="1"/>
              <a:t>Carrigan</a:t>
            </a:r>
            <a:r>
              <a:rPr lang="en-US" dirty="0"/>
              <a:t>. (2012). Aerodynamic shape optimization of a vertical axis wind turbine using differential evolution. </a:t>
            </a:r>
            <a:r>
              <a:rPr lang="en-US" i="1" dirty="0"/>
              <a:t>ISRN renewable energy</a:t>
            </a:r>
            <a:r>
              <a:rPr lang="en-US" dirty="0"/>
              <a:t>, 16. </a:t>
            </a:r>
          </a:p>
          <a:p>
            <a:r>
              <a:rPr lang="en-US" dirty="0" err="1"/>
              <a:t>Castelli</a:t>
            </a:r>
            <a:r>
              <a:rPr lang="en-US" dirty="0"/>
              <a:t>. (2013). Numerical Evaluation of the Contribution of internal and Aerodynamic Forces on VAWT blade loading. </a:t>
            </a:r>
            <a:r>
              <a:rPr lang="en-US" i="1" dirty="0"/>
              <a:t>Aerospace and mechanical engineering</a:t>
            </a:r>
            <a:r>
              <a:rPr lang="en-US" dirty="0"/>
              <a:t>. </a:t>
            </a:r>
          </a:p>
        </p:txBody>
      </p:sp>
    </p:spTree>
    <p:extLst>
      <p:ext uri="{BB962C8B-B14F-4D97-AF65-F5344CB8AC3E}">
        <p14:creationId xmlns:p14="http://schemas.microsoft.com/office/powerpoint/2010/main" val="62877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CONTINUE</a:t>
            </a:r>
          </a:p>
        </p:txBody>
      </p:sp>
      <p:sp>
        <p:nvSpPr>
          <p:cNvPr id="3" name="Content Placeholder 2"/>
          <p:cNvSpPr>
            <a:spLocks noGrp="1"/>
          </p:cNvSpPr>
          <p:nvPr>
            <p:ph idx="1"/>
          </p:nvPr>
        </p:nvSpPr>
        <p:spPr>
          <a:xfrm>
            <a:off x="182879" y="1293222"/>
            <a:ext cx="11808823" cy="5447211"/>
          </a:xfrm>
        </p:spPr>
        <p:txBody>
          <a:bodyPr/>
          <a:lstStyle/>
          <a:p>
            <a:r>
              <a:rPr lang="en-US" dirty="0" err="1"/>
              <a:t>Castelli</a:t>
            </a:r>
            <a:r>
              <a:rPr lang="en-US" dirty="0"/>
              <a:t>, M. (2011). The </a:t>
            </a:r>
            <a:r>
              <a:rPr lang="en-US" dirty="0" err="1"/>
              <a:t>Darrieus</a:t>
            </a:r>
            <a:r>
              <a:rPr lang="en-US" dirty="0"/>
              <a:t> wind turbine: Proposal for a new performance prediction model. </a:t>
            </a:r>
            <a:r>
              <a:rPr lang="en-US" i="1" dirty="0"/>
              <a:t>Energy</a:t>
            </a:r>
            <a:r>
              <a:rPr lang="en-US" dirty="0"/>
              <a:t>, 4919-4934. </a:t>
            </a:r>
          </a:p>
          <a:p>
            <a:r>
              <a:rPr lang="en-US" dirty="0"/>
              <a:t>Castillo. (2011). </a:t>
            </a:r>
            <a:r>
              <a:rPr lang="en-US" i="1" dirty="0"/>
              <a:t>Small-scale vertical axis wind turbine design. </a:t>
            </a:r>
            <a:r>
              <a:rPr lang="en-US" dirty="0"/>
              <a:t>Tamper university of applied </a:t>
            </a:r>
            <a:r>
              <a:rPr lang="en-US" dirty="0" err="1"/>
              <a:t>scince</a:t>
            </a:r>
            <a:r>
              <a:rPr lang="en-US" dirty="0"/>
              <a:t> . </a:t>
            </a:r>
          </a:p>
          <a:p>
            <a:r>
              <a:rPr lang="en-US" dirty="0"/>
              <a:t>Chang. (2005, </a:t>
            </a:r>
            <a:r>
              <a:rPr lang="en-US" dirty="0" err="1"/>
              <a:t>october</a:t>
            </a:r>
            <a:r>
              <a:rPr lang="en-US" dirty="0"/>
              <a:t>). </a:t>
            </a:r>
            <a:r>
              <a:rPr lang="en-US" i="1" dirty="0"/>
              <a:t>Advanced topics in environmental engineering - wind power. </a:t>
            </a:r>
            <a:r>
              <a:rPr lang="en-US" dirty="0"/>
              <a:t>Retrieved from University of New Brunswick: http://www.ece.unb.ca/powereng/courses/EE6693/index.html </a:t>
            </a:r>
          </a:p>
          <a:p>
            <a:r>
              <a:rPr lang="en-US" dirty="0" err="1"/>
              <a:t>Claessens</a:t>
            </a:r>
            <a:r>
              <a:rPr lang="en-US" dirty="0"/>
              <a:t>. (2006). </a:t>
            </a:r>
            <a:r>
              <a:rPr lang="en-US" i="1" dirty="0"/>
              <a:t>The design and testing of airfoils for applications in small vertical axis wind turbines. </a:t>
            </a:r>
            <a:r>
              <a:rPr lang="en-US" dirty="0"/>
              <a:t>Delft: Delft university of technology faculty of aerospace engineering. </a:t>
            </a:r>
          </a:p>
          <a:p>
            <a:r>
              <a:rPr lang="en-US" dirty="0" err="1"/>
              <a:t>Darrieus</a:t>
            </a:r>
            <a:r>
              <a:rPr lang="en-US" dirty="0"/>
              <a:t>. (1931). Turbine having its rotating shaft transverse to the flow of the current. </a:t>
            </a:r>
            <a:r>
              <a:rPr lang="en-US" i="1" dirty="0"/>
              <a:t>Us patent</a:t>
            </a:r>
            <a:r>
              <a:rPr lang="en-US" dirty="0"/>
              <a:t>. </a:t>
            </a:r>
          </a:p>
        </p:txBody>
      </p:sp>
    </p:spTree>
    <p:extLst>
      <p:ext uri="{BB962C8B-B14F-4D97-AF65-F5344CB8AC3E}">
        <p14:creationId xmlns:p14="http://schemas.microsoft.com/office/powerpoint/2010/main" val="1512428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CONTINUE</a:t>
            </a:r>
          </a:p>
        </p:txBody>
      </p:sp>
      <p:sp>
        <p:nvSpPr>
          <p:cNvPr id="3" name="Content Placeholder 2"/>
          <p:cNvSpPr>
            <a:spLocks noGrp="1"/>
          </p:cNvSpPr>
          <p:nvPr>
            <p:ph idx="1"/>
          </p:nvPr>
        </p:nvSpPr>
        <p:spPr>
          <a:xfrm>
            <a:off x="195943" y="1319349"/>
            <a:ext cx="11795760" cy="5342708"/>
          </a:xfrm>
        </p:spPr>
        <p:txBody>
          <a:bodyPr>
            <a:normAutofit lnSpcReduction="10000"/>
          </a:bodyPr>
          <a:lstStyle/>
          <a:p>
            <a:r>
              <a:rPr lang="en-US" dirty="0"/>
              <a:t>Duncan. (1962). </a:t>
            </a:r>
            <a:r>
              <a:rPr lang="en-US" i="1" dirty="0"/>
              <a:t>An elementary treatise on the mechanics of fluids. </a:t>
            </a:r>
            <a:r>
              <a:rPr lang="en-US" dirty="0"/>
              <a:t>Edward Arnold Ltd. </a:t>
            </a:r>
          </a:p>
          <a:p>
            <a:r>
              <a:rPr lang="en-US" dirty="0"/>
              <a:t>Edwards. (2008). Wind tunnel and numerical study of a small vertical axis wind turbine. </a:t>
            </a:r>
            <a:r>
              <a:rPr lang="en-US" i="1" dirty="0"/>
              <a:t>46th AIAA Aerospace </a:t>
            </a:r>
            <a:r>
              <a:rPr lang="en-US" i="1" dirty="0" err="1"/>
              <a:t>Scinces</a:t>
            </a:r>
            <a:r>
              <a:rPr lang="en-US" i="1" dirty="0"/>
              <a:t> Meeting and exhibit. </a:t>
            </a:r>
            <a:r>
              <a:rPr lang="en-US" dirty="0"/>
              <a:t>Nevada. </a:t>
            </a:r>
          </a:p>
          <a:p>
            <a:r>
              <a:rPr lang="en-US" dirty="0" err="1"/>
              <a:t>El.Ali</a:t>
            </a:r>
            <a:r>
              <a:rPr lang="en-US" dirty="0"/>
              <a:t>, M. (2007). Comparison between solar and wind energy in </a:t>
            </a:r>
            <a:r>
              <a:rPr lang="en-US" dirty="0" err="1"/>
              <a:t>lebanon</a:t>
            </a:r>
            <a:r>
              <a:rPr lang="en-US" dirty="0"/>
              <a:t>. </a:t>
            </a:r>
            <a:r>
              <a:rPr lang="en-US" i="1" dirty="0"/>
              <a:t>9th international conference on electrical power quality and </a:t>
            </a:r>
            <a:r>
              <a:rPr lang="en-US" i="1" dirty="0" err="1"/>
              <a:t>utilisation</a:t>
            </a:r>
            <a:r>
              <a:rPr lang="en-US" i="1" dirty="0"/>
              <a:t>. </a:t>
            </a:r>
            <a:r>
              <a:rPr lang="en-US" dirty="0"/>
              <a:t>Barcelona. </a:t>
            </a:r>
          </a:p>
          <a:p>
            <a:r>
              <a:rPr lang="en-US" dirty="0"/>
              <a:t>Ferreira. ( 2007). Simulating dynamic stall in a 2D </a:t>
            </a:r>
            <a:r>
              <a:rPr lang="en-US" dirty="0" err="1"/>
              <a:t>VAWT:modeling</a:t>
            </a:r>
            <a:r>
              <a:rPr lang="en-US" dirty="0"/>
              <a:t> strategy, verification and validation with particle image velocimetry data. </a:t>
            </a:r>
            <a:r>
              <a:rPr lang="en-US" i="1" dirty="0"/>
              <a:t>Journal of physics, Vol. 75</a:t>
            </a:r>
            <a:r>
              <a:rPr lang="en-US" dirty="0"/>
              <a:t>. </a:t>
            </a:r>
          </a:p>
          <a:p>
            <a:r>
              <a:rPr lang="en-US" dirty="0"/>
              <a:t>Golding. (1976). </a:t>
            </a:r>
            <a:r>
              <a:rPr lang="en-US" i="1" dirty="0"/>
              <a:t>The generation of electricity by wind power. </a:t>
            </a:r>
            <a:r>
              <a:rPr lang="en-US" dirty="0"/>
              <a:t>New York: John Wiley. </a:t>
            </a:r>
          </a:p>
          <a:p>
            <a:r>
              <a:rPr lang="en-US" dirty="0" err="1"/>
              <a:t>Gorlov</a:t>
            </a:r>
            <a:r>
              <a:rPr lang="en-US" dirty="0"/>
              <a:t>. (1998). </a:t>
            </a:r>
            <a:r>
              <a:rPr lang="en-US" i="1" dirty="0"/>
              <a:t>Development of the helical reaction hydraulic turbine. </a:t>
            </a:r>
            <a:r>
              <a:rPr lang="en-US" dirty="0"/>
              <a:t>US department of energy </a:t>
            </a:r>
          </a:p>
        </p:txBody>
      </p:sp>
    </p:spTree>
    <p:extLst>
      <p:ext uri="{BB962C8B-B14F-4D97-AF65-F5344CB8AC3E}">
        <p14:creationId xmlns:p14="http://schemas.microsoft.com/office/powerpoint/2010/main" val="472112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4954" y="2611936"/>
            <a:ext cx="10515600" cy="1325563"/>
          </a:xfrm>
        </p:spPr>
        <p:txBody>
          <a:bodyPr/>
          <a:lstStyle/>
          <a:p>
            <a:pPr algn="ctr"/>
            <a:r>
              <a:rPr lang="en-US" dirty="0"/>
              <a:t>ABOUT GIROMILL</a:t>
            </a:r>
          </a:p>
        </p:txBody>
      </p:sp>
    </p:spTree>
    <p:extLst>
      <p:ext uri="{BB962C8B-B14F-4D97-AF65-F5344CB8AC3E}">
        <p14:creationId xmlns:p14="http://schemas.microsoft.com/office/powerpoint/2010/main" val="24585630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CONTINUE</a:t>
            </a:r>
          </a:p>
        </p:txBody>
      </p:sp>
      <p:sp>
        <p:nvSpPr>
          <p:cNvPr id="3" name="Content Placeholder 2"/>
          <p:cNvSpPr>
            <a:spLocks noGrp="1"/>
          </p:cNvSpPr>
          <p:nvPr>
            <p:ph idx="1"/>
          </p:nvPr>
        </p:nvSpPr>
        <p:spPr>
          <a:xfrm>
            <a:off x="209005" y="1293223"/>
            <a:ext cx="11821885" cy="5394960"/>
          </a:xfrm>
        </p:spPr>
        <p:txBody>
          <a:bodyPr>
            <a:normAutofit lnSpcReduction="10000"/>
          </a:bodyPr>
          <a:lstStyle/>
          <a:p>
            <a:r>
              <a:rPr lang="en-US" dirty="0"/>
              <a:t>Gupta. (2010). Computational fluid dynamics analysis of a twisted three bladed H-</a:t>
            </a:r>
            <a:r>
              <a:rPr lang="en-US" dirty="0" err="1"/>
              <a:t>Darrieus</a:t>
            </a:r>
            <a:r>
              <a:rPr lang="en-US" dirty="0"/>
              <a:t> rotor. </a:t>
            </a:r>
            <a:r>
              <a:rPr lang="en-US" i="1" dirty="0"/>
              <a:t>Journal of Renewable and sustainable energy</a:t>
            </a:r>
            <a:r>
              <a:rPr lang="en-US" dirty="0"/>
              <a:t>. </a:t>
            </a:r>
          </a:p>
          <a:p>
            <a:r>
              <a:rPr lang="en-US" dirty="0"/>
              <a:t>Hill. (2009). </a:t>
            </a:r>
            <a:r>
              <a:rPr lang="en-US" dirty="0" err="1"/>
              <a:t>Darrieus</a:t>
            </a:r>
            <a:r>
              <a:rPr lang="en-US" dirty="0"/>
              <a:t> turbines: the physics of self starting. </a:t>
            </a:r>
            <a:r>
              <a:rPr lang="en-US" i="1" dirty="0" err="1"/>
              <a:t>jpurnal</a:t>
            </a:r>
            <a:r>
              <a:rPr lang="en-US" i="1" dirty="0"/>
              <a:t> </a:t>
            </a:r>
            <a:r>
              <a:rPr lang="en-US" i="1" dirty="0" err="1"/>
              <a:t>ofpower</a:t>
            </a:r>
            <a:r>
              <a:rPr lang="en-US" i="1" dirty="0"/>
              <a:t> and energy</a:t>
            </a:r>
            <a:r>
              <a:rPr lang="en-US" dirty="0"/>
              <a:t>, 21-29. </a:t>
            </a:r>
          </a:p>
          <a:p>
            <a:r>
              <a:rPr lang="en-US" dirty="0"/>
              <a:t>Islam. (2008). Aerodynamic models for </a:t>
            </a:r>
            <a:r>
              <a:rPr lang="en-US" dirty="0" err="1"/>
              <a:t>Darrieus</a:t>
            </a:r>
            <a:r>
              <a:rPr lang="en-US" dirty="0"/>
              <a:t> type straight bladed vertical axis wind turbines. </a:t>
            </a:r>
            <a:r>
              <a:rPr lang="en-US" i="1" dirty="0"/>
              <a:t>Renewable and Sustainable Energy Reviews</a:t>
            </a:r>
            <a:r>
              <a:rPr lang="en-US" dirty="0"/>
              <a:t>, 1087-1109. </a:t>
            </a:r>
          </a:p>
          <a:p>
            <a:r>
              <a:rPr lang="en-US" dirty="0"/>
              <a:t>Islam, M. (2008). </a:t>
            </a:r>
            <a:r>
              <a:rPr lang="en-US" i="1" dirty="0"/>
              <a:t>Design analysis of fixed-pitch straight bladed vertical axis wind turbines with an alternative material. </a:t>
            </a:r>
            <a:r>
              <a:rPr lang="en-US" dirty="0"/>
              <a:t>Windsor: Mechanical, Automotive and materials engineering department, University of </a:t>
            </a:r>
            <a:r>
              <a:rPr lang="en-US" dirty="0" err="1"/>
              <a:t>windsor</a:t>
            </a:r>
            <a:r>
              <a:rPr lang="en-US" dirty="0"/>
              <a:t>, Canada. </a:t>
            </a:r>
          </a:p>
          <a:p>
            <a:r>
              <a:rPr lang="en-US" dirty="0"/>
              <a:t>King. (2004). </a:t>
            </a:r>
            <a:r>
              <a:rPr lang="en-US" i="1" dirty="0"/>
              <a:t>Farmers of forty centuries: Organic Farming in China, Korea and Japan. </a:t>
            </a:r>
            <a:r>
              <a:rPr lang="en-US" dirty="0"/>
              <a:t>Courier Publications. </a:t>
            </a:r>
          </a:p>
          <a:p>
            <a:r>
              <a:rPr lang="en-US" dirty="0" err="1"/>
              <a:t>Klimas</a:t>
            </a:r>
            <a:r>
              <a:rPr lang="en-US" dirty="0"/>
              <a:t>. (1981). </a:t>
            </a:r>
            <a:r>
              <a:rPr lang="en-US" i="1" dirty="0"/>
              <a:t>Effects of blade preset Pitch/</a:t>
            </a:r>
            <a:r>
              <a:rPr lang="en-US" i="1" dirty="0" err="1"/>
              <a:t>offeset</a:t>
            </a:r>
            <a:r>
              <a:rPr lang="en-US" i="1" dirty="0"/>
              <a:t> on curved-blade </a:t>
            </a:r>
            <a:r>
              <a:rPr lang="en-US" i="1" dirty="0" err="1"/>
              <a:t>Darrieus</a:t>
            </a:r>
            <a:r>
              <a:rPr lang="en-US" i="1" dirty="0"/>
              <a:t> vertical axis wind turbine performance . </a:t>
            </a:r>
            <a:r>
              <a:rPr lang="en-US" dirty="0"/>
              <a:t>Sandia National Laboratories. </a:t>
            </a:r>
          </a:p>
        </p:txBody>
      </p:sp>
    </p:spTree>
    <p:extLst>
      <p:ext uri="{BB962C8B-B14F-4D97-AF65-F5344CB8AC3E}">
        <p14:creationId xmlns:p14="http://schemas.microsoft.com/office/powerpoint/2010/main" val="39653787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CONTINUE</a:t>
            </a:r>
          </a:p>
        </p:txBody>
      </p:sp>
      <p:sp>
        <p:nvSpPr>
          <p:cNvPr id="3" name="Content Placeholder 2"/>
          <p:cNvSpPr>
            <a:spLocks noGrp="1"/>
          </p:cNvSpPr>
          <p:nvPr>
            <p:ph idx="1"/>
          </p:nvPr>
        </p:nvSpPr>
        <p:spPr>
          <a:xfrm>
            <a:off x="143691" y="1332410"/>
            <a:ext cx="11808823" cy="5342709"/>
          </a:xfrm>
        </p:spPr>
        <p:txBody>
          <a:bodyPr>
            <a:normAutofit lnSpcReduction="10000"/>
          </a:bodyPr>
          <a:lstStyle/>
          <a:p>
            <a:r>
              <a:rPr lang="en-US" dirty="0" err="1"/>
              <a:t>Lanzafame</a:t>
            </a:r>
            <a:r>
              <a:rPr lang="en-US" dirty="0"/>
              <a:t>. (2014). 2D CFD modeling of H-</a:t>
            </a:r>
            <a:r>
              <a:rPr lang="en-US" dirty="0" err="1"/>
              <a:t>Darrieus</a:t>
            </a:r>
            <a:r>
              <a:rPr lang="en-US" dirty="0"/>
              <a:t> wind turbines using a </a:t>
            </a:r>
            <a:r>
              <a:rPr lang="en-US" dirty="0" err="1"/>
              <a:t>transittion</a:t>
            </a:r>
            <a:r>
              <a:rPr lang="en-US" dirty="0"/>
              <a:t> </a:t>
            </a:r>
            <a:r>
              <a:rPr lang="en-US" dirty="0" err="1"/>
              <a:t>turbulance</a:t>
            </a:r>
            <a:r>
              <a:rPr lang="en-US" dirty="0"/>
              <a:t> model. </a:t>
            </a:r>
            <a:r>
              <a:rPr lang="en-US" i="1" dirty="0"/>
              <a:t>Energy </a:t>
            </a:r>
            <a:r>
              <a:rPr lang="en-US" i="1" dirty="0" err="1"/>
              <a:t>procedia</a:t>
            </a:r>
            <a:r>
              <a:rPr lang="en-US" dirty="0"/>
              <a:t>, 131-140. </a:t>
            </a:r>
          </a:p>
          <a:p>
            <a:r>
              <a:rPr lang="en-US" dirty="0" err="1"/>
              <a:t>Lazauskas</a:t>
            </a:r>
            <a:r>
              <a:rPr lang="en-US" dirty="0"/>
              <a:t>. (1992). Three pitch control systems for vertical axis wind turbines compared. </a:t>
            </a:r>
            <a:r>
              <a:rPr lang="en-US" i="1" dirty="0"/>
              <a:t>Wind Engineering</a:t>
            </a:r>
            <a:r>
              <a:rPr lang="en-US" dirty="0"/>
              <a:t>, 269-282. </a:t>
            </a:r>
          </a:p>
          <a:p>
            <a:r>
              <a:rPr lang="en-US" dirty="0"/>
              <a:t>Marten. (2013). </a:t>
            </a:r>
            <a:r>
              <a:rPr lang="en-US" dirty="0" err="1"/>
              <a:t>QBlade</a:t>
            </a:r>
            <a:r>
              <a:rPr lang="en-US" dirty="0"/>
              <a:t>: An open source tool for design and simulation of horizontal and vertical axis wind turbines. </a:t>
            </a:r>
            <a:r>
              <a:rPr lang="en-US" i="1" dirty="0"/>
              <a:t>International journal of emerging technology and advanced engineering</a:t>
            </a:r>
            <a:r>
              <a:rPr lang="en-US" dirty="0"/>
              <a:t>, 264-269. </a:t>
            </a:r>
          </a:p>
          <a:p>
            <a:r>
              <a:rPr lang="en-US" dirty="0"/>
              <a:t>(2005). </a:t>
            </a:r>
            <a:r>
              <a:rPr lang="en-US" i="1" dirty="0"/>
              <a:t>MECH 4010 Design Project Vertical Axis Wind Turbine. </a:t>
            </a:r>
            <a:r>
              <a:rPr lang="en-US" dirty="0"/>
              <a:t>Dalhousie: Department of Mechanical Engineering Dalhousie university. </a:t>
            </a:r>
          </a:p>
          <a:p>
            <a:r>
              <a:rPr lang="en-US" dirty="0"/>
              <a:t>Muller. (2009). Vertical axis resistance type wind turbines for use in </a:t>
            </a:r>
            <a:r>
              <a:rPr lang="en-US" dirty="0" err="1"/>
              <a:t>buldings</a:t>
            </a:r>
            <a:r>
              <a:rPr lang="en-US" dirty="0"/>
              <a:t>. </a:t>
            </a:r>
            <a:r>
              <a:rPr lang="en-US" i="1" dirty="0"/>
              <a:t>Renewable energy</a:t>
            </a:r>
            <a:r>
              <a:rPr lang="en-US" dirty="0"/>
              <a:t>, 34. </a:t>
            </a:r>
          </a:p>
          <a:p>
            <a:r>
              <a:rPr lang="en-US" dirty="0" err="1"/>
              <a:t>Mulugeta</a:t>
            </a:r>
            <a:r>
              <a:rPr lang="en-US" dirty="0"/>
              <a:t>. (2015). </a:t>
            </a:r>
            <a:r>
              <a:rPr lang="en-US" i="1" dirty="0"/>
              <a:t>Numerical and analytical investigation of vertical axis wind turbine. </a:t>
            </a:r>
            <a:r>
              <a:rPr lang="en-US" dirty="0"/>
              <a:t>Belgrade: Faculty of mechanical engineering . </a:t>
            </a:r>
          </a:p>
        </p:txBody>
      </p:sp>
    </p:spTree>
    <p:extLst>
      <p:ext uri="{BB962C8B-B14F-4D97-AF65-F5344CB8AC3E}">
        <p14:creationId xmlns:p14="http://schemas.microsoft.com/office/powerpoint/2010/main" val="20313529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CONTINUE</a:t>
            </a:r>
          </a:p>
        </p:txBody>
      </p:sp>
      <p:sp>
        <p:nvSpPr>
          <p:cNvPr id="3" name="Content Placeholder 2"/>
          <p:cNvSpPr>
            <a:spLocks noGrp="1"/>
          </p:cNvSpPr>
          <p:nvPr>
            <p:ph idx="1"/>
          </p:nvPr>
        </p:nvSpPr>
        <p:spPr>
          <a:xfrm>
            <a:off x="143691" y="1280160"/>
            <a:ext cx="11834949" cy="5408023"/>
          </a:xfrm>
        </p:spPr>
        <p:txBody>
          <a:bodyPr>
            <a:normAutofit/>
          </a:bodyPr>
          <a:lstStyle/>
          <a:p>
            <a:r>
              <a:rPr lang="de-DE" dirty="0"/>
              <a:t>Paraschivoiu. (2002). Wind turbine design. 148. </a:t>
            </a:r>
          </a:p>
          <a:p>
            <a:r>
              <a:rPr lang="en-US" dirty="0" err="1"/>
              <a:t>Premkumar</a:t>
            </a:r>
            <a:r>
              <a:rPr lang="en-US" dirty="0"/>
              <a:t>. (2015). Numerical studies on the effect of cambered airfoil blades on self starting of vertical axis wind turbine part1: NACA 0012 and NACA 4415. </a:t>
            </a:r>
            <a:r>
              <a:rPr lang="en-US" i="1" dirty="0"/>
              <a:t>Applied mechanics and material</a:t>
            </a:r>
            <a:r>
              <a:rPr lang="en-US" dirty="0"/>
              <a:t>, 250-254.  </a:t>
            </a:r>
          </a:p>
          <a:p>
            <a:r>
              <a:rPr lang="en-US" dirty="0" err="1"/>
              <a:t>Quang</a:t>
            </a:r>
            <a:r>
              <a:rPr lang="en-US" dirty="0"/>
              <a:t>. (2014). Flow-driven rotor simulation of vertical axis tidal turbines: A comparison of helical and straight blades. </a:t>
            </a:r>
            <a:r>
              <a:rPr lang="en-US" i="1" dirty="0"/>
              <a:t>International journal of naval architecture and ocean engineering</a:t>
            </a:r>
            <a:r>
              <a:rPr lang="en-US" dirty="0"/>
              <a:t>, 257-268. </a:t>
            </a:r>
          </a:p>
          <a:p>
            <a:r>
              <a:rPr lang="en-US" dirty="0" err="1"/>
              <a:t>Sabaeifard</a:t>
            </a:r>
            <a:r>
              <a:rPr lang="en-US" dirty="0"/>
              <a:t>. (2012). </a:t>
            </a:r>
            <a:r>
              <a:rPr lang="en-US" dirty="0" err="1"/>
              <a:t>Determinatin</a:t>
            </a:r>
            <a:r>
              <a:rPr lang="en-US" dirty="0"/>
              <a:t> of vertical axis wind turbines optimal configuration through CFD simulations. </a:t>
            </a:r>
            <a:r>
              <a:rPr lang="en-US" i="1" dirty="0"/>
              <a:t>International </a:t>
            </a:r>
            <a:r>
              <a:rPr lang="en-US" i="1" dirty="0" err="1"/>
              <a:t>conferance</a:t>
            </a:r>
            <a:r>
              <a:rPr lang="en-US" i="1" dirty="0"/>
              <a:t> of future environment and energy OPCBEE vol.28. </a:t>
            </a:r>
            <a:endParaRPr lang="en-US" dirty="0"/>
          </a:p>
          <a:p>
            <a:r>
              <a:rPr lang="en-US" dirty="0" err="1"/>
              <a:t>Sathyajith</a:t>
            </a:r>
            <a:r>
              <a:rPr lang="en-US" dirty="0"/>
              <a:t>. (2006). Wind energy fundamentals, resource analysis and economics. </a:t>
            </a:r>
            <a:r>
              <a:rPr lang="en-US" i="1" dirty="0"/>
              <a:t>springer</a:t>
            </a:r>
            <a:r>
              <a:rPr lang="en-US" dirty="0"/>
              <a:t>. </a:t>
            </a:r>
          </a:p>
        </p:txBody>
      </p:sp>
    </p:spTree>
    <p:extLst>
      <p:ext uri="{BB962C8B-B14F-4D97-AF65-F5344CB8AC3E}">
        <p14:creationId xmlns:p14="http://schemas.microsoft.com/office/powerpoint/2010/main" val="17713962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CONTINUE</a:t>
            </a:r>
          </a:p>
        </p:txBody>
      </p:sp>
      <p:sp>
        <p:nvSpPr>
          <p:cNvPr id="6" name="Content Placeholder 5"/>
          <p:cNvSpPr>
            <a:spLocks noGrp="1"/>
          </p:cNvSpPr>
          <p:nvPr>
            <p:ph idx="1"/>
          </p:nvPr>
        </p:nvSpPr>
        <p:spPr>
          <a:xfrm>
            <a:off x="209005" y="1319348"/>
            <a:ext cx="11756571" cy="5355771"/>
          </a:xfrm>
        </p:spPr>
        <p:txBody>
          <a:bodyPr/>
          <a:lstStyle/>
          <a:p>
            <a:r>
              <a:rPr lang="en-US" dirty="0" err="1"/>
              <a:t>Schaffarczyk</a:t>
            </a:r>
            <a:r>
              <a:rPr lang="en-US" dirty="0"/>
              <a:t>. (2014). Introduction to wind turbine aerodynamics. </a:t>
            </a:r>
            <a:r>
              <a:rPr lang="en-US" i="1" dirty="0"/>
              <a:t>Springer</a:t>
            </a:r>
            <a:r>
              <a:rPr lang="en-US" dirty="0"/>
              <a:t>, 1-12. </a:t>
            </a:r>
          </a:p>
          <a:p>
            <a:r>
              <a:rPr lang="en-US" dirty="0"/>
              <a:t>Shepherd. (1994). Historical development of windmill . </a:t>
            </a:r>
            <a:r>
              <a:rPr lang="en-US" i="1" dirty="0"/>
              <a:t>wind turbine technology: Fundamental concepts of wind turbine Engineering ASME</a:t>
            </a:r>
            <a:r>
              <a:rPr lang="en-US" dirty="0"/>
              <a:t>, 1-46. </a:t>
            </a:r>
          </a:p>
          <a:p>
            <a:r>
              <a:rPr lang="en-US" dirty="0"/>
              <a:t>Strickland. (1975). </a:t>
            </a:r>
            <a:r>
              <a:rPr lang="en-US" i="1" dirty="0"/>
              <a:t>The </a:t>
            </a:r>
            <a:r>
              <a:rPr lang="en-US" i="1" dirty="0" err="1"/>
              <a:t>darrieus</a:t>
            </a:r>
            <a:r>
              <a:rPr lang="en-US" i="1" dirty="0"/>
              <a:t> turbine: a performance prediction model using </a:t>
            </a:r>
            <a:r>
              <a:rPr lang="en-US" i="1" dirty="0" err="1"/>
              <a:t>Multiplestream</a:t>
            </a:r>
            <a:r>
              <a:rPr lang="en-US" i="1" dirty="0"/>
              <a:t> tubes. </a:t>
            </a:r>
            <a:r>
              <a:rPr lang="en-US" dirty="0"/>
              <a:t>Albuquerque: Sandia National Laboratories. </a:t>
            </a:r>
          </a:p>
          <a:p>
            <a:r>
              <a:rPr lang="en-US" dirty="0"/>
              <a:t>Strickland. (1986). A review of aerodynamics analysis methods for vertical axis wind turbines. </a:t>
            </a:r>
            <a:r>
              <a:rPr lang="en-US" i="1" dirty="0"/>
              <a:t>5th ASME wind energy symposium</a:t>
            </a:r>
            <a:r>
              <a:rPr lang="en-US" dirty="0"/>
              <a:t>, (pp. 7-17). New Orleans, USA. </a:t>
            </a:r>
          </a:p>
          <a:p>
            <a:r>
              <a:rPr lang="en-US" dirty="0"/>
              <a:t>Templin. (1974). </a:t>
            </a:r>
            <a:r>
              <a:rPr lang="en-US" i="1" dirty="0"/>
              <a:t>Aerodynamic performance theory for the NRC vertical axis wind turbine. </a:t>
            </a:r>
            <a:r>
              <a:rPr lang="en-US" dirty="0"/>
              <a:t>Ottawa: National research council. </a:t>
            </a:r>
          </a:p>
          <a:p>
            <a:r>
              <a:rPr lang="en-US" dirty="0"/>
              <a:t>Tong, W. (2010). </a:t>
            </a:r>
            <a:r>
              <a:rPr lang="en-US" i="1" dirty="0"/>
              <a:t>Wind Power Generation and Wind turbine design. </a:t>
            </a:r>
            <a:r>
              <a:rPr lang="en-US" dirty="0"/>
              <a:t>WIT Press. </a:t>
            </a:r>
          </a:p>
        </p:txBody>
      </p:sp>
    </p:spTree>
    <p:extLst>
      <p:ext uri="{BB962C8B-B14F-4D97-AF65-F5344CB8AC3E}">
        <p14:creationId xmlns:p14="http://schemas.microsoft.com/office/powerpoint/2010/main" val="2106657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CONTINUE</a:t>
            </a:r>
          </a:p>
        </p:txBody>
      </p:sp>
      <p:sp>
        <p:nvSpPr>
          <p:cNvPr id="3" name="Content Placeholder 2"/>
          <p:cNvSpPr>
            <a:spLocks noGrp="1"/>
          </p:cNvSpPr>
          <p:nvPr>
            <p:ph idx="1"/>
          </p:nvPr>
        </p:nvSpPr>
        <p:spPr>
          <a:xfrm>
            <a:off x="235131" y="1293223"/>
            <a:ext cx="11730445" cy="5368834"/>
          </a:xfrm>
        </p:spPr>
        <p:txBody>
          <a:bodyPr/>
          <a:lstStyle/>
          <a:p>
            <a:r>
              <a:rPr lang="en-US" dirty="0" err="1"/>
              <a:t>Torresi</a:t>
            </a:r>
            <a:r>
              <a:rPr lang="en-US" dirty="0"/>
              <a:t>. (2008). Accurate numerical simulation of high solidity wells turbine. </a:t>
            </a:r>
            <a:r>
              <a:rPr lang="en-US" i="1" dirty="0"/>
              <a:t>Renewable energy</a:t>
            </a:r>
            <a:r>
              <a:rPr lang="en-US" dirty="0"/>
              <a:t>, 735-747. </a:t>
            </a:r>
          </a:p>
          <a:p>
            <a:r>
              <a:rPr lang="en-US" dirty="0" err="1"/>
              <a:t>Touryan</a:t>
            </a:r>
            <a:r>
              <a:rPr lang="en-US" dirty="0"/>
              <a:t>. (1987). Electric power from vertical axis wind turbines. </a:t>
            </a:r>
            <a:r>
              <a:rPr lang="en-US" i="1" dirty="0"/>
              <a:t>Propulsion and Power</a:t>
            </a:r>
            <a:r>
              <a:rPr lang="en-US" dirty="0"/>
              <a:t>, 481-493. </a:t>
            </a:r>
          </a:p>
          <a:p>
            <a:r>
              <a:rPr lang="en-US" dirty="0" err="1"/>
              <a:t>Tullis</a:t>
            </a:r>
            <a:r>
              <a:rPr lang="en-US" dirty="0"/>
              <a:t>. (2008). </a:t>
            </a:r>
            <a:r>
              <a:rPr lang="en-US" i="1" dirty="0"/>
              <a:t>medium-solidity vertical axis wind turbines. </a:t>
            </a:r>
            <a:endParaRPr lang="en-US" dirty="0"/>
          </a:p>
          <a:p>
            <a:r>
              <a:rPr lang="en-US" dirty="0" err="1"/>
              <a:t>Vaishnav</a:t>
            </a:r>
            <a:r>
              <a:rPr lang="en-US" dirty="0"/>
              <a:t>. (2007). </a:t>
            </a:r>
            <a:r>
              <a:rPr lang="en-US" i="1" dirty="0"/>
              <a:t>An investigation on the aerodynamic performance of A vertical axis wind turbine. </a:t>
            </a:r>
            <a:r>
              <a:rPr lang="en-US" dirty="0" err="1"/>
              <a:t>Durg</a:t>
            </a:r>
            <a:r>
              <a:rPr lang="en-US" dirty="0"/>
              <a:t>: </a:t>
            </a:r>
            <a:r>
              <a:rPr lang="en-US" dirty="0" err="1"/>
              <a:t>Bhilai</a:t>
            </a:r>
            <a:r>
              <a:rPr lang="en-US" dirty="0"/>
              <a:t> institute of technology. </a:t>
            </a:r>
          </a:p>
          <a:p>
            <a:r>
              <a:rPr lang="en-US" dirty="0" err="1"/>
              <a:t>Vallverdu</a:t>
            </a:r>
            <a:r>
              <a:rPr lang="en-US" dirty="0"/>
              <a:t>. (2014). </a:t>
            </a:r>
            <a:r>
              <a:rPr lang="en-US" i="1" dirty="0"/>
              <a:t>Study on vertical axis wind turbine using </a:t>
            </a:r>
            <a:r>
              <a:rPr lang="en-US" i="1" dirty="0" err="1"/>
              <a:t>streamtube</a:t>
            </a:r>
            <a:r>
              <a:rPr lang="en-US" i="1" dirty="0"/>
              <a:t> and dynamic stall models. </a:t>
            </a:r>
            <a:r>
              <a:rPr lang="en-US" dirty="0"/>
              <a:t>Chicago: Illinois institute of technology. </a:t>
            </a:r>
          </a:p>
          <a:p>
            <a:r>
              <a:rPr lang="en-US" dirty="0" err="1"/>
              <a:t>Vassberg</a:t>
            </a:r>
            <a:r>
              <a:rPr lang="en-US" dirty="0"/>
              <a:t>. (2005). Revisiting the vertical axis wind turbine design using advanced computational fluid dynamics. </a:t>
            </a:r>
            <a:r>
              <a:rPr lang="en-US" i="1" dirty="0"/>
              <a:t>43rd AIAA Aerospace </a:t>
            </a:r>
            <a:r>
              <a:rPr lang="en-US" i="1" dirty="0" err="1"/>
              <a:t>scinces</a:t>
            </a:r>
            <a:r>
              <a:rPr lang="en-US" i="1" dirty="0"/>
              <a:t> meeting and exhibit</a:t>
            </a:r>
            <a:r>
              <a:rPr lang="en-US" dirty="0"/>
              <a:t>, (pp. 12783-12805). Nevada . </a:t>
            </a:r>
          </a:p>
        </p:txBody>
      </p:sp>
    </p:spTree>
    <p:extLst>
      <p:ext uri="{BB962C8B-B14F-4D97-AF65-F5344CB8AC3E}">
        <p14:creationId xmlns:p14="http://schemas.microsoft.com/office/powerpoint/2010/main" val="11877551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CONTINUE</a:t>
            </a:r>
          </a:p>
        </p:txBody>
      </p:sp>
      <p:sp>
        <p:nvSpPr>
          <p:cNvPr id="3" name="Content Placeholder 2"/>
          <p:cNvSpPr>
            <a:spLocks noGrp="1"/>
          </p:cNvSpPr>
          <p:nvPr>
            <p:ph idx="1"/>
          </p:nvPr>
        </p:nvSpPr>
        <p:spPr>
          <a:xfrm>
            <a:off x="222069" y="1319348"/>
            <a:ext cx="11756571" cy="5447211"/>
          </a:xfrm>
        </p:spPr>
        <p:txBody>
          <a:bodyPr>
            <a:normAutofit fontScale="92500" lnSpcReduction="20000"/>
          </a:bodyPr>
          <a:lstStyle/>
          <a:p>
            <a:r>
              <a:rPr lang="en-US" dirty="0"/>
              <a:t>Wang. (2011). 6-DOF numerical simulation of the vertical axis water turbine. </a:t>
            </a:r>
            <a:r>
              <a:rPr lang="en-US" i="1" dirty="0"/>
              <a:t>Joint fluids Engineering conference. </a:t>
            </a:r>
            <a:r>
              <a:rPr lang="en-US" dirty="0"/>
              <a:t>Shizuoka. </a:t>
            </a:r>
          </a:p>
          <a:p>
            <a:r>
              <a:rPr lang="en-US" dirty="0"/>
              <a:t>Wilson. (1994). Aerodynamic behavior of wind turbines. </a:t>
            </a:r>
            <a:r>
              <a:rPr lang="en-US" i="1" dirty="0"/>
              <a:t>wind turbine technology: Fundamental concepts of wind turbine engineering</a:t>
            </a:r>
            <a:r>
              <a:rPr lang="en-US" dirty="0"/>
              <a:t>, 215-282. </a:t>
            </a:r>
          </a:p>
          <a:p>
            <a:r>
              <a:rPr lang="en-US" i="1" dirty="0"/>
              <a:t>Wind Atlas</a:t>
            </a:r>
            <a:r>
              <a:rPr lang="en-US" dirty="0"/>
              <a:t>. (2005). Retrieved from New and renewable energy authority: http://www.nrea.gov.eg/Ar/Technology/Windatlas </a:t>
            </a:r>
          </a:p>
          <a:p>
            <a:r>
              <a:rPr lang="en-US" dirty="0" err="1"/>
              <a:t>Windfinder</a:t>
            </a:r>
            <a:r>
              <a:rPr lang="en-US" dirty="0"/>
              <a:t>. (2018, July 6). </a:t>
            </a:r>
            <a:r>
              <a:rPr lang="en-US" i="1" dirty="0"/>
              <a:t>Wind statics-Alexandria Airport/</a:t>
            </a:r>
            <a:r>
              <a:rPr lang="en-US" i="1" dirty="0" err="1"/>
              <a:t>Nouzha</a:t>
            </a:r>
            <a:r>
              <a:rPr lang="en-US" dirty="0"/>
              <a:t>. Retrieved from </a:t>
            </a:r>
            <a:r>
              <a:rPr lang="en-US" dirty="0" err="1"/>
              <a:t>Windfinder</a:t>
            </a:r>
            <a:endParaRPr lang="en-US" dirty="0"/>
          </a:p>
          <a:p>
            <a:r>
              <a:rPr lang="en-US" dirty="0"/>
              <a:t>Yang. (2013). Effect of moment of inertia to H type vertical axis wind turbine aerodynamic performance. </a:t>
            </a:r>
            <a:r>
              <a:rPr lang="en-US" i="1" dirty="0"/>
              <a:t>6th international conference on pumps and fans with compressors and wind turbines. </a:t>
            </a:r>
            <a:r>
              <a:rPr lang="en-US" dirty="0"/>
              <a:t>Lanzhou: School of energy and power engineering, University of technology, Lanzhou, China. </a:t>
            </a:r>
          </a:p>
          <a:p>
            <a:r>
              <a:rPr lang="en-US" dirty="0"/>
              <a:t>Zhang. (2014). effect of blade pitch angle on aerodynamic performance of straight-bladed vertical axis wind turbine. </a:t>
            </a:r>
            <a:r>
              <a:rPr lang="en-US" i="1" dirty="0"/>
              <a:t>Journal of </a:t>
            </a:r>
            <a:r>
              <a:rPr lang="en-US" i="1" dirty="0" err="1"/>
              <a:t>centeral</a:t>
            </a:r>
            <a:r>
              <a:rPr lang="en-US" i="1" dirty="0"/>
              <a:t> south university press and springer</a:t>
            </a:r>
            <a:r>
              <a:rPr lang="en-US" dirty="0"/>
              <a:t>, 1417-1427. </a:t>
            </a:r>
          </a:p>
        </p:txBody>
      </p:sp>
    </p:spTree>
    <p:extLst>
      <p:ext uri="{BB962C8B-B14F-4D97-AF65-F5344CB8AC3E}">
        <p14:creationId xmlns:p14="http://schemas.microsoft.com/office/powerpoint/2010/main" val="3006518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4171" y="153131"/>
            <a:ext cx="11856719" cy="6186309"/>
          </a:xfrm>
          <a:prstGeom prst="rect">
            <a:avLst/>
          </a:prstGeom>
        </p:spPr>
        <p:txBody>
          <a:bodyPr wrap="square">
            <a:spAutoFit/>
          </a:bodyPr>
          <a:lstStyle/>
          <a:p>
            <a:r>
              <a:rPr lang="en-US" sz="3600" dirty="0">
                <a:solidFill>
                  <a:srgbClr val="000000"/>
                </a:solidFill>
                <a:latin typeface="AdvTimes"/>
              </a:rPr>
              <a:t>An example of the design of </a:t>
            </a:r>
            <a:r>
              <a:rPr lang="en-US" sz="3600" dirty="0" err="1">
                <a:solidFill>
                  <a:srgbClr val="000000"/>
                </a:solidFill>
                <a:latin typeface="AdvTimes"/>
              </a:rPr>
              <a:t>Giromill</a:t>
            </a:r>
            <a:r>
              <a:rPr lang="en-US" sz="3600" dirty="0">
                <a:solidFill>
                  <a:srgbClr val="000000"/>
                </a:solidFill>
                <a:latin typeface="AdvTimes"/>
              </a:rPr>
              <a:t> wind turbine was previously carried out and the analysis of some design parameters was explained by </a:t>
            </a:r>
            <a:r>
              <a:rPr lang="en-US" sz="3600" dirty="0" err="1">
                <a:solidFill>
                  <a:srgbClr val="000000"/>
                </a:solidFill>
                <a:latin typeface="AdvTimes"/>
              </a:rPr>
              <a:t>Solum</a:t>
            </a:r>
            <a:r>
              <a:rPr lang="en-US" sz="3600" dirty="0">
                <a:solidFill>
                  <a:srgbClr val="000000"/>
                </a:solidFill>
                <a:latin typeface="AdvTimes"/>
              </a:rPr>
              <a:t> et al ,The designed wind turbine was a three bladed 12 kW H-rotor with tapered NACA 0018 wing sections. It is connected to the rotating shaft through </a:t>
            </a:r>
            <a:r>
              <a:rPr lang="en-US" sz="3600" dirty="0" err="1">
                <a:solidFill>
                  <a:srgbClr val="000000"/>
                </a:solidFill>
                <a:latin typeface="AdvTimes"/>
              </a:rPr>
              <a:t>airfoiled</a:t>
            </a:r>
            <a:r>
              <a:rPr lang="en-US" sz="3600" dirty="0">
                <a:solidFill>
                  <a:srgbClr val="000000"/>
                </a:solidFill>
                <a:latin typeface="AdvTimes"/>
              </a:rPr>
              <a:t> struts with a </a:t>
            </a:r>
            <a:r>
              <a:rPr lang="en-US" sz="3600" dirty="0" err="1">
                <a:solidFill>
                  <a:srgbClr val="000000"/>
                </a:solidFill>
                <a:latin typeface="AdvTimes-i"/>
              </a:rPr>
              <a:t>C</a:t>
            </a:r>
            <a:r>
              <a:rPr lang="en-US" sz="3600" b="0" i="0" u="none" strike="noStrike" baseline="0" dirty="0" err="1">
                <a:solidFill>
                  <a:srgbClr val="000000"/>
                </a:solidFill>
                <a:latin typeface="AdvTimes"/>
              </a:rPr>
              <a:t>p</a:t>
            </a:r>
            <a:r>
              <a:rPr lang="en-US" sz="3600" b="0" i="0" u="none" strike="noStrike" baseline="0" dirty="0">
                <a:solidFill>
                  <a:srgbClr val="000000"/>
                </a:solidFill>
                <a:latin typeface="AdvTimes"/>
              </a:rPr>
              <a:t> </a:t>
            </a:r>
            <a:r>
              <a:rPr lang="en-US" sz="3600" dirty="0">
                <a:solidFill>
                  <a:srgbClr val="000000"/>
                </a:solidFill>
                <a:latin typeface="AdvTimes"/>
              </a:rPr>
              <a:t>of about 0.35. Also, the experimental results for this turbine were introduced and studied by </a:t>
            </a:r>
            <a:r>
              <a:rPr lang="en-US" sz="3600" dirty="0" err="1">
                <a:solidFill>
                  <a:srgbClr val="000000"/>
                </a:solidFill>
                <a:latin typeface="AdvTimes"/>
              </a:rPr>
              <a:t>Deglaire</a:t>
            </a:r>
            <a:r>
              <a:rPr lang="en-US" sz="3600" dirty="0">
                <a:solidFill>
                  <a:srgbClr val="000000"/>
                </a:solidFill>
                <a:latin typeface="AdvTimes"/>
              </a:rPr>
              <a:t> et </a:t>
            </a:r>
            <a:r>
              <a:rPr lang="en-US" sz="3600" dirty="0" err="1">
                <a:solidFill>
                  <a:srgbClr val="000000"/>
                </a:solidFill>
                <a:latin typeface="AdvTimes"/>
              </a:rPr>
              <a:t>al,the</a:t>
            </a:r>
            <a:r>
              <a:rPr lang="en-US" sz="3600" dirty="0">
                <a:solidFill>
                  <a:srgbClr val="000000"/>
                </a:solidFill>
                <a:latin typeface="AdvTimes"/>
              </a:rPr>
              <a:t> turbine performance was investigated in highly turbulent wind conditions and it was found that it is reacting fairly well with respect to these conditions.</a:t>
            </a:r>
            <a:endParaRPr lang="en-US" sz="3600" dirty="0"/>
          </a:p>
        </p:txBody>
      </p:sp>
    </p:spTree>
    <p:extLst>
      <p:ext uri="{BB962C8B-B14F-4D97-AF65-F5344CB8AC3E}">
        <p14:creationId xmlns:p14="http://schemas.microsoft.com/office/powerpoint/2010/main" val="4178132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63931" y="112259"/>
            <a:ext cx="7537269" cy="3963352"/>
          </a:xfrm>
          <a:prstGeom prst="rect">
            <a:avLst/>
          </a:prstGeom>
        </p:spPr>
      </p:pic>
    </p:spTree>
    <p:extLst>
      <p:ext uri="{BB962C8B-B14F-4D97-AF65-F5344CB8AC3E}">
        <p14:creationId xmlns:p14="http://schemas.microsoft.com/office/powerpoint/2010/main" val="4106990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VAWT design parameters </a:t>
            </a:r>
          </a:p>
        </p:txBody>
      </p:sp>
      <p:sp>
        <p:nvSpPr>
          <p:cNvPr id="3" name="Content Placeholder 2"/>
          <p:cNvSpPr>
            <a:spLocks noGrp="1"/>
          </p:cNvSpPr>
          <p:nvPr>
            <p:ph idx="1"/>
          </p:nvPr>
        </p:nvSpPr>
        <p:spPr/>
        <p:txBody>
          <a:bodyPr>
            <a:normAutofit lnSpcReduction="10000"/>
          </a:bodyPr>
          <a:lstStyle/>
          <a:p>
            <a:pPr marL="0" indent="0">
              <a:buNone/>
            </a:pPr>
            <a:r>
              <a:rPr lang="en-US" b="1" dirty="0"/>
              <a:t> </a:t>
            </a:r>
            <a:r>
              <a:rPr lang="en-US" dirty="0"/>
              <a:t>The wind turbine parameters considered in the design process are: </a:t>
            </a:r>
          </a:p>
          <a:p>
            <a:r>
              <a:rPr lang="en-US" dirty="0"/>
              <a:t>1. Turbine swept area</a:t>
            </a:r>
          </a:p>
          <a:p>
            <a:r>
              <a:rPr lang="en-US" dirty="0"/>
              <a:t>2. Number of blades  </a:t>
            </a:r>
          </a:p>
          <a:p>
            <a:r>
              <a:rPr lang="en-US" dirty="0"/>
              <a:t>3. Tip speed ratio </a:t>
            </a:r>
          </a:p>
          <a:p>
            <a:r>
              <a:rPr lang="en-US" dirty="0"/>
              <a:t>4. Turbine Aspect ratio </a:t>
            </a:r>
          </a:p>
          <a:p>
            <a:r>
              <a:rPr lang="en-US" dirty="0"/>
              <a:t>5. Turbine solidity</a:t>
            </a:r>
          </a:p>
          <a:p>
            <a:r>
              <a:rPr lang="en-US" dirty="0"/>
              <a:t>6. Mass moment of inertia</a:t>
            </a:r>
          </a:p>
          <a:p>
            <a:r>
              <a:rPr lang="en-US" dirty="0"/>
              <a:t>7. Pitch angle   </a:t>
            </a:r>
          </a:p>
          <a:p>
            <a:r>
              <a:rPr lang="en-US" dirty="0"/>
              <a:t>8. Airfoil type </a:t>
            </a:r>
          </a:p>
        </p:txBody>
      </p:sp>
    </p:spTree>
    <p:extLst>
      <p:ext uri="{BB962C8B-B14F-4D97-AF65-F5344CB8AC3E}">
        <p14:creationId xmlns:p14="http://schemas.microsoft.com/office/powerpoint/2010/main" val="718726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1-Turbine swept area </a:t>
            </a:r>
          </a:p>
        </p:txBody>
      </p:sp>
      <p:sp>
        <p:nvSpPr>
          <p:cNvPr id="3" name="Content Placeholder 2"/>
          <p:cNvSpPr>
            <a:spLocks noGrp="1"/>
          </p:cNvSpPr>
          <p:nvPr>
            <p:ph idx="1"/>
          </p:nvPr>
        </p:nvSpPr>
        <p:spPr>
          <a:xfrm>
            <a:off x="182879" y="1358536"/>
            <a:ext cx="11848011" cy="5316583"/>
          </a:xfrm>
        </p:spPr>
        <p:txBody>
          <a:bodyPr/>
          <a:lstStyle/>
          <a:p>
            <a:r>
              <a:rPr lang="en-US" dirty="0"/>
              <a:t>The swept area is the section of air that encloses the turbine in its movement, the shape of the swept area depends on the rotor configuration, this way the swept area of an HAWT is circular shaped while for a straight-bladed vertical axis wind turbine the swept area has a rectangular shape and is calculated using: 𝐴=2𝑅𝐻</a:t>
            </a:r>
          </a:p>
        </p:txBody>
      </p:sp>
      <p:pic>
        <p:nvPicPr>
          <p:cNvPr id="4" name="Picture 3"/>
          <p:cNvPicPr>
            <a:picLocks noChangeAspect="1"/>
          </p:cNvPicPr>
          <p:nvPr/>
        </p:nvPicPr>
        <p:blipFill>
          <a:blip r:embed="rId2"/>
          <a:stretch>
            <a:fillRect/>
          </a:stretch>
        </p:blipFill>
        <p:spPr>
          <a:xfrm>
            <a:off x="4063480" y="2991393"/>
            <a:ext cx="3046138" cy="3683725"/>
          </a:xfrm>
          <a:prstGeom prst="rect">
            <a:avLst/>
          </a:prstGeom>
        </p:spPr>
      </p:pic>
    </p:spTree>
    <p:extLst>
      <p:ext uri="{BB962C8B-B14F-4D97-AF65-F5344CB8AC3E}">
        <p14:creationId xmlns:p14="http://schemas.microsoft.com/office/powerpoint/2010/main" val="372794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2-Number of blades </a:t>
            </a:r>
          </a:p>
        </p:txBody>
      </p:sp>
      <p:sp>
        <p:nvSpPr>
          <p:cNvPr id="3" name="Content Placeholder 2"/>
          <p:cNvSpPr>
            <a:spLocks noGrp="1"/>
          </p:cNvSpPr>
          <p:nvPr>
            <p:ph idx="1"/>
          </p:nvPr>
        </p:nvSpPr>
        <p:spPr>
          <a:xfrm>
            <a:off x="261257" y="1371600"/>
            <a:ext cx="11665132" cy="5329646"/>
          </a:xfrm>
        </p:spPr>
        <p:txBody>
          <a:bodyPr>
            <a:normAutofit/>
          </a:bodyPr>
          <a:lstStyle/>
          <a:p>
            <a:r>
              <a:rPr lang="en-US" sz="3600" dirty="0"/>
              <a:t>The number of blades has a direct effect in the smoothness of rotor operation as they can compensate cycled aerodynamic loads. For even number of blades as two blades the fluctuation in rotor torque was higher than odd number of blades as three blades turbine. Such behavior could represent a great advantage for three-bladed small VAWT architectures, for which the increased manufacturer and installation costs are not as important as for large rotors </a:t>
            </a:r>
          </a:p>
        </p:txBody>
      </p:sp>
    </p:spTree>
    <p:extLst>
      <p:ext uri="{BB962C8B-B14F-4D97-AF65-F5344CB8AC3E}">
        <p14:creationId xmlns:p14="http://schemas.microsoft.com/office/powerpoint/2010/main" val="222389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3-Tip speed ratio </a:t>
            </a:r>
          </a:p>
        </p:txBody>
      </p:sp>
      <p:sp>
        <p:nvSpPr>
          <p:cNvPr id="3" name="Content Placeholder 2"/>
          <p:cNvSpPr>
            <a:spLocks noGrp="1"/>
          </p:cNvSpPr>
          <p:nvPr>
            <p:ph idx="1"/>
          </p:nvPr>
        </p:nvSpPr>
        <p:spPr>
          <a:xfrm>
            <a:off x="222069" y="1319348"/>
            <a:ext cx="11717382" cy="5381897"/>
          </a:xfrm>
        </p:spPr>
        <p:txBody>
          <a:bodyPr>
            <a:normAutofit/>
          </a:bodyPr>
          <a:lstStyle/>
          <a:p>
            <a:r>
              <a:rPr lang="en-US" sz="3200" dirty="0"/>
              <a:t>The tip speed ratio is an extremely important factor in wind turbine design, which is defined as the ratio of the tangential speed at the blade tip to the actual wind speed, 𝑇𝑆𝑅=𝜔𝑅/𝑢∞ Where </a:t>
            </a:r>
            <a:r>
              <a:rPr lang="en-US" sz="3200" i="1" dirty="0"/>
              <a:t>R </a:t>
            </a:r>
            <a:r>
              <a:rPr lang="en-US" sz="3200" dirty="0"/>
              <a:t>is the radius of the hub, and </a:t>
            </a:r>
            <a:r>
              <a:rPr lang="en-US" sz="3200" i="1" dirty="0"/>
              <a:t>ω </a:t>
            </a:r>
            <a:r>
              <a:rPr lang="en-US" sz="3200" dirty="0"/>
              <a:t>is the angular speed of blades.</a:t>
            </a:r>
          </a:p>
          <a:p>
            <a:r>
              <a:rPr lang="en-US" sz="3200" dirty="0"/>
              <a:t> If the blade angular speed </a:t>
            </a:r>
            <a:r>
              <a:rPr lang="en-US" sz="3200" i="1" dirty="0"/>
              <a:t>ω </a:t>
            </a:r>
            <a:r>
              <a:rPr lang="en-US" sz="3200" dirty="0"/>
              <a:t>is too small, most of the wind may pass undisturbed though the blade swept area making little useful work on the blades. On the contrary, if </a:t>
            </a:r>
            <a:r>
              <a:rPr lang="en-US" sz="3200" i="1" dirty="0"/>
              <a:t>ω </a:t>
            </a:r>
            <a:r>
              <a:rPr lang="en-US" sz="3200" dirty="0"/>
              <a:t>is too large, the fast rotating blades may block the wind flow reducing the power extraction. Each rotor design has an optimal tip speed ratio at which the maximum power extraction is achieved   </a:t>
            </a:r>
          </a:p>
        </p:txBody>
      </p:sp>
    </p:spTree>
    <p:extLst>
      <p:ext uri="{BB962C8B-B14F-4D97-AF65-F5344CB8AC3E}">
        <p14:creationId xmlns:p14="http://schemas.microsoft.com/office/powerpoint/2010/main" val="612955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TotalTime>
  <Words>2922</Words>
  <Application>Microsoft Office PowerPoint</Application>
  <PresentationFormat>Widescreen</PresentationFormat>
  <Paragraphs>122</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AdvTimes</vt:lpstr>
      <vt:lpstr>AdvTimes-i</vt:lpstr>
      <vt:lpstr>Arial</vt:lpstr>
      <vt:lpstr>Calibri</vt:lpstr>
      <vt:lpstr>Calibri Light</vt:lpstr>
      <vt:lpstr>Office Theme</vt:lpstr>
      <vt:lpstr>Giromill type</vt:lpstr>
      <vt:lpstr>General data about VAWTS</vt:lpstr>
      <vt:lpstr>ABOUT GIROMILL</vt:lpstr>
      <vt:lpstr>PowerPoint Presentation</vt:lpstr>
      <vt:lpstr>PowerPoint Presentation</vt:lpstr>
      <vt:lpstr>VAWT design parameters </vt:lpstr>
      <vt:lpstr>1-Turbine swept area </vt:lpstr>
      <vt:lpstr>2-Number of blades </vt:lpstr>
      <vt:lpstr>3-Tip speed ratio </vt:lpstr>
      <vt:lpstr>4-Turbine aspect ratio</vt:lpstr>
      <vt:lpstr>5-Turbine solidity</vt:lpstr>
      <vt:lpstr>6-Mass moment of inertia</vt:lpstr>
      <vt:lpstr>7-Pitch angle</vt:lpstr>
      <vt:lpstr>8-Airfoil type</vt:lpstr>
      <vt:lpstr>PowerPoint Presentation</vt:lpstr>
      <vt:lpstr>PowerPoint Presentation</vt:lpstr>
      <vt:lpstr>PowerPoint Presentation</vt:lpstr>
      <vt:lpstr>PowerPoint Presentation</vt:lpstr>
      <vt:lpstr>PowerPoint Presentation</vt:lpstr>
      <vt:lpstr>Effect of number of blades on Cp, Ct and TSR</vt:lpstr>
      <vt:lpstr>Effect of turbine radius on Cp, Ct and TSR</vt:lpstr>
      <vt:lpstr>Effect of airfoil type on Cp, Ct and TSR</vt:lpstr>
      <vt:lpstr>Effect of chord length on Cp, Ct and TSR</vt:lpstr>
      <vt:lpstr>SOME DATA AFTER TESTING IN WIND TUNNEL</vt:lpstr>
      <vt:lpstr>PowerPoint Presentation</vt:lpstr>
      <vt:lpstr>BIBLIOGRAPHY</vt:lpstr>
      <vt:lpstr>CONTINUE</vt:lpstr>
      <vt:lpstr>CONTINUE</vt:lpstr>
      <vt:lpstr>CONTINUE</vt:lpstr>
      <vt:lpstr>CONTINUE</vt:lpstr>
      <vt:lpstr>CONTINUE</vt:lpstr>
      <vt:lpstr>CONTINUE</vt:lpstr>
      <vt:lpstr>CONTINUE</vt:lpstr>
      <vt:lpstr>CONTINUE</vt:lpstr>
      <vt:lpstr>CONTINUE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Giromill type</dc:title>
  <dc:creator>tarek abdullah</dc:creator>
  <cp:lastModifiedBy>Ahmed Essam</cp:lastModifiedBy>
  <cp:revision>26</cp:revision>
  <dcterms:created xsi:type="dcterms:W3CDTF">2018-10-03T05:27:35Z</dcterms:created>
  <dcterms:modified xsi:type="dcterms:W3CDTF">2018-10-05T08:37:21Z</dcterms:modified>
</cp:coreProperties>
</file>