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jpeg"/>
  <Override PartName="/ppt/media/image6.JPG" ContentType="image/jpeg"/>
  <Override PartName="/ppt/notesSlides/notesSlide2.xml" ContentType="application/vnd.openxmlformats-officedocument.presentationml.notesSlide+xml"/>
  <Override PartName="/ppt/media/image9.jpg" ContentType="image/jpeg"/>
  <Override PartName="/ppt/notesSlides/notesSlide3.xml" ContentType="application/vnd.openxmlformats-officedocument.presentationml.notesSlide+xml"/>
  <Override PartName="/ppt/media/image14.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4"/>
  </p:notesMasterIdLst>
  <p:sldIdLst>
    <p:sldId id="256" r:id="rId2"/>
    <p:sldId id="266" r:id="rId3"/>
    <p:sldId id="273" r:id="rId4"/>
    <p:sldId id="257" r:id="rId5"/>
    <p:sldId id="270" r:id="rId6"/>
    <p:sldId id="271" r:id="rId7"/>
    <p:sldId id="258" r:id="rId8"/>
    <p:sldId id="267" r:id="rId9"/>
    <p:sldId id="259" r:id="rId10"/>
    <p:sldId id="274" r:id="rId11"/>
    <p:sldId id="263" r:id="rId12"/>
    <p:sldId id="265" r:id="rId13"/>
  </p:sldIdLst>
  <p:sldSz cx="6858000" cy="9906000" type="A4"/>
  <p:notesSz cx="7556500" cy="10693400"/>
  <p:defaultTextStyle>
    <a:defPPr>
      <a:defRPr lang="en-US"/>
    </a:defPPr>
    <a:lvl1pPr marL="0" algn="l" defTabSz="839876" rtl="0" eaLnBrk="1" latinLnBrk="0" hangingPunct="1">
      <a:defRPr sz="1700" kern="1200">
        <a:solidFill>
          <a:schemeClr val="tx1"/>
        </a:solidFill>
        <a:latin typeface="+mn-lt"/>
        <a:ea typeface="+mn-ea"/>
        <a:cs typeface="+mn-cs"/>
      </a:defRPr>
    </a:lvl1pPr>
    <a:lvl2pPr marL="419938" algn="l" defTabSz="839876" rtl="0" eaLnBrk="1" latinLnBrk="0" hangingPunct="1">
      <a:defRPr sz="1700" kern="1200">
        <a:solidFill>
          <a:schemeClr val="tx1"/>
        </a:solidFill>
        <a:latin typeface="+mn-lt"/>
        <a:ea typeface="+mn-ea"/>
        <a:cs typeface="+mn-cs"/>
      </a:defRPr>
    </a:lvl2pPr>
    <a:lvl3pPr marL="839876" algn="l" defTabSz="839876" rtl="0" eaLnBrk="1" latinLnBrk="0" hangingPunct="1">
      <a:defRPr sz="1700" kern="1200">
        <a:solidFill>
          <a:schemeClr val="tx1"/>
        </a:solidFill>
        <a:latin typeface="+mn-lt"/>
        <a:ea typeface="+mn-ea"/>
        <a:cs typeface="+mn-cs"/>
      </a:defRPr>
    </a:lvl3pPr>
    <a:lvl4pPr marL="1259815" algn="l" defTabSz="839876" rtl="0" eaLnBrk="1" latinLnBrk="0" hangingPunct="1">
      <a:defRPr sz="1700" kern="1200">
        <a:solidFill>
          <a:schemeClr val="tx1"/>
        </a:solidFill>
        <a:latin typeface="+mn-lt"/>
        <a:ea typeface="+mn-ea"/>
        <a:cs typeface="+mn-cs"/>
      </a:defRPr>
    </a:lvl4pPr>
    <a:lvl5pPr marL="1679753" algn="l" defTabSz="839876" rtl="0" eaLnBrk="1" latinLnBrk="0" hangingPunct="1">
      <a:defRPr sz="1700" kern="1200">
        <a:solidFill>
          <a:schemeClr val="tx1"/>
        </a:solidFill>
        <a:latin typeface="+mn-lt"/>
        <a:ea typeface="+mn-ea"/>
        <a:cs typeface="+mn-cs"/>
      </a:defRPr>
    </a:lvl5pPr>
    <a:lvl6pPr marL="2099691" algn="l" defTabSz="839876" rtl="0" eaLnBrk="1" latinLnBrk="0" hangingPunct="1">
      <a:defRPr sz="1700" kern="1200">
        <a:solidFill>
          <a:schemeClr val="tx1"/>
        </a:solidFill>
        <a:latin typeface="+mn-lt"/>
        <a:ea typeface="+mn-ea"/>
        <a:cs typeface="+mn-cs"/>
      </a:defRPr>
    </a:lvl6pPr>
    <a:lvl7pPr marL="2519629" algn="l" defTabSz="839876" rtl="0" eaLnBrk="1" latinLnBrk="0" hangingPunct="1">
      <a:defRPr sz="1700" kern="1200">
        <a:solidFill>
          <a:schemeClr val="tx1"/>
        </a:solidFill>
        <a:latin typeface="+mn-lt"/>
        <a:ea typeface="+mn-ea"/>
        <a:cs typeface="+mn-cs"/>
      </a:defRPr>
    </a:lvl7pPr>
    <a:lvl8pPr marL="2939567" algn="l" defTabSz="839876" rtl="0" eaLnBrk="1" latinLnBrk="0" hangingPunct="1">
      <a:defRPr sz="1700" kern="1200">
        <a:solidFill>
          <a:schemeClr val="tx1"/>
        </a:solidFill>
        <a:latin typeface="+mn-lt"/>
        <a:ea typeface="+mn-ea"/>
        <a:cs typeface="+mn-cs"/>
      </a:defRPr>
    </a:lvl8pPr>
    <a:lvl9pPr marL="3359506" algn="l" defTabSz="839876"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933419-0E6E-468E-9002-F3A88A4F6EF7}">
          <p14:sldIdLst>
            <p14:sldId id="256"/>
            <p14:sldId id="266"/>
            <p14:sldId id="273"/>
            <p14:sldId id="257"/>
            <p14:sldId id="270"/>
            <p14:sldId id="271"/>
            <p14:sldId id="258"/>
            <p14:sldId id="267"/>
            <p14:sldId id="259"/>
            <p14:sldId id="274"/>
            <p14:sldId id="263"/>
            <p14:sldId id="265"/>
          </p14:sldIdLst>
        </p14:section>
      </p14:sectionLst>
    </p:ext>
    <p:ext uri="{EFAFB233-063F-42B5-8137-9DF3F51BA10A}">
      <p15:sldGuideLst xmlns="" xmlns:p15="http://schemas.microsoft.com/office/powerpoint/2012/main">
        <p15:guide id="1" orient="horz" pos="2880">
          <p15:clr>
            <a:srgbClr val="A4A3A4"/>
          </p15:clr>
        </p15:guide>
        <p15:guide id="2" pos="2160">
          <p15:clr>
            <a:srgbClr val="A4A3A4"/>
          </p15:clr>
        </p15:guide>
        <p15:guide id="3" orient="horz" pos="2668">
          <p15:clr>
            <a:srgbClr val="A4A3A4"/>
          </p15:clr>
        </p15:guide>
        <p15:guide id="4" pos="1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2060"/>
    <a:srgbClr val="FDF828"/>
    <a:srgbClr val="EB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p:cViewPr>
        <p:scale>
          <a:sx n="70" d="100"/>
          <a:sy n="70" d="100"/>
        </p:scale>
        <p:origin x="-2347" y="-58"/>
      </p:cViewPr>
      <p:guideLst>
        <p:guide orient="horz" pos="2880"/>
        <p:guide orient="horz" pos="2668"/>
        <p:guide pos="2160"/>
        <p:guide pos="19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534988"/>
          </a:xfrm>
          <a:prstGeom prst="rect">
            <a:avLst/>
          </a:prstGeom>
        </p:spPr>
        <p:txBody>
          <a:bodyPr vert="horz" lIns="91440" tIns="45720" rIns="91440" bIns="45720" rtlCol="0"/>
          <a:lstStyle>
            <a:lvl1pPr algn="r">
              <a:defRPr sz="1200"/>
            </a:lvl1pPr>
          </a:lstStyle>
          <a:p>
            <a:fld id="{39BFFD6B-EDC5-4E7C-AB63-3A62401946F8}" type="datetimeFigureOut">
              <a:rPr lang="en-US" smtClean="0"/>
              <a:t>12/16/2018</a:t>
            </a:fld>
            <a:endParaRPr lang="en-US"/>
          </a:p>
        </p:txBody>
      </p:sp>
      <p:sp>
        <p:nvSpPr>
          <p:cNvPr id="4" name="Slide Image Placeholder 3"/>
          <p:cNvSpPr>
            <a:spLocks noGrp="1" noRot="1" noChangeAspect="1"/>
          </p:cNvSpPr>
          <p:nvPr>
            <p:ph type="sldImg" idx="2"/>
          </p:nvPr>
        </p:nvSpPr>
        <p:spPr>
          <a:xfrm>
            <a:off x="2390775" y="801688"/>
            <a:ext cx="277495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80000"/>
            <a:ext cx="6045200" cy="48117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6825"/>
            <a:ext cx="3275013" cy="5349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10156825"/>
            <a:ext cx="3275013" cy="534988"/>
          </a:xfrm>
          <a:prstGeom prst="rect">
            <a:avLst/>
          </a:prstGeom>
        </p:spPr>
        <p:txBody>
          <a:bodyPr vert="horz" lIns="91440" tIns="45720" rIns="91440" bIns="45720" rtlCol="0" anchor="b"/>
          <a:lstStyle>
            <a:lvl1pPr algn="r">
              <a:defRPr sz="1200"/>
            </a:lvl1pPr>
          </a:lstStyle>
          <a:p>
            <a:fld id="{E0CA06BD-CECD-4597-A83D-844C213A7C95}" type="slidenum">
              <a:rPr lang="en-US" smtClean="0"/>
              <a:t>‹#›</a:t>
            </a:fld>
            <a:endParaRPr lang="en-US"/>
          </a:p>
        </p:txBody>
      </p:sp>
    </p:spTree>
    <p:extLst>
      <p:ext uri="{BB962C8B-B14F-4D97-AF65-F5344CB8AC3E}">
        <p14:creationId xmlns:p14="http://schemas.microsoft.com/office/powerpoint/2010/main" val="789981169"/>
      </p:ext>
    </p:extLst>
  </p:cSld>
  <p:clrMap bg1="lt1" tx1="dk1" bg2="lt2" tx2="dk2" accent1="accent1" accent2="accent2" accent3="accent3" accent4="accent4" accent5="accent5" accent6="accent6" hlink="hlink" folHlink="folHlink"/>
  <p:notesStyle>
    <a:lvl1pPr marL="0" algn="l" defTabSz="839876" rtl="0" eaLnBrk="1" latinLnBrk="0" hangingPunct="1">
      <a:defRPr sz="1100" kern="1200">
        <a:solidFill>
          <a:schemeClr val="tx1"/>
        </a:solidFill>
        <a:latin typeface="+mn-lt"/>
        <a:ea typeface="+mn-ea"/>
        <a:cs typeface="+mn-cs"/>
      </a:defRPr>
    </a:lvl1pPr>
    <a:lvl2pPr marL="419938" algn="l" defTabSz="839876" rtl="0" eaLnBrk="1" latinLnBrk="0" hangingPunct="1">
      <a:defRPr sz="1100" kern="1200">
        <a:solidFill>
          <a:schemeClr val="tx1"/>
        </a:solidFill>
        <a:latin typeface="+mn-lt"/>
        <a:ea typeface="+mn-ea"/>
        <a:cs typeface="+mn-cs"/>
      </a:defRPr>
    </a:lvl2pPr>
    <a:lvl3pPr marL="839876" algn="l" defTabSz="839876" rtl="0" eaLnBrk="1" latinLnBrk="0" hangingPunct="1">
      <a:defRPr sz="1100" kern="1200">
        <a:solidFill>
          <a:schemeClr val="tx1"/>
        </a:solidFill>
        <a:latin typeface="+mn-lt"/>
        <a:ea typeface="+mn-ea"/>
        <a:cs typeface="+mn-cs"/>
      </a:defRPr>
    </a:lvl3pPr>
    <a:lvl4pPr marL="1259815" algn="l" defTabSz="839876" rtl="0" eaLnBrk="1" latinLnBrk="0" hangingPunct="1">
      <a:defRPr sz="1100" kern="1200">
        <a:solidFill>
          <a:schemeClr val="tx1"/>
        </a:solidFill>
        <a:latin typeface="+mn-lt"/>
        <a:ea typeface="+mn-ea"/>
        <a:cs typeface="+mn-cs"/>
      </a:defRPr>
    </a:lvl4pPr>
    <a:lvl5pPr marL="1679753" algn="l" defTabSz="839876" rtl="0" eaLnBrk="1" latinLnBrk="0" hangingPunct="1">
      <a:defRPr sz="1100" kern="1200">
        <a:solidFill>
          <a:schemeClr val="tx1"/>
        </a:solidFill>
        <a:latin typeface="+mn-lt"/>
        <a:ea typeface="+mn-ea"/>
        <a:cs typeface="+mn-cs"/>
      </a:defRPr>
    </a:lvl5pPr>
    <a:lvl6pPr marL="2099691" algn="l" defTabSz="839876" rtl="0" eaLnBrk="1" latinLnBrk="0" hangingPunct="1">
      <a:defRPr sz="1100" kern="1200">
        <a:solidFill>
          <a:schemeClr val="tx1"/>
        </a:solidFill>
        <a:latin typeface="+mn-lt"/>
        <a:ea typeface="+mn-ea"/>
        <a:cs typeface="+mn-cs"/>
      </a:defRPr>
    </a:lvl6pPr>
    <a:lvl7pPr marL="2519629" algn="l" defTabSz="839876" rtl="0" eaLnBrk="1" latinLnBrk="0" hangingPunct="1">
      <a:defRPr sz="1100" kern="1200">
        <a:solidFill>
          <a:schemeClr val="tx1"/>
        </a:solidFill>
        <a:latin typeface="+mn-lt"/>
        <a:ea typeface="+mn-ea"/>
        <a:cs typeface="+mn-cs"/>
      </a:defRPr>
    </a:lvl7pPr>
    <a:lvl8pPr marL="2939567" algn="l" defTabSz="839876" rtl="0" eaLnBrk="1" latinLnBrk="0" hangingPunct="1">
      <a:defRPr sz="1100" kern="1200">
        <a:solidFill>
          <a:schemeClr val="tx1"/>
        </a:solidFill>
        <a:latin typeface="+mn-lt"/>
        <a:ea typeface="+mn-ea"/>
        <a:cs typeface="+mn-cs"/>
      </a:defRPr>
    </a:lvl8pPr>
    <a:lvl9pPr marL="3359506" algn="l" defTabSz="83987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0775" y="801688"/>
            <a:ext cx="2774950" cy="4010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CA06BD-CECD-4597-A83D-844C213A7C95}" type="slidenum">
              <a:rPr lang="en-US" smtClean="0"/>
              <a:t>0</a:t>
            </a:fld>
            <a:endParaRPr lang="en-US"/>
          </a:p>
        </p:txBody>
      </p:sp>
    </p:spTree>
    <p:extLst>
      <p:ext uri="{BB962C8B-B14F-4D97-AF65-F5344CB8AC3E}">
        <p14:creationId xmlns:p14="http://schemas.microsoft.com/office/powerpoint/2010/main" val="24567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0775" y="801688"/>
            <a:ext cx="2774950" cy="4010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CA06BD-CECD-4597-A83D-844C213A7C95}" type="slidenum">
              <a:rPr lang="en-US" smtClean="0"/>
              <a:t>7</a:t>
            </a:fld>
            <a:endParaRPr lang="en-US"/>
          </a:p>
        </p:txBody>
      </p:sp>
    </p:spTree>
    <p:extLst>
      <p:ext uri="{BB962C8B-B14F-4D97-AF65-F5344CB8AC3E}">
        <p14:creationId xmlns:p14="http://schemas.microsoft.com/office/powerpoint/2010/main" val="12483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0775" y="801688"/>
            <a:ext cx="2774950" cy="4010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CA06BD-CECD-4597-A83D-844C213A7C95}" type="slidenum">
              <a:rPr lang="en-US" smtClean="0"/>
              <a:t>9</a:t>
            </a:fld>
            <a:endParaRPr lang="en-US"/>
          </a:p>
        </p:txBody>
      </p:sp>
    </p:spTree>
    <p:extLst>
      <p:ext uri="{BB962C8B-B14F-4D97-AF65-F5344CB8AC3E}">
        <p14:creationId xmlns:p14="http://schemas.microsoft.com/office/powerpoint/2010/main" val="12483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782" y="3070860"/>
            <a:ext cx="5834198" cy="8079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9565" y="5547360"/>
            <a:ext cx="480463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12/16/2018</a:t>
            </a:fld>
            <a:endParaRPr lang="en-US"/>
          </a:p>
        </p:txBody>
      </p:sp>
      <p:sp>
        <p:nvSpPr>
          <p:cNvPr id="6" name="Holder 6"/>
          <p:cNvSpPr>
            <a:spLocks noGrp="1"/>
          </p:cNvSpPr>
          <p:nvPr>
            <p:ph type="sldNum" sz="quarter" idx="7"/>
          </p:nvPr>
        </p:nvSpPr>
        <p:spPr/>
        <p:txBody>
          <a:bodyPr lIns="0" tIns="0" rIns="0" bIns="0"/>
          <a:lstStyle>
            <a:lvl1pPr>
              <a:defRPr sz="1100" b="1" i="0">
                <a:solidFill>
                  <a:schemeClr val="bg1"/>
                </a:solidFill>
                <a:latin typeface="Trebuchet MS"/>
                <a:cs typeface="Trebuchet MS"/>
              </a:defRPr>
            </a:lvl1pPr>
          </a:lstStyle>
          <a:p>
            <a:pPr marL="23330">
              <a:spcBef>
                <a:spcPts val="28"/>
              </a:spcBef>
            </a:pPr>
            <a:fld id="{81D60167-4931-47E6-BA6A-407CBD079E47}" type="slidenum">
              <a:rPr lang="en-US" spc="-83" smtClean="0"/>
              <a:pPr marL="23330">
                <a:spcBef>
                  <a:spcPts val="28"/>
                </a:spcBef>
              </a:pPr>
              <a:t>‹#›</a:t>
            </a:fld>
            <a:endParaRPr lang="en-US" spc="-83"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05693" y="787892"/>
            <a:ext cx="2616990" cy="738664"/>
          </a:xfrm>
        </p:spPr>
        <p:txBody>
          <a:bodyPr lIns="0" tIns="0" rIns="0" bIns="0"/>
          <a:lstStyle>
            <a:lvl1pPr>
              <a:defRPr sz="48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12/16/2018</a:t>
            </a:fld>
            <a:endParaRPr lang="en-US"/>
          </a:p>
        </p:txBody>
      </p:sp>
      <p:sp>
        <p:nvSpPr>
          <p:cNvPr id="6" name="Holder 6"/>
          <p:cNvSpPr>
            <a:spLocks noGrp="1"/>
          </p:cNvSpPr>
          <p:nvPr>
            <p:ph type="sldNum" sz="quarter" idx="7"/>
          </p:nvPr>
        </p:nvSpPr>
        <p:spPr/>
        <p:txBody>
          <a:bodyPr lIns="0" tIns="0" rIns="0" bIns="0"/>
          <a:lstStyle>
            <a:lvl1pPr>
              <a:defRPr sz="1100" b="1" i="0">
                <a:solidFill>
                  <a:schemeClr val="bg1"/>
                </a:solidFill>
                <a:latin typeface="Trebuchet MS"/>
                <a:cs typeface="Trebuchet MS"/>
              </a:defRPr>
            </a:lvl1pPr>
          </a:lstStyle>
          <a:p>
            <a:pPr marL="23330">
              <a:spcBef>
                <a:spcPts val="28"/>
              </a:spcBef>
            </a:pPr>
            <a:fld id="{81D60167-4931-47E6-BA6A-407CBD079E47}" type="slidenum">
              <a:rPr lang="en-US" spc="-83" smtClean="0"/>
              <a:pPr marL="23330">
                <a:spcBef>
                  <a:spcPts val="28"/>
                </a:spcBef>
              </a:pPr>
              <a:t>‹#›</a:t>
            </a:fld>
            <a:endParaRPr lang="en-US" spc="-83"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05693" y="787892"/>
            <a:ext cx="2616990" cy="738664"/>
          </a:xfrm>
        </p:spPr>
        <p:txBody>
          <a:bodyPr lIns="0" tIns="0" rIns="0" bIns="0"/>
          <a:lstStyle>
            <a:lvl1pPr>
              <a:defRPr sz="4800" b="0" i="0">
                <a:solidFill>
                  <a:schemeClr val="bg1"/>
                </a:solidFill>
                <a:latin typeface="Verdana"/>
                <a:cs typeface="Verdana"/>
              </a:defRPr>
            </a:lvl1pPr>
          </a:lstStyle>
          <a:p>
            <a:endParaRPr/>
          </a:p>
        </p:txBody>
      </p:sp>
      <p:sp>
        <p:nvSpPr>
          <p:cNvPr id="3" name="Holder 3"/>
          <p:cNvSpPr>
            <a:spLocks noGrp="1"/>
          </p:cNvSpPr>
          <p:nvPr>
            <p:ph sz="half" idx="2"/>
          </p:nvPr>
        </p:nvSpPr>
        <p:spPr>
          <a:xfrm>
            <a:off x="343188" y="2278380"/>
            <a:ext cx="2985736"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4838" y="2278380"/>
            <a:ext cx="2985736"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12/16/2018</a:t>
            </a:fld>
            <a:endParaRPr lang="en-US"/>
          </a:p>
        </p:txBody>
      </p:sp>
      <p:sp>
        <p:nvSpPr>
          <p:cNvPr id="7" name="Holder 7"/>
          <p:cNvSpPr>
            <a:spLocks noGrp="1"/>
          </p:cNvSpPr>
          <p:nvPr>
            <p:ph type="sldNum" sz="quarter" idx="7"/>
          </p:nvPr>
        </p:nvSpPr>
        <p:spPr/>
        <p:txBody>
          <a:bodyPr lIns="0" tIns="0" rIns="0" bIns="0"/>
          <a:lstStyle>
            <a:lvl1pPr>
              <a:defRPr sz="1100" b="1" i="0">
                <a:solidFill>
                  <a:schemeClr val="bg1"/>
                </a:solidFill>
                <a:latin typeface="Trebuchet MS"/>
                <a:cs typeface="Trebuchet MS"/>
              </a:defRPr>
            </a:lvl1pPr>
          </a:lstStyle>
          <a:p>
            <a:pPr marL="23330">
              <a:spcBef>
                <a:spcPts val="28"/>
              </a:spcBef>
            </a:pPr>
            <a:fld id="{81D60167-4931-47E6-BA6A-407CBD079E47}" type="slidenum">
              <a:rPr lang="en-US" spc="-83" smtClean="0"/>
              <a:pPr marL="23330">
                <a:spcBef>
                  <a:spcPts val="28"/>
                </a:spcBef>
              </a:pPr>
              <a:t>‹#›</a:t>
            </a:fld>
            <a:endParaRPr lang="en-US" spc="-83"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05693" y="787892"/>
            <a:ext cx="2616990" cy="738664"/>
          </a:xfrm>
        </p:spPr>
        <p:txBody>
          <a:bodyPr lIns="0" tIns="0" rIns="0" bIns="0"/>
          <a:lstStyle>
            <a:lvl1pPr>
              <a:defRPr sz="48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12/16/2018</a:t>
            </a:fld>
            <a:endParaRPr lang="en-US"/>
          </a:p>
        </p:txBody>
      </p:sp>
      <p:sp>
        <p:nvSpPr>
          <p:cNvPr id="5" name="Holder 5"/>
          <p:cNvSpPr>
            <a:spLocks noGrp="1"/>
          </p:cNvSpPr>
          <p:nvPr>
            <p:ph type="sldNum" sz="quarter" idx="7"/>
          </p:nvPr>
        </p:nvSpPr>
        <p:spPr/>
        <p:txBody>
          <a:bodyPr lIns="0" tIns="0" rIns="0" bIns="0"/>
          <a:lstStyle>
            <a:lvl1pPr>
              <a:defRPr sz="1100" b="1" i="0">
                <a:solidFill>
                  <a:schemeClr val="bg1"/>
                </a:solidFill>
                <a:latin typeface="Trebuchet MS"/>
                <a:cs typeface="Trebuchet MS"/>
              </a:defRPr>
            </a:lvl1pPr>
          </a:lstStyle>
          <a:p>
            <a:pPr marL="23330">
              <a:spcBef>
                <a:spcPts val="28"/>
              </a:spcBef>
            </a:pPr>
            <a:fld id="{81D60167-4931-47E6-BA6A-407CBD079E47}" type="slidenum">
              <a:rPr lang="en-US" spc="-83" smtClean="0"/>
              <a:pPr marL="23330">
                <a:spcBef>
                  <a:spcPts val="28"/>
                </a:spcBef>
              </a:pPr>
              <a:t>‹#›</a:t>
            </a:fld>
            <a:endParaRPr lang="en-US" spc="-83"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12/16/2018</a:t>
            </a:fld>
            <a:endParaRPr lang="en-US"/>
          </a:p>
        </p:txBody>
      </p:sp>
      <p:sp>
        <p:nvSpPr>
          <p:cNvPr id="4" name="Holder 4"/>
          <p:cNvSpPr>
            <a:spLocks noGrp="1"/>
          </p:cNvSpPr>
          <p:nvPr>
            <p:ph type="sldNum" sz="quarter" idx="7"/>
          </p:nvPr>
        </p:nvSpPr>
        <p:spPr/>
        <p:txBody>
          <a:bodyPr lIns="0" tIns="0" rIns="0" bIns="0"/>
          <a:lstStyle>
            <a:lvl1pPr>
              <a:defRPr sz="1100" b="1" i="0">
                <a:solidFill>
                  <a:schemeClr val="bg1"/>
                </a:solidFill>
                <a:latin typeface="Trebuchet MS"/>
                <a:cs typeface="Trebuchet MS"/>
              </a:defRPr>
            </a:lvl1pPr>
          </a:lstStyle>
          <a:p>
            <a:pPr marL="23330">
              <a:spcBef>
                <a:spcPts val="28"/>
              </a:spcBef>
            </a:pPr>
            <a:fld id="{81D60167-4931-47E6-BA6A-407CBD079E47}" type="slidenum">
              <a:rPr lang="en-US" spc="-83" smtClean="0"/>
              <a:pPr marL="23330">
                <a:spcBef>
                  <a:spcPts val="28"/>
                </a:spcBef>
              </a:pPr>
              <a:t>‹#›</a:t>
            </a:fld>
            <a:endParaRPr lang="en-US" spc="-83"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5693" y="787892"/>
            <a:ext cx="2616990" cy="807913"/>
          </a:xfrm>
          <a:prstGeom prst="rect">
            <a:avLst/>
          </a:prstGeom>
        </p:spPr>
        <p:txBody>
          <a:bodyPr wrap="square" lIns="0" tIns="0" rIns="0" bIns="0">
            <a:spAutoFit/>
          </a:bodyPr>
          <a:lstStyle>
            <a:lvl1pPr>
              <a:defRPr sz="5250" b="0" i="0">
                <a:solidFill>
                  <a:schemeClr val="bg1"/>
                </a:solidFill>
                <a:latin typeface="Verdana"/>
                <a:cs typeface="Verdana"/>
              </a:defRPr>
            </a:lvl1pPr>
          </a:lstStyle>
          <a:p>
            <a:endParaRPr/>
          </a:p>
        </p:txBody>
      </p:sp>
      <p:sp>
        <p:nvSpPr>
          <p:cNvPr id="3" name="Holder 3"/>
          <p:cNvSpPr>
            <a:spLocks noGrp="1"/>
          </p:cNvSpPr>
          <p:nvPr>
            <p:ph type="body" idx="1"/>
          </p:nvPr>
        </p:nvSpPr>
        <p:spPr>
          <a:xfrm>
            <a:off x="593592" y="2251579"/>
            <a:ext cx="567658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333680" y="9212580"/>
            <a:ext cx="2196404" cy="26161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3188" y="9212580"/>
            <a:ext cx="1578665" cy="26161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12/16/2018</a:t>
            </a:fld>
            <a:endParaRPr lang="en-US"/>
          </a:p>
        </p:txBody>
      </p:sp>
      <p:sp>
        <p:nvSpPr>
          <p:cNvPr id="6" name="Holder 6"/>
          <p:cNvSpPr>
            <a:spLocks noGrp="1"/>
          </p:cNvSpPr>
          <p:nvPr>
            <p:ph type="sldNum" sz="quarter" idx="7"/>
          </p:nvPr>
        </p:nvSpPr>
        <p:spPr>
          <a:xfrm>
            <a:off x="6572731" y="9504871"/>
            <a:ext cx="120447" cy="507831"/>
          </a:xfrm>
          <a:prstGeom prst="rect">
            <a:avLst/>
          </a:prstGeom>
        </p:spPr>
        <p:txBody>
          <a:bodyPr wrap="square" lIns="0" tIns="0" rIns="0" bIns="0">
            <a:spAutoFit/>
          </a:bodyPr>
          <a:lstStyle>
            <a:lvl1pPr>
              <a:defRPr sz="1100" b="1" i="0">
                <a:solidFill>
                  <a:schemeClr val="bg1"/>
                </a:solidFill>
                <a:latin typeface="Trebuchet MS"/>
                <a:cs typeface="Trebuchet MS"/>
              </a:defRPr>
            </a:lvl1pPr>
          </a:lstStyle>
          <a:p>
            <a:pPr marL="23330">
              <a:spcBef>
                <a:spcPts val="28"/>
              </a:spcBef>
            </a:pPr>
            <a:fld id="{81D60167-4931-47E6-BA6A-407CBD079E47}" type="slidenum">
              <a:rPr lang="en-US" spc="-83" smtClean="0"/>
              <a:pPr marL="23330">
                <a:spcBef>
                  <a:spcPts val="28"/>
                </a:spcBef>
              </a:pPr>
              <a:t>‹#›</a:t>
            </a:fld>
            <a:endParaRPr lang="en-US" spc="-83"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19938">
        <a:defRPr>
          <a:latin typeface="+mn-lt"/>
          <a:ea typeface="+mn-ea"/>
          <a:cs typeface="+mn-cs"/>
        </a:defRPr>
      </a:lvl2pPr>
      <a:lvl3pPr marL="839876">
        <a:defRPr>
          <a:latin typeface="+mn-lt"/>
          <a:ea typeface="+mn-ea"/>
          <a:cs typeface="+mn-cs"/>
        </a:defRPr>
      </a:lvl3pPr>
      <a:lvl4pPr marL="1259815">
        <a:defRPr>
          <a:latin typeface="+mn-lt"/>
          <a:ea typeface="+mn-ea"/>
          <a:cs typeface="+mn-cs"/>
        </a:defRPr>
      </a:lvl4pPr>
      <a:lvl5pPr marL="1679753">
        <a:defRPr>
          <a:latin typeface="+mn-lt"/>
          <a:ea typeface="+mn-ea"/>
          <a:cs typeface="+mn-cs"/>
        </a:defRPr>
      </a:lvl5pPr>
      <a:lvl6pPr marL="2099691">
        <a:defRPr>
          <a:latin typeface="+mn-lt"/>
          <a:ea typeface="+mn-ea"/>
          <a:cs typeface="+mn-cs"/>
        </a:defRPr>
      </a:lvl6pPr>
      <a:lvl7pPr marL="2519629">
        <a:defRPr>
          <a:latin typeface="+mn-lt"/>
          <a:ea typeface="+mn-ea"/>
          <a:cs typeface="+mn-cs"/>
        </a:defRPr>
      </a:lvl7pPr>
      <a:lvl8pPr marL="2939567">
        <a:defRPr>
          <a:latin typeface="+mn-lt"/>
          <a:ea typeface="+mn-ea"/>
          <a:cs typeface="+mn-cs"/>
        </a:defRPr>
      </a:lvl8pPr>
      <a:lvl9pPr marL="3359506">
        <a:defRPr>
          <a:latin typeface="+mn-lt"/>
          <a:ea typeface="+mn-ea"/>
          <a:cs typeface="+mn-cs"/>
        </a:defRPr>
      </a:lvl9pPr>
    </p:bodyStyle>
    <p:otherStyle>
      <a:lvl1pPr marL="0">
        <a:defRPr>
          <a:latin typeface="+mn-lt"/>
          <a:ea typeface="+mn-ea"/>
          <a:cs typeface="+mn-cs"/>
        </a:defRPr>
      </a:lvl1pPr>
      <a:lvl2pPr marL="419938">
        <a:defRPr>
          <a:latin typeface="+mn-lt"/>
          <a:ea typeface="+mn-ea"/>
          <a:cs typeface="+mn-cs"/>
        </a:defRPr>
      </a:lvl2pPr>
      <a:lvl3pPr marL="839876">
        <a:defRPr>
          <a:latin typeface="+mn-lt"/>
          <a:ea typeface="+mn-ea"/>
          <a:cs typeface="+mn-cs"/>
        </a:defRPr>
      </a:lvl3pPr>
      <a:lvl4pPr marL="1259815">
        <a:defRPr>
          <a:latin typeface="+mn-lt"/>
          <a:ea typeface="+mn-ea"/>
          <a:cs typeface="+mn-cs"/>
        </a:defRPr>
      </a:lvl4pPr>
      <a:lvl5pPr marL="1679753">
        <a:defRPr>
          <a:latin typeface="+mn-lt"/>
          <a:ea typeface="+mn-ea"/>
          <a:cs typeface="+mn-cs"/>
        </a:defRPr>
      </a:lvl5pPr>
      <a:lvl6pPr marL="2099691">
        <a:defRPr>
          <a:latin typeface="+mn-lt"/>
          <a:ea typeface="+mn-ea"/>
          <a:cs typeface="+mn-cs"/>
        </a:defRPr>
      </a:lvl6pPr>
      <a:lvl7pPr marL="2519629">
        <a:defRPr>
          <a:latin typeface="+mn-lt"/>
          <a:ea typeface="+mn-ea"/>
          <a:cs typeface="+mn-cs"/>
        </a:defRPr>
      </a:lvl7pPr>
      <a:lvl8pPr marL="2939567">
        <a:defRPr>
          <a:latin typeface="+mn-lt"/>
          <a:ea typeface="+mn-ea"/>
          <a:cs typeface="+mn-cs"/>
        </a:defRPr>
      </a:lvl8pPr>
      <a:lvl9pPr marL="335950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image" Target="../media/image13.emf"/><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5000" r="-15000"/>
          </a:stretch>
        </a:blipFill>
        <a:effectLst/>
      </p:bgPr>
    </p:bg>
    <p:spTree>
      <p:nvGrpSpPr>
        <p:cNvPr id="1" name=""/>
        <p:cNvGrpSpPr/>
        <p:nvPr/>
      </p:nvGrpSpPr>
      <p:grpSpPr>
        <a:xfrm>
          <a:off x="0" y="0"/>
          <a:ext cx="0" cy="0"/>
          <a:chOff x="0" y="0"/>
          <a:chExt cx="0" cy="0"/>
        </a:xfrm>
      </p:grpSpPr>
      <p:sp>
        <p:nvSpPr>
          <p:cNvPr id="3" name="object 3"/>
          <p:cNvSpPr/>
          <p:nvPr/>
        </p:nvSpPr>
        <p:spPr>
          <a:xfrm>
            <a:off x="4201246" y="2"/>
            <a:ext cx="2660212" cy="9904824"/>
          </a:xfrm>
          <a:custGeom>
            <a:avLst/>
            <a:gdLst/>
            <a:ahLst/>
            <a:cxnLst/>
            <a:rect l="l" t="t" r="r" b="b"/>
            <a:pathLst>
              <a:path w="2931159" h="10692130">
                <a:moveTo>
                  <a:pt x="0" y="0"/>
                </a:moveTo>
                <a:lnTo>
                  <a:pt x="0" y="10692000"/>
                </a:lnTo>
                <a:lnTo>
                  <a:pt x="2930855" y="10692000"/>
                </a:lnTo>
                <a:lnTo>
                  <a:pt x="2930855" y="0"/>
                </a:lnTo>
                <a:lnTo>
                  <a:pt x="0" y="0"/>
                </a:lnTo>
                <a:close/>
              </a:path>
            </a:pathLst>
          </a:custGeom>
          <a:solidFill>
            <a:srgbClr val="FEE433">
              <a:alpha val="89999"/>
            </a:srgbClr>
          </a:solidFill>
        </p:spPr>
        <p:txBody>
          <a:bodyPr wrap="square" lIns="0" tIns="0" rIns="0" bIns="0" rtlCol="0"/>
          <a:lstStyle/>
          <a:p>
            <a:endParaRPr/>
          </a:p>
        </p:txBody>
      </p:sp>
      <p:sp>
        <p:nvSpPr>
          <p:cNvPr id="4" name="object 4"/>
          <p:cNvSpPr/>
          <p:nvPr/>
        </p:nvSpPr>
        <p:spPr>
          <a:xfrm>
            <a:off x="0" y="200003"/>
            <a:ext cx="4424851" cy="2162197"/>
          </a:xfrm>
          <a:custGeom>
            <a:avLst/>
            <a:gdLst/>
            <a:ahLst/>
            <a:cxnLst/>
            <a:rect l="l" t="t" r="r" b="b"/>
            <a:pathLst>
              <a:path w="5200650" h="2571750">
                <a:moveTo>
                  <a:pt x="0" y="2571750"/>
                </a:moveTo>
                <a:lnTo>
                  <a:pt x="5200650" y="2571750"/>
                </a:lnTo>
                <a:lnTo>
                  <a:pt x="5200650" y="0"/>
                </a:lnTo>
                <a:lnTo>
                  <a:pt x="0" y="0"/>
                </a:lnTo>
                <a:lnTo>
                  <a:pt x="0" y="2571750"/>
                </a:lnTo>
                <a:close/>
              </a:path>
            </a:pathLst>
          </a:custGeom>
          <a:solidFill>
            <a:srgbClr val="092457"/>
          </a:solidFill>
        </p:spPr>
        <p:txBody>
          <a:bodyPr wrap="square" lIns="0" tIns="0" rIns="0" bIns="0" rtlCol="0"/>
          <a:lstStyle/>
          <a:p>
            <a:endParaRPr/>
          </a:p>
        </p:txBody>
      </p:sp>
      <p:sp>
        <p:nvSpPr>
          <p:cNvPr id="5" name="object 5"/>
          <p:cNvSpPr txBox="1"/>
          <p:nvPr/>
        </p:nvSpPr>
        <p:spPr>
          <a:xfrm>
            <a:off x="4424851" y="8464762"/>
            <a:ext cx="1977294" cy="918775"/>
          </a:xfrm>
          <a:prstGeom prst="rect">
            <a:avLst/>
          </a:prstGeom>
        </p:spPr>
        <p:txBody>
          <a:bodyPr vert="horz" wrap="square" lIns="0" tIns="25080" rIns="0" bIns="0" rtlCol="0">
            <a:spAutoFit/>
          </a:bodyPr>
          <a:lstStyle/>
          <a:p>
            <a:pPr marL="11665">
              <a:spcBef>
                <a:spcPts val="197"/>
              </a:spcBef>
            </a:pPr>
            <a:r>
              <a:rPr lang="en-US" sz="1100" b="1" spc="-64" dirty="0">
                <a:latin typeface="Arial" pitchFamily="34" charset="0"/>
                <a:cs typeface="Arial" pitchFamily="34" charset="0"/>
              </a:rPr>
              <a:t>Addressed  To:</a:t>
            </a:r>
            <a:endParaRPr sz="1100" b="1" dirty="0">
              <a:latin typeface="Arial" pitchFamily="34" charset="0"/>
              <a:cs typeface="Arial" pitchFamily="34" charset="0"/>
            </a:endParaRPr>
          </a:p>
          <a:p>
            <a:pPr marL="15748">
              <a:spcBef>
                <a:spcPts val="152"/>
              </a:spcBef>
            </a:pPr>
            <a:r>
              <a:rPr lang="en-US" b="1" spc="-187" dirty="0">
                <a:latin typeface="Arial" pitchFamily="34" charset="0"/>
                <a:cs typeface="Arial" pitchFamily="34" charset="0"/>
              </a:rPr>
              <a:t>(    )</a:t>
            </a:r>
            <a:endParaRPr b="1" dirty="0">
              <a:latin typeface="Arial" pitchFamily="34" charset="0"/>
              <a:cs typeface="Arial" pitchFamily="34" charset="0"/>
            </a:endParaRPr>
          </a:p>
          <a:p>
            <a:pPr marL="11665" marR="546503">
              <a:lnSpc>
                <a:spcPct val="102000"/>
              </a:lnSpc>
              <a:spcBef>
                <a:spcPts val="795"/>
              </a:spcBef>
            </a:pPr>
            <a:r>
              <a:rPr lang="en-US" sz="1100" b="1" spc="-46" dirty="0">
                <a:latin typeface="Arial" pitchFamily="34" charset="0"/>
                <a:cs typeface="Arial" pitchFamily="34" charset="0"/>
              </a:rPr>
              <a:t>(   )</a:t>
            </a:r>
            <a:r>
              <a:rPr sz="1100" b="1" spc="-46" dirty="0">
                <a:latin typeface="Arial" pitchFamily="34" charset="0"/>
                <a:cs typeface="Arial" pitchFamily="34" charset="0"/>
              </a:rPr>
              <a:t> </a:t>
            </a:r>
            <a:r>
              <a:rPr sz="1100" b="1" spc="-60" dirty="0">
                <a:latin typeface="Arial" pitchFamily="34" charset="0"/>
                <a:cs typeface="Arial" pitchFamily="34" charset="0"/>
              </a:rPr>
              <a:t>COMPANY.  </a:t>
            </a:r>
            <a:r>
              <a:rPr lang="en-US" sz="1100" b="1" spc="-87" dirty="0">
                <a:latin typeface="Arial" pitchFamily="34" charset="0"/>
                <a:cs typeface="Arial" pitchFamily="34" charset="0"/>
              </a:rPr>
              <a:t>(Address)</a:t>
            </a:r>
          </a:p>
        </p:txBody>
      </p:sp>
      <p:sp>
        <p:nvSpPr>
          <p:cNvPr id="6" name="object 6"/>
          <p:cNvSpPr txBox="1"/>
          <p:nvPr/>
        </p:nvSpPr>
        <p:spPr>
          <a:xfrm>
            <a:off x="4572384" y="2590800"/>
            <a:ext cx="2213002" cy="2046391"/>
          </a:xfrm>
          <a:prstGeom prst="rect">
            <a:avLst/>
          </a:prstGeom>
        </p:spPr>
        <p:txBody>
          <a:bodyPr vert="horz" wrap="square" lIns="0" tIns="25080" rIns="0" bIns="0" rtlCol="0">
            <a:spAutoFit/>
          </a:bodyPr>
          <a:lstStyle/>
          <a:p>
            <a:pPr algn="ctr"/>
            <a:r>
              <a:rPr lang="en-US" sz="1400" b="1" dirty="0">
                <a:latin typeface="Arial" pitchFamily="34" charset="0"/>
                <a:cs typeface="Arial" pitchFamily="34" charset="0"/>
              </a:rPr>
              <a:t>Alexandria </a:t>
            </a:r>
            <a:r>
              <a:rPr lang="en-US" sz="1400" b="1" dirty="0" smtClean="0">
                <a:latin typeface="Arial" pitchFamily="34" charset="0"/>
                <a:cs typeface="Arial" pitchFamily="34" charset="0"/>
              </a:rPr>
              <a:t>University,</a:t>
            </a:r>
            <a:endParaRPr lang="en-US" sz="1400" b="1" dirty="0">
              <a:latin typeface="Arial" pitchFamily="34" charset="0"/>
              <a:cs typeface="Arial" pitchFamily="34" charset="0"/>
            </a:endParaRPr>
          </a:p>
          <a:p>
            <a:pPr algn="ctr"/>
            <a:r>
              <a:rPr lang="en-US" sz="1400" b="1" dirty="0">
                <a:latin typeface="Arial" pitchFamily="34" charset="0"/>
                <a:cs typeface="Arial" pitchFamily="34" charset="0"/>
              </a:rPr>
              <a:t>Faculty of </a:t>
            </a:r>
            <a:r>
              <a:rPr lang="en-US" sz="1400" b="1" dirty="0" smtClean="0">
                <a:latin typeface="Arial" pitchFamily="34" charset="0"/>
                <a:cs typeface="Arial" pitchFamily="34" charset="0"/>
              </a:rPr>
              <a:t>Engineering,</a:t>
            </a:r>
            <a:endParaRPr lang="en-US" sz="1400" b="1" dirty="0">
              <a:latin typeface="Arial" pitchFamily="34" charset="0"/>
              <a:cs typeface="Arial" pitchFamily="34" charset="0"/>
            </a:endParaRPr>
          </a:p>
          <a:p>
            <a:pPr algn="ctr"/>
            <a:r>
              <a:rPr lang="en-US" sz="1400" b="1" dirty="0">
                <a:latin typeface="Arial" pitchFamily="34" charset="0"/>
                <a:cs typeface="Arial" pitchFamily="34" charset="0"/>
              </a:rPr>
              <a:t>Mechanical Engineering </a:t>
            </a:r>
            <a:r>
              <a:rPr lang="en-US" sz="1400" b="1" dirty="0" smtClean="0">
                <a:latin typeface="Arial" pitchFamily="34" charset="0"/>
                <a:cs typeface="Arial" pitchFamily="34" charset="0"/>
              </a:rPr>
              <a:t>Department</a:t>
            </a:r>
            <a:endParaRPr lang="en-US" sz="1400" b="1" spc="-64" dirty="0">
              <a:latin typeface="Arial" pitchFamily="34" charset="0"/>
              <a:cs typeface="Arial" pitchFamily="34" charset="0"/>
            </a:endParaRPr>
          </a:p>
          <a:p>
            <a:pPr marL="11665">
              <a:spcBef>
                <a:spcPts val="197"/>
              </a:spcBef>
            </a:pPr>
            <a:endParaRPr lang="en-US" sz="1100" b="1" spc="-64" dirty="0">
              <a:latin typeface="Trebuchet MS"/>
              <a:cs typeface="Trebuchet MS"/>
            </a:endParaRPr>
          </a:p>
          <a:p>
            <a:pPr marL="11665">
              <a:spcBef>
                <a:spcPts val="197"/>
              </a:spcBef>
            </a:pPr>
            <a:endParaRPr lang="en-US" sz="1100" b="1" spc="-64" dirty="0">
              <a:latin typeface="Trebuchet MS"/>
              <a:cs typeface="Trebuchet MS"/>
            </a:endParaRPr>
          </a:p>
          <a:p>
            <a:pPr marL="11665" algn="ctr">
              <a:spcBef>
                <a:spcPts val="197"/>
              </a:spcBef>
            </a:pPr>
            <a:r>
              <a:rPr lang="en-US" sz="1400" b="1" spc="-64" dirty="0">
                <a:latin typeface="Arial" pitchFamily="34" charset="0"/>
                <a:cs typeface="Arial" pitchFamily="34" charset="0"/>
              </a:rPr>
              <a:t>SUPERVISED BY:</a:t>
            </a:r>
          </a:p>
          <a:p>
            <a:pPr marL="11665" algn="ctr">
              <a:spcBef>
                <a:spcPts val="197"/>
              </a:spcBef>
            </a:pPr>
            <a:r>
              <a:rPr lang="en-US" sz="1400" b="1" spc="-64" dirty="0">
                <a:latin typeface="Arial" pitchFamily="34" charset="0"/>
                <a:cs typeface="Arial" pitchFamily="34" charset="0"/>
              </a:rPr>
              <a:t>Dr. ESLAM REDA LOTFY</a:t>
            </a:r>
          </a:p>
          <a:p>
            <a:pPr marL="11665">
              <a:spcBef>
                <a:spcPts val="197"/>
              </a:spcBef>
            </a:pPr>
            <a:endParaRPr lang="en-US" sz="1500" b="1" spc="-64" dirty="0">
              <a:latin typeface="Trebuchet MS"/>
              <a:cs typeface="Trebuchet MS"/>
            </a:endParaRPr>
          </a:p>
        </p:txBody>
      </p:sp>
      <p:sp>
        <p:nvSpPr>
          <p:cNvPr id="7" name="object 7"/>
          <p:cNvSpPr/>
          <p:nvPr/>
        </p:nvSpPr>
        <p:spPr>
          <a:xfrm>
            <a:off x="4424851" y="4800600"/>
            <a:ext cx="2213002" cy="0"/>
          </a:xfrm>
          <a:custGeom>
            <a:avLst/>
            <a:gdLst/>
            <a:ahLst/>
            <a:cxnLst/>
            <a:rect l="l" t="t" r="r" b="b"/>
            <a:pathLst>
              <a:path w="2438400">
                <a:moveTo>
                  <a:pt x="0" y="0"/>
                </a:moveTo>
                <a:lnTo>
                  <a:pt x="2438400" y="0"/>
                </a:lnTo>
              </a:path>
            </a:pathLst>
          </a:custGeom>
          <a:ln w="19050">
            <a:solidFill>
              <a:srgbClr val="000000"/>
            </a:solidFill>
          </a:ln>
        </p:spPr>
        <p:txBody>
          <a:bodyPr wrap="square" lIns="0" tIns="0" rIns="0" bIns="0" rtlCol="0"/>
          <a:lstStyle/>
          <a:p>
            <a:endParaRPr/>
          </a:p>
        </p:txBody>
      </p:sp>
      <p:sp>
        <p:nvSpPr>
          <p:cNvPr id="8" name="object 8"/>
          <p:cNvSpPr txBox="1">
            <a:spLocks noGrp="1"/>
          </p:cNvSpPr>
          <p:nvPr>
            <p:ph type="title"/>
          </p:nvPr>
        </p:nvSpPr>
        <p:spPr>
          <a:xfrm>
            <a:off x="304800" y="385421"/>
            <a:ext cx="3575957" cy="2044926"/>
          </a:xfrm>
          <a:prstGeom prst="rect">
            <a:avLst/>
          </a:prstGeom>
        </p:spPr>
        <p:txBody>
          <a:bodyPr vert="horz" wrap="square" lIns="0" tIns="120149" rIns="0" bIns="0" rtlCol="0">
            <a:spAutoFit/>
          </a:bodyPr>
          <a:lstStyle/>
          <a:p>
            <a:pPr marL="11665" marR="4666" algn="ctr">
              <a:lnSpc>
                <a:spcPts val="4960"/>
              </a:lnSpc>
              <a:spcBef>
                <a:spcPts val="946"/>
              </a:spcBef>
            </a:pPr>
            <a:r>
              <a:rPr lang="en-US" sz="4000" spc="-276" dirty="0">
                <a:latin typeface="Arial" panose="020B0604020202020204" pitchFamily="34" charset="0"/>
                <a:cs typeface="Arial" panose="020B0604020202020204" pitchFamily="34" charset="0"/>
              </a:rPr>
              <a:t>VERTICAL WIND </a:t>
            </a:r>
            <a:r>
              <a:rPr lang="en-US" sz="4000" spc="-276" dirty="0" smtClean="0">
                <a:latin typeface="Arial" panose="020B0604020202020204" pitchFamily="34" charset="0"/>
                <a:cs typeface="Arial" panose="020B0604020202020204" pitchFamily="34" charset="0"/>
              </a:rPr>
              <a:t>TURBINE</a:t>
            </a:r>
            <a:br>
              <a:rPr lang="en-US" sz="4000" spc="-276" dirty="0" smtClean="0">
                <a:latin typeface="Arial" panose="020B0604020202020204" pitchFamily="34" charset="0"/>
                <a:cs typeface="Arial" panose="020B0604020202020204" pitchFamily="34" charset="0"/>
              </a:rPr>
            </a:br>
            <a:r>
              <a:rPr lang="en-US" sz="4000" spc="-276" dirty="0" err="1" smtClean="0">
                <a:solidFill>
                  <a:srgbClr val="FFFF00"/>
                </a:solidFill>
                <a:latin typeface="Arial" panose="020B0604020202020204" pitchFamily="34" charset="0"/>
                <a:cs typeface="Arial" panose="020B0604020202020204" pitchFamily="34" charset="0"/>
              </a:rPr>
              <a:t>Gorlov</a:t>
            </a:r>
            <a:endParaRPr sz="4000" spc="-276" dirty="0">
              <a:solidFill>
                <a:srgbClr val="FFFF0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394718"/>
            <a:ext cx="974335" cy="156101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p:cNvGraphicFramePr>
            <a:graphicFrameLocks noChangeAspect="1"/>
          </p:cNvGraphicFramePr>
          <p:nvPr>
            <p:extLst>
              <p:ext uri="{D42A27DB-BD31-4B8C-83A1-F6EECF244321}">
                <p14:modId xmlns:p14="http://schemas.microsoft.com/office/powerpoint/2010/main" val="2796981948"/>
              </p:ext>
            </p:extLst>
          </p:nvPr>
        </p:nvGraphicFramePr>
        <p:xfrm>
          <a:off x="109538" y="1371600"/>
          <a:ext cx="6672262" cy="8458200"/>
        </p:xfrm>
        <a:graphic>
          <a:graphicData uri="http://schemas.openxmlformats.org/presentationml/2006/ole">
            <mc:AlternateContent xmlns:mc="http://schemas.openxmlformats.org/markup-compatibility/2006">
              <mc:Choice xmlns:v="urn:schemas-microsoft-com:vml" Requires="v">
                <p:oleObj spid="_x0000_s1028" name="Document" r:id="rId5" imgW="6485996" imgH="8241399" progId="Word.Document.12">
                  <p:embed/>
                </p:oleObj>
              </mc:Choice>
              <mc:Fallback>
                <p:oleObj name="Document" r:id="rId5" imgW="6485996" imgH="8241399" progId="Word.Document.12">
                  <p:embed/>
                  <p:pic>
                    <p:nvPicPr>
                      <p:cNvPr id="0" name=""/>
                      <p:cNvPicPr/>
                      <p:nvPr/>
                    </p:nvPicPr>
                    <p:blipFill>
                      <a:blip r:embed="rId6"/>
                      <a:stretch>
                        <a:fillRect/>
                      </a:stretch>
                    </p:blipFill>
                    <p:spPr>
                      <a:xfrm>
                        <a:off x="109538" y="1371600"/>
                        <a:ext cx="6672262" cy="8458200"/>
                      </a:xfrm>
                      <a:prstGeom prst="rect">
                        <a:avLst/>
                      </a:prstGeom>
                    </p:spPr>
                  </p:pic>
                </p:oleObj>
              </mc:Fallback>
            </mc:AlternateContent>
          </a:graphicData>
        </a:graphic>
      </p:graphicFrame>
      <p:sp>
        <p:nvSpPr>
          <p:cNvPr id="8" name="object 3"/>
          <p:cNvSpPr/>
          <p:nvPr/>
        </p:nvSpPr>
        <p:spPr>
          <a:xfrm>
            <a:off x="0" y="2"/>
            <a:ext cx="3200400" cy="1295398"/>
          </a:xfrm>
          <a:custGeom>
            <a:avLst/>
            <a:gdLst/>
            <a:ahLst/>
            <a:cxnLst/>
            <a:rect l="l" t="t" r="r" b="b"/>
            <a:pathLst>
              <a:path w="3648075" h="2085975">
                <a:moveTo>
                  <a:pt x="0" y="2085972"/>
                </a:moveTo>
                <a:lnTo>
                  <a:pt x="3648075" y="2085972"/>
                </a:lnTo>
                <a:lnTo>
                  <a:pt x="3648075" y="0"/>
                </a:lnTo>
                <a:lnTo>
                  <a:pt x="0" y="0"/>
                </a:lnTo>
                <a:lnTo>
                  <a:pt x="0" y="2085972"/>
                </a:lnTo>
                <a:close/>
              </a:path>
            </a:pathLst>
          </a:custGeom>
          <a:solidFill>
            <a:srgbClr val="092457"/>
          </a:solidFill>
        </p:spPr>
        <p:txBody>
          <a:bodyPr wrap="square" lIns="0" tIns="0" rIns="0" bIns="0" rtlCol="0"/>
          <a:lstStyle/>
          <a:p>
            <a:endParaRPr/>
          </a:p>
        </p:txBody>
      </p:sp>
      <p:sp>
        <p:nvSpPr>
          <p:cNvPr id="9" name="object 4"/>
          <p:cNvSpPr txBox="1">
            <a:spLocks noGrp="1"/>
          </p:cNvSpPr>
          <p:nvPr>
            <p:ph type="title"/>
          </p:nvPr>
        </p:nvSpPr>
        <p:spPr>
          <a:xfrm>
            <a:off x="304800" y="152400"/>
            <a:ext cx="2743200" cy="798431"/>
          </a:xfrm>
          <a:prstGeom prst="rect">
            <a:avLst/>
          </a:prstGeom>
        </p:spPr>
        <p:txBody>
          <a:bodyPr vert="horz" wrap="square" lIns="0" tIns="120149" rIns="0" bIns="0" rtlCol="0">
            <a:spAutoFit/>
          </a:bodyPr>
          <a:lstStyle/>
          <a:p>
            <a:pPr marL="11665" marR="405939" algn="ctr">
              <a:spcBef>
                <a:spcPts val="210"/>
              </a:spcBef>
            </a:pPr>
            <a:r>
              <a:rPr lang="en-US" sz="2200" b="1" spc="-69" dirty="0" smtClean="0">
                <a:latin typeface="Verdana" panose="020B0604030504040204" pitchFamily="34" charset="0"/>
                <a:ea typeface="Verdana" panose="020B0604030504040204" pitchFamily="34" charset="0"/>
                <a:cs typeface="Trebuchet MS"/>
              </a:rPr>
              <a:t>Budget &amp; </a:t>
            </a:r>
            <a:r>
              <a:rPr lang="en-US" sz="2200" b="1" spc="-69" dirty="0" smtClean="0">
                <a:solidFill>
                  <a:srgbClr val="FFFF00"/>
                </a:solidFill>
                <a:latin typeface="Verdana" panose="020B0604030504040204" pitchFamily="34" charset="0"/>
                <a:ea typeface="Verdana" panose="020B0604030504040204" pitchFamily="34" charset="0"/>
                <a:cs typeface="Trebuchet MS"/>
              </a:rPr>
              <a:t>Cost</a:t>
            </a:r>
            <a:r>
              <a:rPr lang="en-US" sz="2200" b="1" spc="-69" dirty="0">
                <a:solidFill>
                  <a:srgbClr val="FFFF00"/>
                </a:solidFill>
                <a:latin typeface="Verdana" panose="020B0604030504040204" pitchFamily="34" charset="0"/>
                <a:ea typeface="Verdana" panose="020B0604030504040204" pitchFamily="34" charset="0"/>
                <a:cs typeface="Trebuchet MS"/>
              </a:rPr>
              <a:t> </a:t>
            </a:r>
            <a:r>
              <a:rPr lang="en-US" sz="2200" b="1" spc="-69" dirty="0" smtClean="0">
                <a:solidFill>
                  <a:srgbClr val="FFFF00"/>
                </a:solidFill>
                <a:latin typeface="Verdana" panose="020B0604030504040204" pitchFamily="34" charset="0"/>
                <a:ea typeface="Verdana" panose="020B0604030504040204" pitchFamily="34" charset="0"/>
                <a:cs typeface="Trebuchet MS"/>
              </a:rPr>
              <a:t>Analysis</a:t>
            </a:r>
            <a:endParaRPr lang="en-US" sz="2200" dirty="0">
              <a:solidFill>
                <a:srgbClr val="FFFF00"/>
              </a:solidFill>
              <a:latin typeface="Verdana" panose="020B0604030504040204" pitchFamily="34" charset="0"/>
              <a:ea typeface="Verdana" panose="020B0604030504040204" pitchFamily="34" charset="0"/>
              <a:cs typeface="Trebuchet MS"/>
            </a:endParaRPr>
          </a:p>
        </p:txBody>
      </p:sp>
      <p:sp>
        <p:nvSpPr>
          <p:cNvPr id="11" name="object 2"/>
          <p:cNvSpPr/>
          <p:nvPr/>
        </p:nvSpPr>
        <p:spPr>
          <a:xfrm>
            <a:off x="6362380" y="9525000"/>
            <a:ext cx="499078" cy="379826"/>
          </a:xfrm>
          <a:custGeom>
            <a:avLst/>
            <a:gdLst/>
            <a:ahLst/>
            <a:cxnLst/>
            <a:rect l="l" t="t" r="r" b="b"/>
            <a:pathLst>
              <a:path w="549909" h="690879">
                <a:moveTo>
                  <a:pt x="549605" y="0"/>
                </a:moveTo>
                <a:lnTo>
                  <a:pt x="0" y="0"/>
                </a:lnTo>
                <a:lnTo>
                  <a:pt x="0" y="690750"/>
                </a:lnTo>
                <a:lnTo>
                  <a:pt x="549605" y="690750"/>
                </a:lnTo>
                <a:lnTo>
                  <a:pt x="549605" y="0"/>
                </a:lnTo>
                <a:close/>
              </a:path>
            </a:pathLst>
          </a:custGeom>
          <a:solidFill>
            <a:srgbClr val="092457"/>
          </a:solidFill>
        </p:spPr>
        <p:txBody>
          <a:bodyPr wrap="square" lIns="0" tIns="0" rIns="0" bIns="0" rtlCol="0"/>
          <a:lstStyle/>
          <a:p>
            <a:endParaRPr/>
          </a:p>
        </p:txBody>
      </p:sp>
      <p:sp>
        <p:nvSpPr>
          <p:cNvPr id="12" name="object 9"/>
          <p:cNvSpPr txBox="1">
            <a:spLocks noGrp="1"/>
          </p:cNvSpPr>
          <p:nvPr>
            <p:ph type="sldNum" sz="quarter" idx="7"/>
          </p:nvPr>
        </p:nvSpPr>
        <p:spPr>
          <a:xfrm>
            <a:off x="6566968" y="9660484"/>
            <a:ext cx="291032" cy="172810"/>
          </a:xfrm>
          <a:prstGeom prst="rect">
            <a:avLst/>
          </a:prstGeom>
        </p:spPr>
        <p:txBody>
          <a:bodyPr vert="horz" wrap="square" lIns="0" tIns="3499" rIns="0" bIns="0" rtlCol="0">
            <a:spAutoFit/>
          </a:bodyPr>
          <a:lstStyle/>
          <a:p>
            <a:pPr marL="23330">
              <a:spcBef>
                <a:spcPts val="28"/>
              </a:spcBef>
            </a:pPr>
            <a:r>
              <a:rPr lang="en-US" spc="-83" dirty="0" smtClean="0"/>
              <a:t>9</a:t>
            </a:r>
            <a:endParaRPr spc="-83" dirty="0"/>
          </a:p>
        </p:txBody>
      </p:sp>
    </p:spTree>
    <p:extLst>
      <p:ext uri="{BB962C8B-B14F-4D97-AF65-F5344CB8AC3E}">
        <p14:creationId xmlns:p14="http://schemas.microsoft.com/office/powerpoint/2010/main" val="154882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038600" cy="1143000"/>
          </a:xfrm>
          <a:custGeom>
            <a:avLst/>
            <a:gdLst/>
            <a:ahLst/>
            <a:cxnLst/>
            <a:rect l="l" t="t" r="r" b="b"/>
            <a:pathLst>
              <a:path w="3638550" h="2095500">
                <a:moveTo>
                  <a:pt x="0" y="2095497"/>
                </a:moveTo>
                <a:lnTo>
                  <a:pt x="3638550" y="2095497"/>
                </a:lnTo>
                <a:lnTo>
                  <a:pt x="3638550" y="0"/>
                </a:lnTo>
                <a:lnTo>
                  <a:pt x="0" y="0"/>
                </a:lnTo>
                <a:lnTo>
                  <a:pt x="0" y="2095497"/>
                </a:lnTo>
                <a:close/>
              </a:path>
            </a:pathLst>
          </a:custGeom>
          <a:solidFill>
            <a:srgbClr val="092457"/>
          </a:solidFill>
        </p:spPr>
        <p:txBody>
          <a:bodyPr wrap="square" lIns="0" tIns="0" rIns="0" bIns="0" rtlCol="0"/>
          <a:lstStyle/>
          <a:p>
            <a:endParaRPr/>
          </a:p>
        </p:txBody>
      </p:sp>
      <p:sp>
        <p:nvSpPr>
          <p:cNvPr id="3" name="object 3"/>
          <p:cNvSpPr/>
          <p:nvPr/>
        </p:nvSpPr>
        <p:spPr>
          <a:xfrm>
            <a:off x="6400800" y="9448800"/>
            <a:ext cx="460658" cy="456026"/>
          </a:xfrm>
          <a:custGeom>
            <a:avLst/>
            <a:gdLst/>
            <a:ahLst/>
            <a:cxnLst/>
            <a:rect l="l" t="t" r="r" b="b"/>
            <a:pathLst>
              <a:path w="549909" h="690879">
                <a:moveTo>
                  <a:pt x="549605" y="0"/>
                </a:moveTo>
                <a:lnTo>
                  <a:pt x="0" y="0"/>
                </a:lnTo>
                <a:lnTo>
                  <a:pt x="0" y="690750"/>
                </a:lnTo>
                <a:lnTo>
                  <a:pt x="549605" y="690750"/>
                </a:lnTo>
                <a:lnTo>
                  <a:pt x="549605" y="0"/>
                </a:lnTo>
                <a:close/>
              </a:path>
            </a:pathLst>
          </a:custGeom>
          <a:solidFill>
            <a:srgbClr val="092457"/>
          </a:solidFill>
        </p:spPr>
        <p:txBody>
          <a:bodyPr wrap="square" lIns="0" tIns="0" rIns="0" bIns="0" rtlCol="0"/>
          <a:lstStyle/>
          <a:p>
            <a:endParaRPr/>
          </a:p>
        </p:txBody>
      </p:sp>
      <p:sp>
        <p:nvSpPr>
          <p:cNvPr id="4" name="object 4"/>
          <p:cNvSpPr txBox="1">
            <a:spLocks noGrp="1"/>
          </p:cNvSpPr>
          <p:nvPr>
            <p:ph type="title"/>
          </p:nvPr>
        </p:nvSpPr>
        <p:spPr>
          <a:xfrm>
            <a:off x="76200" y="212007"/>
            <a:ext cx="5627788" cy="718986"/>
          </a:xfrm>
          <a:prstGeom prst="rect">
            <a:avLst/>
          </a:prstGeom>
        </p:spPr>
        <p:txBody>
          <a:bodyPr vert="horz" wrap="square" lIns="0" tIns="120149" rIns="0" bIns="0" rtlCol="0">
            <a:spAutoFit/>
          </a:bodyPr>
          <a:lstStyle/>
          <a:p>
            <a:pPr marL="11665" marR="4666">
              <a:lnSpc>
                <a:spcPts val="4960"/>
              </a:lnSpc>
              <a:spcBef>
                <a:spcPts val="946"/>
              </a:spcBef>
            </a:pPr>
            <a:r>
              <a:rPr sz="3600" dirty="0" smtClean="0">
                <a:latin typeface="Arial" pitchFamily="34" charset="0"/>
                <a:cs typeface="Arial" pitchFamily="34" charset="0"/>
              </a:rPr>
              <a:t>TEAM</a:t>
            </a:r>
            <a:r>
              <a:rPr lang="en-US" sz="3600" dirty="0" smtClean="0">
                <a:latin typeface="Arial" pitchFamily="34" charset="0"/>
                <a:cs typeface="Arial" pitchFamily="34" charset="0"/>
              </a:rPr>
              <a:t> </a:t>
            </a:r>
            <a:r>
              <a:rPr sz="3600" dirty="0" smtClean="0">
                <a:solidFill>
                  <a:srgbClr val="FEE433"/>
                </a:solidFill>
                <a:latin typeface="Arial" pitchFamily="34" charset="0"/>
                <a:cs typeface="Arial" pitchFamily="34" charset="0"/>
              </a:rPr>
              <a:t>MEMBERS</a:t>
            </a:r>
            <a:endParaRPr sz="3600" dirty="0">
              <a:solidFill>
                <a:srgbClr val="FEE433"/>
              </a:solidFill>
              <a:latin typeface="Arial" pitchFamily="34" charset="0"/>
              <a:cs typeface="Arial" pitchFamily="34" charset="0"/>
            </a:endParaRPr>
          </a:p>
        </p:txBody>
      </p:sp>
      <p:sp>
        <p:nvSpPr>
          <p:cNvPr id="9" name="object 9"/>
          <p:cNvSpPr/>
          <p:nvPr/>
        </p:nvSpPr>
        <p:spPr>
          <a:xfrm>
            <a:off x="2618255" y="9360315"/>
            <a:ext cx="1305325" cy="0"/>
          </a:xfrm>
          <a:custGeom>
            <a:avLst/>
            <a:gdLst/>
            <a:ahLst/>
            <a:cxnLst/>
            <a:rect l="l" t="t" r="r" b="b"/>
            <a:pathLst>
              <a:path w="1438275">
                <a:moveTo>
                  <a:pt x="0" y="0"/>
                </a:moveTo>
                <a:lnTo>
                  <a:pt x="1438275" y="0"/>
                </a:lnTo>
              </a:path>
            </a:pathLst>
          </a:custGeom>
          <a:ln w="19050">
            <a:solidFill>
              <a:srgbClr val="000000"/>
            </a:solidFill>
          </a:ln>
        </p:spPr>
        <p:txBody>
          <a:bodyPr wrap="square" lIns="0" tIns="0" rIns="0" bIns="0" rtlCol="0"/>
          <a:lstStyle/>
          <a:p>
            <a:endParaRPr/>
          </a:p>
        </p:txBody>
      </p:sp>
      <p:sp>
        <p:nvSpPr>
          <p:cNvPr id="14" name="object 14"/>
          <p:cNvSpPr txBox="1">
            <a:spLocks noGrp="1"/>
          </p:cNvSpPr>
          <p:nvPr>
            <p:ph type="sldNum" sz="quarter" idx="7"/>
          </p:nvPr>
        </p:nvSpPr>
        <p:spPr>
          <a:xfrm>
            <a:off x="6572731" y="9590408"/>
            <a:ext cx="189154" cy="172810"/>
          </a:xfrm>
          <a:prstGeom prst="rect">
            <a:avLst/>
          </a:prstGeom>
        </p:spPr>
        <p:txBody>
          <a:bodyPr vert="horz" wrap="square" lIns="0" tIns="3499" rIns="0" bIns="0" rtlCol="0">
            <a:spAutoFit/>
          </a:bodyPr>
          <a:lstStyle/>
          <a:p>
            <a:pPr marL="23330">
              <a:spcBef>
                <a:spcPts val="28"/>
              </a:spcBef>
            </a:pPr>
            <a:r>
              <a:rPr lang="en-US" spc="-83" dirty="0" smtClean="0"/>
              <a:t>10</a:t>
            </a:r>
            <a:endParaRPr spc="-83" dirty="0"/>
          </a:p>
        </p:txBody>
      </p:sp>
      <p:sp>
        <p:nvSpPr>
          <p:cNvPr id="5" name="TextBox 4"/>
          <p:cNvSpPr txBox="1"/>
          <p:nvPr/>
        </p:nvSpPr>
        <p:spPr>
          <a:xfrm>
            <a:off x="1442117" y="1432887"/>
            <a:ext cx="1828800" cy="1508105"/>
          </a:xfrm>
          <a:prstGeom prst="rect">
            <a:avLst/>
          </a:prstGeom>
          <a:noFill/>
        </p:spPr>
        <p:txBody>
          <a:bodyPr wrap="square" rtlCol="0">
            <a:spAutoFit/>
          </a:bodyPr>
          <a:lstStyle/>
          <a:p>
            <a:pPr>
              <a:lnSpc>
                <a:spcPct val="150000"/>
              </a:lnSpc>
            </a:pPr>
            <a:r>
              <a:rPr lang="en-US" dirty="0" smtClean="0">
                <a:latin typeface="Arial" pitchFamily="34" charset="0"/>
                <a:cs typeface="Arial" pitchFamily="34" charset="0"/>
              </a:rPr>
              <a:t>Ahmed </a:t>
            </a:r>
            <a:r>
              <a:rPr lang="en-US" dirty="0" err="1" smtClean="0">
                <a:latin typeface="Arial" pitchFamily="34" charset="0"/>
                <a:cs typeface="Arial" pitchFamily="34" charset="0"/>
              </a:rPr>
              <a:t>Essam</a:t>
            </a:r>
            <a:endParaRPr lang="en-US" dirty="0" smtClean="0">
              <a:latin typeface="Arial" pitchFamily="34" charset="0"/>
              <a:cs typeface="Arial" pitchFamily="34" charset="0"/>
            </a:endParaRPr>
          </a:p>
          <a:p>
            <a:pPr>
              <a:lnSpc>
                <a:spcPct val="150000"/>
              </a:lnSpc>
            </a:pPr>
            <a:r>
              <a:rPr lang="en-US" sz="1100" dirty="0">
                <a:latin typeface="Arial" pitchFamily="34" charset="0"/>
                <a:cs typeface="Arial" pitchFamily="34" charset="0"/>
              </a:rPr>
              <a:t>Phone: +20 122 0634 810</a:t>
            </a:r>
          </a:p>
          <a:p>
            <a:r>
              <a:rPr lang="en-US" sz="1100" dirty="0">
                <a:latin typeface="Arial" pitchFamily="34" charset="0"/>
                <a:cs typeface="Arial" pitchFamily="34" charset="0"/>
              </a:rPr>
              <a:t>Email: ahmed.es.ms1@alexu.edu.eg</a:t>
            </a:r>
          </a:p>
          <a:p>
            <a:endParaRPr lang="en-US" dirty="0" smtClean="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57444" y="5434217"/>
            <a:ext cx="1202390" cy="1650564"/>
          </a:xfrm>
          <a:prstGeom prst="rect">
            <a:avLst/>
          </a:prstGeom>
          <a:ln>
            <a:solidFill>
              <a:schemeClr val="tx1"/>
            </a:solidFill>
          </a:ln>
        </p:spPr>
      </p:pic>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3655629" y="6773076"/>
            <a:ext cx="1202389" cy="1629410"/>
          </a:xfrm>
          <a:prstGeom prst="rect">
            <a:avLst/>
          </a:prstGeom>
          <a:ln>
            <a:solidFill>
              <a:schemeClr val="tx1"/>
            </a:solidFill>
          </a:ln>
        </p:spPr>
      </p:pic>
      <p:pic>
        <p:nvPicPr>
          <p:cNvPr id="12" name="Picture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444" y="1371600"/>
            <a:ext cx="1202389" cy="1630680"/>
          </a:xfrm>
          <a:prstGeom prst="rect">
            <a:avLst/>
          </a:prstGeom>
          <a:noFill/>
          <a:ln>
            <a:solidFill>
              <a:schemeClr val="tx1"/>
            </a:solidFill>
          </a:ln>
        </p:spPr>
      </p:pic>
      <p:pic>
        <p:nvPicPr>
          <p:cNvPr id="13" name="Picture 12"/>
          <p:cNvPicPr/>
          <p:nvPr/>
        </p:nvPicPr>
        <p:blipFill rotWithShape="1">
          <a:blip r:embed="rId5">
            <a:extLst>
              <a:ext uri="{28A0092B-C50C-407E-A947-70E740481C1C}">
                <a14:useLocalDpi xmlns:a14="http://schemas.microsoft.com/office/drawing/2010/main" val="0"/>
              </a:ext>
            </a:extLst>
          </a:blip>
          <a:srcRect l="9977" t="28679" r="38225" b="4775"/>
          <a:stretch/>
        </p:blipFill>
        <p:spPr bwMode="auto">
          <a:xfrm>
            <a:off x="3608941" y="2154282"/>
            <a:ext cx="1202390" cy="1647389"/>
          </a:xfrm>
          <a:prstGeom prst="rect">
            <a:avLst/>
          </a:prstGeom>
          <a:ln>
            <a:solidFill>
              <a:schemeClr val="tx1"/>
            </a:solidFill>
          </a:ln>
          <a:extLst>
            <a:ext uri="{53640926-AAD7-44D8-BBD7-CCE9431645EC}">
              <a14:shadowObscured xmlns:a14="http://schemas.microsoft.com/office/drawing/2010/main"/>
            </a:ext>
          </a:extLst>
        </p:spPr>
      </p:pic>
      <p:pic>
        <p:nvPicPr>
          <p:cNvPr id="1026" name="Picture 2" descr="C:\Users\K I N G\Desktop\Asser 20181202_120035.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6281" t="15000" r="25781" b="9218"/>
          <a:stretch/>
        </p:blipFill>
        <p:spPr bwMode="auto">
          <a:xfrm>
            <a:off x="168330" y="3505200"/>
            <a:ext cx="1202390" cy="1663899"/>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933085" y="7111180"/>
            <a:ext cx="1828800" cy="1338828"/>
          </a:xfrm>
          <a:prstGeom prst="rect">
            <a:avLst/>
          </a:prstGeom>
          <a:noFill/>
        </p:spPr>
        <p:txBody>
          <a:bodyPr wrap="square" rtlCol="0">
            <a:spAutoFit/>
          </a:bodyPr>
          <a:lstStyle/>
          <a:p>
            <a:pPr>
              <a:lnSpc>
                <a:spcPct val="150000"/>
              </a:lnSpc>
            </a:pPr>
            <a:r>
              <a:rPr lang="en-US" dirty="0" err="1" smtClean="0">
                <a:latin typeface="Arial" pitchFamily="34" charset="0"/>
                <a:cs typeface="Arial" pitchFamily="34" charset="0"/>
              </a:rPr>
              <a:t>Mayar</a:t>
            </a:r>
            <a:r>
              <a:rPr lang="en-US" dirty="0" smtClean="0">
                <a:latin typeface="Arial" pitchFamily="34" charset="0"/>
                <a:cs typeface="Arial" pitchFamily="34" charset="0"/>
              </a:rPr>
              <a:t> </a:t>
            </a:r>
            <a:r>
              <a:rPr lang="en-US" dirty="0" err="1" smtClean="0">
                <a:latin typeface="Arial" pitchFamily="34" charset="0"/>
                <a:cs typeface="Arial" pitchFamily="34" charset="0"/>
              </a:rPr>
              <a:t>Zaki</a:t>
            </a:r>
            <a:endParaRPr lang="en-US" dirty="0" smtClean="0">
              <a:latin typeface="Arial" pitchFamily="34" charset="0"/>
              <a:cs typeface="Arial" pitchFamily="34" charset="0"/>
            </a:endParaRPr>
          </a:p>
          <a:p>
            <a:pPr algn="just">
              <a:lnSpc>
                <a:spcPct val="150000"/>
              </a:lnSpc>
            </a:pPr>
            <a:r>
              <a:rPr lang="en-US" sz="1100" dirty="0">
                <a:latin typeface="Arial" pitchFamily="34" charset="0"/>
                <a:cs typeface="Arial" pitchFamily="34" charset="0"/>
              </a:rPr>
              <a:t>Phone: +20 100 4828 514</a:t>
            </a:r>
          </a:p>
          <a:p>
            <a:pPr algn="just"/>
            <a:r>
              <a:rPr lang="en-US" sz="1100" dirty="0">
                <a:latin typeface="Arial" pitchFamily="34" charset="0"/>
                <a:cs typeface="Arial" pitchFamily="34" charset="0"/>
              </a:rPr>
              <a:t>Email: mayarmzaki@gmail.com</a:t>
            </a:r>
          </a:p>
          <a:p>
            <a:endParaRPr lang="en-US" dirty="0" smtClean="0"/>
          </a:p>
        </p:txBody>
      </p:sp>
      <p:sp>
        <p:nvSpPr>
          <p:cNvPr id="16" name="TextBox 15"/>
          <p:cNvSpPr txBox="1"/>
          <p:nvPr/>
        </p:nvSpPr>
        <p:spPr>
          <a:xfrm>
            <a:off x="1410156" y="7581782"/>
            <a:ext cx="1828800" cy="1338828"/>
          </a:xfrm>
          <a:prstGeom prst="rect">
            <a:avLst/>
          </a:prstGeom>
          <a:noFill/>
        </p:spPr>
        <p:txBody>
          <a:bodyPr wrap="square" rtlCol="0">
            <a:spAutoFit/>
          </a:bodyPr>
          <a:lstStyle/>
          <a:p>
            <a:pPr>
              <a:lnSpc>
                <a:spcPct val="150000"/>
              </a:lnSpc>
            </a:pPr>
            <a:r>
              <a:rPr lang="en-US" dirty="0" smtClean="0">
                <a:latin typeface="Arial" pitchFamily="34" charset="0"/>
                <a:cs typeface="Arial" pitchFamily="34" charset="0"/>
              </a:rPr>
              <a:t>Omar Youssef</a:t>
            </a:r>
          </a:p>
          <a:p>
            <a:pPr>
              <a:lnSpc>
                <a:spcPct val="150000"/>
              </a:lnSpc>
            </a:pPr>
            <a:r>
              <a:rPr lang="en-US" sz="1100" dirty="0">
                <a:latin typeface="Arial" pitchFamily="34" charset="0"/>
                <a:cs typeface="Arial" pitchFamily="34" charset="0"/>
              </a:rPr>
              <a:t>Phone: +20 109 0842 007 </a:t>
            </a:r>
          </a:p>
          <a:p>
            <a:r>
              <a:rPr lang="en-US" sz="1100" dirty="0">
                <a:latin typeface="Arial" pitchFamily="34" charset="0"/>
                <a:cs typeface="Arial" pitchFamily="34" charset="0"/>
              </a:rPr>
              <a:t>Email: morojo24@gmail.com</a:t>
            </a:r>
          </a:p>
          <a:p>
            <a:endParaRPr lang="en-US" dirty="0" smtClean="0"/>
          </a:p>
        </p:txBody>
      </p:sp>
      <p:sp>
        <p:nvSpPr>
          <p:cNvPr id="17" name="TextBox 16"/>
          <p:cNvSpPr txBox="1"/>
          <p:nvPr/>
        </p:nvSpPr>
        <p:spPr>
          <a:xfrm>
            <a:off x="4811331" y="2295237"/>
            <a:ext cx="2132544" cy="1508105"/>
          </a:xfrm>
          <a:prstGeom prst="rect">
            <a:avLst/>
          </a:prstGeom>
          <a:noFill/>
        </p:spPr>
        <p:txBody>
          <a:bodyPr wrap="square" rtlCol="0">
            <a:spAutoFit/>
          </a:bodyPr>
          <a:lstStyle/>
          <a:p>
            <a:pPr>
              <a:lnSpc>
                <a:spcPct val="150000"/>
              </a:lnSpc>
            </a:pPr>
            <a:r>
              <a:rPr lang="en-US" dirty="0" err="1" smtClean="0">
                <a:latin typeface="Arial" pitchFamily="34" charset="0"/>
                <a:cs typeface="Arial" pitchFamily="34" charset="0"/>
              </a:rPr>
              <a:t>Mayada</a:t>
            </a:r>
            <a:r>
              <a:rPr lang="en-US" dirty="0" smtClean="0">
                <a:latin typeface="Arial" pitchFamily="34" charset="0"/>
                <a:cs typeface="Arial" pitchFamily="34" charset="0"/>
              </a:rPr>
              <a:t> </a:t>
            </a:r>
            <a:r>
              <a:rPr lang="en-US" dirty="0" err="1" smtClean="0">
                <a:latin typeface="Arial" pitchFamily="34" charset="0"/>
                <a:cs typeface="Arial" pitchFamily="34" charset="0"/>
              </a:rPr>
              <a:t>ElHussieny</a:t>
            </a:r>
            <a:endParaRPr lang="en-US" dirty="0" smtClean="0">
              <a:latin typeface="Arial" pitchFamily="34" charset="0"/>
              <a:cs typeface="Arial" pitchFamily="34" charset="0"/>
            </a:endParaRPr>
          </a:p>
          <a:p>
            <a:pPr>
              <a:lnSpc>
                <a:spcPct val="150000"/>
              </a:lnSpc>
            </a:pPr>
            <a:r>
              <a:rPr lang="en-US" sz="1100" dirty="0">
                <a:latin typeface="Arial" pitchFamily="34" charset="0"/>
                <a:cs typeface="Arial" pitchFamily="34" charset="0"/>
              </a:rPr>
              <a:t>Phone: +20 102 0615 349</a:t>
            </a:r>
          </a:p>
          <a:p>
            <a:r>
              <a:rPr lang="en-US" sz="1100" dirty="0">
                <a:latin typeface="Arial" pitchFamily="34" charset="0"/>
                <a:cs typeface="Arial" pitchFamily="34" charset="0"/>
              </a:rPr>
              <a:t>Email: mayadaelhoseny1994@gmail.com</a:t>
            </a:r>
          </a:p>
          <a:p>
            <a:endParaRPr lang="en-US" dirty="0" smtClean="0"/>
          </a:p>
        </p:txBody>
      </p:sp>
      <p:sp>
        <p:nvSpPr>
          <p:cNvPr id="18" name="TextBox 17"/>
          <p:cNvSpPr txBox="1"/>
          <p:nvPr/>
        </p:nvSpPr>
        <p:spPr>
          <a:xfrm>
            <a:off x="1442117" y="3713901"/>
            <a:ext cx="1828800" cy="1246495"/>
          </a:xfrm>
          <a:prstGeom prst="rect">
            <a:avLst/>
          </a:prstGeom>
          <a:noFill/>
        </p:spPr>
        <p:txBody>
          <a:bodyPr wrap="square" rtlCol="0">
            <a:spAutoFit/>
          </a:bodyPr>
          <a:lstStyle/>
          <a:p>
            <a:pPr>
              <a:lnSpc>
                <a:spcPct val="150000"/>
              </a:lnSpc>
            </a:pPr>
            <a:r>
              <a:rPr lang="en-US" dirty="0" smtClean="0">
                <a:latin typeface="Arial" pitchFamily="34" charset="0"/>
                <a:cs typeface="Arial" pitchFamily="34" charset="0"/>
              </a:rPr>
              <a:t>Asser </a:t>
            </a:r>
            <a:r>
              <a:rPr lang="en-US" dirty="0" err="1" smtClean="0">
                <a:latin typeface="Arial" pitchFamily="34" charset="0"/>
                <a:cs typeface="Arial" pitchFamily="34" charset="0"/>
              </a:rPr>
              <a:t>Abdelaziz</a:t>
            </a:r>
            <a:endParaRPr lang="en-US" dirty="0" smtClean="0">
              <a:latin typeface="Arial" pitchFamily="34" charset="0"/>
              <a:cs typeface="Arial" pitchFamily="34" charset="0"/>
            </a:endParaRPr>
          </a:p>
          <a:p>
            <a:pPr>
              <a:lnSpc>
                <a:spcPct val="150000"/>
              </a:lnSpc>
            </a:pPr>
            <a:r>
              <a:rPr lang="en-US" sz="1100" dirty="0">
                <a:latin typeface="Arial" pitchFamily="34" charset="0"/>
                <a:cs typeface="Arial" pitchFamily="34" charset="0"/>
              </a:rPr>
              <a:t>Phone: +20 106 1256 944</a:t>
            </a:r>
          </a:p>
          <a:p>
            <a:r>
              <a:rPr lang="en-US" sz="1100" dirty="0">
                <a:latin typeface="Arial" pitchFamily="34" charset="0"/>
                <a:cs typeface="Arial" pitchFamily="34" charset="0"/>
              </a:rPr>
              <a:t>Email: </a:t>
            </a:r>
            <a:r>
              <a:rPr lang="en-US" sz="1100" dirty="0" smtClean="0">
                <a:latin typeface="Arial" pitchFamily="34" charset="0"/>
                <a:cs typeface="Arial" pitchFamily="34" charset="0"/>
              </a:rPr>
              <a:t>es-asser.abdelaziz1415@alexu.edu.eg</a:t>
            </a:r>
            <a:endParaRPr lang="en-US" sz="1100" dirty="0">
              <a:latin typeface="Arial" pitchFamily="34" charset="0"/>
              <a:cs typeface="Arial" pitchFamily="34" charset="0"/>
            </a:endParaRPr>
          </a:p>
        </p:txBody>
      </p:sp>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7218" t="4636" r="11018" b="8616"/>
          <a:stretch/>
        </p:blipFill>
        <p:spPr>
          <a:xfrm>
            <a:off x="147037" y="7391400"/>
            <a:ext cx="1209435" cy="1696653"/>
          </a:xfrm>
          <a:prstGeom prst="rect">
            <a:avLst/>
          </a:prstGeom>
          <a:ln>
            <a:solidFill>
              <a:schemeClr val="tx1"/>
            </a:solidFill>
          </a:ln>
        </p:spPr>
      </p:pic>
      <p:sp>
        <p:nvSpPr>
          <p:cNvPr id="21" name="TextBox 20"/>
          <p:cNvSpPr txBox="1"/>
          <p:nvPr/>
        </p:nvSpPr>
        <p:spPr>
          <a:xfrm>
            <a:off x="1410156" y="5695858"/>
            <a:ext cx="2213512" cy="1077218"/>
          </a:xfrm>
          <a:prstGeom prst="rect">
            <a:avLst/>
          </a:prstGeom>
          <a:noFill/>
        </p:spPr>
        <p:txBody>
          <a:bodyPr wrap="square" rtlCol="0">
            <a:spAutoFit/>
          </a:bodyPr>
          <a:lstStyle/>
          <a:p>
            <a:pPr>
              <a:lnSpc>
                <a:spcPct val="150000"/>
              </a:lnSpc>
            </a:pPr>
            <a:r>
              <a:rPr lang="en-US" dirty="0" err="1" smtClean="0">
                <a:latin typeface="Arial" pitchFamily="34" charset="0"/>
                <a:cs typeface="Arial" pitchFamily="34" charset="0"/>
              </a:rPr>
              <a:t>Tarek</a:t>
            </a:r>
            <a:r>
              <a:rPr lang="en-US" dirty="0" smtClean="0">
                <a:latin typeface="Arial" pitchFamily="34" charset="0"/>
                <a:cs typeface="Arial" pitchFamily="34" charset="0"/>
              </a:rPr>
              <a:t> </a:t>
            </a:r>
            <a:r>
              <a:rPr lang="en-US" dirty="0" err="1" smtClean="0">
                <a:latin typeface="Arial" pitchFamily="34" charset="0"/>
                <a:cs typeface="Arial" pitchFamily="34" charset="0"/>
              </a:rPr>
              <a:t>Abdallah</a:t>
            </a:r>
            <a:endParaRPr lang="en-US" dirty="0" smtClean="0">
              <a:latin typeface="Arial" pitchFamily="34" charset="0"/>
              <a:cs typeface="Arial" pitchFamily="34" charset="0"/>
            </a:endParaRPr>
          </a:p>
          <a:p>
            <a:pPr algn="just">
              <a:lnSpc>
                <a:spcPct val="150000"/>
              </a:lnSpc>
            </a:pPr>
            <a:r>
              <a:rPr lang="en-US" sz="1100" dirty="0">
                <a:latin typeface="Arial" pitchFamily="34" charset="0"/>
                <a:cs typeface="Arial" pitchFamily="34" charset="0"/>
              </a:rPr>
              <a:t>Phone: +20 128 2565 435</a:t>
            </a:r>
          </a:p>
          <a:p>
            <a:pPr algn="just"/>
            <a:r>
              <a:rPr lang="en-US" sz="1100" dirty="0">
                <a:latin typeface="Arial" pitchFamily="34" charset="0"/>
                <a:cs typeface="Arial" pitchFamily="34" charset="0"/>
              </a:rPr>
              <a:t>Email: </a:t>
            </a:r>
            <a:r>
              <a:rPr lang="en-US" sz="1100" dirty="0" smtClean="0">
                <a:latin typeface="Arial" pitchFamily="34" charset="0"/>
                <a:cs typeface="Arial" pitchFamily="34" charset="0"/>
              </a:rPr>
              <a:t>Tarekabdullah90@yahoo.com</a:t>
            </a:r>
            <a:endParaRPr lang="en-US" sz="1100" dirty="0">
              <a:latin typeface="Arial" pitchFamily="34" charset="0"/>
              <a:cs typeface="Arial" pitchFamily="34" charset="0"/>
            </a:endParaRPr>
          </a:p>
        </p:txBody>
      </p:sp>
      <p:pic>
        <p:nvPicPr>
          <p:cNvPr id="20" name="Picture 19"/>
          <p:cNvPicPr>
            <a:picLocks noChangeAspect="1"/>
          </p:cNvPicPr>
          <p:nvPr/>
        </p:nvPicPr>
        <p:blipFill rotWithShape="1">
          <a:blip r:embed="rId8" cstate="print">
            <a:extLst>
              <a:ext uri="{28A0092B-C50C-407E-A947-70E740481C1C}">
                <a14:useLocalDpi xmlns:a14="http://schemas.microsoft.com/office/drawing/2010/main" val="0"/>
              </a:ext>
            </a:extLst>
          </a:blip>
          <a:srcRect t="5325" b="6377"/>
          <a:stretch/>
        </p:blipFill>
        <p:spPr>
          <a:xfrm>
            <a:off x="3608941" y="4384815"/>
            <a:ext cx="1206043" cy="1750528"/>
          </a:xfrm>
          <a:prstGeom prst="rect">
            <a:avLst/>
          </a:prstGeom>
          <a:ln>
            <a:solidFill>
              <a:schemeClr val="tx1"/>
            </a:solidFill>
          </a:ln>
        </p:spPr>
      </p:pic>
      <p:sp>
        <p:nvSpPr>
          <p:cNvPr id="23" name="TextBox 22"/>
          <p:cNvSpPr txBox="1"/>
          <p:nvPr/>
        </p:nvSpPr>
        <p:spPr>
          <a:xfrm>
            <a:off x="4858018" y="4590665"/>
            <a:ext cx="1828800" cy="1338828"/>
          </a:xfrm>
          <a:prstGeom prst="rect">
            <a:avLst/>
          </a:prstGeom>
          <a:noFill/>
        </p:spPr>
        <p:txBody>
          <a:bodyPr wrap="square" rtlCol="0">
            <a:spAutoFit/>
          </a:bodyPr>
          <a:lstStyle/>
          <a:p>
            <a:pPr>
              <a:lnSpc>
                <a:spcPct val="150000"/>
              </a:lnSpc>
            </a:pPr>
            <a:r>
              <a:rPr lang="en-US" dirty="0" smtClean="0">
                <a:latin typeface="Arial" pitchFamily="34" charset="0"/>
                <a:cs typeface="Arial" pitchFamily="34" charset="0"/>
              </a:rPr>
              <a:t>Ali </a:t>
            </a:r>
            <a:r>
              <a:rPr lang="en-US" dirty="0" err="1" smtClean="0">
                <a:latin typeface="Arial" pitchFamily="34" charset="0"/>
                <a:cs typeface="Arial" pitchFamily="34" charset="0"/>
              </a:rPr>
              <a:t>Elsayed</a:t>
            </a:r>
            <a:endParaRPr lang="en-US" dirty="0" smtClean="0">
              <a:latin typeface="Arial" pitchFamily="34" charset="0"/>
              <a:cs typeface="Arial" pitchFamily="34" charset="0"/>
            </a:endParaRPr>
          </a:p>
          <a:p>
            <a:pPr>
              <a:lnSpc>
                <a:spcPct val="150000"/>
              </a:lnSpc>
            </a:pPr>
            <a:r>
              <a:rPr lang="en-US" sz="1100" dirty="0">
                <a:latin typeface="Arial" pitchFamily="34" charset="0"/>
                <a:cs typeface="Arial" pitchFamily="34" charset="0"/>
              </a:rPr>
              <a:t>Phone: +20 100 7570 496</a:t>
            </a:r>
          </a:p>
          <a:p>
            <a:r>
              <a:rPr lang="en-US" sz="1100" dirty="0">
                <a:latin typeface="Arial" pitchFamily="34" charset="0"/>
                <a:cs typeface="Arial" pitchFamily="34" charset="0"/>
              </a:rPr>
              <a:t>Email: alisayed_95@hotmail.com</a:t>
            </a:r>
          </a:p>
          <a:p>
            <a:endParaRPr lang="en-US" dirty="0" smtClean="0"/>
          </a:p>
        </p:txBody>
      </p:sp>
      <p:pic>
        <p:nvPicPr>
          <p:cNvPr id="22" name="Picture 3" descr="F:\College\4\Grad Project\Proposal\FOE-Logo-PN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15000" y="152400"/>
            <a:ext cx="875148" cy="14024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62380" y="9448800"/>
            <a:ext cx="499078" cy="456026"/>
          </a:xfrm>
          <a:custGeom>
            <a:avLst/>
            <a:gdLst/>
            <a:ahLst/>
            <a:cxnLst/>
            <a:rect l="l" t="t" r="r" b="b"/>
            <a:pathLst>
              <a:path w="549909" h="690879">
                <a:moveTo>
                  <a:pt x="549605" y="0"/>
                </a:moveTo>
                <a:lnTo>
                  <a:pt x="0" y="0"/>
                </a:lnTo>
                <a:lnTo>
                  <a:pt x="0" y="690750"/>
                </a:lnTo>
                <a:lnTo>
                  <a:pt x="549605" y="690750"/>
                </a:lnTo>
                <a:lnTo>
                  <a:pt x="549605" y="0"/>
                </a:lnTo>
                <a:close/>
              </a:path>
            </a:pathLst>
          </a:custGeom>
          <a:solidFill>
            <a:srgbClr val="092457"/>
          </a:solidFill>
        </p:spPr>
        <p:txBody>
          <a:bodyPr wrap="square" lIns="0" tIns="0" rIns="0" bIns="0" rtlCol="0"/>
          <a:lstStyle/>
          <a:p>
            <a:endParaRPr/>
          </a:p>
        </p:txBody>
      </p:sp>
      <p:sp>
        <p:nvSpPr>
          <p:cNvPr id="3" name="object 3"/>
          <p:cNvSpPr/>
          <p:nvPr/>
        </p:nvSpPr>
        <p:spPr>
          <a:xfrm>
            <a:off x="0" y="2"/>
            <a:ext cx="3886200" cy="1066798"/>
          </a:xfrm>
          <a:custGeom>
            <a:avLst/>
            <a:gdLst/>
            <a:ahLst/>
            <a:cxnLst/>
            <a:rect l="l" t="t" r="r" b="b"/>
            <a:pathLst>
              <a:path w="3648075" h="2085975">
                <a:moveTo>
                  <a:pt x="0" y="2085972"/>
                </a:moveTo>
                <a:lnTo>
                  <a:pt x="3648075" y="2085972"/>
                </a:lnTo>
                <a:lnTo>
                  <a:pt x="3648075" y="0"/>
                </a:lnTo>
                <a:lnTo>
                  <a:pt x="0" y="0"/>
                </a:lnTo>
                <a:lnTo>
                  <a:pt x="0" y="2085972"/>
                </a:lnTo>
                <a:close/>
              </a:path>
            </a:pathLst>
          </a:custGeom>
          <a:solidFill>
            <a:srgbClr val="092457"/>
          </a:solidFill>
        </p:spPr>
        <p:txBody>
          <a:bodyPr wrap="square" lIns="0" tIns="0" rIns="0" bIns="0" rtlCol="0"/>
          <a:lstStyle/>
          <a:p>
            <a:endParaRPr/>
          </a:p>
        </p:txBody>
      </p:sp>
      <p:sp>
        <p:nvSpPr>
          <p:cNvPr id="4" name="object 4"/>
          <p:cNvSpPr txBox="1">
            <a:spLocks noGrp="1"/>
          </p:cNvSpPr>
          <p:nvPr>
            <p:ph type="title"/>
          </p:nvPr>
        </p:nvSpPr>
        <p:spPr>
          <a:xfrm>
            <a:off x="351687" y="76201"/>
            <a:ext cx="3001113" cy="762524"/>
          </a:xfrm>
          <a:prstGeom prst="rect">
            <a:avLst/>
          </a:prstGeom>
        </p:spPr>
        <p:txBody>
          <a:bodyPr vert="horz" wrap="square" lIns="0" tIns="120149" rIns="0" bIns="0" rtlCol="0">
            <a:spAutoFit/>
          </a:bodyPr>
          <a:lstStyle/>
          <a:p>
            <a:pPr marL="11665" marR="4666">
              <a:lnSpc>
                <a:spcPts val="4960"/>
              </a:lnSpc>
              <a:spcBef>
                <a:spcPts val="946"/>
              </a:spcBef>
            </a:pPr>
            <a:r>
              <a:rPr sz="2200" dirty="0" smtClean="0"/>
              <a:t>PROPOSAL</a:t>
            </a:r>
            <a:r>
              <a:rPr lang="en-US" sz="2200" spc="-276" dirty="0"/>
              <a:t> </a:t>
            </a:r>
            <a:r>
              <a:rPr sz="2200" spc="-276" dirty="0" smtClean="0">
                <a:solidFill>
                  <a:srgbClr val="FEE433"/>
                </a:solidFill>
              </a:rPr>
              <a:t>SIGN-OFF</a:t>
            </a:r>
            <a:endParaRPr sz="2200" spc="-276" dirty="0">
              <a:solidFill>
                <a:srgbClr val="FEE433"/>
              </a:solidFill>
            </a:endParaRPr>
          </a:p>
        </p:txBody>
      </p:sp>
      <p:sp>
        <p:nvSpPr>
          <p:cNvPr id="7" name="object 7"/>
          <p:cNvSpPr txBox="1"/>
          <p:nvPr/>
        </p:nvSpPr>
        <p:spPr>
          <a:xfrm>
            <a:off x="4012666" y="8156125"/>
            <a:ext cx="2349714" cy="587986"/>
          </a:xfrm>
          <a:prstGeom prst="rect">
            <a:avLst/>
          </a:prstGeom>
        </p:spPr>
        <p:txBody>
          <a:bodyPr vert="horz" wrap="square" lIns="0" tIns="28579" rIns="0" bIns="0" rtlCol="0">
            <a:spAutoFit/>
          </a:bodyPr>
          <a:lstStyle/>
          <a:p>
            <a:pPr marL="11665">
              <a:spcBef>
                <a:spcPts val="225"/>
              </a:spcBef>
            </a:pPr>
            <a:r>
              <a:rPr lang="en-US" sz="1200" b="1" spc="-69" dirty="0">
                <a:latin typeface="Arial" pitchFamily="34" charset="0"/>
                <a:cs typeface="Arial" pitchFamily="34" charset="0"/>
              </a:rPr>
              <a:t>(   )</a:t>
            </a:r>
            <a:r>
              <a:rPr sz="1200" b="1" spc="-101" dirty="0">
                <a:latin typeface="Arial" pitchFamily="34" charset="0"/>
                <a:cs typeface="Arial" pitchFamily="34" charset="0"/>
              </a:rPr>
              <a:t>,</a:t>
            </a:r>
            <a:endParaRPr sz="1200" dirty="0">
              <a:latin typeface="Arial" pitchFamily="34" charset="0"/>
              <a:cs typeface="Arial" pitchFamily="34" charset="0"/>
            </a:endParaRPr>
          </a:p>
          <a:p>
            <a:pPr marL="11665">
              <a:spcBef>
                <a:spcPts val="124"/>
              </a:spcBef>
            </a:pPr>
            <a:r>
              <a:rPr sz="1050" spc="23" dirty="0">
                <a:latin typeface="Arial" pitchFamily="34" charset="0"/>
                <a:cs typeface="Arial" pitchFamily="34" charset="0"/>
              </a:rPr>
              <a:t>Head</a:t>
            </a:r>
            <a:r>
              <a:rPr sz="1050" spc="-60" dirty="0">
                <a:latin typeface="Arial" pitchFamily="34" charset="0"/>
                <a:cs typeface="Arial" pitchFamily="34" charset="0"/>
              </a:rPr>
              <a:t> </a:t>
            </a:r>
            <a:endParaRPr sz="1050" dirty="0">
              <a:latin typeface="Arial" pitchFamily="34" charset="0"/>
              <a:cs typeface="Arial" pitchFamily="34" charset="0"/>
            </a:endParaRPr>
          </a:p>
          <a:p>
            <a:pPr marL="11665">
              <a:spcBef>
                <a:spcPts val="303"/>
              </a:spcBef>
            </a:pPr>
            <a:r>
              <a:rPr sz="1050" spc="9" dirty="0">
                <a:latin typeface="Arial" pitchFamily="34" charset="0"/>
                <a:cs typeface="Arial" pitchFamily="34" charset="0"/>
              </a:rPr>
              <a:t>Example</a:t>
            </a:r>
            <a:r>
              <a:rPr sz="1050" spc="-87" dirty="0">
                <a:latin typeface="Arial" pitchFamily="34" charset="0"/>
                <a:cs typeface="Arial" pitchFamily="34" charset="0"/>
              </a:rPr>
              <a:t> </a:t>
            </a:r>
            <a:r>
              <a:rPr sz="1050" spc="28" dirty="0">
                <a:latin typeface="Arial" pitchFamily="34" charset="0"/>
                <a:cs typeface="Arial" pitchFamily="34" charset="0"/>
              </a:rPr>
              <a:t>Company</a:t>
            </a:r>
            <a:endParaRPr sz="1050" dirty="0">
              <a:latin typeface="Arial" pitchFamily="34" charset="0"/>
              <a:cs typeface="Arial" pitchFamily="34" charset="0"/>
            </a:endParaRPr>
          </a:p>
        </p:txBody>
      </p:sp>
      <p:sp>
        <p:nvSpPr>
          <p:cNvPr id="10" name="object 10"/>
          <p:cNvSpPr txBox="1"/>
          <p:nvPr/>
        </p:nvSpPr>
        <p:spPr>
          <a:xfrm>
            <a:off x="576303" y="7382440"/>
            <a:ext cx="239166" cy="276333"/>
          </a:xfrm>
          <a:prstGeom prst="rect">
            <a:avLst/>
          </a:prstGeom>
        </p:spPr>
        <p:txBody>
          <a:bodyPr vert="horz" wrap="square" lIns="0" tIns="14581" rIns="0" bIns="0" rtlCol="0">
            <a:spAutoFit/>
          </a:bodyPr>
          <a:lstStyle/>
          <a:p>
            <a:pPr marL="11665">
              <a:spcBef>
                <a:spcPts val="115"/>
              </a:spcBef>
            </a:pPr>
            <a:r>
              <a:rPr spc="1166" dirty="0">
                <a:solidFill>
                  <a:srgbClr val="004053"/>
                </a:solidFill>
                <a:latin typeface="Courier New"/>
                <a:cs typeface="Courier New"/>
              </a:rPr>
              <a:t></a:t>
            </a:r>
            <a:endParaRPr dirty="0">
              <a:latin typeface="Courier New"/>
              <a:cs typeface="Courier New"/>
            </a:endParaRPr>
          </a:p>
        </p:txBody>
      </p:sp>
      <p:sp>
        <p:nvSpPr>
          <p:cNvPr id="12" name="object 12"/>
          <p:cNvSpPr txBox="1">
            <a:spLocks noGrp="1"/>
          </p:cNvSpPr>
          <p:nvPr>
            <p:ph type="sldNum" sz="quarter" idx="7"/>
          </p:nvPr>
        </p:nvSpPr>
        <p:spPr>
          <a:xfrm>
            <a:off x="6507384" y="9590408"/>
            <a:ext cx="209069" cy="172810"/>
          </a:xfrm>
          <a:prstGeom prst="rect">
            <a:avLst/>
          </a:prstGeom>
        </p:spPr>
        <p:txBody>
          <a:bodyPr vert="horz" wrap="square" lIns="0" tIns="3499" rIns="0" bIns="0" rtlCol="0">
            <a:spAutoFit/>
          </a:bodyPr>
          <a:lstStyle/>
          <a:p>
            <a:pPr marL="23330">
              <a:spcBef>
                <a:spcPts val="28"/>
              </a:spcBef>
            </a:pPr>
            <a:r>
              <a:rPr lang="en-US" spc="-83" dirty="0" smtClean="0"/>
              <a:t>11</a:t>
            </a:r>
            <a:endParaRPr spc="-83" dirty="0"/>
          </a:p>
        </p:txBody>
      </p:sp>
      <p:sp>
        <p:nvSpPr>
          <p:cNvPr id="11" name="object 11"/>
          <p:cNvSpPr txBox="1"/>
          <p:nvPr/>
        </p:nvSpPr>
        <p:spPr>
          <a:xfrm>
            <a:off x="865894" y="7363499"/>
            <a:ext cx="1877305" cy="358028"/>
          </a:xfrm>
          <a:prstGeom prst="rect">
            <a:avLst/>
          </a:prstGeom>
        </p:spPr>
        <p:txBody>
          <a:bodyPr vert="horz" wrap="square" lIns="0" tIns="11665" rIns="0" bIns="0" rtlCol="0">
            <a:spAutoFit/>
          </a:bodyPr>
          <a:lstStyle/>
          <a:p>
            <a:pPr marL="11665">
              <a:spcBef>
                <a:spcPts val="92"/>
              </a:spcBef>
              <a:tabLst>
                <a:tab pos="1340886" algn="l"/>
              </a:tabLst>
            </a:pPr>
            <a:r>
              <a:rPr sz="1200" u="sng" spc="-5" dirty="0">
                <a:solidFill>
                  <a:srgbClr val="CCCCCC"/>
                </a:solidFill>
                <a:uFill>
                  <a:solidFill>
                    <a:srgbClr val="000000"/>
                  </a:solidFill>
                </a:uFill>
                <a:latin typeface="Arial"/>
                <a:cs typeface="Arial"/>
              </a:rPr>
              <a:t>SIGN</a:t>
            </a:r>
            <a:r>
              <a:rPr sz="1200" u="sng" spc="-87" dirty="0">
                <a:solidFill>
                  <a:srgbClr val="CCCCCC"/>
                </a:solidFill>
                <a:uFill>
                  <a:solidFill>
                    <a:srgbClr val="000000"/>
                  </a:solidFill>
                </a:uFill>
                <a:latin typeface="Arial"/>
                <a:cs typeface="Arial"/>
              </a:rPr>
              <a:t> </a:t>
            </a:r>
            <a:r>
              <a:rPr sz="1200" u="sng" spc="-5" dirty="0">
                <a:solidFill>
                  <a:srgbClr val="CCCCCC"/>
                </a:solidFill>
                <a:uFill>
                  <a:solidFill>
                    <a:srgbClr val="000000"/>
                  </a:solidFill>
                </a:uFill>
                <a:latin typeface="Arial"/>
                <a:cs typeface="Arial"/>
              </a:rPr>
              <a:t>HERE	</a:t>
            </a:r>
            <a:endParaRPr sz="1200" dirty="0">
              <a:latin typeface="Arial"/>
              <a:cs typeface="Arial"/>
            </a:endParaRPr>
          </a:p>
          <a:p>
            <a:pPr marL="11665">
              <a:spcBef>
                <a:spcPts val="32"/>
              </a:spcBef>
            </a:pPr>
            <a:r>
              <a:rPr lang="en-US" sz="1050" spc="-5" dirty="0">
                <a:solidFill>
                  <a:srgbClr val="004053"/>
                </a:solidFill>
                <a:latin typeface="Arial"/>
                <a:cs typeface="Arial"/>
              </a:rPr>
              <a:t>Dr. ESLAM REDA LOTFY</a:t>
            </a:r>
            <a:endParaRPr sz="1050" dirty="0">
              <a:latin typeface="Arial"/>
              <a:cs typeface="Arial"/>
            </a:endParaRPr>
          </a:p>
        </p:txBody>
      </p:sp>
      <p:sp>
        <p:nvSpPr>
          <p:cNvPr id="13" name="Rectangle 12"/>
          <p:cNvSpPr/>
          <p:nvPr/>
        </p:nvSpPr>
        <p:spPr>
          <a:xfrm>
            <a:off x="90046" y="7982757"/>
            <a:ext cx="3429000" cy="934721"/>
          </a:xfrm>
          <a:prstGeom prst="rect">
            <a:avLst/>
          </a:prstGeom>
        </p:spPr>
        <p:txBody>
          <a:bodyPr lIns="83988" tIns="41994" rIns="83988" bIns="41994">
            <a:spAutoFit/>
          </a:bodyPr>
          <a:lstStyle/>
          <a:p>
            <a:pPr algn="ctr">
              <a:lnSpc>
                <a:spcPct val="115000"/>
              </a:lnSpc>
              <a:spcAft>
                <a:spcPts val="919"/>
              </a:spcAft>
            </a:pPr>
            <a:r>
              <a:rPr lang="en-US" sz="1200" dirty="0">
                <a:latin typeface="Arial" pitchFamily="34" charset="0"/>
                <a:ea typeface="Calibri" panose="020F0502020204030204" pitchFamily="34" charset="0"/>
                <a:cs typeface="Arial" pitchFamily="34" charset="0"/>
              </a:rPr>
              <a:t>Alexandria University</a:t>
            </a:r>
          </a:p>
          <a:p>
            <a:pPr algn="ctr">
              <a:lnSpc>
                <a:spcPct val="115000"/>
              </a:lnSpc>
              <a:spcAft>
                <a:spcPts val="919"/>
              </a:spcAft>
            </a:pPr>
            <a:r>
              <a:rPr lang="en-US" sz="1200" dirty="0">
                <a:latin typeface="Arial" pitchFamily="34" charset="0"/>
                <a:ea typeface="Calibri" panose="020F0502020204030204" pitchFamily="34" charset="0"/>
                <a:cs typeface="Arial" pitchFamily="34" charset="0"/>
              </a:rPr>
              <a:t>The Faculty of Engineering</a:t>
            </a:r>
          </a:p>
          <a:p>
            <a:pPr algn="ctr">
              <a:lnSpc>
                <a:spcPct val="115000"/>
              </a:lnSpc>
              <a:spcAft>
                <a:spcPts val="919"/>
              </a:spcAft>
            </a:pPr>
            <a:r>
              <a:rPr lang="en-US" sz="1200" dirty="0">
                <a:latin typeface="Arial" pitchFamily="34" charset="0"/>
                <a:ea typeface="Calibri" panose="020F0502020204030204" pitchFamily="34" charset="0"/>
                <a:cs typeface="Arial" pitchFamily="34" charset="0"/>
              </a:rPr>
              <a:t>Mechanical Engineering Department</a:t>
            </a:r>
          </a:p>
        </p:txBody>
      </p:sp>
      <p:pic>
        <p:nvPicPr>
          <p:cNvPr id="2051" name="Picture 3" descr="F:\College\4\Grad Project\Proposal\FOE-Logo-P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152400"/>
            <a:ext cx="875148" cy="14024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p:cNvSpPr/>
          <p:nvPr/>
        </p:nvSpPr>
        <p:spPr>
          <a:xfrm>
            <a:off x="0" y="0"/>
            <a:ext cx="6861458" cy="9904705"/>
          </a:xfrm>
          <a:prstGeom prst="rect">
            <a:avLst/>
          </a:prstGeom>
          <a:blipFill dpi="0" rotWithShape="1">
            <a:blip r:embed="rId2"/>
            <a:srcRect/>
            <a:tile tx="0" ty="0" sx="100000" sy="100000" flip="none" algn="tl"/>
          </a:blipFill>
        </p:spPr>
        <p:txBody>
          <a:bodyPr wrap="square" lIns="0" tIns="0" rIns="0" bIns="0" rtlCol="0"/>
          <a:lstStyle/>
          <a:p>
            <a:endParaRPr/>
          </a:p>
        </p:txBody>
      </p:sp>
      <p:sp>
        <p:nvSpPr>
          <p:cNvPr id="18" name="object 4"/>
          <p:cNvSpPr/>
          <p:nvPr/>
        </p:nvSpPr>
        <p:spPr>
          <a:xfrm>
            <a:off x="0" y="1164721"/>
            <a:ext cx="6215423" cy="8740104"/>
          </a:xfrm>
          <a:custGeom>
            <a:avLst/>
            <a:gdLst/>
            <a:ahLst/>
            <a:cxnLst/>
            <a:rect l="l" t="t" r="r" b="b"/>
            <a:pathLst>
              <a:path w="6848475" h="9434830">
                <a:moveTo>
                  <a:pt x="0" y="9434700"/>
                </a:moveTo>
                <a:lnTo>
                  <a:pt x="6848475" y="9434700"/>
                </a:lnTo>
                <a:lnTo>
                  <a:pt x="6848475" y="0"/>
                </a:lnTo>
                <a:lnTo>
                  <a:pt x="0" y="0"/>
                </a:lnTo>
                <a:lnTo>
                  <a:pt x="0" y="9434700"/>
                </a:lnTo>
                <a:close/>
              </a:path>
            </a:pathLst>
          </a:custGeom>
          <a:solidFill>
            <a:srgbClr val="FFFFFF"/>
          </a:solidFill>
        </p:spPr>
        <p:txBody>
          <a:bodyPr wrap="square" lIns="0" tIns="0" rIns="0" bIns="0" rtlCol="0"/>
          <a:lstStyle/>
          <a:p>
            <a:endParaRPr dirty="0"/>
          </a:p>
        </p:txBody>
      </p:sp>
      <p:grpSp>
        <p:nvGrpSpPr>
          <p:cNvPr id="6" name="Group 5" hidden="1"/>
          <p:cNvGrpSpPr/>
          <p:nvPr/>
        </p:nvGrpSpPr>
        <p:grpSpPr>
          <a:xfrm>
            <a:off x="-941" y="304800"/>
            <a:ext cx="3124200" cy="1524000"/>
            <a:chOff x="0" y="-6350"/>
            <a:chExt cx="3638550" cy="2095500"/>
          </a:xfrm>
        </p:grpSpPr>
        <p:sp>
          <p:nvSpPr>
            <p:cNvPr id="15" name="object 5"/>
            <p:cNvSpPr/>
            <p:nvPr/>
          </p:nvSpPr>
          <p:spPr>
            <a:xfrm>
              <a:off x="0" y="-6350"/>
              <a:ext cx="3638550" cy="2095500"/>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dirty="0"/>
            </a:p>
          </p:txBody>
        </p:sp>
        <p:sp>
          <p:nvSpPr>
            <p:cNvPr id="16" name="object 6"/>
            <p:cNvSpPr txBox="1"/>
            <p:nvPr/>
          </p:nvSpPr>
          <p:spPr>
            <a:xfrm>
              <a:off x="509399" y="935498"/>
              <a:ext cx="2619750" cy="211804"/>
            </a:xfrm>
            <a:prstGeom prst="rect">
              <a:avLst/>
            </a:prstGeom>
          </p:spPr>
          <p:txBody>
            <a:bodyPr vert="horz" wrap="square" lIns="0" tIns="29209" rIns="0" bIns="0" rtlCol="0">
              <a:spAutoFit/>
            </a:bodyPr>
            <a:lstStyle/>
            <a:p>
              <a:pPr marL="11665" marR="405939">
                <a:lnSpc>
                  <a:spcPts val="1313"/>
                </a:lnSpc>
                <a:spcBef>
                  <a:spcPts val="210"/>
                </a:spcBef>
              </a:pPr>
              <a:r>
                <a:rPr lang="en-US" sz="2200" b="1" spc="-69" dirty="0">
                  <a:solidFill>
                    <a:schemeClr val="bg1"/>
                  </a:solidFill>
                  <a:latin typeface="Arial" pitchFamily="34" charset="0"/>
                  <a:ea typeface="Verdana" panose="020B0604030504040204" pitchFamily="34" charset="0"/>
                  <a:cs typeface="Arial" pitchFamily="34" charset="0"/>
                </a:rPr>
                <a:t>STATUS </a:t>
              </a:r>
              <a:r>
                <a:rPr lang="en-US" sz="2200" b="1" spc="-69" dirty="0" smtClean="0">
                  <a:solidFill>
                    <a:srgbClr val="FEE433"/>
                  </a:solidFill>
                  <a:latin typeface="Arial" pitchFamily="34" charset="0"/>
                  <a:ea typeface="Verdana" panose="020B0604030504040204" pitchFamily="34" charset="0"/>
                  <a:cs typeface="Arial" pitchFamily="34" charset="0"/>
                </a:rPr>
                <a:t>QUO</a:t>
              </a:r>
              <a:endParaRPr lang="en-US" sz="2200" dirty="0">
                <a:latin typeface="Arial" pitchFamily="34" charset="0"/>
                <a:ea typeface="Verdana" panose="020B0604030504040204" pitchFamily="34" charset="0"/>
                <a:cs typeface="Arial" pitchFamily="34" charset="0"/>
              </a:endParaRPr>
            </a:p>
          </p:txBody>
        </p:sp>
      </p:grpSp>
      <p:sp>
        <p:nvSpPr>
          <p:cNvPr id="17" name="object 7"/>
          <p:cNvSpPr/>
          <p:nvPr/>
        </p:nvSpPr>
        <p:spPr>
          <a:xfrm>
            <a:off x="548640" y="1271720"/>
            <a:ext cx="1460927" cy="0"/>
          </a:xfrm>
          <a:custGeom>
            <a:avLst/>
            <a:gdLst/>
            <a:ahLst/>
            <a:cxnLst/>
            <a:rect l="l" t="t" r="r" b="b"/>
            <a:pathLst>
              <a:path w="1609725">
                <a:moveTo>
                  <a:pt x="0" y="0"/>
                </a:moveTo>
                <a:lnTo>
                  <a:pt x="1609725" y="0"/>
                </a:lnTo>
              </a:path>
            </a:pathLst>
          </a:custGeom>
          <a:ln w="19050">
            <a:solidFill>
              <a:srgbClr val="FFFFFF"/>
            </a:solidFill>
          </a:ln>
        </p:spPr>
        <p:txBody>
          <a:bodyPr wrap="square" lIns="0" tIns="0" rIns="0" bIns="0" rtlCol="0"/>
          <a:lstStyle/>
          <a:p>
            <a:endParaRPr/>
          </a:p>
        </p:txBody>
      </p:sp>
      <p:sp>
        <p:nvSpPr>
          <p:cNvPr id="19" name="object 2"/>
          <p:cNvSpPr/>
          <p:nvPr/>
        </p:nvSpPr>
        <p:spPr>
          <a:xfrm>
            <a:off x="6362380" y="9448800"/>
            <a:ext cx="499078" cy="456026"/>
          </a:xfrm>
          <a:custGeom>
            <a:avLst/>
            <a:gdLst/>
            <a:ahLst/>
            <a:cxnLst/>
            <a:rect l="l" t="t" r="r" b="b"/>
            <a:pathLst>
              <a:path w="549909" h="690879">
                <a:moveTo>
                  <a:pt x="549605" y="0"/>
                </a:moveTo>
                <a:lnTo>
                  <a:pt x="0" y="0"/>
                </a:lnTo>
                <a:lnTo>
                  <a:pt x="0" y="690750"/>
                </a:lnTo>
                <a:lnTo>
                  <a:pt x="549605" y="690750"/>
                </a:lnTo>
                <a:lnTo>
                  <a:pt x="549605" y="0"/>
                </a:lnTo>
                <a:close/>
              </a:path>
            </a:pathLst>
          </a:custGeom>
          <a:solidFill>
            <a:srgbClr val="092457"/>
          </a:solidFill>
        </p:spPr>
        <p:txBody>
          <a:bodyPr wrap="square" lIns="0" tIns="0" rIns="0" bIns="0" rtlCol="0"/>
          <a:lstStyle/>
          <a:p>
            <a:endParaRPr/>
          </a:p>
        </p:txBody>
      </p:sp>
      <p:sp>
        <p:nvSpPr>
          <p:cNvPr id="20" name="object 9"/>
          <p:cNvSpPr txBox="1">
            <a:spLocks noGrp="1"/>
          </p:cNvSpPr>
          <p:nvPr>
            <p:ph type="sldNum" sz="quarter" idx="7"/>
          </p:nvPr>
        </p:nvSpPr>
        <p:spPr>
          <a:xfrm>
            <a:off x="6551695" y="9590408"/>
            <a:ext cx="120447" cy="172810"/>
          </a:xfrm>
          <a:prstGeom prst="rect">
            <a:avLst/>
          </a:prstGeom>
        </p:spPr>
        <p:txBody>
          <a:bodyPr vert="horz" wrap="square" lIns="0" tIns="3499" rIns="0" bIns="0" rtlCol="0">
            <a:spAutoFit/>
          </a:bodyPr>
          <a:lstStyle/>
          <a:p>
            <a:pPr marL="23330">
              <a:spcBef>
                <a:spcPts val="28"/>
              </a:spcBef>
            </a:pPr>
            <a:r>
              <a:rPr lang="en-US" spc="-83" dirty="0"/>
              <a:t>1</a:t>
            </a:r>
            <a:endParaRPr spc="-83" dirty="0"/>
          </a:p>
        </p:txBody>
      </p:sp>
      <p:grpSp>
        <p:nvGrpSpPr>
          <p:cNvPr id="21" name="Group 20"/>
          <p:cNvGrpSpPr/>
          <p:nvPr/>
        </p:nvGrpSpPr>
        <p:grpSpPr>
          <a:xfrm>
            <a:off x="2" y="643809"/>
            <a:ext cx="3107710" cy="1413591"/>
            <a:chOff x="2" y="643809"/>
            <a:chExt cx="3107710" cy="1413591"/>
          </a:xfrm>
        </p:grpSpPr>
        <p:sp>
          <p:nvSpPr>
            <p:cNvPr id="22" name="object 5"/>
            <p:cNvSpPr/>
            <p:nvPr/>
          </p:nvSpPr>
          <p:spPr>
            <a:xfrm>
              <a:off x="2" y="643809"/>
              <a:ext cx="3107710" cy="1413591"/>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a:p>
          </p:txBody>
        </p:sp>
        <p:sp>
          <p:nvSpPr>
            <p:cNvPr id="23" name="object 6"/>
            <p:cNvSpPr txBox="1"/>
            <p:nvPr/>
          </p:nvSpPr>
          <p:spPr>
            <a:xfrm>
              <a:off x="914400" y="1271720"/>
              <a:ext cx="2038830" cy="216309"/>
            </a:xfrm>
            <a:prstGeom prst="rect">
              <a:avLst/>
            </a:prstGeom>
          </p:spPr>
          <p:txBody>
            <a:bodyPr vert="horz" wrap="square" lIns="0" tIns="26828" rIns="0" bIns="0" rtlCol="0">
              <a:spAutoFit/>
            </a:bodyPr>
            <a:lstStyle/>
            <a:p>
              <a:pPr marL="11665" marR="405939">
                <a:lnSpc>
                  <a:spcPts val="1313"/>
                </a:lnSpc>
                <a:spcBef>
                  <a:spcPts val="210"/>
                </a:spcBef>
              </a:pPr>
              <a:r>
                <a:rPr lang="en-US" sz="2200" b="1" spc="-69" dirty="0" smtClean="0">
                  <a:solidFill>
                    <a:schemeClr val="bg1"/>
                  </a:solidFill>
                  <a:latin typeface="Arial" pitchFamily="34" charset="0"/>
                  <a:ea typeface="Verdana" panose="020B0604030504040204" pitchFamily="34" charset="0"/>
                  <a:cs typeface="Arial" pitchFamily="34" charset="0"/>
                </a:rPr>
                <a:t>Contents</a:t>
              </a:r>
              <a:endParaRPr sz="2200" dirty="0">
                <a:latin typeface="Arial" pitchFamily="34" charset="0"/>
                <a:ea typeface="Verdana" panose="020B0604030504040204" pitchFamily="34" charset="0"/>
                <a:cs typeface="Arial" pitchFamily="34" charset="0"/>
              </a:endParaRPr>
            </a:p>
          </p:txBody>
        </p:sp>
        <p:sp>
          <p:nvSpPr>
            <p:cNvPr id="24" name="object 7"/>
            <p:cNvSpPr/>
            <p:nvPr/>
          </p:nvSpPr>
          <p:spPr>
            <a:xfrm>
              <a:off x="788492" y="1509800"/>
              <a:ext cx="1460927" cy="0"/>
            </a:xfrm>
            <a:custGeom>
              <a:avLst/>
              <a:gdLst/>
              <a:ahLst/>
              <a:cxnLst/>
              <a:rect l="l" t="t" r="r" b="b"/>
              <a:pathLst>
                <a:path w="1609725">
                  <a:moveTo>
                    <a:pt x="0" y="0"/>
                  </a:moveTo>
                  <a:lnTo>
                    <a:pt x="1609725" y="0"/>
                  </a:lnTo>
                </a:path>
              </a:pathLst>
            </a:custGeom>
            <a:ln w="19050">
              <a:solidFill>
                <a:srgbClr val="FFFFFF"/>
              </a:solidFill>
            </a:ln>
          </p:spPr>
          <p:txBody>
            <a:bodyPr wrap="square" lIns="0" tIns="0" rIns="0" bIns="0" rtlCol="0"/>
            <a:lstStyle/>
            <a:p>
              <a:endParaRPr/>
            </a:p>
          </p:txBody>
        </p:sp>
      </p:grpSp>
      <p:sp>
        <p:nvSpPr>
          <p:cNvPr id="13" name="TextBox 12"/>
          <p:cNvSpPr txBox="1"/>
          <p:nvPr/>
        </p:nvSpPr>
        <p:spPr>
          <a:xfrm>
            <a:off x="352054" y="2634343"/>
            <a:ext cx="5202351" cy="6370975"/>
          </a:xfrm>
          <a:prstGeom prst="rect">
            <a:avLst/>
          </a:prstGeom>
          <a:noFill/>
        </p:spPr>
        <p:txBody>
          <a:bodyPr wrap="square" rtlCol="0">
            <a:spAutoFit/>
          </a:bodyPr>
          <a:lstStyle/>
          <a:p>
            <a:pPr marL="342900" indent="-342900">
              <a:lnSpc>
                <a:spcPct val="200000"/>
              </a:lnSpc>
              <a:buAutoNum type="arabicPeriod"/>
            </a:pPr>
            <a:r>
              <a:rPr lang="en-US" dirty="0" smtClean="0"/>
              <a:t>Introduction …………………………………………………………..2</a:t>
            </a:r>
          </a:p>
          <a:p>
            <a:pPr marL="762838" lvl="1" indent="-342900">
              <a:lnSpc>
                <a:spcPct val="200000"/>
              </a:lnSpc>
              <a:buAutoNum type="romanUcPeriod"/>
            </a:pPr>
            <a:r>
              <a:rPr lang="en-US" dirty="0" smtClean="0"/>
              <a:t>Egypt’s Consumption of Electricity…………………..3</a:t>
            </a:r>
          </a:p>
          <a:p>
            <a:pPr marL="819988" lvl="1" indent="-400050">
              <a:lnSpc>
                <a:spcPct val="200000"/>
              </a:lnSpc>
              <a:buAutoNum type="romanUcPeriod"/>
            </a:pPr>
            <a:r>
              <a:rPr lang="en-US" dirty="0" smtClean="0"/>
              <a:t>Wind Energy and Solar Energy………………………..4</a:t>
            </a:r>
          </a:p>
          <a:p>
            <a:pPr marL="819988" lvl="1" indent="-400050">
              <a:lnSpc>
                <a:spcPct val="200000"/>
              </a:lnSpc>
              <a:buAutoNum type="romanUcPeriod"/>
            </a:pPr>
            <a:r>
              <a:rPr lang="en-US" dirty="0" smtClean="0"/>
              <a:t>Wind Turbine Types…………………………………….….5</a:t>
            </a:r>
          </a:p>
          <a:p>
            <a:pPr marL="819988" lvl="1" indent="-400050">
              <a:lnSpc>
                <a:spcPct val="200000"/>
              </a:lnSpc>
              <a:buAutoNum type="romanUcPeriod"/>
            </a:pPr>
            <a:r>
              <a:rPr lang="en-US" dirty="0" err="1" smtClean="0"/>
              <a:t>Gorlov</a:t>
            </a:r>
            <a:r>
              <a:rPr lang="en-US" dirty="0" smtClean="0"/>
              <a:t> Wind Turbine………………………………………5</a:t>
            </a:r>
          </a:p>
          <a:p>
            <a:pPr marL="342900" indent="-342900">
              <a:lnSpc>
                <a:spcPct val="200000"/>
              </a:lnSpc>
              <a:buAutoNum type="arabicPeriod"/>
            </a:pPr>
            <a:r>
              <a:rPr lang="en-US" dirty="0" smtClean="0"/>
              <a:t>Project Objectives………………………….……………………….6</a:t>
            </a:r>
          </a:p>
          <a:p>
            <a:pPr marL="342900" indent="-342900">
              <a:lnSpc>
                <a:spcPct val="200000"/>
              </a:lnSpc>
              <a:buAutoNum type="arabicPeriod"/>
            </a:pPr>
            <a:r>
              <a:rPr lang="en-US" dirty="0" smtClean="0"/>
              <a:t>Project Procedure……………………………………………………7</a:t>
            </a:r>
          </a:p>
          <a:p>
            <a:pPr marL="342900" indent="-342900">
              <a:lnSpc>
                <a:spcPct val="200000"/>
              </a:lnSpc>
              <a:buAutoNum type="arabicPeriod"/>
            </a:pPr>
            <a:r>
              <a:rPr lang="en-US" dirty="0" smtClean="0"/>
              <a:t>Project Schedule……………………………………………………..8</a:t>
            </a:r>
          </a:p>
          <a:p>
            <a:pPr marL="342900" indent="-342900">
              <a:lnSpc>
                <a:spcPct val="200000"/>
              </a:lnSpc>
              <a:buAutoNum type="arabicPeriod"/>
            </a:pPr>
            <a:r>
              <a:rPr lang="en-US" dirty="0" smtClean="0"/>
              <a:t>Fee Summary………………………………………………………….9</a:t>
            </a:r>
          </a:p>
          <a:p>
            <a:pPr marL="342900" indent="-342900">
              <a:lnSpc>
                <a:spcPct val="200000"/>
              </a:lnSpc>
              <a:buAutoNum type="arabicPeriod"/>
            </a:pPr>
            <a:r>
              <a:rPr lang="en-US" dirty="0" smtClean="0"/>
              <a:t>Team Members………………………………….………………….10</a:t>
            </a:r>
          </a:p>
          <a:p>
            <a:pPr marL="342900" indent="-342900">
              <a:lnSpc>
                <a:spcPct val="200000"/>
              </a:lnSpc>
              <a:buAutoNum type="arabicPeriod"/>
            </a:pPr>
            <a:r>
              <a:rPr lang="en-US" dirty="0" smtClean="0"/>
              <a:t>Proposal Sign off……………………………………………………11</a:t>
            </a:r>
          </a:p>
          <a:p>
            <a:pPr marL="342900" indent="-342900">
              <a:lnSpc>
                <a:spcPct val="200000"/>
              </a:lnSpc>
              <a:buAutoNum type="arabicPeriod"/>
            </a:pPr>
            <a:endParaRPr lang="en-US" dirty="0"/>
          </a:p>
        </p:txBody>
      </p:sp>
    </p:spTree>
    <p:extLst>
      <p:ext uri="{BB962C8B-B14F-4D97-AF65-F5344CB8AC3E}">
        <p14:creationId xmlns:p14="http://schemas.microsoft.com/office/powerpoint/2010/main" val="2152781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p:cNvSpPr/>
          <p:nvPr/>
        </p:nvSpPr>
        <p:spPr>
          <a:xfrm>
            <a:off x="0" y="0"/>
            <a:ext cx="6861458" cy="9904705"/>
          </a:xfrm>
          <a:prstGeom prst="rect">
            <a:avLst/>
          </a:prstGeom>
          <a:blipFill dpi="0" rotWithShape="1">
            <a:blip r:embed="rId2"/>
            <a:srcRect/>
            <a:tile tx="0" ty="0" sx="100000" sy="100000" flip="none" algn="tl"/>
          </a:blipFill>
        </p:spPr>
        <p:txBody>
          <a:bodyPr wrap="square" lIns="0" tIns="0" rIns="0" bIns="0" rtlCol="0"/>
          <a:lstStyle/>
          <a:p>
            <a:endParaRPr/>
          </a:p>
        </p:txBody>
      </p:sp>
      <p:sp>
        <p:nvSpPr>
          <p:cNvPr id="18" name="object 4"/>
          <p:cNvSpPr/>
          <p:nvPr/>
        </p:nvSpPr>
        <p:spPr>
          <a:xfrm>
            <a:off x="0" y="1164721"/>
            <a:ext cx="6215423" cy="8740104"/>
          </a:xfrm>
          <a:custGeom>
            <a:avLst/>
            <a:gdLst/>
            <a:ahLst/>
            <a:cxnLst/>
            <a:rect l="l" t="t" r="r" b="b"/>
            <a:pathLst>
              <a:path w="6848475" h="9434830">
                <a:moveTo>
                  <a:pt x="0" y="9434700"/>
                </a:moveTo>
                <a:lnTo>
                  <a:pt x="6848475" y="9434700"/>
                </a:lnTo>
                <a:lnTo>
                  <a:pt x="6848475" y="0"/>
                </a:lnTo>
                <a:lnTo>
                  <a:pt x="0" y="0"/>
                </a:lnTo>
                <a:lnTo>
                  <a:pt x="0" y="9434700"/>
                </a:lnTo>
                <a:close/>
              </a:path>
            </a:pathLst>
          </a:custGeom>
          <a:solidFill>
            <a:srgbClr val="FFFFFF"/>
          </a:solidFill>
        </p:spPr>
        <p:txBody>
          <a:bodyPr wrap="square" lIns="0" tIns="0" rIns="0" bIns="0" rtlCol="0"/>
          <a:lstStyle/>
          <a:p>
            <a:endParaRPr/>
          </a:p>
        </p:txBody>
      </p:sp>
      <p:grpSp>
        <p:nvGrpSpPr>
          <p:cNvPr id="6" name="Group 5" hidden="1"/>
          <p:cNvGrpSpPr/>
          <p:nvPr/>
        </p:nvGrpSpPr>
        <p:grpSpPr>
          <a:xfrm>
            <a:off x="-941" y="304800"/>
            <a:ext cx="3124200" cy="1524000"/>
            <a:chOff x="0" y="-6350"/>
            <a:chExt cx="3638550" cy="2095500"/>
          </a:xfrm>
        </p:grpSpPr>
        <p:sp>
          <p:nvSpPr>
            <p:cNvPr id="15" name="object 5"/>
            <p:cNvSpPr/>
            <p:nvPr/>
          </p:nvSpPr>
          <p:spPr>
            <a:xfrm>
              <a:off x="0" y="-6350"/>
              <a:ext cx="3638550" cy="2095500"/>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dirty="0"/>
            </a:p>
          </p:txBody>
        </p:sp>
        <p:sp>
          <p:nvSpPr>
            <p:cNvPr id="16" name="object 6"/>
            <p:cNvSpPr txBox="1"/>
            <p:nvPr/>
          </p:nvSpPr>
          <p:spPr>
            <a:xfrm>
              <a:off x="509399" y="935498"/>
              <a:ext cx="2619750" cy="211804"/>
            </a:xfrm>
            <a:prstGeom prst="rect">
              <a:avLst/>
            </a:prstGeom>
          </p:spPr>
          <p:txBody>
            <a:bodyPr vert="horz" wrap="square" lIns="0" tIns="29209" rIns="0" bIns="0" rtlCol="0">
              <a:spAutoFit/>
            </a:bodyPr>
            <a:lstStyle/>
            <a:p>
              <a:pPr marL="11665" marR="405939">
                <a:lnSpc>
                  <a:spcPts val="1313"/>
                </a:lnSpc>
                <a:spcBef>
                  <a:spcPts val="210"/>
                </a:spcBef>
              </a:pPr>
              <a:r>
                <a:rPr lang="en-US" sz="2200" b="1" spc="-69" dirty="0">
                  <a:solidFill>
                    <a:schemeClr val="bg1"/>
                  </a:solidFill>
                  <a:latin typeface="Arial" pitchFamily="34" charset="0"/>
                  <a:ea typeface="Verdana" panose="020B0604030504040204" pitchFamily="34" charset="0"/>
                  <a:cs typeface="Arial" pitchFamily="34" charset="0"/>
                </a:rPr>
                <a:t>STATUS </a:t>
              </a:r>
              <a:r>
                <a:rPr lang="en-US" sz="2200" b="1" spc="-69" dirty="0" smtClean="0">
                  <a:solidFill>
                    <a:srgbClr val="FEE433"/>
                  </a:solidFill>
                  <a:latin typeface="Arial" pitchFamily="34" charset="0"/>
                  <a:ea typeface="Verdana" panose="020B0604030504040204" pitchFamily="34" charset="0"/>
                  <a:cs typeface="Arial" pitchFamily="34" charset="0"/>
                </a:rPr>
                <a:t>QUO</a:t>
              </a:r>
              <a:endParaRPr lang="en-US" sz="2200" dirty="0">
                <a:latin typeface="Arial" pitchFamily="34" charset="0"/>
                <a:ea typeface="Verdana" panose="020B0604030504040204" pitchFamily="34" charset="0"/>
                <a:cs typeface="Arial" pitchFamily="34" charset="0"/>
              </a:endParaRPr>
            </a:p>
          </p:txBody>
        </p:sp>
      </p:grpSp>
      <p:sp>
        <p:nvSpPr>
          <p:cNvPr id="17" name="object 7"/>
          <p:cNvSpPr/>
          <p:nvPr/>
        </p:nvSpPr>
        <p:spPr>
          <a:xfrm>
            <a:off x="548640" y="1271720"/>
            <a:ext cx="1460927" cy="0"/>
          </a:xfrm>
          <a:custGeom>
            <a:avLst/>
            <a:gdLst/>
            <a:ahLst/>
            <a:cxnLst/>
            <a:rect l="l" t="t" r="r" b="b"/>
            <a:pathLst>
              <a:path w="1609725">
                <a:moveTo>
                  <a:pt x="0" y="0"/>
                </a:moveTo>
                <a:lnTo>
                  <a:pt x="1609725" y="0"/>
                </a:lnTo>
              </a:path>
            </a:pathLst>
          </a:custGeom>
          <a:ln w="19050">
            <a:solidFill>
              <a:srgbClr val="FFFFFF"/>
            </a:solidFill>
          </a:ln>
        </p:spPr>
        <p:txBody>
          <a:bodyPr wrap="square" lIns="0" tIns="0" rIns="0" bIns="0" rtlCol="0"/>
          <a:lstStyle/>
          <a:p>
            <a:endParaRPr/>
          </a:p>
        </p:txBody>
      </p:sp>
      <p:sp>
        <p:nvSpPr>
          <p:cNvPr id="19" name="object 2"/>
          <p:cNvSpPr/>
          <p:nvPr/>
        </p:nvSpPr>
        <p:spPr>
          <a:xfrm>
            <a:off x="6362380" y="9448800"/>
            <a:ext cx="499078" cy="456026"/>
          </a:xfrm>
          <a:custGeom>
            <a:avLst/>
            <a:gdLst/>
            <a:ahLst/>
            <a:cxnLst/>
            <a:rect l="l" t="t" r="r" b="b"/>
            <a:pathLst>
              <a:path w="549909" h="690879">
                <a:moveTo>
                  <a:pt x="549605" y="0"/>
                </a:moveTo>
                <a:lnTo>
                  <a:pt x="0" y="0"/>
                </a:lnTo>
                <a:lnTo>
                  <a:pt x="0" y="690750"/>
                </a:lnTo>
                <a:lnTo>
                  <a:pt x="549605" y="690750"/>
                </a:lnTo>
                <a:lnTo>
                  <a:pt x="549605" y="0"/>
                </a:lnTo>
                <a:close/>
              </a:path>
            </a:pathLst>
          </a:custGeom>
          <a:solidFill>
            <a:srgbClr val="092457"/>
          </a:solidFill>
        </p:spPr>
        <p:txBody>
          <a:bodyPr wrap="square" lIns="0" tIns="0" rIns="0" bIns="0" rtlCol="0"/>
          <a:lstStyle/>
          <a:p>
            <a:endParaRPr/>
          </a:p>
        </p:txBody>
      </p:sp>
      <p:sp>
        <p:nvSpPr>
          <p:cNvPr id="20" name="object 9"/>
          <p:cNvSpPr txBox="1">
            <a:spLocks noGrp="1"/>
          </p:cNvSpPr>
          <p:nvPr>
            <p:ph type="sldNum" sz="quarter" idx="7"/>
          </p:nvPr>
        </p:nvSpPr>
        <p:spPr>
          <a:xfrm>
            <a:off x="6551695" y="9590408"/>
            <a:ext cx="120447" cy="172810"/>
          </a:xfrm>
          <a:prstGeom prst="rect">
            <a:avLst/>
          </a:prstGeom>
        </p:spPr>
        <p:txBody>
          <a:bodyPr vert="horz" wrap="square" lIns="0" tIns="3499" rIns="0" bIns="0" rtlCol="0">
            <a:spAutoFit/>
          </a:bodyPr>
          <a:lstStyle/>
          <a:p>
            <a:pPr marL="23330">
              <a:spcBef>
                <a:spcPts val="28"/>
              </a:spcBef>
            </a:pPr>
            <a:r>
              <a:rPr lang="en-US" spc="-83" dirty="0" smtClean="0"/>
              <a:t>2</a:t>
            </a:r>
            <a:endParaRPr spc="-83" dirty="0"/>
          </a:p>
        </p:txBody>
      </p:sp>
      <p:sp>
        <p:nvSpPr>
          <p:cNvPr id="2" name="TextBox 1"/>
          <p:cNvSpPr txBox="1"/>
          <p:nvPr/>
        </p:nvSpPr>
        <p:spPr>
          <a:xfrm>
            <a:off x="319689" y="2362200"/>
            <a:ext cx="5501407" cy="1669857"/>
          </a:xfrm>
          <a:prstGeom prst="rect">
            <a:avLst/>
          </a:prstGeom>
          <a:noFill/>
        </p:spPr>
        <p:txBody>
          <a:bodyPr wrap="square" lIns="83988" tIns="41994" rIns="83988" bIns="41994" rtlCol="0">
            <a:spAutoFit/>
          </a:bodyPr>
          <a:lstStyle/>
          <a:p>
            <a:pPr algn="just"/>
            <a:r>
              <a:rPr lang="en-US" sz="1500" dirty="0">
                <a:latin typeface="Arial" pitchFamily="34" charset="0"/>
                <a:cs typeface="Arial" pitchFamily="34" charset="0"/>
              </a:rPr>
              <a:t>Egypt is a net exporter of crude oil and natural gas, however, the combination of increasing consumption and declining production has led to a decline in natural gas exports since 2009, as the government started to divert natural gas supplies from exports, in order to satisfy domestic demand, eventually turning the country into a natural gas importer since 2015</a:t>
            </a:r>
          </a:p>
          <a:p>
            <a:endParaRPr lang="en-US" sz="13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55993901"/>
              </p:ext>
            </p:extLst>
          </p:nvPr>
        </p:nvGraphicFramePr>
        <p:xfrm>
          <a:off x="175773" y="4572000"/>
          <a:ext cx="5698191" cy="2696221"/>
        </p:xfrm>
        <a:graphic>
          <a:graphicData uri="http://schemas.openxmlformats.org/drawingml/2006/table">
            <a:tbl>
              <a:tblPr firstRow="1" firstCol="1" bandRow="1">
                <a:tableStyleId>{5C22544A-7EE6-4342-B048-85BDC9FD1C3A}</a:tableStyleId>
              </a:tblPr>
              <a:tblGrid>
                <a:gridCol w="899032">
                  <a:extLst>
                    <a:ext uri="{9D8B030D-6E8A-4147-A177-3AD203B41FA5}">
                      <a16:colId xmlns="" xmlns:a16="http://schemas.microsoft.com/office/drawing/2014/main" val="20000"/>
                    </a:ext>
                  </a:extLst>
                </a:gridCol>
                <a:gridCol w="491618">
                  <a:extLst>
                    <a:ext uri="{9D8B030D-6E8A-4147-A177-3AD203B41FA5}">
                      <a16:colId xmlns="" xmlns:a16="http://schemas.microsoft.com/office/drawing/2014/main" val="20001"/>
                    </a:ext>
                  </a:extLst>
                </a:gridCol>
                <a:gridCol w="615363">
                  <a:extLst>
                    <a:ext uri="{9D8B030D-6E8A-4147-A177-3AD203B41FA5}">
                      <a16:colId xmlns="" xmlns:a16="http://schemas.microsoft.com/office/drawing/2014/main" val="20002"/>
                    </a:ext>
                  </a:extLst>
                </a:gridCol>
                <a:gridCol w="615363">
                  <a:extLst>
                    <a:ext uri="{9D8B030D-6E8A-4147-A177-3AD203B41FA5}">
                      <a16:colId xmlns="" xmlns:a16="http://schemas.microsoft.com/office/drawing/2014/main" val="20003"/>
                    </a:ext>
                  </a:extLst>
                </a:gridCol>
                <a:gridCol w="615363">
                  <a:extLst>
                    <a:ext uri="{9D8B030D-6E8A-4147-A177-3AD203B41FA5}">
                      <a16:colId xmlns="" xmlns:a16="http://schemas.microsoft.com/office/drawing/2014/main" val="20004"/>
                    </a:ext>
                  </a:extLst>
                </a:gridCol>
                <a:gridCol w="615363">
                  <a:extLst>
                    <a:ext uri="{9D8B030D-6E8A-4147-A177-3AD203B41FA5}">
                      <a16:colId xmlns="" xmlns:a16="http://schemas.microsoft.com/office/drawing/2014/main" val="20005"/>
                    </a:ext>
                  </a:extLst>
                </a:gridCol>
                <a:gridCol w="615363">
                  <a:extLst>
                    <a:ext uri="{9D8B030D-6E8A-4147-A177-3AD203B41FA5}">
                      <a16:colId xmlns="" xmlns:a16="http://schemas.microsoft.com/office/drawing/2014/main" val="20006"/>
                    </a:ext>
                  </a:extLst>
                </a:gridCol>
                <a:gridCol w="615363">
                  <a:extLst>
                    <a:ext uri="{9D8B030D-6E8A-4147-A177-3AD203B41FA5}">
                      <a16:colId xmlns="" xmlns:a16="http://schemas.microsoft.com/office/drawing/2014/main" val="20007"/>
                    </a:ext>
                  </a:extLst>
                </a:gridCol>
                <a:gridCol w="615363">
                  <a:extLst>
                    <a:ext uri="{9D8B030D-6E8A-4147-A177-3AD203B41FA5}">
                      <a16:colId xmlns="" xmlns:a16="http://schemas.microsoft.com/office/drawing/2014/main" val="20008"/>
                    </a:ext>
                  </a:extLst>
                </a:gridCol>
              </a:tblGrid>
              <a:tr h="226764">
                <a:tc>
                  <a:txBody>
                    <a:bodyPr/>
                    <a:lstStyle/>
                    <a:p>
                      <a:pPr algn="ctr">
                        <a:lnSpc>
                          <a:spcPct val="107000"/>
                        </a:lnSpc>
                      </a:pPr>
                      <a:endParaRPr lang="en-US" sz="900" dirty="0">
                        <a:effectLst/>
                        <a:latin typeface="Arial" pitchFamily="34" charset="0"/>
                        <a:cs typeface="Arial" pitchFamily="34" charset="0"/>
                      </a:endParaRPr>
                    </a:p>
                  </a:txBody>
                  <a:tcPr marL="30049" marR="30049" marT="30671" marB="30671" anchor="c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2000</a:t>
                      </a:r>
                      <a:endParaRPr lang="en-US" sz="900" dirty="0">
                        <a:effectLst/>
                        <a:latin typeface="Arial" pitchFamily="34" charset="0"/>
                        <a:ea typeface="Calibri"/>
                        <a:cs typeface="Arial" pitchFamily="34" charset="0"/>
                      </a:endParaRPr>
                    </a:p>
                  </a:txBody>
                  <a:tcPr marL="30049" marR="30049" marT="30671" marB="30671" anchor="ctr">
                    <a:lnB w="12700" cap="flat" cmpd="sng" algn="ctr">
                      <a:solidFill>
                        <a:schemeClr val="tx1"/>
                      </a:solidFill>
                      <a:prstDash val="solid"/>
                      <a:round/>
                      <a:headEnd type="none" w="med" len="med"/>
                      <a:tailEnd type="none" w="med" len="med"/>
                    </a:lnB>
                    <a:solidFill>
                      <a:srgbClr val="002060"/>
                    </a:solid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2005</a:t>
                      </a:r>
                      <a:endParaRPr lang="en-US" sz="900">
                        <a:effectLst/>
                        <a:latin typeface="Arial" pitchFamily="34" charset="0"/>
                        <a:ea typeface="Calibri"/>
                        <a:cs typeface="Arial" pitchFamily="34" charset="0"/>
                      </a:endParaRPr>
                    </a:p>
                  </a:txBody>
                  <a:tcPr marL="30049" marR="30049" marT="30671" marB="30671" anchor="ctr">
                    <a:lnB w="12700" cap="flat" cmpd="sng" algn="ctr">
                      <a:solidFill>
                        <a:schemeClr val="tx1"/>
                      </a:solidFill>
                      <a:prstDash val="solid"/>
                      <a:round/>
                      <a:headEnd type="none" w="med" len="med"/>
                      <a:tailEnd type="none" w="med" len="med"/>
                    </a:lnB>
                    <a:solidFill>
                      <a:srgbClr val="002060"/>
                    </a:solid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2012</a:t>
                      </a:r>
                      <a:endParaRPr lang="en-US" sz="900">
                        <a:effectLst/>
                        <a:latin typeface="Arial" pitchFamily="34" charset="0"/>
                        <a:ea typeface="Calibri"/>
                        <a:cs typeface="Arial" pitchFamily="34" charset="0"/>
                      </a:endParaRPr>
                    </a:p>
                  </a:txBody>
                  <a:tcPr marL="30049" marR="30049" marT="30671" marB="30671" anchor="ctr">
                    <a:lnB w="12700" cap="flat" cmpd="sng" algn="ctr">
                      <a:solidFill>
                        <a:schemeClr val="tx1"/>
                      </a:solidFill>
                      <a:prstDash val="solid"/>
                      <a:round/>
                      <a:headEnd type="none" w="med" len="med"/>
                      <a:tailEnd type="none" w="med" len="med"/>
                    </a:lnB>
                    <a:solidFill>
                      <a:srgbClr val="002060"/>
                    </a:solid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2013</a:t>
                      </a:r>
                      <a:endParaRPr lang="en-US" sz="900">
                        <a:effectLst/>
                        <a:latin typeface="Arial" pitchFamily="34" charset="0"/>
                        <a:ea typeface="Calibri"/>
                        <a:cs typeface="Arial" pitchFamily="34" charset="0"/>
                      </a:endParaRPr>
                    </a:p>
                  </a:txBody>
                  <a:tcPr marL="30049" marR="30049" marT="30671" marB="30671" anchor="ctr">
                    <a:lnB w="12700" cap="flat" cmpd="sng" algn="ctr">
                      <a:solidFill>
                        <a:schemeClr val="tx1"/>
                      </a:solidFill>
                      <a:prstDash val="solid"/>
                      <a:round/>
                      <a:headEnd type="none" w="med" len="med"/>
                      <a:tailEnd type="none" w="med" len="med"/>
                    </a:lnB>
                    <a:solidFill>
                      <a:srgbClr val="002060"/>
                    </a:solid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2014</a:t>
                      </a:r>
                      <a:endParaRPr lang="en-US" sz="900" dirty="0">
                        <a:effectLst/>
                        <a:latin typeface="Arial" pitchFamily="34" charset="0"/>
                        <a:ea typeface="Calibri"/>
                        <a:cs typeface="Arial" pitchFamily="34" charset="0"/>
                      </a:endParaRPr>
                    </a:p>
                  </a:txBody>
                  <a:tcPr marL="30049" marR="30049" marT="30671" marB="30671" anchor="ctr">
                    <a:lnB w="12700" cap="flat" cmpd="sng" algn="ctr">
                      <a:solidFill>
                        <a:schemeClr val="tx1"/>
                      </a:solidFill>
                      <a:prstDash val="solid"/>
                      <a:round/>
                      <a:headEnd type="none" w="med" len="med"/>
                      <a:tailEnd type="none" w="med" len="med"/>
                    </a:lnB>
                    <a:solidFill>
                      <a:srgbClr val="002060"/>
                    </a:solid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2015</a:t>
                      </a:r>
                      <a:endParaRPr lang="en-US" sz="900">
                        <a:effectLst/>
                        <a:latin typeface="Arial" pitchFamily="34" charset="0"/>
                        <a:ea typeface="Calibri"/>
                        <a:cs typeface="Arial" pitchFamily="34" charset="0"/>
                      </a:endParaRPr>
                    </a:p>
                  </a:txBody>
                  <a:tcPr marL="30049" marR="30049" marT="30671" marB="30671" anchor="ctr">
                    <a:lnB w="12700" cap="flat" cmpd="sng" algn="ctr">
                      <a:solidFill>
                        <a:schemeClr val="tx1"/>
                      </a:solidFill>
                      <a:prstDash val="solid"/>
                      <a:round/>
                      <a:headEnd type="none" w="med" len="med"/>
                      <a:tailEnd type="none" w="med" len="med"/>
                    </a:lnB>
                    <a:solidFill>
                      <a:srgbClr val="002060"/>
                    </a:solid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2016</a:t>
                      </a:r>
                      <a:endParaRPr lang="en-US" sz="900">
                        <a:effectLst/>
                        <a:latin typeface="Arial" pitchFamily="34" charset="0"/>
                        <a:ea typeface="Calibri"/>
                        <a:cs typeface="Arial" pitchFamily="34" charset="0"/>
                      </a:endParaRPr>
                    </a:p>
                  </a:txBody>
                  <a:tcPr marL="30049" marR="30049" marT="30671" marB="30671" anchor="ctr">
                    <a:lnB w="12700" cap="flat" cmpd="sng" algn="ctr">
                      <a:solidFill>
                        <a:schemeClr val="tx1"/>
                      </a:solidFill>
                      <a:prstDash val="solid"/>
                      <a:round/>
                      <a:headEnd type="none" w="med" len="med"/>
                      <a:tailEnd type="none" w="med" len="med"/>
                    </a:lnB>
                    <a:solidFill>
                      <a:srgbClr val="002060"/>
                    </a:solid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2017</a:t>
                      </a:r>
                      <a:endParaRPr lang="en-US" sz="900" dirty="0">
                        <a:effectLst/>
                        <a:latin typeface="Arial" pitchFamily="34" charset="0"/>
                        <a:ea typeface="Calibri"/>
                        <a:cs typeface="Arial" pitchFamily="34" charset="0"/>
                      </a:endParaRPr>
                    </a:p>
                  </a:txBody>
                  <a:tcPr marL="30049" marR="30049" marT="30671" marB="30671" anchor="ctr">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 xmlns:a16="http://schemas.microsoft.com/office/drawing/2014/main" val="10000"/>
                  </a:ext>
                </a:extLst>
              </a:tr>
              <a:tr h="213283">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Coal</a:t>
                      </a:r>
                      <a:endParaRPr lang="en-US" sz="900" dirty="0">
                        <a:effectLst/>
                        <a:latin typeface="Arial" pitchFamily="34" charset="0"/>
                        <a:ea typeface="Calibri"/>
                        <a:cs typeface="Arial" pitchFamily="34" charset="0"/>
                      </a:endParaRPr>
                    </a:p>
                  </a:txBody>
                  <a:tcPr marL="30049" marR="30049" marT="30671" marB="30671" anchor="ctr">
                    <a:lnR w="12700" cap="flat" cmpd="sng" algn="ctr">
                      <a:solidFill>
                        <a:schemeClr val="tx1"/>
                      </a:solidFill>
                      <a:prstDash val="solid"/>
                      <a:round/>
                      <a:headEnd type="none" w="med" len="med"/>
                      <a:tailEnd type="none" w="med" len="med"/>
                    </a:lnR>
                    <a:solidFill>
                      <a:srgbClr val="002060"/>
                    </a:solid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20</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14</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0</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0</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0</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0</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0</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0</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13283">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Crude Oil</a:t>
                      </a:r>
                      <a:endParaRPr lang="en-US" sz="900">
                        <a:effectLst/>
                        <a:latin typeface="Arial" pitchFamily="34" charset="0"/>
                        <a:ea typeface="Calibri"/>
                        <a:cs typeface="Arial" pitchFamily="34" charset="0"/>
                      </a:endParaRPr>
                    </a:p>
                  </a:txBody>
                  <a:tcPr marL="30049" marR="30049" marT="30671" marB="30671" anchor="ctr">
                    <a:lnR w="12700" cap="flat" cmpd="sng" algn="ctr">
                      <a:solidFill>
                        <a:schemeClr val="tx1"/>
                      </a:solidFill>
                      <a:prstDash val="solid"/>
                      <a:round/>
                      <a:headEnd type="none" w="med" len="med"/>
                      <a:tailEnd type="none" w="med" len="med"/>
                    </a:lnR>
                    <a:solidFill>
                      <a:srgbClr val="002060"/>
                    </a:solid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33189</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30111</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32142</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29537</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32825</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33210</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30835</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31885</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13283">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Natural gas</a:t>
                      </a:r>
                      <a:endParaRPr lang="en-US" sz="900" dirty="0">
                        <a:effectLst/>
                        <a:latin typeface="Arial" pitchFamily="34" charset="0"/>
                        <a:ea typeface="Calibri"/>
                        <a:cs typeface="Arial" pitchFamily="34" charset="0"/>
                      </a:endParaRPr>
                    </a:p>
                  </a:txBody>
                  <a:tcPr marL="30049" marR="30049" marT="30671" marB="30671" anchor="ctr">
                    <a:lnR w="12700" cap="flat" cmpd="sng" algn="ctr">
                      <a:solidFill>
                        <a:schemeClr val="tx1"/>
                      </a:solidFill>
                      <a:prstDash val="solid"/>
                      <a:round/>
                      <a:headEnd type="none" w="med" len="med"/>
                      <a:tailEnd type="none" w="med" len="med"/>
                    </a:lnR>
                    <a:solidFill>
                      <a:srgbClr val="002060"/>
                    </a:solid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18555</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35901</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54839</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50143</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39084</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34763</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34763</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35362</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486925">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Electricity from Fossil Fuels</a:t>
                      </a:r>
                      <a:endParaRPr lang="en-US" sz="900">
                        <a:effectLst/>
                        <a:latin typeface="Arial" pitchFamily="34" charset="0"/>
                        <a:ea typeface="Calibri"/>
                        <a:cs typeface="Arial" pitchFamily="34" charset="0"/>
                      </a:endParaRPr>
                    </a:p>
                  </a:txBody>
                  <a:tcPr marL="30049" marR="30049" marT="30671" marB="30671" anchor="ctr">
                    <a:lnR w="12700" cap="flat" cmpd="sng" algn="ctr">
                      <a:solidFill>
                        <a:schemeClr val="tx1"/>
                      </a:solidFill>
                      <a:prstDash val="solid"/>
                      <a:round/>
                      <a:headEnd type="none" w="med" len="med"/>
                      <a:tailEnd type="none" w="med" len="med"/>
                    </a:lnR>
                    <a:solidFill>
                      <a:srgbClr val="002060"/>
                    </a:solid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5302</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8211</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12250</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12250</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13431</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14355</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14514</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14679</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52464">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Hydro Electricity</a:t>
                      </a:r>
                      <a:endParaRPr lang="en-US" sz="900" dirty="0">
                        <a:effectLst/>
                        <a:latin typeface="Arial" pitchFamily="34" charset="0"/>
                        <a:ea typeface="Calibri"/>
                        <a:cs typeface="Arial" pitchFamily="34" charset="0"/>
                      </a:endParaRPr>
                    </a:p>
                  </a:txBody>
                  <a:tcPr marL="30049" marR="30049" marT="30671" marB="30671" anchor="ctr">
                    <a:lnR w="12700" cap="flat" cmpd="sng" algn="ctr">
                      <a:solidFill>
                        <a:schemeClr val="tx1"/>
                      </a:solidFill>
                      <a:prstDash val="solid"/>
                      <a:round/>
                      <a:headEnd type="none" w="med" len="med"/>
                      <a:tailEnd type="none" w="med" len="med"/>
                    </a:lnR>
                    <a:solidFill>
                      <a:srgbClr val="002060"/>
                    </a:solid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1260</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1087</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1112</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1113</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1188</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1155</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1171</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1187</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633005">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Electricity from Renewables </a:t>
                      </a:r>
                      <a:endParaRPr lang="en-US" sz="900">
                        <a:effectLst/>
                        <a:latin typeface="Arial" pitchFamily="34" charset="0"/>
                        <a:ea typeface="Calibri"/>
                        <a:cs typeface="Arial" pitchFamily="34" charset="0"/>
                      </a:endParaRPr>
                    </a:p>
                  </a:txBody>
                  <a:tcPr marL="30049" marR="30049" marT="30671" marB="30671" anchor="ctr">
                    <a:lnR w="12700" cap="flat" cmpd="sng" algn="ctr">
                      <a:solidFill>
                        <a:schemeClr val="tx1"/>
                      </a:solidFill>
                      <a:prstDash val="solid"/>
                      <a:round/>
                      <a:headEnd type="none" w="med" len="med"/>
                      <a:tailEnd type="none" w="med" len="med"/>
                    </a:lnR>
                    <a:solidFill>
                      <a:srgbClr val="002060"/>
                    </a:solid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12</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47</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139</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139</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145</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137</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150</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165</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52464">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Refinery/Oil Products</a:t>
                      </a:r>
                      <a:endParaRPr lang="en-US" sz="900">
                        <a:effectLst/>
                        <a:latin typeface="Arial" pitchFamily="34" charset="0"/>
                        <a:ea typeface="Calibri"/>
                        <a:cs typeface="Arial" pitchFamily="34" charset="0"/>
                      </a:endParaRPr>
                    </a:p>
                  </a:txBody>
                  <a:tcPr marL="30049" marR="30049" marT="30671" marB="30671" anchor="ctr">
                    <a:lnR w="12700" cap="flat" cmpd="sng" algn="ctr">
                      <a:solidFill>
                        <a:schemeClr val="tx1"/>
                      </a:solidFill>
                      <a:prstDash val="solid"/>
                      <a:round/>
                      <a:headEnd type="none" w="med" len="med"/>
                      <a:tailEnd type="none" w="med" len="med"/>
                    </a:lnR>
                    <a:solidFill>
                      <a:srgbClr val="002060"/>
                    </a:solid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23449</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a:effectLst/>
                          <a:latin typeface="Arial" pitchFamily="34" charset="0"/>
                          <a:cs typeface="Arial" pitchFamily="34" charset="0"/>
                        </a:rPr>
                        <a:t>28561</a:t>
                      </a:r>
                      <a:endParaRPr lang="en-US" sz="90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24754</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21836</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25348</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25676</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26357</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900" dirty="0">
                          <a:effectLst/>
                          <a:latin typeface="Arial" pitchFamily="34" charset="0"/>
                          <a:cs typeface="Arial" pitchFamily="34" charset="0"/>
                        </a:rPr>
                        <a:t>270565</a:t>
                      </a:r>
                      <a:endParaRPr lang="en-US" sz="900" dirty="0">
                        <a:effectLst/>
                        <a:latin typeface="Arial" pitchFamily="34" charset="0"/>
                        <a:ea typeface="Calibri"/>
                        <a:cs typeface="Arial" pitchFamily="34" charset="0"/>
                      </a:endParaRPr>
                    </a:p>
                  </a:txBody>
                  <a:tcPr marL="30049" marR="30049" marT="30671" marB="30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bl>
          </a:graphicData>
        </a:graphic>
      </p:graphicFrame>
      <p:sp>
        <p:nvSpPr>
          <p:cNvPr id="3" name="TextBox 2"/>
          <p:cNvSpPr txBox="1"/>
          <p:nvPr/>
        </p:nvSpPr>
        <p:spPr>
          <a:xfrm>
            <a:off x="341460" y="7696200"/>
            <a:ext cx="5532504" cy="1269748"/>
          </a:xfrm>
          <a:prstGeom prst="rect">
            <a:avLst/>
          </a:prstGeom>
          <a:noFill/>
        </p:spPr>
        <p:txBody>
          <a:bodyPr wrap="square" lIns="83988" tIns="41994" rIns="83988" bIns="41994" rtlCol="0">
            <a:spAutoFit/>
          </a:bodyPr>
          <a:lstStyle/>
          <a:p>
            <a:r>
              <a:rPr lang="en-US" sz="1500" b="1" dirty="0">
                <a:latin typeface="Arial" pitchFamily="34" charset="0"/>
                <a:cs typeface="Arial" pitchFamily="34" charset="0"/>
              </a:rPr>
              <a:t>Electricity Access</a:t>
            </a:r>
          </a:p>
          <a:p>
            <a:pPr algn="just"/>
            <a:r>
              <a:rPr lang="en-US" sz="1500" dirty="0">
                <a:latin typeface="Arial" pitchFamily="34" charset="0"/>
                <a:cs typeface="Arial" pitchFamily="34" charset="0"/>
              </a:rPr>
              <a:t>According to the U.S. Central Intelligence Agency (CIA)'s 2018 report, only around 300,000 people of the whole Egyptian population is currently without access to electricity.</a:t>
            </a:r>
          </a:p>
          <a:p>
            <a:endParaRPr lang="en-US" dirty="0"/>
          </a:p>
        </p:txBody>
      </p:sp>
      <p:sp>
        <p:nvSpPr>
          <p:cNvPr id="5" name="Rectangle 1"/>
          <p:cNvSpPr>
            <a:spLocks noChangeArrowheads="1"/>
          </p:cNvSpPr>
          <p:nvPr/>
        </p:nvSpPr>
        <p:spPr bwMode="auto">
          <a:xfrm>
            <a:off x="341460" y="4261868"/>
            <a:ext cx="5511207" cy="28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3988" tIns="41994" rIns="83988" bIns="41994" numCol="1" anchor="ctr" anchorCtr="0" compatLnSpc="1">
            <a:prstTxWarp prst="textNoShape">
              <a:avLst/>
            </a:prstTxWarp>
            <a:spAutoFit/>
          </a:bodyPr>
          <a:lstStyle/>
          <a:p>
            <a:pPr algn="ctr" fontAlgn="base">
              <a:spcBef>
                <a:spcPct val="0"/>
              </a:spcBef>
              <a:spcAft>
                <a:spcPct val="0"/>
              </a:spcAft>
            </a:pPr>
            <a:r>
              <a:rPr lang="en-US" sz="1300" dirty="0">
                <a:solidFill>
                  <a:srgbClr val="000000"/>
                </a:solidFill>
                <a:latin typeface="Arial" pitchFamily="34" charset="0"/>
                <a:ea typeface="Times New Roman" pitchFamily="18" charset="0"/>
                <a:cs typeface="Arial" pitchFamily="34" charset="0"/>
              </a:rPr>
              <a:t>Egypt’s Production of Different Energy Sources during the 2000s in </a:t>
            </a:r>
            <a:r>
              <a:rPr lang="en-US" sz="1300" dirty="0" err="1">
                <a:solidFill>
                  <a:srgbClr val="000000"/>
                </a:solidFill>
                <a:latin typeface="Arial" pitchFamily="34" charset="0"/>
                <a:ea typeface="Times New Roman" pitchFamily="18" charset="0"/>
                <a:cs typeface="Arial" pitchFamily="34" charset="0"/>
              </a:rPr>
              <a:t>Ktoe</a:t>
            </a:r>
            <a:endParaRPr lang="en-US" sz="2900" dirty="0">
              <a:latin typeface="Arial" pitchFamily="34" charset="0"/>
              <a:cs typeface="Arial" pitchFamily="34" charset="0"/>
            </a:endParaRPr>
          </a:p>
        </p:txBody>
      </p:sp>
      <p:grpSp>
        <p:nvGrpSpPr>
          <p:cNvPr id="21" name="Group 20"/>
          <p:cNvGrpSpPr/>
          <p:nvPr/>
        </p:nvGrpSpPr>
        <p:grpSpPr>
          <a:xfrm>
            <a:off x="2" y="643809"/>
            <a:ext cx="3107710" cy="1413591"/>
            <a:chOff x="2" y="643809"/>
            <a:chExt cx="3107710" cy="1413591"/>
          </a:xfrm>
        </p:grpSpPr>
        <p:sp>
          <p:nvSpPr>
            <p:cNvPr id="22" name="object 5"/>
            <p:cNvSpPr/>
            <p:nvPr/>
          </p:nvSpPr>
          <p:spPr>
            <a:xfrm>
              <a:off x="2" y="643809"/>
              <a:ext cx="3107710" cy="1413591"/>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a:p>
          </p:txBody>
        </p:sp>
        <p:sp>
          <p:nvSpPr>
            <p:cNvPr id="23" name="object 6"/>
            <p:cNvSpPr txBox="1"/>
            <p:nvPr/>
          </p:nvSpPr>
          <p:spPr>
            <a:xfrm>
              <a:off x="773252" y="1415655"/>
              <a:ext cx="2038830" cy="193802"/>
            </a:xfrm>
            <a:prstGeom prst="rect">
              <a:avLst/>
            </a:prstGeom>
          </p:spPr>
          <p:txBody>
            <a:bodyPr vert="horz" wrap="square" lIns="0" tIns="26828" rIns="0" bIns="0" rtlCol="0">
              <a:spAutoFit/>
            </a:bodyPr>
            <a:lstStyle/>
            <a:p>
              <a:pPr marL="11665" marR="405939">
                <a:lnSpc>
                  <a:spcPts val="1313"/>
                </a:lnSpc>
                <a:spcBef>
                  <a:spcPts val="210"/>
                </a:spcBef>
              </a:pPr>
              <a:r>
                <a:rPr lang="en-US" sz="2200" b="1" spc="-69" dirty="0" smtClean="0">
                  <a:solidFill>
                    <a:schemeClr val="bg1"/>
                  </a:solidFill>
                  <a:latin typeface="Arial" pitchFamily="34" charset="0"/>
                  <a:ea typeface="Verdana" panose="020B0604030504040204" pitchFamily="34" charset="0"/>
                  <a:cs typeface="Arial" pitchFamily="34" charset="0"/>
                </a:rPr>
                <a:t>Introduction</a:t>
              </a:r>
              <a:endParaRPr sz="2200" dirty="0">
                <a:latin typeface="Arial" pitchFamily="34" charset="0"/>
                <a:ea typeface="Verdana" panose="020B0604030504040204" pitchFamily="34" charset="0"/>
                <a:cs typeface="Arial" pitchFamily="34" charset="0"/>
              </a:endParaRPr>
            </a:p>
          </p:txBody>
        </p:sp>
        <p:sp>
          <p:nvSpPr>
            <p:cNvPr id="24" name="object 7"/>
            <p:cNvSpPr/>
            <p:nvPr/>
          </p:nvSpPr>
          <p:spPr>
            <a:xfrm>
              <a:off x="788492" y="1676400"/>
              <a:ext cx="1460927" cy="0"/>
            </a:xfrm>
            <a:custGeom>
              <a:avLst/>
              <a:gdLst/>
              <a:ahLst/>
              <a:cxnLst/>
              <a:rect l="l" t="t" r="r" b="b"/>
              <a:pathLst>
                <a:path w="1609725">
                  <a:moveTo>
                    <a:pt x="0" y="0"/>
                  </a:moveTo>
                  <a:lnTo>
                    <a:pt x="1609725" y="0"/>
                  </a:lnTo>
                </a:path>
              </a:pathLst>
            </a:custGeom>
            <a:ln w="19050">
              <a:solidFill>
                <a:srgbClr val="FFFFFF"/>
              </a:solidFill>
            </a:ln>
          </p:spPr>
          <p:txBody>
            <a:bodyPr wrap="square" lIns="0" tIns="0" rIns="0" bIns="0" rtlCol="0"/>
            <a:lstStyle/>
            <a:p>
              <a:endParaRPr/>
            </a:p>
          </p:txBody>
        </p:sp>
      </p:grpSp>
    </p:spTree>
    <p:extLst>
      <p:ext uri="{BB962C8B-B14F-4D97-AF65-F5344CB8AC3E}">
        <p14:creationId xmlns:p14="http://schemas.microsoft.com/office/powerpoint/2010/main" val="823577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5118" y="725396"/>
            <a:ext cx="1248271" cy="155296"/>
          </a:xfrm>
          <a:prstGeom prst="rect">
            <a:avLst/>
          </a:prstGeom>
        </p:spPr>
        <p:txBody>
          <a:bodyPr vert="horz" wrap="square" lIns="0" tIns="0" rIns="0" bIns="0" rtlCol="0">
            <a:spAutoFit/>
          </a:bodyPr>
          <a:lstStyle/>
          <a:p>
            <a:pPr>
              <a:lnSpc>
                <a:spcPts val="1162"/>
              </a:lnSpc>
            </a:pPr>
            <a:r>
              <a:rPr sz="1000" dirty="0">
                <a:latin typeface="Trebuchet MS"/>
                <a:cs typeface="Trebuchet MS"/>
              </a:rPr>
              <a:t>Click </a:t>
            </a:r>
            <a:r>
              <a:rPr sz="1000" spc="-14" dirty="0">
                <a:latin typeface="Trebuchet MS"/>
                <a:cs typeface="Trebuchet MS"/>
              </a:rPr>
              <a:t>to </a:t>
            </a:r>
            <a:r>
              <a:rPr sz="1000" spc="18" dirty="0">
                <a:latin typeface="Trebuchet MS"/>
                <a:cs typeface="Trebuchet MS"/>
              </a:rPr>
              <a:t>add</a:t>
            </a:r>
            <a:r>
              <a:rPr sz="1000" spc="-184" dirty="0">
                <a:latin typeface="Trebuchet MS"/>
                <a:cs typeface="Trebuchet MS"/>
              </a:rPr>
              <a:t> </a:t>
            </a:r>
            <a:r>
              <a:rPr sz="1000" spc="-37" dirty="0">
                <a:latin typeface="Trebuchet MS"/>
                <a:cs typeface="Trebuchet MS"/>
              </a:rPr>
              <a:t>content...</a:t>
            </a:r>
            <a:endParaRPr sz="1000">
              <a:latin typeface="Trebuchet MS"/>
              <a:cs typeface="Trebuchet MS"/>
            </a:endParaRPr>
          </a:p>
        </p:txBody>
      </p:sp>
      <p:sp>
        <p:nvSpPr>
          <p:cNvPr id="3" name="object 3"/>
          <p:cNvSpPr/>
          <p:nvPr/>
        </p:nvSpPr>
        <p:spPr>
          <a:xfrm>
            <a:off x="0" y="0"/>
            <a:ext cx="6861458" cy="9904705"/>
          </a:xfrm>
          <a:prstGeom prst="rect">
            <a:avLst/>
          </a:prstGeom>
          <a:blipFill dpi="0" rotWithShape="1">
            <a:blip r:embed="rId2"/>
            <a:srcRect/>
            <a:tile tx="0" ty="0" sx="100000" sy="100000" flip="none" algn="tl"/>
          </a:blipFill>
        </p:spPr>
        <p:txBody>
          <a:bodyPr wrap="square" lIns="0" tIns="0" rIns="0" bIns="0" rtlCol="0"/>
          <a:lstStyle/>
          <a:p>
            <a:endParaRPr/>
          </a:p>
        </p:txBody>
      </p:sp>
      <p:sp>
        <p:nvSpPr>
          <p:cNvPr id="4" name="object 4"/>
          <p:cNvSpPr/>
          <p:nvPr/>
        </p:nvSpPr>
        <p:spPr>
          <a:xfrm>
            <a:off x="0" y="1164721"/>
            <a:ext cx="6215423" cy="8740104"/>
          </a:xfrm>
          <a:custGeom>
            <a:avLst/>
            <a:gdLst/>
            <a:ahLst/>
            <a:cxnLst/>
            <a:rect l="l" t="t" r="r" b="b"/>
            <a:pathLst>
              <a:path w="6848475" h="9434830">
                <a:moveTo>
                  <a:pt x="0" y="9434700"/>
                </a:moveTo>
                <a:lnTo>
                  <a:pt x="6848475" y="9434700"/>
                </a:lnTo>
                <a:lnTo>
                  <a:pt x="6848475" y="0"/>
                </a:lnTo>
                <a:lnTo>
                  <a:pt x="0" y="0"/>
                </a:lnTo>
                <a:lnTo>
                  <a:pt x="0" y="9434700"/>
                </a:lnTo>
                <a:close/>
              </a:path>
            </a:pathLst>
          </a:custGeom>
          <a:solidFill>
            <a:srgbClr val="FFFFFF"/>
          </a:solidFill>
        </p:spPr>
        <p:txBody>
          <a:bodyPr wrap="square" lIns="0" tIns="0" rIns="0" bIns="0" rtlCol="0"/>
          <a:lstStyle/>
          <a:p>
            <a:endParaRPr/>
          </a:p>
        </p:txBody>
      </p:sp>
      <p:sp>
        <p:nvSpPr>
          <p:cNvPr id="5" name="object 5" hidden="1"/>
          <p:cNvSpPr/>
          <p:nvPr/>
        </p:nvSpPr>
        <p:spPr>
          <a:xfrm>
            <a:off x="1" y="643809"/>
            <a:ext cx="3352800" cy="1642191"/>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a:p>
        </p:txBody>
      </p:sp>
      <p:sp>
        <p:nvSpPr>
          <p:cNvPr id="6" name="object 6"/>
          <p:cNvSpPr txBox="1"/>
          <p:nvPr/>
        </p:nvSpPr>
        <p:spPr>
          <a:xfrm>
            <a:off x="628170" y="1318754"/>
            <a:ext cx="2479542" cy="193802"/>
          </a:xfrm>
          <a:prstGeom prst="rect">
            <a:avLst/>
          </a:prstGeom>
        </p:spPr>
        <p:txBody>
          <a:bodyPr vert="horz" wrap="square" lIns="0" tIns="26828" rIns="0" bIns="0" rtlCol="0">
            <a:spAutoFit/>
          </a:bodyPr>
          <a:lstStyle/>
          <a:p>
            <a:pPr marL="11665" marR="405939">
              <a:lnSpc>
                <a:spcPts val="1313"/>
              </a:lnSpc>
              <a:spcBef>
                <a:spcPts val="210"/>
              </a:spcBef>
            </a:pPr>
            <a:r>
              <a:rPr lang="en-US" sz="2200" b="1" spc="-69" dirty="0" smtClean="0">
                <a:solidFill>
                  <a:schemeClr val="bg1"/>
                </a:solidFill>
                <a:latin typeface="Arial" pitchFamily="34" charset="0"/>
                <a:ea typeface="Verdana" panose="020B0604030504040204" pitchFamily="34" charset="0"/>
                <a:cs typeface="Arial" pitchFamily="34" charset="0"/>
              </a:rPr>
              <a:t>STATUS </a:t>
            </a:r>
            <a:r>
              <a:rPr lang="en-US" sz="2200" b="1" spc="-69" dirty="0" smtClean="0">
                <a:solidFill>
                  <a:srgbClr val="FEE433"/>
                </a:solidFill>
                <a:latin typeface="Arial" pitchFamily="34" charset="0"/>
                <a:ea typeface="Verdana" panose="020B0604030504040204" pitchFamily="34" charset="0"/>
                <a:cs typeface="Arial" pitchFamily="34" charset="0"/>
              </a:rPr>
              <a:t>QUO</a:t>
            </a:r>
            <a:endParaRPr sz="2200" dirty="0">
              <a:latin typeface="Arial" pitchFamily="34" charset="0"/>
              <a:ea typeface="Verdana" panose="020B0604030504040204" pitchFamily="34" charset="0"/>
              <a:cs typeface="Arial" pitchFamily="34" charset="0"/>
            </a:endParaRPr>
          </a:p>
        </p:txBody>
      </p:sp>
      <p:sp>
        <p:nvSpPr>
          <p:cNvPr id="7" name="object 7"/>
          <p:cNvSpPr/>
          <p:nvPr/>
        </p:nvSpPr>
        <p:spPr>
          <a:xfrm>
            <a:off x="788492" y="1676400"/>
            <a:ext cx="1460927" cy="0"/>
          </a:xfrm>
          <a:custGeom>
            <a:avLst/>
            <a:gdLst/>
            <a:ahLst/>
            <a:cxnLst/>
            <a:rect l="l" t="t" r="r" b="b"/>
            <a:pathLst>
              <a:path w="1609725">
                <a:moveTo>
                  <a:pt x="0" y="0"/>
                </a:moveTo>
                <a:lnTo>
                  <a:pt x="1609725" y="0"/>
                </a:lnTo>
              </a:path>
            </a:pathLst>
          </a:custGeom>
          <a:ln w="19050">
            <a:solidFill>
              <a:srgbClr val="FFFFFF"/>
            </a:solidFill>
          </a:ln>
        </p:spPr>
        <p:txBody>
          <a:bodyPr wrap="square" lIns="0" tIns="0" rIns="0" bIns="0" rtlCol="0"/>
          <a:lstStyle/>
          <a:p>
            <a:endParaRPr/>
          </a:p>
        </p:txBody>
      </p:sp>
      <p:sp>
        <p:nvSpPr>
          <p:cNvPr id="8" name="object 8"/>
          <p:cNvSpPr txBox="1"/>
          <p:nvPr/>
        </p:nvSpPr>
        <p:spPr>
          <a:xfrm>
            <a:off x="203147" y="2362200"/>
            <a:ext cx="5325034" cy="2169159"/>
          </a:xfrm>
          <a:prstGeom prst="rect">
            <a:avLst/>
          </a:prstGeom>
        </p:spPr>
        <p:txBody>
          <a:bodyPr vert="horz" wrap="square" lIns="0" tIns="14581" rIns="0" bIns="0" rtlCol="0">
            <a:spAutoFit/>
          </a:bodyPr>
          <a:lstStyle/>
          <a:p>
            <a:pPr algn="just"/>
            <a:r>
              <a:rPr lang="en-US" sz="1400" dirty="0">
                <a:latin typeface="Arial" pitchFamily="34" charset="0"/>
                <a:cs typeface="Arial" pitchFamily="34" charset="0"/>
              </a:rPr>
              <a:t>Egypt’s Electricity Consumption data was reported at 12,277.000 kWh in Mar 2018. This records an increase from the previous number of 11,612.000 kWh for Feb 2018. Egypt’s Electricity Consumption data is updated monthly, averaging 8,565.000 kWh from Jan 1997 to Mar 2018, with 255 observations. The data reached an all-time high of 39,385.000 kWh in Sep 2012 and a record low of 3,737.230 kWh in Feb 1997. Egypt’s Electricity Consumption data remains active status in CEIC and is reported by Ministry of Electricity and Energy. The data is categorized under Global Database’s Egypt.</a:t>
            </a:r>
          </a:p>
        </p:txBody>
      </p:sp>
      <p:sp>
        <p:nvSpPr>
          <p:cNvPr id="10" name="object 10"/>
          <p:cNvSpPr/>
          <p:nvPr/>
        </p:nvSpPr>
        <p:spPr>
          <a:xfrm>
            <a:off x="6362380" y="9372600"/>
            <a:ext cx="499078" cy="532226"/>
          </a:xfrm>
          <a:custGeom>
            <a:avLst/>
            <a:gdLst/>
            <a:ahLst/>
            <a:cxnLst/>
            <a:rect l="l" t="t" r="r" b="b"/>
            <a:pathLst>
              <a:path w="549909" h="690879">
                <a:moveTo>
                  <a:pt x="549605" y="0"/>
                </a:moveTo>
                <a:lnTo>
                  <a:pt x="0" y="0"/>
                </a:lnTo>
                <a:lnTo>
                  <a:pt x="0" y="690750"/>
                </a:lnTo>
                <a:lnTo>
                  <a:pt x="549605" y="690750"/>
                </a:lnTo>
                <a:lnTo>
                  <a:pt x="549605" y="0"/>
                </a:lnTo>
                <a:close/>
              </a:path>
            </a:pathLst>
          </a:custGeom>
          <a:solidFill>
            <a:srgbClr val="092457"/>
          </a:solidFill>
        </p:spPr>
        <p:txBody>
          <a:bodyPr wrap="square" lIns="0" tIns="0" rIns="0" bIns="0" rtlCol="0"/>
          <a:lstStyle/>
          <a:p>
            <a:endParaRPr/>
          </a:p>
        </p:txBody>
      </p:sp>
      <p:sp>
        <p:nvSpPr>
          <p:cNvPr id="11" name="object 11"/>
          <p:cNvSpPr txBox="1">
            <a:spLocks noGrp="1"/>
          </p:cNvSpPr>
          <p:nvPr>
            <p:ph type="sldNum" sz="quarter" idx="7"/>
          </p:nvPr>
        </p:nvSpPr>
        <p:spPr>
          <a:xfrm>
            <a:off x="6611919" y="9552308"/>
            <a:ext cx="120447" cy="172810"/>
          </a:xfrm>
          <a:prstGeom prst="rect">
            <a:avLst/>
          </a:prstGeom>
        </p:spPr>
        <p:txBody>
          <a:bodyPr vert="horz" wrap="square" lIns="0" tIns="3499" rIns="0" bIns="0" rtlCol="0">
            <a:spAutoFit/>
          </a:bodyPr>
          <a:lstStyle/>
          <a:p>
            <a:pPr marL="23330">
              <a:spcBef>
                <a:spcPts val="28"/>
              </a:spcBef>
            </a:pPr>
            <a:r>
              <a:rPr lang="en-US" spc="-83" dirty="0" smtClean="0"/>
              <a:t>3</a:t>
            </a:r>
            <a:endParaRPr spc="-83" dirty="0"/>
          </a:p>
        </p:txBody>
      </p:sp>
      <p:pic>
        <p:nvPicPr>
          <p:cNvPr id="12" name="Picture 11" descr="D:\شغل الكلية\Graduation Project\concerning proposal\egypt electricity consuming.JPG"/>
          <p:cNvPicPr/>
          <p:nvPr/>
        </p:nvPicPr>
        <p:blipFill>
          <a:blip r:embed="rId3">
            <a:extLst>
              <a:ext uri="{28A0092B-C50C-407E-A947-70E740481C1C}">
                <a14:useLocalDpi xmlns:a14="http://schemas.microsoft.com/office/drawing/2010/main" val="0"/>
              </a:ext>
            </a:extLst>
          </a:blip>
          <a:srcRect/>
          <a:stretch>
            <a:fillRect/>
          </a:stretch>
        </p:blipFill>
        <p:spPr bwMode="auto">
          <a:xfrm>
            <a:off x="168568" y="4648200"/>
            <a:ext cx="5394192" cy="2694150"/>
          </a:xfrm>
          <a:prstGeom prst="rect">
            <a:avLst/>
          </a:prstGeom>
          <a:noFill/>
          <a:ln>
            <a:noFill/>
          </a:ln>
        </p:spPr>
      </p:pic>
      <p:sp>
        <p:nvSpPr>
          <p:cNvPr id="9" name="TextBox 8"/>
          <p:cNvSpPr txBox="1"/>
          <p:nvPr/>
        </p:nvSpPr>
        <p:spPr>
          <a:xfrm>
            <a:off x="203146" y="7399469"/>
            <a:ext cx="5809129" cy="2239244"/>
          </a:xfrm>
          <a:prstGeom prst="rect">
            <a:avLst/>
          </a:prstGeom>
          <a:noFill/>
        </p:spPr>
        <p:txBody>
          <a:bodyPr wrap="square" lIns="83988" tIns="41994" rIns="83988" bIns="41994" rtlCol="0">
            <a:spAutoFit/>
          </a:bodyPr>
          <a:lstStyle/>
          <a:p>
            <a:pPr algn="just"/>
            <a:r>
              <a:rPr lang="en-US" sz="1400" spc="9" dirty="0">
                <a:latin typeface="Arial" pitchFamily="34" charset="0"/>
                <a:cs typeface="Arial" pitchFamily="34" charset="0"/>
              </a:rPr>
              <a:t>The </a:t>
            </a:r>
            <a:r>
              <a:rPr lang="en-US" sz="1400" spc="32" dirty="0">
                <a:latin typeface="Arial" pitchFamily="34" charset="0"/>
                <a:cs typeface="Arial" pitchFamily="34" charset="0"/>
              </a:rPr>
              <a:t>cost </a:t>
            </a:r>
            <a:r>
              <a:rPr lang="en-US" sz="1400" spc="14" dirty="0">
                <a:latin typeface="Arial" pitchFamily="34" charset="0"/>
                <a:cs typeface="Arial" pitchFamily="34" charset="0"/>
              </a:rPr>
              <a:t>of </a:t>
            </a:r>
            <a:r>
              <a:rPr lang="en-US" sz="1400" dirty="0">
                <a:latin typeface="Arial" pitchFamily="34" charset="0"/>
                <a:cs typeface="Arial" pitchFamily="34" charset="0"/>
              </a:rPr>
              <a:t>energy </a:t>
            </a:r>
            <a:r>
              <a:rPr lang="en-US" sz="1400" spc="9" dirty="0">
                <a:latin typeface="Arial" pitchFamily="34" charset="0"/>
                <a:cs typeface="Arial" pitchFamily="34" charset="0"/>
              </a:rPr>
              <a:t>from </a:t>
            </a:r>
            <a:r>
              <a:rPr lang="en-US" sz="1400" dirty="0">
                <a:latin typeface="Arial" pitchFamily="34" charset="0"/>
                <a:cs typeface="Arial" pitchFamily="34" charset="0"/>
              </a:rPr>
              <a:t>municipal </a:t>
            </a:r>
            <a:r>
              <a:rPr lang="en-US" sz="1400" spc="5" dirty="0">
                <a:latin typeface="Arial" pitchFamily="34" charset="0"/>
                <a:cs typeface="Arial" pitchFamily="34" charset="0"/>
              </a:rPr>
              <a:t>power </a:t>
            </a:r>
            <a:r>
              <a:rPr lang="en-US" sz="1400" spc="23" dirty="0">
                <a:latin typeface="Arial" pitchFamily="34" charset="0"/>
                <a:cs typeface="Arial" pitchFamily="34" charset="0"/>
              </a:rPr>
              <a:t>grids keeps </a:t>
            </a:r>
            <a:r>
              <a:rPr lang="en-US" sz="1400" spc="28" dirty="0">
                <a:latin typeface="Arial" pitchFamily="34" charset="0"/>
                <a:cs typeface="Arial" pitchFamily="34" charset="0"/>
              </a:rPr>
              <a:t>going </a:t>
            </a:r>
            <a:r>
              <a:rPr lang="en-US" sz="1400" spc="-51" dirty="0">
                <a:latin typeface="Arial" pitchFamily="34" charset="0"/>
                <a:cs typeface="Arial" pitchFamily="34" charset="0"/>
              </a:rPr>
              <a:t>up, </a:t>
            </a:r>
            <a:r>
              <a:rPr lang="en-US" sz="1400" spc="18" dirty="0">
                <a:latin typeface="Arial" pitchFamily="34" charset="0"/>
                <a:cs typeface="Arial" pitchFamily="34" charset="0"/>
              </a:rPr>
              <a:t>and </a:t>
            </a:r>
            <a:r>
              <a:rPr lang="en-US" sz="1400" spc="-23" dirty="0">
                <a:latin typeface="Arial" pitchFamily="34" charset="0"/>
                <a:cs typeface="Arial" pitchFamily="34" charset="0"/>
              </a:rPr>
              <a:t>the </a:t>
            </a:r>
            <a:r>
              <a:rPr lang="en-US" sz="1400" spc="5" dirty="0">
                <a:latin typeface="Arial" pitchFamily="34" charset="0"/>
                <a:cs typeface="Arial" pitchFamily="34" charset="0"/>
              </a:rPr>
              <a:t>importance </a:t>
            </a:r>
            <a:r>
              <a:rPr lang="en-US" sz="1400" spc="14" dirty="0">
                <a:latin typeface="Arial" pitchFamily="34" charset="0"/>
                <a:cs typeface="Arial" pitchFamily="34" charset="0"/>
              </a:rPr>
              <a:t>of </a:t>
            </a:r>
            <a:r>
              <a:rPr lang="en-US" sz="1400" dirty="0">
                <a:latin typeface="Arial" pitchFamily="34" charset="0"/>
                <a:cs typeface="Arial" pitchFamily="34" charset="0"/>
              </a:rPr>
              <a:t>maintaining </a:t>
            </a:r>
            <a:r>
              <a:rPr lang="en-US" sz="1400" spc="28" dirty="0">
                <a:latin typeface="Arial" pitchFamily="34" charset="0"/>
                <a:cs typeface="Arial" pitchFamily="34" charset="0"/>
              </a:rPr>
              <a:t>a </a:t>
            </a:r>
            <a:r>
              <a:rPr lang="en-US" sz="1400" spc="-14" dirty="0">
                <a:latin typeface="Arial" pitchFamily="34" charset="0"/>
                <a:cs typeface="Arial" pitchFamily="34" charset="0"/>
              </a:rPr>
              <a:t>healthy </a:t>
            </a:r>
            <a:r>
              <a:rPr lang="en-US" sz="1400" dirty="0">
                <a:latin typeface="Arial" pitchFamily="34" charset="0"/>
                <a:cs typeface="Arial" pitchFamily="34" charset="0"/>
              </a:rPr>
              <a:t>environment </a:t>
            </a:r>
            <a:r>
              <a:rPr lang="en-US" sz="1400" spc="41" dirty="0">
                <a:latin typeface="Arial" pitchFamily="34" charset="0"/>
                <a:cs typeface="Arial" pitchFamily="34" charset="0"/>
              </a:rPr>
              <a:t>grows </a:t>
            </a:r>
            <a:r>
              <a:rPr lang="en-US" sz="1400" spc="-14" dirty="0">
                <a:latin typeface="Arial" pitchFamily="34" charset="0"/>
                <a:cs typeface="Arial" pitchFamily="34" charset="0"/>
              </a:rPr>
              <a:t>every </a:t>
            </a:r>
            <a:r>
              <a:rPr lang="en-US" sz="1400" spc="-32" dirty="0">
                <a:latin typeface="Arial" pitchFamily="34" charset="0"/>
                <a:cs typeface="Arial" pitchFamily="34" charset="0"/>
              </a:rPr>
              <a:t>day. </a:t>
            </a:r>
            <a:r>
              <a:rPr lang="en-US" sz="1400" dirty="0">
                <a:latin typeface="Arial" pitchFamily="34" charset="0"/>
                <a:cs typeface="Arial" pitchFamily="34" charset="0"/>
              </a:rPr>
              <a:t>Egypt intends to supply 20 percent of generated electricity from renewable sources by 2022, with </a:t>
            </a:r>
            <a:r>
              <a:rPr lang="en-US" sz="1400" dirty="0">
                <a:solidFill>
                  <a:schemeClr val="tx2"/>
                </a:solidFill>
                <a:latin typeface="Arial" pitchFamily="34" charset="0"/>
                <a:cs typeface="Arial" pitchFamily="34" charset="0"/>
              </a:rPr>
              <a:t>wind providing 12 percent</a:t>
            </a:r>
            <a:r>
              <a:rPr lang="en-US" sz="1400" dirty="0">
                <a:latin typeface="Arial" pitchFamily="34" charset="0"/>
                <a:cs typeface="Arial" pitchFamily="34" charset="0"/>
              </a:rPr>
              <a:t>, Hydro power 5.8 percent, and </a:t>
            </a:r>
            <a:r>
              <a:rPr lang="en-US" sz="1400" dirty="0">
                <a:solidFill>
                  <a:schemeClr val="tx2"/>
                </a:solidFill>
                <a:latin typeface="Arial" pitchFamily="34" charset="0"/>
                <a:cs typeface="Arial" pitchFamily="34" charset="0"/>
              </a:rPr>
              <a:t>Solar 2.2 percent</a:t>
            </a:r>
            <a:r>
              <a:rPr lang="en-US" sz="1400" dirty="0">
                <a:latin typeface="Arial" pitchFamily="34" charset="0"/>
                <a:cs typeface="Arial" pitchFamily="34" charset="0"/>
              </a:rPr>
              <a:t>. On the other hand,</a:t>
            </a:r>
            <a:r>
              <a:rPr lang="en-US" sz="1400" spc="-32" dirty="0">
                <a:latin typeface="Arial" pitchFamily="34" charset="0"/>
                <a:cs typeface="Arial" pitchFamily="34" charset="0"/>
              </a:rPr>
              <a:t> construction organizations and people in general seek efficient ways of providing energy and there is major concern for engineering companies around world of Utilizing the Renewable Energy with small scale making it suitable for buildings roofs, gardens and other properties. </a:t>
            </a:r>
          </a:p>
          <a:p>
            <a:endParaRPr lang="en-US" sz="1400" dirty="0"/>
          </a:p>
        </p:txBody>
      </p:sp>
      <p:grpSp>
        <p:nvGrpSpPr>
          <p:cNvPr id="14" name="Group 13"/>
          <p:cNvGrpSpPr/>
          <p:nvPr/>
        </p:nvGrpSpPr>
        <p:grpSpPr>
          <a:xfrm>
            <a:off x="2" y="643809"/>
            <a:ext cx="3252792" cy="1413591"/>
            <a:chOff x="2" y="643809"/>
            <a:chExt cx="3252792" cy="1413591"/>
          </a:xfrm>
        </p:grpSpPr>
        <p:sp>
          <p:nvSpPr>
            <p:cNvPr id="15" name="object 5"/>
            <p:cNvSpPr/>
            <p:nvPr/>
          </p:nvSpPr>
          <p:spPr>
            <a:xfrm>
              <a:off x="2" y="643809"/>
              <a:ext cx="3107710" cy="1413591"/>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a:p>
          </p:txBody>
        </p:sp>
        <p:sp>
          <p:nvSpPr>
            <p:cNvPr id="16" name="object 6"/>
            <p:cNvSpPr txBox="1"/>
            <p:nvPr/>
          </p:nvSpPr>
          <p:spPr>
            <a:xfrm>
              <a:off x="773252" y="1442642"/>
              <a:ext cx="2479542" cy="216309"/>
            </a:xfrm>
            <a:prstGeom prst="rect">
              <a:avLst/>
            </a:prstGeom>
          </p:spPr>
          <p:txBody>
            <a:bodyPr vert="horz" wrap="square" lIns="0" tIns="26828" rIns="0" bIns="0" rtlCol="0">
              <a:spAutoFit/>
            </a:bodyPr>
            <a:lstStyle/>
            <a:p>
              <a:pPr marL="11665" marR="405939">
                <a:lnSpc>
                  <a:spcPts val="1313"/>
                </a:lnSpc>
                <a:spcBef>
                  <a:spcPts val="210"/>
                </a:spcBef>
              </a:pPr>
              <a:r>
                <a:rPr lang="en-US" sz="2200" b="1" spc="-69" dirty="0">
                  <a:solidFill>
                    <a:schemeClr val="bg1"/>
                  </a:solidFill>
                  <a:latin typeface="Arial" pitchFamily="34" charset="0"/>
                  <a:ea typeface="Verdana" panose="020B0604030504040204" pitchFamily="34" charset="0"/>
                  <a:cs typeface="Arial" pitchFamily="34" charset="0"/>
                </a:rPr>
                <a:t>Introduction</a:t>
              </a:r>
              <a:endParaRPr lang="en-US" sz="2200" dirty="0">
                <a:latin typeface="Arial" pitchFamily="34" charset="0"/>
                <a:ea typeface="Verdana" panose="020B0604030504040204" pitchFamily="34" charset="0"/>
                <a:cs typeface="Arial" pitchFamily="34" charset="0"/>
              </a:endParaRPr>
            </a:p>
          </p:txBody>
        </p:sp>
        <p:sp>
          <p:nvSpPr>
            <p:cNvPr id="17" name="object 7"/>
            <p:cNvSpPr/>
            <p:nvPr/>
          </p:nvSpPr>
          <p:spPr>
            <a:xfrm>
              <a:off x="788492" y="1676400"/>
              <a:ext cx="1460927" cy="0"/>
            </a:xfrm>
            <a:custGeom>
              <a:avLst/>
              <a:gdLst/>
              <a:ahLst/>
              <a:cxnLst/>
              <a:rect l="l" t="t" r="r" b="b"/>
              <a:pathLst>
                <a:path w="1609725">
                  <a:moveTo>
                    <a:pt x="0" y="0"/>
                  </a:moveTo>
                  <a:lnTo>
                    <a:pt x="1609725" y="0"/>
                  </a:lnTo>
                </a:path>
              </a:pathLst>
            </a:custGeom>
            <a:ln w="19050">
              <a:solidFill>
                <a:srgbClr val="FFFFFF"/>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5118" y="725396"/>
            <a:ext cx="1248271" cy="155296"/>
          </a:xfrm>
          <a:prstGeom prst="rect">
            <a:avLst/>
          </a:prstGeom>
        </p:spPr>
        <p:txBody>
          <a:bodyPr vert="horz" wrap="square" lIns="0" tIns="0" rIns="0" bIns="0" rtlCol="0">
            <a:spAutoFit/>
          </a:bodyPr>
          <a:lstStyle/>
          <a:p>
            <a:pPr>
              <a:lnSpc>
                <a:spcPts val="1162"/>
              </a:lnSpc>
            </a:pPr>
            <a:r>
              <a:rPr sz="1000" dirty="0">
                <a:latin typeface="Trebuchet MS"/>
                <a:cs typeface="Trebuchet MS"/>
              </a:rPr>
              <a:t>Click </a:t>
            </a:r>
            <a:r>
              <a:rPr sz="1000" spc="-14" dirty="0">
                <a:latin typeface="Trebuchet MS"/>
                <a:cs typeface="Trebuchet MS"/>
              </a:rPr>
              <a:t>to </a:t>
            </a:r>
            <a:r>
              <a:rPr sz="1000" spc="18" dirty="0">
                <a:latin typeface="Trebuchet MS"/>
                <a:cs typeface="Trebuchet MS"/>
              </a:rPr>
              <a:t>add</a:t>
            </a:r>
            <a:r>
              <a:rPr sz="1000" spc="-184" dirty="0">
                <a:latin typeface="Trebuchet MS"/>
                <a:cs typeface="Trebuchet MS"/>
              </a:rPr>
              <a:t> </a:t>
            </a:r>
            <a:r>
              <a:rPr sz="1000" spc="-37" dirty="0">
                <a:latin typeface="Trebuchet MS"/>
                <a:cs typeface="Trebuchet MS"/>
              </a:rPr>
              <a:t>content...</a:t>
            </a:r>
            <a:endParaRPr sz="1000">
              <a:latin typeface="Trebuchet MS"/>
              <a:cs typeface="Trebuchet MS"/>
            </a:endParaRPr>
          </a:p>
        </p:txBody>
      </p:sp>
      <p:sp>
        <p:nvSpPr>
          <p:cNvPr id="3" name="object 3"/>
          <p:cNvSpPr/>
          <p:nvPr/>
        </p:nvSpPr>
        <p:spPr>
          <a:xfrm>
            <a:off x="0" y="0"/>
            <a:ext cx="6861458" cy="9904705"/>
          </a:xfrm>
          <a:prstGeom prst="rect">
            <a:avLst/>
          </a:prstGeom>
          <a:blipFill dpi="0" rotWithShape="1">
            <a:blip r:embed="rId2"/>
            <a:srcRect/>
            <a:tile tx="0" ty="0" sx="100000" sy="100000" flip="none" algn="tl"/>
          </a:blipFill>
        </p:spPr>
        <p:txBody>
          <a:bodyPr wrap="square" lIns="0" tIns="0" rIns="0" bIns="0" rtlCol="0"/>
          <a:lstStyle/>
          <a:p>
            <a:endParaRPr/>
          </a:p>
        </p:txBody>
      </p:sp>
      <p:sp>
        <p:nvSpPr>
          <p:cNvPr id="4" name="object 4"/>
          <p:cNvSpPr/>
          <p:nvPr/>
        </p:nvSpPr>
        <p:spPr>
          <a:xfrm>
            <a:off x="0" y="1164721"/>
            <a:ext cx="6215423" cy="8740104"/>
          </a:xfrm>
          <a:custGeom>
            <a:avLst/>
            <a:gdLst/>
            <a:ahLst/>
            <a:cxnLst/>
            <a:rect l="l" t="t" r="r" b="b"/>
            <a:pathLst>
              <a:path w="6848475" h="9434830">
                <a:moveTo>
                  <a:pt x="0" y="9434700"/>
                </a:moveTo>
                <a:lnTo>
                  <a:pt x="6848475" y="9434700"/>
                </a:lnTo>
                <a:lnTo>
                  <a:pt x="6848475" y="0"/>
                </a:lnTo>
                <a:lnTo>
                  <a:pt x="0" y="0"/>
                </a:lnTo>
                <a:lnTo>
                  <a:pt x="0" y="9434700"/>
                </a:lnTo>
                <a:close/>
              </a:path>
            </a:pathLst>
          </a:custGeom>
          <a:solidFill>
            <a:srgbClr val="FFFFFF"/>
          </a:solidFill>
        </p:spPr>
        <p:txBody>
          <a:bodyPr wrap="square" lIns="0" tIns="0" rIns="0" bIns="0" rtlCol="0"/>
          <a:lstStyle/>
          <a:p>
            <a:endParaRPr dirty="0"/>
          </a:p>
        </p:txBody>
      </p:sp>
      <p:grpSp>
        <p:nvGrpSpPr>
          <p:cNvPr id="21" name="Group 20"/>
          <p:cNvGrpSpPr/>
          <p:nvPr/>
        </p:nvGrpSpPr>
        <p:grpSpPr>
          <a:xfrm>
            <a:off x="2" y="643809"/>
            <a:ext cx="3246691" cy="1413591"/>
            <a:chOff x="2" y="643809"/>
            <a:chExt cx="3246691" cy="1413591"/>
          </a:xfrm>
        </p:grpSpPr>
        <p:sp>
          <p:nvSpPr>
            <p:cNvPr id="5" name="object 5"/>
            <p:cNvSpPr/>
            <p:nvPr/>
          </p:nvSpPr>
          <p:spPr>
            <a:xfrm>
              <a:off x="2" y="643809"/>
              <a:ext cx="3107710" cy="1413591"/>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a:p>
          </p:txBody>
        </p:sp>
        <p:sp>
          <p:nvSpPr>
            <p:cNvPr id="6" name="object 6"/>
            <p:cNvSpPr txBox="1"/>
            <p:nvPr/>
          </p:nvSpPr>
          <p:spPr>
            <a:xfrm>
              <a:off x="767151" y="1426908"/>
              <a:ext cx="2479542" cy="216309"/>
            </a:xfrm>
            <a:prstGeom prst="rect">
              <a:avLst/>
            </a:prstGeom>
          </p:spPr>
          <p:txBody>
            <a:bodyPr vert="horz" wrap="square" lIns="0" tIns="26828" rIns="0" bIns="0" rtlCol="0">
              <a:spAutoFit/>
            </a:bodyPr>
            <a:lstStyle/>
            <a:p>
              <a:pPr marL="11665" marR="405939">
                <a:lnSpc>
                  <a:spcPts val="1313"/>
                </a:lnSpc>
                <a:spcBef>
                  <a:spcPts val="210"/>
                </a:spcBef>
              </a:pPr>
              <a:r>
                <a:rPr lang="en-US" sz="2200" b="1" spc="-69" dirty="0">
                  <a:solidFill>
                    <a:schemeClr val="bg1"/>
                  </a:solidFill>
                  <a:latin typeface="Arial" pitchFamily="34" charset="0"/>
                  <a:ea typeface="Verdana" panose="020B0604030504040204" pitchFamily="34" charset="0"/>
                  <a:cs typeface="Arial" pitchFamily="34" charset="0"/>
                </a:rPr>
                <a:t>Introduction</a:t>
              </a:r>
              <a:endParaRPr lang="en-US" sz="2200" dirty="0">
                <a:latin typeface="Arial" pitchFamily="34" charset="0"/>
                <a:ea typeface="Verdana" panose="020B0604030504040204" pitchFamily="34" charset="0"/>
                <a:cs typeface="Arial" pitchFamily="34" charset="0"/>
              </a:endParaRPr>
            </a:p>
          </p:txBody>
        </p:sp>
        <p:sp>
          <p:nvSpPr>
            <p:cNvPr id="7" name="object 7"/>
            <p:cNvSpPr/>
            <p:nvPr/>
          </p:nvSpPr>
          <p:spPr>
            <a:xfrm>
              <a:off x="788492" y="1676400"/>
              <a:ext cx="1460927" cy="0"/>
            </a:xfrm>
            <a:custGeom>
              <a:avLst/>
              <a:gdLst/>
              <a:ahLst/>
              <a:cxnLst/>
              <a:rect l="l" t="t" r="r" b="b"/>
              <a:pathLst>
                <a:path w="1609725">
                  <a:moveTo>
                    <a:pt x="0" y="0"/>
                  </a:moveTo>
                  <a:lnTo>
                    <a:pt x="1609725" y="0"/>
                  </a:lnTo>
                </a:path>
              </a:pathLst>
            </a:custGeom>
            <a:ln w="19050">
              <a:solidFill>
                <a:srgbClr val="FFFFFF"/>
              </a:solidFill>
            </a:ln>
          </p:spPr>
          <p:txBody>
            <a:bodyPr wrap="square" lIns="0" tIns="0" rIns="0" bIns="0" rtlCol="0"/>
            <a:lstStyle/>
            <a:p>
              <a:endParaRPr/>
            </a:p>
          </p:txBody>
        </p:sp>
      </p:grpSp>
      <p:grpSp>
        <p:nvGrpSpPr>
          <p:cNvPr id="19" name="Group 18"/>
          <p:cNvGrpSpPr/>
          <p:nvPr/>
        </p:nvGrpSpPr>
        <p:grpSpPr>
          <a:xfrm>
            <a:off x="109255" y="2324098"/>
            <a:ext cx="2819400" cy="335280"/>
            <a:chOff x="152400" y="2636520"/>
            <a:chExt cx="2819400" cy="335280"/>
          </a:xfrm>
        </p:grpSpPr>
        <p:sp>
          <p:nvSpPr>
            <p:cNvPr id="18" name="Wind Box"/>
            <p:cNvSpPr/>
            <p:nvPr/>
          </p:nvSpPr>
          <p:spPr>
            <a:xfrm>
              <a:off x="152400" y="2636520"/>
              <a:ext cx="2819400" cy="335280"/>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a:p>
          </p:txBody>
        </p:sp>
        <p:sp>
          <p:nvSpPr>
            <p:cNvPr id="8" name="Wind Vs Solar"/>
            <p:cNvSpPr txBox="1"/>
            <p:nvPr/>
          </p:nvSpPr>
          <p:spPr>
            <a:xfrm>
              <a:off x="267820" y="2659378"/>
              <a:ext cx="2588559" cy="230167"/>
            </a:xfrm>
            <a:prstGeom prst="rect">
              <a:avLst/>
            </a:prstGeom>
          </p:spPr>
          <p:txBody>
            <a:bodyPr vert="horz" wrap="square" lIns="0" tIns="14581" rIns="0" bIns="0" rtlCol="0">
              <a:spAutoFit/>
            </a:bodyPr>
            <a:lstStyle/>
            <a:p>
              <a:pPr algn="just"/>
              <a:r>
                <a:rPr lang="en-US" sz="1400" b="1" dirty="0" smtClean="0">
                  <a:solidFill>
                    <a:schemeClr val="bg1"/>
                  </a:solidFill>
                  <a:latin typeface="Arial" pitchFamily="34" charset="0"/>
                  <a:cs typeface="Arial" pitchFamily="34" charset="0"/>
                </a:rPr>
                <a:t>Wind Energy </a:t>
              </a:r>
              <a:r>
                <a:rPr lang="en-US" sz="1400" b="1" dirty="0" err="1" smtClean="0">
                  <a:solidFill>
                    <a:schemeClr val="bg1"/>
                  </a:solidFill>
                  <a:latin typeface="Arial" pitchFamily="34" charset="0"/>
                  <a:cs typeface="Arial" pitchFamily="34" charset="0"/>
                </a:rPr>
                <a:t>Vs</a:t>
              </a:r>
              <a:r>
                <a:rPr lang="en-US" sz="1400" b="1" dirty="0" smtClean="0">
                  <a:solidFill>
                    <a:schemeClr val="bg1"/>
                  </a:solidFill>
                  <a:latin typeface="Arial" pitchFamily="34" charset="0"/>
                  <a:cs typeface="Arial" pitchFamily="34" charset="0"/>
                </a:rPr>
                <a:t> </a:t>
              </a:r>
              <a:r>
                <a:rPr lang="en-US" sz="1400" b="1" dirty="0" smtClean="0">
                  <a:solidFill>
                    <a:srgbClr val="FFFF00"/>
                  </a:solidFill>
                  <a:latin typeface="Arial" pitchFamily="34" charset="0"/>
                  <a:cs typeface="Arial" pitchFamily="34" charset="0"/>
                </a:rPr>
                <a:t>Solar Energy </a:t>
              </a:r>
              <a:endParaRPr lang="en-US" sz="1400" b="1" dirty="0">
                <a:solidFill>
                  <a:srgbClr val="FFFF00"/>
                </a:solidFill>
                <a:latin typeface="Arial" pitchFamily="34" charset="0"/>
                <a:cs typeface="Arial" pitchFamily="34" charset="0"/>
              </a:endParaRPr>
            </a:p>
          </p:txBody>
        </p:sp>
      </p:grpSp>
      <p:sp>
        <p:nvSpPr>
          <p:cNvPr id="10" name="object 10"/>
          <p:cNvSpPr/>
          <p:nvPr/>
        </p:nvSpPr>
        <p:spPr>
          <a:xfrm>
            <a:off x="6362380" y="9448800"/>
            <a:ext cx="499078" cy="456026"/>
          </a:xfrm>
          <a:custGeom>
            <a:avLst/>
            <a:gdLst/>
            <a:ahLst/>
            <a:cxnLst/>
            <a:rect l="l" t="t" r="r" b="b"/>
            <a:pathLst>
              <a:path w="549909" h="690879">
                <a:moveTo>
                  <a:pt x="549605" y="0"/>
                </a:moveTo>
                <a:lnTo>
                  <a:pt x="0" y="0"/>
                </a:lnTo>
                <a:lnTo>
                  <a:pt x="0" y="690750"/>
                </a:lnTo>
                <a:lnTo>
                  <a:pt x="549605" y="690750"/>
                </a:lnTo>
                <a:lnTo>
                  <a:pt x="549605" y="0"/>
                </a:lnTo>
                <a:close/>
              </a:path>
            </a:pathLst>
          </a:custGeom>
          <a:solidFill>
            <a:srgbClr val="092457"/>
          </a:solidFill>
        </p:spPr>
        <p:txBody>
          <a:bodyPr wrap="square" lIns="0" tIns="0" rIns="0" bIns="0" rtlCol="0"/>
          <a:lstStyle/>
          <a:p>
            <a:endParaRPr/>
          </a:p>
        </p:txBody>
      </p:sp>
      <p:sp>
        <p:nvSpPr>
          <p:cNvPr id="11" name="object 11"/>
          <p:cNvSpPr txBox="1">
            <a:spLocks noGrp="1"/>
          </p:cNvSpPr>
          <p:nvPr>
            <p:ph type="sldNum" sz="quarter" idx="7"/>
          </p:nvPr>
        </p:nvSpPr>
        <p:spPr>
          <a:xfrm>
            <a:off x="6551695" y="9590408"/>
            <a:ext cx="120447" cy="172810"/>
          </a:xfrm>
          <a:prstGeom prst="rect">
            <a:avLst/>
          </a:prstGeom>
        </p:spPr>
        <p:txBody>
          <a:bodyPr vert="horz" wrap="square" lIns="0" tIns="3499" rIns="0" bIns="0" rtlCol="0">
            <a:spAutoFit/>
          </a:bodyPr>
          <a:lstStyle/>
          <a:p>
            <a:pPr marL="23330">
              <a:spcBef>
                <a:spcPts val="28"/>
              </a:spcBef>
            </a:pPr>
            <a:r>
              <a:rPr lang="en-US" spc="-83" dirty="0" smtClean="0"/>
              <a:t>4</a:t>
            </a:r>
            <a:endParaRPr spc="-83" dirty="0"/>
          </a:p>
        </p:txBody>
      </p:sp>
      <p:graphicFrame>
        <p:nvGraphicFramePr>
          <p:cNvPr id="13" name="Table 12"/>
          <p:cNvGraphicFramePr>
            <a:graphicFrameLocks noGrp="1"/>
          </p:cNvGraphicFramePr>
          <p:nvPr>
            <p:extLst>
              <p:ext uri="{D42A27DB-BD31-4B8C-83A1-F6EECF244321}">
                <p14:modId xmlns:p14="http://schemas.microsoft.com/office/powerpoint/2010/main" val="860878799"/>
              </p:ext>
            </p:extLst>
          </p:nvPr>
        </p:nvGraphicFramePr>
        <p:xfrm>
          <a:off x="308699" y="2819400"/>
          <a:ext cx="5598025" cy="3144390"/>
        </p:xfrm>
        <a:graphic>
          <a:graphicData uri="http://schemas.openxmlformats.org/drawingml/2006/table">
            <a:tbl>
              <a:tblPr firstRow="1" bandRow="1">
                <a:tableStyleId>{5C22544A-7EE6-4342-B048-85BDC9FD1C3A}</a:tableStyleId>
              </a:tblPr>
              <a:tblGrid>
                <a:gridCol w="1480366"/>
                <a:gridCol w="2102370"/>
                <a:gridCol w="2015289"/>
              </a:tblGrid>
              <a:tr h="295515">
                <a:tc>
                  <a:txBody>
                    <a:bodyPr/>
                    <a:lstStyle/>
                    <a:p>
                      <a:pPr algn="ctr"/>
                      <a:endParaRPr lang="en-US" sz="1300" dirty="0">
                        <a:latin typeface="Arial" pitchFamily="34" charset="0"/>
                        <a:cs typeface="Arial" pitchFamily="34" charset="0"/>
                      </a:endParaRPr>
                    </a:p>
                  </a:txBody>
                  <a:tcPr anchor="ctr">
                    <a:noFill/>
                  </a:tcPr>
                </a:tc>
                <a:tc>
                  <a:txBody>
                    <a:bodyPr/>
                    <a:lstStyle/>
                    <a:p>
                      <a:pPr algn="ctr"/>
                      <a:r>
                        <a:rPr lang="en-US" sz="1200" dirty="0" smtClean="0">
                          <a:solidFill>
                            <a:schemeClr val="bg1"/>
                          </a:solidFill>
                          <a:latin typeface="Arial" pitchFamily="34" charset="0"/>
                          <a:cs typeface="Arial" pitchFamily="34" charset="0"/>
                        </a:rPr>
                        <a:t>WIND TURBINES</a:t>
                      </a:r>
                      <a:endParaRPr lang="en-US" sz="1200" dirty="0">
                        <a:solidFill>
                          <a:schemeClr val="bg1"/>
                        </a:solidFill>
                        <a:latin typeface="Arial" pitchFamily="34" charset="0"/>
                        <a:cs typeface="Arial" pitchFamily="34" charset="0"/>
                      </a:endParaRPr>
                    </a:p>
                  </a:txBody>
                  <a:tcPr anchor="ctr">
                    <a:solidFill>
                      <a:srgbClr val="002060"/>
                    </a:solidFill>
                  </a:tcPr>
                </a:tc>
                <a:tc>
                  <a:txBody>
                    <a:bodyPr/>
                    <a:lstStyle/>
                    <a:p>
                      <a:pPr algn="ctr"/>
                      <a:r>
                        <a:rPr lang="en-US" sz="1200" dirty="0" smtClean="0">
                          <a:solidFill>
                            <a:srgbClr val="FFFF00"/>
                          </a:solidFill>
                          <a:latin typeface="Arial" pitchFamily="34" charset="0"/>
                          <a:cs typeface="Arial" pitchFamily="34" charset="0"/>
                        </a:rPr>
                        <a:t>SOLAR</a:t>
                      </a:r>
                      <a:r>
                        <a:rPr lang="en-US" sz="1200" baseline="0" dirty="0" smtClean="0">
                          <a:solidFill>
                            <a:srgbClr val="FFFF00"/>
                          </a:solidFill>
                          <a:latin typeface="Arial" pitchFamily="34" charset="0"/>
                          <a:cs typeface="Arial" pitchFamily="34" charset="0"/>
                        </a:rPr>
                        <a:t> PANELS</a:t>
                      </a:r>
                      <a:endParaRPr lang="en-US" sz="1200" dirty="0">
                        <a:solidFill>
                          <a:srgbClr val="FFFF00"/>
                        </a:solidFill>
                        <a:latin typeface="Arial" pitchFamily="34" charset="0"/>
                        <a:cs typeface="Arial" pitchFamily="34" charset="0"/>
                      </a:endParaRPr>
                    </a:p>
                  </a:txBody>
                  <a:tcPr anchor="ctr">
                    <a:solidFill>
                      <a:srgbClr val="002060"/>
                    </a:solidFill>
                  </a:tcPr>
                </a:tc>
              </a:tr>
              <a:tr h="451859">
                <a:tc>
                  <a:txBody>
                    <a:bodyPr/>
                    <a:lstStyle/>
                    <a:p>
                      <a:pPr algn="ctr"/>
                      <a:r>
                        <a:rPr lang="en-US" sz="1300" dirty="0" smtClean="0">
                          <a:solidFill>
                            <a:schemeClr val="tx1"/>
                          </a:solidFill>
                          <a:latin typeface="Arial" pitchFamily="34" charset="0"/>
                          <a:cs typeface="Arial" pitchFamily="34" charset="0"/>
                        </a:rPr>
                        <a:t>Driving Source</a:t>
                      </a:r>
                      <a:endParaRPr lang="en-US" sz="1300" dirty="0">
                        <a:solidFill>
                          <a:schemeClr val="tx1"/>
                        </a:solidFill>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300" b="0" dirty="0" smtClean="0">
                          <a:solidFill>
                            <a:schemeClr val="tx1"/>
                          </a:solidFill>
                          <a:effectLst/>
                          <a:latin typeface="Arial" pitchFamily="34" charset="0"/>
                          <a:cs typeface="Arial" pitchFamily="34" charset="0"/>
                        </a:rPr>
                        <a:t>Wind</a:t>
                      </a:r>
                      <a:r>
                        <a:rPr lang="en-US" sz="1300" b="0" baseline="0" dirty="0" smtClean="0">
                          <a:solidFill>
                            <a:schemeClr val="tx1"/>
                          </a:solidFill>
                          <a:effectLst/>
                          <a:latin typeface="Arial" pitchFamily="34" charset="0"/>
                          <a:cs typeface="Arial" pitchFamily="34" charset="0"/>
                        </a:rPr>
                        <a:t> energy, works all day</a:t>
                      </a:r>
                      <a:endParaRPr lang="en-US" sz="1300" b="0" dirty="0">
                        <a:solidFill>
                          <a:schemeClr val="tx1"/>
                        </a:solidFill>
                        <a:effectLst/>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300" b="0" dirty="0" smtClean="0">
                          <a:solidFill>
                            <a:schemeClr val="tx1"/>
                          </a:solidFill>
                          <a:effectLst/>
                          <a:latin typeface="Arial" pitchFamily="34" charset="0"/>
                          <a:cs typeface="Arial" pitchFamily="34" charset="0"/>
                        </a:rPr>
                        <a:t>Sunlight,</a:t>
                      </a:r>
                      <a:r>
                        <a:rPr lang="en-US" sz="1300" b="0" baseline="0" dirty="0" smtClean="0">
                          <a:solidFill>
                            <a:schemeClr val="tx1"/>
                          </a:solidFill>
                          <a:effectLst/>
                          <a:latin typeface="Arial" pitchFamily="34" charset="0"/>
                          <a:cs typeface="Arial" pitchFamily="34" charset="0"/>
                        </a:rPr>
                        <a:t> works during daylight only</a:t>
                      </a:r>
                      <a:endParaRPr lang="en-US" sz="1300" b="0" dirty="0">
                        <a:solidFill>
                          <a:schemeClr val="tx1"/>
                        </a:solidFill>
                        <a:effectLst/>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r>
              <a:tr h="620318">
                <a:tc>
                  <a:txBody>
                    <a:bodyPr/>
                    <a:lstStyle/>
                    <a:p>
                      <a:pPr algn="ctr"/>
                      <a:r>
                        <a:rPr lang="en-US" sz="1300" dirty="0" smtClean="0">
                          <a:solidFill>
                            <a:schemeClr val="tx1"/>
                          </a:solidFill>
                          <a:latin typeface="Arial" pitchFamily="34" charset="0"/>
                          <a:cs typeface="Arial" pitchFamily="34" charset="0"/>
                        </a:rPr>
                        <a:t>Surface Area</a:t>
                      </a:r>
                    </a:p>
                    <a:p>
                      <a:pPr algn="ctr"/>
                      <a:r>
                        <a:rPr lang="en-US" sz="1200" b="0" dirty="0" smtClean="0">
                          <a:solidFill>
                            <a:schemeClr val="tx1"/>
                          </a:solidFill>
                          <a:effectLst/>
                          <a:latin typeface="Arial" pitchFamily="34" charset="0"/>
                          <a:cs typeface="Arial" pitchFamily="34" charset="0"/>
                        </a:rPr>
                        <a:t>(For</a:t>
                      </a:r>
                      <a:r>
                        <a:rPr lang="en-US" sz="1200" b="0" baseline="0" dirty="0" smtClean="0">
                          <a:solidFill>
                            <a:schemeClr val="tx1"/>
                          </a:solidFill>
                          <a:effectLst/>
                          <a:latin typeface="Arial" pitchFamily="34" charset="0"/>
                          <a:cs typeface="Arial" pitchFamily="34" charset="0"/>
                        </a:rPr>
                        <a:t> 5KW Power Production)</a:t>
                      </a:r>
                      <a:endParaRPr lang="en-US" sz="1200" dirty="0">
                        <a:solidFill>
                          <a:schemeClr val="tx1"/>
                        </a:solidFill>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300" b="0" baseline="0" dirty="0" smtClean="0">
                          <a:solidFill>
                            <a:schemeClr val="tx1"/>
                          </a:solidFill>
                          <a:effectLst/>
                          <a:latin typeface="Arial" pitchFamily="34" charset="0"/>
                          <a:cs typeface="Arial" pitchFamily="34" charset="0"/>
                        </a:rPr>
                        <a:t> As (Circle) =</a:t>
                      </a:r>
                      <a:r>
                        <a:rPr lang="en-US" sz="1300" b="0" dirty="0" smtClean="0">
                          <a:solidFill>
                            <a:schemeClr val="tx1"/>
                          </a:solidFill>
                          <a:effectLst/>
                          <a:latin typeface="Arial" pitchFamily="34" charset="0"/>
                          <a:cs typeface="Arial" pitchFamily="34" charset="0"/>
                        </a:rPr>
                        <a:t>0.7 m</a:t>
                      </a:r>
                      <a:r>
                        <a:rPr lang="en-US" sz="1300" b="0" baseline="30000" dirty="0" smtClean="0">
                          <a:solidFill>
                            <a:schemeClr val="tx1"/>
                          </a:solidFill>
                          <a:effectLst/>
                          <a:latin typeface="Arial" pitchFamily="34" charset="0"/>
                          <a:cs typeface="Arial" pitchFamily="34" charset="0"/>
                        </a:rPr>
                        <a:t>2</a:t>
                      </a:r>
                      <a:endParaRPr lang="en-US" sz="1300" b="0" dirty="0">
                        <a:solidFill>
                          <a:schemeClr val="tx1"/>
                        </a:solidFill>
                        <a:effectLst/>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300" b="0" baseline="0" dirty="0" smtClean="0">
                          <a:solidFill>
                            <a:schemeClr val="tx1"/>
                          </a:solidFill>
                          <a:effectLst/>
                          <a:latin typeface="Arial" pitchFamily="34" charset="0"/>
                          <a:cs typeface="Arial" pitchFamily="34" charset="0"/>
                        </a:rPr>
                        <a:t>As (Rectangle) = </a:t>
                      </a:r>
                      <a:r>
                        <a:rPr lang="en-US" sz="1300" b="0" dirty="0" smtClean="0">
                          <a:solidFill>
                            <a:schemeClr val="tx1"/>
                          </a:solidFill>
                          <a:effectLst/>
                          <a:latin typeface="Arial" pitchFamily="34" charset="0"/>
                          <a:cs typeface="Arial" pitchFamily="34" charset="0"/>
                        </a:rPr>
                        <a:t>55 m</a:t>
                      </a:r>
                      <a:r>
                        <a:rPr lang="en-US" sz="1300" b="0" baseline="30000" dirty="0" smtClean="0">
                          <a:solidFill>
                            <a:schemeClr val="tx1"/>
                          </a:solidFill>
                          <a:effectLst/>
                          <a:latin typeface="Arial" pitchFamily="34" charset="0"/>
                          <a:cs typeface="Arial" pitchFamily="34" charset="0"/>
                        </a:rPr>
                        <a:t>2</a:t>
                      </a:r>
                      <a:endParaRPr lang="en-US" sz="1300" b="0" dirty="0">
                        <a:solidFill>
                          <a:schemeClr val="tx1"/>
                        </a:solidFill>
                        <a:effectLst/>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705875">
                <a:tc>
                  <a:txBody>
                    <a:bodyPr/>
                    <a:lstStyle/>
                    <a:p>
                      <a:pPr algn="ctr"/>
                      <a:r>
                        <a:rPr lang="en-US" sz="1300" dirty="0" smtClean="0">
                          <a:solidFill>
                            <a:schemeClr val="tx1"/>
                          </a:solidFill>
                          <a:latin typeface="Arial" pitchFamily="34" charset="0"/>
                          <a:cs typeface="Arial" pitchFamily="34" charset="0"/>
                        </a:rPr>
                        <a:t>Environmental Effect</a:t>
                      </a:r>
                      <a:endParaRPr lang="en-US" sz="1300" dirty="0">
                        <a:solidFill>
                          <a:schemeClr val="tx1"/>
                        </a:solidFill>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300" b="0" dirty="0" smtClean="0">
                          <a:solidFill>
                            <a:schemeClr val="tx1"/>
                          </a:solidFill>
                          <a:effectLst/>
                          <a:latin typeface="Arial" pitchFamily="34" charset="0"/>
                          <a:cs typeface="Arial" pitchFamily="34" charset="0"/>
                        </a:rPr>
                        <a:t>Neither have toxic materials nor producing pollutants</a:t>
                      </a:r>
                      <a:endParaRPr lang="en-US" sz="1300" b="0" dirty="0">
                        <a:solidFill>
                          <a:schemeClr val="tx1"/>
                        </a:solidFill>
                        <a:effectLst/>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300" b="0" dirty="0" smtClean="0">
                          <a:solidFill>
                            <a:schemeClr val="tx1"/>
                          </a:solidFill>
                          <a:effectLst/>
                          <a:latin typeface="Arial" pitchFamily="34" charset="0"/>
                          <a:ea typeface="+mn-ea"/>
                          <a:cs typeface="Arial" pitchFamily="34" charset="0"/>
                        </a:rPr>
                        <a:t>Large</a:t>
                      </a:r>
                      <a:r>
                        <a:rPr lang="en-US" sz="1300" b="0" baseline="0" dirty="0" smtClean="0">
                          <a:solidFill>
                            <a:schemeClr val="tx1"/>
                          </a:solidFill>
                          <a:effectLst/>
                          <a:latin typeface="Arial" pitchFamily="34" charset="0"/>
                          <a:ea typeface="+mn-ea"/>
                          <a:cs typeface="Arial" pitchFamily="34" charset="0"/>
                        </a:rPr>
                        <a:t> </a:t>
                      </a:r>
                      <a:r>
                        <a:rPr lang="en-US" sz="1300" b="0" dirty="0" smtClean="0">
                          <a:solidFill>
                            <a:schemeClr val="tx1"/>
                          </a:solidFill>
                          <a:effectLst/>
                          <a:latin typeface="Arial" pitchFamily="34" charset="0"/>
                          <a:ea typeface="+mn-ea"/>
                          <a:cs typeface="Arial" pitchFamily="34" charset="0"/>
                        </a:rPr>
                        <a:t>amount of fossil fuels &amp; </a:t>
                      </a:r>
                      <a:r>
                        <a:rPr lang="en-US" sz="1300" b="0" u="none" strike="noStrike" dirty="0" smtClean="0">
                          <a:solidFill>
                            <a:schemeClr val="tx1"/>
                          </a:solidFill>
                          <a:effectLst/>
                          <a:latin typeface="Arial" pitchFamily="34" charset="0"/>
                          <a:ea typeface="+mn-ea"/>
                          <a:cs typeface="Arial" pitchFamily="34" charset="0"/>
                        </a:rPr>
                        <a:t>toxic materials like the PVC</a:t>
                      </a:r>
                      <a:r>
                        <a:rPr lang="en-US" sz="1300" b="0" u="none" strike="noStrike" baseline="0" dirty="0" smtClean="0">
                          <a:solidFill>
                            <a:schemeClr val="tx1"/>
                          </a:solidFill>
                          <a:effectLst/>
                          <a:latin typeface="Arial" pitchFamily="34" charset="0"/>
                          <a:ea typeface="+mn-ea"/>
                          <a:cs typeface="Arial" pitchFamily="34" charset="0"/>
                        </a:rPr>
                        <a:t> </a:t>
                      </a:r>
                      <a:r>
                        <a:rPr lang="en-US" sz="1300" b="0" dirty="0" smtClean="0">
                          <a:solidFill>
                            <a:schemeClr val="tx1"/>
                          </a:solidFill>
                          <a:effectLst/>
                          <a:latin typeface="Arial" pitchFamily="34" charset="0"/>
                          <a:ea typeface="+mn-ea"/>
                          <a:cs typeface="Arial" pitchFamily="34" charset="0"/>
                        </a:rPr>
                        <a:t>&amp; glues are used in the manufacture of the cells and the waste cause disposal problems</a:t>
                      </a:r>
                      <a:endParaRPr lang="en-US" sz="1300" b="0" dirty="0">
                        <a:solidFill>
                          <a:schemeClr val="tx1"/>
                        </a:solidFill>
                        <a:effectLst/>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413984776"/>
              </p:ext>
            </p:extLst>
          </p:nvPr>
        </p:nvGraphicFramePr>
        <p:xfrm>
          <a:off x="669311" y="6705600"/>
          <a:ext cx="4876800" cy="2769070"/>
        </p:xfrm>
        <a:graphic>
          <a:graphicData uri="http://schemas.openxmlformats.org/drawingml/2006/table">
            <a:tbl>
              <a:tblPr firstRow="1" firstCol="1" bandRow="1"/>
              <a:tblGrid>
                <a:gridCol w="2438400"/>
                <a:gridCol w="1132114"/>
                <a:gridCol w="1306286"/>
              </a:tblGrid>
              <a:tr h="202412">
                <a:tc>
                  <a:txBody>
                    <a:bodyPr/>
                    <a:lstStyle/>
                    <a:p>
                      <a:pPr marL="0" marR="0" algn="just">
                        <a:lnSpc>
                          <a:spcPct val="107000"/>
                        </a:lnSpc>
                        <a:spcBef>
                          <a:spcPts val="0"/>
                        </a:spcBef>
                        <a:spcAft>
                          <a:spcPts val="0"/>
                        </a:spcAft>
                      </a:pPr>
                      <a:r>
                        <a:rPr lang="en-US" sz="1400" dirty="0">
                          <a:solidFill>
                            <a:schemeClr val="bg1"/>
                          </a:solidFill>
                          <a:effectLst/>
                          <a:latin typeface="Arial" pitchFamily="34" charset="0"/>
                          <a:ea typeface="Calibri"/>
                          <a:cs typeface="Arial" pitchFamily="34" charset="0"/>
                        </a:rPr>
                        <a:t> </a:t>
                      </a:r>
                    </a:p>
                  </a:txBody>
                  <a:tcPr marL="7587" marR="7587"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marL="0" marR="0" algn="ctr">
                        <a:lnSpc>
                          <a:spcPct val="107000"/>
                        </a:lnSpc>
                        <a:spcBef>
                          <a:spcPts val="0"/>
                        </a:spcBef>
                        <a:spcAft>
                          <a:spcPts val="0"/>
                        </a:spcAft>
                      </a:pPr>
                      <a:r>
                        <a:rPr lang="en-US" sz="1400" b="1" dirty="0">
                          <a:solidFill>
                            <a:schemeClr val="bg1"/>
                          </a:solidFill>
                          <a:effectLst/>
                          <a:latin typeface="Arial" pitchFamily="34" charset="0"/>
                          <a:ea typeface="Calibri"/>
                          <a:cs typeface="Arial" pitchFamily="34" charset="0"/>
                        </a:rPr>
                        <a:t>Wind</a:t>
                      </a:r>
                    </a:p>
                  </a:txBody>
                  <a:tcPr marL="7587" marR="7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marL="0" marR="0" algn="ctr">
                        <a:lnSpc>
                          <a:spcPct val="107000"/>
                        </a:lnSpc>
                        <a:spcBef>
                          <a:spcPts val="0"/>
                        </a:spcBef>
                        <a:spcAft>
                          <a:spcPts val="0"/>
                        </a:spcAft>
                      </a:pPr>
                      <a:r>
                        <a:rPr lang="en-US" sz="1400" b="1" dirty="0">
                          <a:solidFill>
                            <a:srgbClr val="FFFF00"/>
                          </a:solidFill>
                          <a:effectLst/>
                          <a:latin typeface="Arial" pitchFamily="34" charset="0"/>
                          <a:ea typeface="Calibri"/>
                          <a:cs typeface="Arial" pitchFamily="34" charset="0"/>
                        </a:rPr>
                        <a:t>Solar</a:t>
                      </a:r>
                    </a:p>
                  </a:txBody>
                  <a:tcPr marL="7587" marR="7587"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r>
              <a:tr h="336239">
                <a:tc>
                  <a:txBody>
                    <a:bodyPr/>
                    <a:lstStyle/>
                    <a:p>
                      <a:pPr marL="0" marR="0" algn="just">
                        <a:lnSpc>
                          <a:spcPct val="107000"/>
                        </a:lnSpc>
                        <a:spcBef>
                          <a:spcPts val="0"/>
                        </a:spcBef>
                        <a:spcAft>
                          <a:spcPts val="0"/>
                        </a:spcAft>
                      </a:pPr>
                      <a:r>
                        <a:rPr lang="en-US" sz="1400" dirty="0">
                          <a:effectLst/>
                          <a:latin typeface="Arial" pitchFamily="34" charset="0"/>
                          <a:ea typeface="Calibri"/>
                          <a:cs typeface="Arial" pitchFamily="34" charset="0"/>
                        </a:rPr>
                        <a:t>Avoided Emissions</a:t>
                      </a:r>
                    </a:p>
                  </a:txBody>
                  <a:tcPr marL="7587" marR="7587"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7000"/>
                        </a:lnSpc>
                        <a:spcBef>
                          <a:spcPts val="0"/>
                        </a:spcBef>
                        <a:spcAft>
                          <a:spcPts val="0"/>
                        </a:spcAft>
                      </a:pPr>
                      <a:r>
                        <a:rPr lang="en-US" sz="1400" dirty="0">
                          <a:effectLst/>
                          <a:latin typeface="Arial" pitchFamily="34" charset="0"/>
                          <a:ea typeface="Calibri"/>
                          <a:cs typeface="Arial" pitchFamily="34" charset="0"/>
                        </a:rPr>
                        <a:t>$284,526</a:t>
                      </a:r>
                    </a:p>
                  </a:txBody>
                  <a:tcPr marL="7587" marR="7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7000"/>
                        </a:lnSpc>
                        <a:spcBef>
                          <a:spcPts val="0"/>
                        </a:spcBef>
                        <a:spcAft>
                          <a:spcPts val="0"/>
                        </a:spcAft>
                      </a:pPr>
                      <a:r>
                        <a:rPr lang="en-US" sz="1400">
                          <a:effectLst/>
                          <a:latin typeface="Arial" pitchFamily="34" charset="0"/>
                          <a:ea typeface="Calibri"/>
                          <a:cs typeface="Arial" pitchFamily="34" charset="0"/>
                        </a:rPr>
                        <a:t>$185,338</a:t>
                      </a:r>
                    </a:p>
                  </a:txBody>
                  <a:tcPr marL="7587" marR="7587"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36239">
                <a:tc>
                  <a:txBody>
                    <a:bodyPr/>
                    <a:lstStyle/>
                    <a:p>
                      <a:pPr marL="0" marR="0" algn="just">
                        <a:lnSpc>
                          <a:spcPct val="107000"/>
                        </a:lnSpc>
                        <a:spcBef>
                          <a:spcPts val="0"/>
                        </a:spcBef>
                        <a:spcAft>
                          <a:spcPts val="0"/>
                        </a:spcAft>
                      </a:pPr>
                      <a:r>
                        <a:rPr lang="en-US" sz="1400" dirty="0">
                          <a:effectLst/>
                          <a:latin typeface="Arial" pitchFamily="34" charset="0"/>
                          <a:ea typeface="Calibri"/>
                          <a:cs typeface="Arial" pitchFamily="34" charset="0"/>
                        </a:rPr>
                        <a:t>Avoided Energy Cost</a:t>
                      </a:r>
                    </a:p>
                  </a:txBody>
                  <a:tcPr marL="7587" marR="7587"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7000"/>
                        </a:lnSpc>
                        <a:spcBef>
                          <a:spcPts val="0"/>
                        </a:spcBef>
                        <a:spcAft>
                          <a:spcPts val="0"/>
                        </a:spcAft>
                      </a:pPr>
                      <a:r>
                        <a:rPr lang="en-US" sz="1400" dirty="0">
                          <a:effectLst/>
                          <a:latin typeface="Arial" pitchFamily="34" charset="0"/>
                          <a:ea typeface="Calibri"/>
                          <a:cs typeface="Arial" pitchFamily="34" charset="0"/>
                        </a:rPr>
                        <a:t>$98,925</a:t>
                      </a:r>
                    </a:p>
                  </a:txBody>
                  <a:tcPr marL="7587" marR="7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7000"/>
                        </a:lnSpc>
                        <a:spcBef>
                          <a:spcPts val="0"/>
                        </a:spcBef>
                        <a:spcAft>
                          <a:spcPts val="0"/>
                        </a:spcAft>
                      </a:pPr>
                      <a:r>
                        <a:rPr lang="en-US" sz="1400" dirty="0">
                          <a:effectLst/>
                          <a:latin typeface="Arial" pitchFamily="34" charset="0"/>
                          <a:ea typeface="Calibri"/>
                          <a:cs typeface="Arial" pitchFamily="34" charset="0"/>
                        </a:rPr>
                        <a:t>$67,732</a:t>
                      </a:r>
                    </a:p>
                  </a:txBody>
                  <a:tcPr marL="7587" marR="7587"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10690">
                <a:tc>
                  <a:txBody>
                    <a:bodyPr/>
                    <a:lstStyle/>
                    <a:p>
                      <a:pPr marL="0" marR="0" algn="just">
                        <a:lnSpc>
                          <a:spcPct val="107000"/>
                        </a:lnSpc>
                        <a:spcBef>
                          <a:spcPts val="0"/>
                        </a:spcBef>
                        <a:spcAft>
                          <a:spcPts val="0"/>
                        </a:spcAft>
                      </a:pPr>
                      <a:r>
                        <a:rPr lang="en-US" sz="1400" dirty="0">
                          <a:effectLst/>
                          <a:latin typeface="Arial" pitchFamily="34" charset="0"/>
                          <a:ea typeface="Calibri"/>
                          <a:cs typeface="Arial" pitchFamily="34" charset="0"/>
                        </a:rPr>
                        <a:t>Avoided Capacity Cost</a:t>
                      </a:r>
                    </a:p>
                  </a:txBody>
                  <a:tcPr marL="7587" marR="7587"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7000"/>
                        </a:lnSpc>
                        <a:spcBef>
                          <a:spcPts val="0"/>
                        </a:spcBef>
                        <a:spcAft>
                          <a:spcPts val="0"/>
                        </a:spcAft>
                      </a:pPr>
                      <a:r>
                        <a:rPr lang="en-US" sz="1400" dirty="0">
                          <a:effectLst/>
                          <a:latin typeface="Arial" pitchFamily="34" charset="0"/>
                          <a:ea typeface="Calibri"/>
                          <a:cs typeface="Arial" pitchFamily="34" charset="0"/>
                        </a:rPr>
                        <a:t>$70,482</a:t>
                      </a:r>
                    </a:p>
                  </a:txBody>
                  <a:tcPr marL="7587" marR="7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7000"/>
                        </a:lnSpc>
                        <a:spcBef>
                          <a:spcPts val="0"/>
                        </a:spcBef>
                        <a:spcAft>
                          <a:spcPts val="0"/>
                        </a:spcAft>
                      </a:pPr>
                      <a:r>
                        <a:rPr lang="en-US" sz="1400">
                          <a:effectLst/>
                          <a:latin typeface="Arial" pitchFamily="34" charset="0"/>
                          <a:ea typeface="Calibri"/>
                          <a:cs typeface="Arial" pitchFamily="34" charset="0"/>
                        </a:rPr>
                        <a:t>$46,425</a:t>
                      </a:r>
                    </a:p>
                  </a:txBody>
                  <a:tcPr marL="7587" marR="7587"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36239">
                <a:tc>
                  <a:txBody>
                    <a:bodyPr/>
                    <a:lstStyle/>
                    <a:p>
                      <a:pPr marL="0" marR="0" algn="just">
                        <a:lnSpc>
                          <a:spcPct val="107000"/>
                        </a:lnSpc>
                        <a:spcBef>
                          <a:spcPts val="0"/>
                        </a:spcBef>
                        <a:spcAft>
                          <a:spcPts val="0"/>
                        </a:spcAft>
                      </a:pPr>
                      <a:r>
                        <a:rPr lang="en-US" sz="1400" dirty="0">
                          <a:effectLst/>
                          <a:latin typeface="Arial" pitchFamily="34" charset="0"/>
                          <a:ea typeface="Calibri"/>
                          <a:cs typeface="Arial" pitchFamily="34" charset="0"/>
                        </a:rPr>
                        <a:t>Fixed Cost Incurred</a:t>
                      </a:r>
                    </a:p>
                  </a:txBody>
                  <a:tcPr marL="7587" marR="7587"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7000"/>
                        </a:lnSpc>
                        <a:spcBef>
                          <a:spcPts val="0"/>
                        </a:spcBef>
                        <a:spcAft>
                          <a:spcPts val="0"/>
                        </a:spcAft>
                      </a:pPr>
                      <a:r>
                        <a:rPr lang="en-US" sz="1400" dirty="0">
                          <a:effectLst/>
                          <a:latin typeface="Arial" pitchFamily="34" charset="0"/>
                          <a:ea typeface="Calibri"/>
                          <a:cs typeface="Arial" pitchFamily="34" charset="0"/>
                        </a:rPr>
                        <a:t>$-162,687</a:t>
                      </a:r>
                    </a:p>
                  </a:txBody>
                  <a:tcPr marL="7587" marR="7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7000"/>
                        </a:lnSpc>
                        <a:spcBef>
                          <a:spcPts val="0"/>
                        </a:spcBef>
                        <a:spcAft>
                          <a:spcPts val="0"/>
                        </a:spcAft>
                      </a:pPr>
                      <a:r>
                        <a:rPr lang="en-US" sz="1400">
                          <a:effectLst/>
                          <a:latin typeface="Arial" pitchFamily="34" charset="0"/>
                          <a:ea typeface="Calibri"/>
                          <a:cs typeface="Arial" pitchFamily="34" charset="0"/>
                        </a:rPr>
                        <a:t>$-181,434</a:t>
                      </a:r>
                    </a:p>
                  </a:txBody>
                  <a:tcPr marL="7587" marR="7587"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10690">
                <a:tc>
                  <a:txBody>
                    <a:bodyPr/>
                    <a:lstStyle/>
                    <a:p>
                      <a:pPr marL="0" marR="0" algn="just">
                        <a:lnSpc>
                          <a:spcPct val="107000"/>
                        </a:lnSpc>
                        <a:spcBef>
                          <a:spcPts val="0"/>
                        </a:spcBef>
                        <a:spcAft>
                          <a:spcPts val="0"/>
                        </a:spcAft>
                      </a:pPr>
                      <a:r>
                        <a:rPr lang="en-US" sz="1400" dirty="0">
                          <a:effectLst/>
                          <a:latin typeface="Arial" pitchFamily="34" charset="0"/>
                          <a:ea typeface="Calibri"/>
                          <a:cs typeface="Arial" pitchFamily="34" charset="0"/>
                        </a:rPr>
                        <a:t>Other Costs (Periodic O&amp;M)</a:t>
                      </a:r>
                    </a:p>
                  </a:txBody>
                  <a:tcPr marL="7587" marR="7587"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7000"/>
                        </a:lnSpc>
                        <a:spcBef>
                          <a:spcPts val="0"/>
                        </a:spcBef>
                        <a:spcAft>
                          <a:spcPts val="0"/>
                        </a:spcAft>
                      </a:pPr>
                      <a:r>
                        <a:rPr lang="en-US" sz="1400" dirty="0">
                          <a:effectLst/>
                          <a:latin typeface="Arial" pitchFamily="34" charset="0"/>
                          <a:ea typeface="Calibri"/>
                          <a:cs typeface="Arial" pitchFamily="34" charset="0"/>
                        </a:rPr>
                        <a:t>$-7,755</a:t>
                      </a:r>
                    </a:p>
                  </a:txBody>
                  <a:tcPr marL="7587" marR="7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7000"/>
                        </a:lnSpc>
                        <a:spcBef>
                          <a:spcPts val="0"/>
                        </a:spcBef>
                        <a:spcAft>
                          <a:spcPts val="0"/>
                        </a:spcAft>
                      </a:pPr>
                      <a:r>
                        <a:rPr lang="en-US" sz="1400">
                          <a:effectLst/>
                          <a:latin typeface="Arial" pitchFamily="34" charset="0"/>
                          <a:ea typeface="Calibri"/>
                          <a:cs typeface="Arial" pitchFamily="34" charset="0"/>
                        </a:rPr>
                        <a:t>$-4,713</a:t>
                      </a:r>
                    </a:p>
                  </a:txBody>
                  <a:tcPr marL="7587" marR="7587"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10690">
                <a:tc>
                  <a:txBody>
                    <a:bodyPr/>
                    <a:lstStyle/>
                    <a:p>
                      <a:pPr marL="0" marR="0" algn="just">
                        <a:lnSpc>
                          <a:spcPct val="107000"/>
                        </a:lnSpc>
                        <a:spcBef>
                          <a:spcPts val="0"/>
                        </a:spcBef>
                        <a:spcAft>
                          <a:spcPts val="0"/>
                        </a:spcAft>
                      </a:pPr>
                      <a:r>
                        <a:rPr lang="en-US" sz="1400" dirty="0" smtClean="0">
                          <a:effectLst/>
                          <a:latin typeface="Arial" pitchFamily="34" charset="0"/>
                          <a:ea typeface="Calibri"/>
                          <a:cs typeface="Arial" pitchFamily="34" charset="0"/>
                        </a:rPr>
                        <a:t>Total</a:t>
                      </a:r>
                      <a:r>
                        <a:rPr lang="en-US" sz="1400" baseline="0" dirty="0" smtClean="0">
                          <a:effectLst/>
                          <a:latin typeface="Arial" pitchFamily="34" charset="0"/>
                          <a:ea typeface="Calibri"/>
                          <a:cs typeface="Arial" pitchFamily="34" charset="0"/>
                        </a:rPr>
                        <a:t> </a:t>
                      </a:r>
                      <a:r>
                        <a:rPr lang="en-US" sz="1400" dirty="0" smtClean="0">
                          <a:effectLst/>
                          <a:latin typeface="Arial" pitchFamily="34" charset="0"/>
                          <a:ea typeface="Calibri"/>
                          <a:cs typeface="Arial" pitchFamily="34" charset="0"/>
                        </a:rPr>
                        <a:t>Net Benefits /</a:t>
                      </a:r>
                      <a:r>
                        <a:rPr lang="en-US" sz="1400" dirty="0">
                          <a:effectLst/>
                          <a:latin typeface="Arial" pitchFamily="34" charset="0"/>
                          <a:ea typeface="Calibri"/>
                          <a:cs typeface="Arial" pitchFamily="34" charset="0"/>
                        </a:rPr>
                        <a:t>MW/Year</a:t>
                      </a:r>
                    </a:p>
                  </a:txBody>
                  <a:tcPr marL="7587" marR="7587"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7000"/>
                        </a:lnSpc>
                        <a:spcBef>
                          <a:spcPts val="0"/>
                        </a:spcBef>
                        <a:spcAft>
                          <a:spcPts val="0"/>
                        </a:spcAft>
                      </a:pPr>
                      <a:r>
                        <a:rPr lang="en-US" sz="1400" dirty="0">
                          <a:effectLst/>
                          <a:latin typeface="Arial" pitchFamily="34" charset="0"/>
                          <a:ea typeface="Calibri"/>
                          <a:cs typeface="Arial" pitchFamily="34" charset="0"/>
                        </a:rPr>
                        <a:t>$283,311</a:t>
                      </a:r>
                    </a:p>
                  </a:txBody>
                  <a:tcPr marL="7587" marR="7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7000"/>
                        </a:lnSpc>
                        <a:spcBef>
                          <a:spcPts val="0"/>
                        </a:spcBef>
                        <a:spcAft>
                          <a:spcPts val="0"/>
                        </a:spcAft>
                      </a:pPr>
                      <a:r>
                        <a:rPr lang="en-US" sz="1400" dirty="0">
                          <a:effectLst/>
                          <a:latin typeface="Arial" pitchFamily="34" charset="0"/>
                          <a:ea typeface="Calibri"/>
                          <a:cs typeface="Arial" pitchFamily="34" charset="0"/>
                        </a:rPr>
                        <a:t>$113,349</a:t>
                      </a:r>
                    </a:p>
                  </a:txBody>
                  <a:tcPr marL="7587" marR="7587"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nvGrpSpPr>
          <p:cNvPr id="26" name="Group 25"/>
          <p:cNvGrpSpPr/>
          <p:nvPr/>
        </p:nvGrpSpPr>
        <p:grpSpPr>
          <a:xfrm>
            <a:off x="109255" y="6298325"/>
            <a:ext cx="2024345" cy="335280"/>
            <a:chOff x="109255" y="6298325"/>
            <a:chExt cx="2024345" cy="335280"/>
          </a:xfrm>
        </p:grpSpPr>
        <p:sp>
          <p:nvSpPr>
            <p:cNvPr id="23" name="Wind Box"/>
            <p:cNvSpPr/>
            <p:nvPr/>
          </p:nvSpPr>
          <p:spPr>
            <a:xfrm>
              <a:off x="109255" y="6298325"/>
              <a:ext cx="2024345" cy="335280"/>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a:p>
          </p:txBody>
        </p:sp>
        <p:sp>
          <p:nvSpPr>
            <p:cNvPr id="24" name="Wind Vs Solar"/>
            <p:cNvSpPr txBox="1"/>
            <p:nvPr/>
          </p:nvSpPr>
          <p:spPr>
            <a:xfrm>
              <a:off x="224675" y="6353524"/>
              <a:ext cx="1812632" cy="230167"/>
            </a:xfrm>
            <a:prstGeom prst="rect">
              <a:avLst/>
            </a:prstGeom>
          </p:spPr>
          <p:txBody>
            <a:bodyPr vert="horz" wrap="square" lIns="0" tIns="14581" rIns="0" bIns="0" rtlCol="0">
              <a:spAutoFit/>
            </a:bodyPr>
            <a:lstStyle/>
            <a:p>
              <a:pPr algn="just"/>
              <a:r>
                <a:rPr lang="en-US" sz="1400" b="1" dirty="0" smtClean="0">
                  <a:solidFill>
                    <a:schemeClr val="bg1"/>
                  </a:solidFill>
                  <a:latin typeface="Arial" pitchFamily="34" charset="0"/>
                  <a:cs typeface="Arial" pitchFamily="34" charset="0"/>
                </a:rPr>
                <a:t>Overall Net </a:t>
              </a:r>
              <a:r>
                <a:rPr lang="en-US" sz="1400" b="1" dirty="0" smtClean="0">
                  <a:solidFill>
                    <a:srgbClr val="FFFF00"/>
                  </a:solidFill>
                  <a:latin typeface="Arial" pitchFamily="34" charset="0"/>
                  <a:cs typeface="Arial" pitchFamily="34" charset="0"/>
                </a:rPr>
                <a:t>Benefits</a:t>
              </a:r>
              <a:endParaRPr lang="en-US" sz="1400" b="1" dirty="0">
                <a:solidFill>
                  <a:srgbClr val="FFFF00"/>
                </a:solidFill>
                <a:latin typeface="Arial" pitchFamily="34" charset="0"/>
                <a:cs typeface="Arial" pitchFamily="34" charset="0"/>
              </a:endParaRPr>
            </a:p>
          </p:txBody>
        </p:sp>
      </p:grpSp>
    </p:spTree>
    <p:extLst>
      <p:ext uri="{BB962C8B-B14F-4D97-AF65-F5344CB8AC3E}">
        <p14:creationId xmlns:p14="http://schemas.microsoft.com/office/powerpoint/2010/main" val="3781662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5118" y="725396"/>
            <a:ext cx="1248271" cy="155296"/>
          </a:xfrm>
          <a:prstGeom prst="rect">
            <a:avLst/>
          </a:prstGeom>
        </p:spPr>
        <p:txBody>
          <a:bodyPr vert="horz" wrap="square" lIns="0" tIns="0" rIns="0" bIns="0" rtlCol="0">
            <a:spAutoFit/>
          </a:bodyPr>
          <a:lstStyle/>
          <a:p>
            <a:pPr>
              <a:lnSpc>
                <a:spcPts val="1162"/>
              </a:lnSpc>
            </a:pPr>
            <a:r>
              <a:rPr sz="1000" dirty="0">
                <a:latin typeface="Trebuchet MS"/>
                <a:cs typeface="Trebuchet MS"/>
              </a:rPr>
              <a:t>Click </a:t>
            </a:r>
            <a:r>
              <a:rPr sz="1000" spc="-14" dirty="0">
                <a:latin typeface="Trebuchet MS"/>
                <a:cs typeface="Trebuchet MS"/>
              </a:rPr>
              <a:t>to </a:t>
            </a:r>
            <a:r>
              <a:rPr sz="1000" spc="18" dirty="0">
                <a:latin typeface="Trebuchet MS"/>
                <a:cs typeface="Trebuchet MS"/>
              </a:rPr>
              <a:t>add</a:t>
            </a:r>
            <a:r>
              <a:rPr sz="1000" spc="-184" dirty="0">
                <a:latin typeface="Trebuchet MS"/>
                <a:cs typeface="Trebuchet MS"/>
              </a:rPr>
              <a:t> </a:t>
            </a:r>
            <a:r>
              <a:rPr sz="1000" spc="-37" dirty="0">
                <a:latin typeface="Trebuchet MS"/>
                <a:cs typeface="Trebuchet MS"/>
              </a:rPr>
              <a:t>content...</a:t>
            </a:r>
            <a:endParaRPr sz="1000">
              <a:latin typeface="Trebuchet MS"/>
              <a:cs typeface="Trebuchet MS"/>
            </a:endParaRPr>
          </a:p>
        </p:txBody>
      </p:sp>
      <p:sp>
        <p:nvSpPr>
          <p:cNvPr id="3" name="object 3"/>
          <p:cNvSpPr/>
          <p:nvPr/>
        </p:nvSpPr>
        <p:spPr>
          <a:xfrm>
            <a:off x="0" y="0"/>
            <a:ext cx="6861458" cy="9904705"/>
          </a:xfrm>
          <a:prstGeom prst="rect">
            <a:avLst/>
          </a:prstGeom>
          <a:blipFill dpi="0" rotWithShape="1">
            <a:blip r:embed="rId2"/>
            <a:srcRect/>
            <a:tile tx="0" ty="0" sx="100000" sy="100000" flip="none" algn="tl"/>
          </a:blipFill>
        </p:spPr>
        <p:txBody>
          <a:bodyPr wrap="square" lIns="0" tIns="0" rIns="0" bIns="0" rtlCol="0"/>
          <a:lstStyle/>
          <a:p>
            <a:endParaRPr/>
          </a:p>
        </p:txBody>
      </p:sp>
      <p:sp>
        <p:nvSpPr>
          <p:cNvPr id="4" name="object 4"/>
          <p:cNvSpPr/>
          <p:nvPr/>
        </p:nvSpPr>
        <p:spPr>
          <a:xfrm>
            <a:off x="11929" y="1206948"/>
            <a:ext cx="6215423" cy="8740104"/>
          </a:xfrm>
          <a:custGeom>
            <a:avLst/>
            <a:gdLst/>
            <a:ahLst/>
            <a:cxnLst/>
            <a:rect l="l" t="t" r="r" b="b"/>
            <a:pathLst>
              <a:path w="6848475" h="9434830">
                <a:moveTo>
                  <a:pt x="0" y="9434700"/>
                </a:moveTo>
                <a:lnTo>
                  <a:pt x="6848475" y="9434700"/>
                </a:lnTo>
                <a:lnTo>
                  <a:pt x="6848475" y="0"/>
                </a:lnTo>
                <a:lnTo>
                  <a:pt x="0" y="0"/>
                </a:lnTo>
                <a:lnTo>
                  <a:pt x="0" y="9434700"/>
                </a:lnTo>
                <a:close/>
              </a:path>
            </a:pathLst>
          </a:custGeom>
          <a:solidFill>
            <a:srgbClr val="FFFFFF"/>
          </a:solidFill>
        </p:spPr>
        <p:txBody>
          <a:bodyPr wrap="square" lIns="0" tIns="0" rIns="0" bIns="0" rtlCol="0"/>
          <a:lstStyle/>
          <a:p>
            <a:r>
              <a:rPr lang="en-US" dirty="0" smtClean="0"/>
              <a:t>AZZZZ</a:t>
            </a:r>
            <a:endParaRPr dirty="0"/>
          </a:p>
        </p:txBody>
      </p:sp>
      <p:sp>
        <p:nvSpPr>
          <p:cNvPr id="5" name="object 5" hidden="1"/>
          <p:cNvSpPr/>
          <p:nvPr/>
        </p:nvSpPr>
        <p:spPr>
          <a:xfrm>
            <a:off x="1" y="643809"/>
            <a:ext cx="3352800" cy="1642191"/>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a:p>
        </p:txBody>
      </p:sp>
      <p:sp>
        <p:nvSpPr>
          <p:cNvPr id="6" name="object 6"/>
          <p:cNvSpPr txBox="1"/>
          <p:nvPr/>
        </p:nvSpPr>
        <p:spPr>
          <a:xfrm>
            <a:off x="628170" y="1318754"/>
            <a:ext cx="2479542" cy="193802"/>
          </a:xfrm>
          <a:prstGeom prst="rect">
            <a:avLst/>
          </a:prstGeom>
        </p:spPr>
        <p:txBody>
          <a:bodyPr vert="horz" wrap="square" lIns="0" tIns="26828" rIns="0" bIns="0" rtlCol="0">
            <a:spAutoFit/>
          </a:bodyPr>
          <a:lstStyle/>
          <a:p>
            <a:pPr marL="11665" marR="405939">
              <a:lnSpc>
                <a:spcPts val="1313"/>
              </a:lnSpc>
              <a:spcBef>
                <a:spcPts val="210"/>
              </a:spcBef>
            </a:pPr>
            <a:r>
              <a:rPr lang="en-US" sz="2200" b="1" spc="-69" dirty="0" smtClean="0">
                <a:solidFill>
                  <a:schemeClr val="bg1"/>
                </a:solidFill>
                <a:latin typeface="Arial" pitchFamily="34" charset="0"/>
                <a:ea typeface="Verdana" panose="020B0604030504040204" pitchFamily="34" charset="0"/>
                <a:cs typeface="Arial" pitchFamily="34" charset="0"/>
              </a:rPr>
              <a:t>STATUS </a:t>
            </a:r>
            <a:r>
              <a:rPr lang="en-US" sz="2200" b="1" spc="-69" dirty="0" smtClean="0">
                <a:solidFill>
                  <a:srgbClr val="FEE433"/>
                </a:solidFill>
                <a:latin typeface="Arial" pitchFamily="34" charset="0"/>
                <a:ea typeface="Verdana" panose="020B0604030504040204" pitchFamily="34" charset="0"/>
                <a:cs typeface="Arial" pitchFamily="34" charset="0"/>
              </a:rPr>
              <a:t>QUO</a:t>
            </a:r>
            <a:endParaRPr sz="2200" dirty="0">
              <a:latin typeface="Arial" pitchFamily="34" charset="0"/>
              <a:ea typeface="Verdana" panose="020B0604030504040204" pitchFamily="34" charset="0"/>
              <a:cs typeface="Arial" pitchFamily="34" charset="0"/>
            </a:endParaRPr>
          </a:p>
        </p:txBody>
      </p:sp>
      <p:sp>
        <p:nvSpPr>
          <p:cNvPr id="7" name="object 7"/>
          <p:cNvSpPr/>
          <p:nvPr/>
        </p:nvSpPr>
        <p:spPr>
          <a:xfrm>
            <a:off x="788492" y="1676400"/>
            <a:ext cx="1460927" cy="0"/>
          </a:xfrm>
          <a:custGeom>
            <a:avLst/>
            <a:gdLst/>
            <a:ahLst/>
            <a:cxnLst/>
            <a:rect l="l" t="t" r="r" b="b"/>
            <a:pathLst>
              <a:path w="1609725">
                <a:moveTo>
                  <a:pt x="0" y="0"/>
                </a:moveTo>
                <a:lnTo>
                  <a:pt x="1609725" y="0"/>
                </a:lnTo>
              </a:path>
            </a:pathLst>
          </a:custGeom>
          <a:ln w="19050">
            <a:solidFill>
              <a:srgbClr val="FFFFFF"/>
            </a:solidFill>
          </a:ln>
        </p:spPr>
        <p:txBody>
          <a:bodyPr wrap="square" lIns="0" tIns="0" rIns="0" bIns="0" rtlCol="0"/>
          <a:lstStyle/>
          <a:p>
            <a:endParaRPr/>
          </a:p>
        </p:txBody>
      </p:sp>
      <p:sp>
        <p:nvSpPr>
          <p:cNvPr id="10" name="object 10"/>
          <p:cNvSpPr/>
          <p:nvPr/>
        </p:nvSpPr>
        <p:spPr>
          <a:xfrm>
            <a:off x="6362380" y="9448800"/>
            <a:ext cx="499078" cy="456026"/>
          </a:xfrm>
          <a:custGeom>
            <a:avLst/>
            <a:gdLst/>
            <a:ahLst/>
            <a:cxnLst/>
            <a:rect l="l" t="t" r="r" b="b"/>
            <a:pathLst>
              <a:path w="549909" h="690879">
                <a:moveTo>
                  <a:pt x="549605" y="0"/>
                </a:moveTo>
                <a:lnTo>
                  <a:pt x="0" y="0"/>
                </a:lnTo>
                <a:lnTo>
                  <a:pt x="0" y="690750"/>
                </a:lnTo>
                <a:lnTo>
                  <a:pt x="549605" y="690750"/>
                </a:lnTo>
                <a:lnTo>
                  <a:pt x="549605" y="0"/>
                </a:lnTo>
                <a:close/>
              </a:path>
            </a:pathLst>
          </a:custGeom>
          <a:solidFill>
            <a:srgbClr val="092457"/>
          </a:solidFill>
        </p:spPr>
        <p:txBody>
          <a:bodyPr wrap="square" lIns="0" tIns="0" rIns="0" bIns="0" rtlCol="0"/>
          <a:lstStyle/>
          <a:p>
            <a:endParaRPr/>
          </a:p>
        </p:txBody>
      </p:sp>
      <p:sp>
        <p:nvSpPr>
          <p:cNvPr id="11" name="object 11"/>
          <p:cNvSpPr txBox="1">
            <a:spLocks noGrp="1"/>
          </p:cNvSpPr>
          <p:nvPr>
            <p:ph type="sldNum" sz="quarter" idx="7"/>
          </p:nvPr>
        </p:nvSpPr>
        <p:spPr>
          <a:xfrm>
            <a:off x="6550895" y="9590408"/>
            <a:ext cx="120447" cy="172810"/>
          </a:xfrm>
          <a:prstGeom prst="rect">
            <a:avLst/>
          </a:prstGeom>
        </p:spPr>
        <p:txBody>
          <a:bodyPr vert="horz" wrap="square" lIns="0" tIns="3499" rIns="0" bIns="0" rtlCol="0">
            <a:spAutoFit/>
          </a:bodyPr>
          <a:lstStyle/>
          <a:p>
            <a:pPr marL="23330">
              <a:spcBef>
                <a:spcPts val="28"/>
              </a:spcBef>
            </a:pPr>
            <a:r>
              <a:rPr lang="en-US" spc="-83" dirty="0" smtClean="0"/>
              <a:t>5</a:t>
            </a:r>
            <a:endParaRPr spc="-83"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305" y="3091033"/>
            <a:ext cx="3863068" cy="211865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0749" y="2919253"/>
            <a:ext cx="2158670" cy="2462213"/>
          </a:xfrm>
          <a:prstGeom prst="rect">
            <a:avLst/>
          </a:prstGeom>
          <a:noFill/>
        </p:spPr>
        <p:txBody>
          <a:bodyPr wrap="square" rtlCol="0">
            <a:spAutoFit/>
          </a:bodyPr>
          <a:lstStyle/>
          <a:p>
            <a:pPr algn="just"/>
            <a:r>
              <a:rPr lang="en-US" sz="1400" dirty="0">
                <a:latin typeface="Arial" pitchFamily="34" charset="0"/>
                <a:cs typeface="Arial" pitchFamily="34" charset="0"/>
              </a:rPr>
              <a:t>A wind turbine generator can have a vertical or horizontal rotation axis. A vertical-axis </a:t>
            </a:r>
            <a:r>
              <a:rPr lang="en-US" sz="1400" dirty="0" smtClean="0">
                <a:latin typeface="Arial" pitchFamily="34" charset="0"/>
                <a:cs typeface="Arial" pitchFamily="34" charset="0"/>
              </a:rPr>
              <a:t>wind turbine is </a:t>
            </a:r>
            <a:r>
              <a:rPr lang="en-US" sz="1400" dirty="0">
                <a:latin typeface="Arial" pitchFamily="34" charset="0"/>
                <a:cs typeface="Arial" pitchFamily="34" charset="0"/>
              </a:rPr>
              <a:t>advantageous for installation in city centers because it is not affected by </a:t>
            </a:r>
            <a:r>
              <a:rPr lang="en-US" sz="1400" dirty="0" smtClean="0">
                <a:latin typeface="Arial" pitchFamily="34" charset="0"/>
                <a:cs typeface="Arial" pitchFamily="34" charset="0"/>
              </a:rPr>
              <a:t>the direction </a:t>
            </a:r>
            <a:r>
              <a:rPr lang="en-US" sz="1400" dirty="0">
                <a:latin typeface="Arial" pitchFamily="34" charset="0"/>
                <a:cs typeface="Arial" pitchFamily="34" charset="0"/>
              </a:rPr>
              <a:t>of the wind as much as a horizontal-axis wind power </a:t>
            </a:r>
            <a:r>
              <a:rPr lang="en-US" sz="1400" dirty="0" smtClean="0">
                <a:latin typeface="Arial" pitchFamily="34" charset="0"/>
                <a:cs typeface="Arial" pitchFamily="34" charset="0"/>
              </a:rPr>
              <a:t>generator.</a:t>
            </a:r>
            <a:endParaRPr lang="en-US" sz="1400" dirty="0">
              <a:latin typeface="Arial" pitchFamily="34" charset="0"/>
              <a:cs typeface="Arial" pitchFamily="34" charset="0"/>
            </a:endParaRPr>
          </a:p>
        </p:txBody>
      </p:sp>
      <p:grpSp>
        <p:nvGrpSpPr>
          <p:cNvPr id="15" name="Group 14"/>
          <p:cNvGrpSpPr/>
          <p:nvPr/>
        </p:nvGrpSpPr>
        <p:grpSpPr>
          <a:xfrm>
            <a:off x="2" y="643809"/>
            <a:ext cx="3241540" cy="1413591"/>
            <a:chOff x="2" y="643809"/>
            <a:chExt cx="3241540" cy="1413591"/>
          </a:xfrm>
        </p:grpSpPr>
        <p:sp>
          <p:nvSpPr>
            <p:cNvPr id="16" name="object 5"/>
            <p:cNvSpPr/>
            <p:nvPr/>
          </p:nvSpPr>
          <p:spPr>
            <a:xfrm>
              <a:off x="2" y="643809"/>
              <a:ext cx="3107710" cy="1413591"/>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a:p>
          </p:txBody>
        </p:sp>
        <p:sp>
          <p:nvSpPr>
            <p:cNvPr id="17" name="object 6"/>
            <p:cNvSpPr txBox="1"/>
            <p:nvPr/>
          </p:nvSpPr>
          <p:spPr>
            <a:xfrm>
              <a:off x="762000" y="1435022"/>
              <a:ext cx="2479542" cy="216309"/>
            </a:xfrm>
            <a:prstGeom prst="rect">
              <a:avLst/>
            </a:prstGeom>
          </p:spPr>
          <p:txBody>
            <a:bodyPr vert="horz" wrap="square" lIns="0" tIns="26828" rIns="0" bIns="0" rtlCol="0">
              <a:spAutoFit/>
            </a:bodyPr>
            <a:lstStyle/>
            <a:p>
              <a:pPr marL="11665" marR="405939">
                <a:lnSpc>
                  <a:spcPts val="1313"/>
                </a:lnSpc>
                <a:spcBef>
                  <a:spcPts val="210"/>
                </a:spcBef>
              </a:pPr>
              <a:r>
                <a:rPr lang="en-US" sz="2200" b="1" spc="-69" dirty="0">
                  <a:solidFill>
                    <a:schemeClr val="bg1"/>
                  </a:solidFill>
                  <a:latin typeface="Arial" pitchFamily="34" charset="0"/>
                  <a:ea typeface="Verdana" panose="020B0604030504040204" pitchFamily="34" charset="0"/>
                  <a:cs typeface="Arial" pitchFamily="34" charset="0"/>
                </a:rPr>
                <a:t>Introduction</a:t>
              </a:r>
              <a:endParaRPr lang="en-US" sz="2200" dirty="0">
                <a:latin typeface="Arial" pitchFamily="34" charset="0"/>
                <a:ea typeface="Verdana" panose="020B0604030504040204" pitchFamily="34" charset="0"/>
                <a:cs typeface="Arial" pitchFamily="34" charset="0"/>
              </a:endParaRPr>
            </a:p>
          </p:txBody>
        </p:sp>
        <p:sp>
          <p:nvSpPr>
            <p:cNvPr id="18" name="object 7"/>
            <p:cNvSpPr/>
            <p:nvPr/>
          </p:nvSpPr>
          <p:spPr>
            <a:xfrm>
              <a:off x="788492" y="1676400"/>
              <a:ext cx="1460927" cy="0"/>
            </a:xfrm>
            <a:custGeom>
              <a:avLst/>
              <a:gdLst/>
              <a:ahLst/>
              <a:cxnLst/>
              <a:rect l="l" t="t" r="r" b="b"/>
              <a:pathLst>
                <a:path w="1609725">
                  <a:moveTo>
                    <a:pt x="0" y="0"/>
                  </a:moveTo>
                  <a:lnTo>
                    <a:pt x="1609725" y="0"/>
                  </a:lnTo>
                </a:path>
              </a:pathLst>
            </a:custGeom>
            <a:ln w="19050">
              <a:solidFill>
                <a:srgbClr val="FFFFFF"/>
              </a:solidFill>
            </a:ln>
          </p:spPr>
          <p:txBody>
            <a:bodyPr wrap="square" lIns="0" tIns="0" rIns="0" bIns="0" rtlCol="0"/>
            <a:lstStyle/>
            <a:p>
              <a:endParaRPr/>
            </a:p>
          </p:txBody>
        </p:sp>
      </p:grpSp>
      <p:grpSp>
        <p:nvGrpSpPr>
          <p:cNvPr id="9" name="Group 8"/>
          <p:cNvGrpSpPr/>
          <p:nvPr/>
        </p:nvGrpSpPr>
        <p:grpSpPr>
          <a:xfrm>
            <a:off x="101634" y="2303580"/>
            <a:ext cx="2481547" cy="335280"/>
            <a:chOff x="109254" y="2241843"/>
            <a:chExt cx="2481547" cy="335280"/>
          </a:xfrm>
        </p:grpSpPr>
        <p:sp>
          <p:nvSpPr>
            <p:cNvPr id="28" name="Wind Box"/>
            <p:cNvSpPr/>
            <p:nvPr/>
          </p:nvSpPr>
          <p:spPr>
            <a:xfrm>
              <a:off x="109254" y="2241843"/>
              <a:ext cx="2481546" cy="335280"/>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a:p>
          </p:txBody>
        </p:sp>
        <p:sp>
          <p:nvSpPr>
            <p:cNvPr id="29" name="Wind Vs Solar"/>
            <p:cNvSpPr txBox="1"/>
            <p:nvPr/>
          </p:nvSpPr>
          <p:spPr>
            <a:xfrm>
              <a:off x="224675" y="2241843"/>
              <a:ext cx="2366126" cy="230167"/>
            </a:xfrm>
            <a:prstGeom prst="rect">
              <a:avLst/>
            </a:prstGeom>
          </p:spPr>
          <p:txBody>
            <a:bodyPr vert="horz" wrap="square" lIns="0" tIns="14581" rIns="0" bIns="0" rtlCol="0">
              <a:spAutoFit/>
            </a:bodyPr>
            <a:lstStyle/>
            <a:p>
              <a:pPr algn="just"/>
              <a:r>
                <a:rPr lang="en-US" sz="1400" b="1" dirty="0" smtClean="0">
                  <a:solidFill>
                    <a:schemeClr val="bg1"/>
                  </a:solidFill>
                  <a:latin typeface="Arial" pitchFamily="34" charset="0"/>
                  <a:cs typeface="Arial" pitchFamily="34" charset="0"/>
                </a:rPr>
                <a:t>Vertical </a:t>
              </a:r>
              <a:r>
                <a:rPr lang="en-US" sz="1400" b="1" dirty="0" err="1" smtClean="0">
                  <a:solidFill>
                    <a:schemeClr val="bg1"/>
                  </a:solidFill>
                  <a:latin typeface="Arial" pitchFamily="34" charset="0"/>
                  <a:cs typeface="Arial" pitchFamily="34" charset="0"/>
                </a:rPr>
                <a:t>Vs</a:t>
              </a:r>
              <a:r>
                <a:rPr lang="en-US" sz="1400" b="1" dirty="0" smtClean="0">
                  <a:solidFill>
                    <a:schemeClr val="bg1"/>
                  </a:solidFill>
                  <a:latin typeface="Arial" pitchFamily="34" charset="0"/>
                  <a:cs typeface="Arial" pitchFamily="34" charset="0"/>
                </a:rPr>
                <a:t> </a:t>
              </a:r>
              <a:r>
                <a:rPr lang="en-US" sz="1400" b="1" dirty="0" smtClean="0">
                  <a:solidFill>
                    <a:srgbClr val="FFFF00"/>
                  </a:solidFill>
                  <a:latin typeface="Arial" pitchFamily="34" charset="0"/>
                  <a:cs typeface="Arial" pitchFamily="34" charset="0"/>
                </a:rPr>
                <a:t>Horizontal</a:t>
              </a:r>
              <a:r>
                <a:rPr lang="en-US" sz="1400" b="1" dirty="0" smtClean="0">
                  <a:solidFill>
                    <a:schemeClr val="bg1"/>
                  </a:solidFill>
                  <a:latin typeface="Arial" pitchFamily="34" charset="0"/>
                  <a:cs typeface="Arial" pitchFamily="34" charset="0"/>
                </a:rPr>
                <a:t> WT</a:t>
              </a:r>
              <a:endParaRPr lang="en-US" sz="1400" b="1" dirty="0">
                <a:solidFill>
                  <a:srgbClr val="FFFF00"/>
                </a:solidFill>
                <a:latin typeface="Arial" pitchFamily="34" charset="0"/>
                <a:cs typeface="Arial" pitchFamily="34" charset="0"/>
              </a:endParaRPr>
            </a:p>
          </p:txBody>
        </p:sp>
      </p:grpSp>
      <p:sp>
        <p:nvSpPr>
          <p:cNvPr id="19" name="Wind Box"/>
          <p:cNvSpPr/>
          <p:nvPr/>
        </p:nvSpPr>
        <p:spPr>
          <a:xfrm>
            <a:off x="195284" y="6444955"/>
            <a:ext cx="2243116" cy="335280"/>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a:p>
        </p:txBody>
      </p:sp>
      <p:sp>
        <p:nvSpPr>
          <p:cNvPr id="20" name="Wind Vs Solar"/>
          <p:cNvSpPr txBox="1"/>
          <p:nvPr/>
        </p:nvSpPr>
        <p:spPr>
          <a:xfrm>
            <a:off x="310705" y="6467813"/>
            <a:ext cx="1938714" cy="230167"/>
          </a:xfrm>
          <a:prstGeom prst="rect">
            <a:avLst/>
          </a:prstGeom>
        </p:spPr>
        <p:txBody>
          <a:bodyPr vert="horz" wrap="square" lIns="0" tIns="14581" rIns="0" bIns="0" rtlCol="0">
            <a:spAutoFit/>
          </a:bodyPr>
          <a:lstStyle/>
          <a:p>
            <a:pPr algn="just"/>
            <a:r>
              <a:rPr lang="en-US" sz="1400" b="1" dirty="0" err="1" smtClean="0">
                <a:solidFill>
                  <a:srgbClr val="FFFF00"/>
                </a:solidFill>
                <a:latin typeface="Arial" pitchFamily="34" charset="0"/>
                <a:cs typeface="Arial" pitchFamily="34" charset="0"/>
              </a:rPr>
              <a:t>Gorlov</a:t>
            </a:r>
            <a:r>
              <a:rPr lang="en-US" sz="1400" b="1" dirty="0" smtClean="0">
                <a:solidFill>
                  <a:srgbClr val="FFFF00"/>
                </a:solidFill>
                <a:latin typeface="Arial" pitchFamily="34" charset="0"/>
                <a:cs typeface="Arial" pitchFamily="34" charset="0"/>
              </a:rPr>
              <a:t> </a:t>
            </a:r>
            <a:r>
              <a:rPr lang="en-US" sz="1400" b="1" dirty="0" smtClean="0">
                <a:solidFill>
                  <a:schemeClr val="bg1"/>
                </a:solidFill>
                <a:latin typeface="Arial" pitchFamily="34" charset="0"/>
                <a:cs typeface="Arial" pitchFamily="34" charset="0"/>
              </a:rPr>
              <a:t>Wind Turbine</a:t>
            </a:r>
            <a:endParaRPr lang="en-US" sz="1400" b="1" dirty="0">
              <a:solidFill>
                <a:srgbClr val="FFFF00"/>
              </a:solidFill>
              <a:latin typeface="Arial" pitchFamily="34" charset="0"/>
              <a:cs typeface="Arial" pitchFamily="34" charset="0"/>
            </a:endParaRPr>
          </a:p>
        </p:txBody>
      </p:sp>
      <p:sp>
        <p:nvSpPr>
          <p:cNvPr id="12" name="TextBox 11"/>
          <p:cNvSpPr txBox="1"/>
          <p:nvPr/>
        </p:nvSpPr>
        <p:spPr>
          <a:xfrm>
            <a:off x="112520" y="6934200"/>
            <a:ext cx="4210276" cy="1815882"/>
          </a:xfrm>
          <a:prstGeom prst="rect">
            <a:avLst/>
          </a:prstGeom>
          <a:noFill/>
        </p:spPr>
        <p:txBody>
          <a:bodyPr wrap="square" rtlCol="0">
            <a:spAutoFit/>
          </a:bodyPr>
          <a:lstStyle/>
          <a:p>
            <a:pPr algn="just"/>
            <a:r>
              <a:rPr lang="en-US" sz="1400" dirty="0" smtClean="0">
                <a:latin typeface="Arial" pitchFamily="34" charset="0"/>
                <a:cs typeface="Arial" pitchFamily="34" charset="0"/>
              </a:rPr>
              <a:t>Our prototype design is a </a:t>
            </a:r>
            <a:r>
              <a:rPr lang="en-US" sz="1400" dirty="0" err="1" smtClean="0">
                <a:latin typeface="Arial" pitchFamily="34" charset="0"/>
                <a:cs typeface="Arial" pitchFamily="34" charset="0"/>
              </a:rPr>
              <a:t>Darrieus</a:t>
            </a:r>
            <a:r>
              <a:rPr lang="en-US" sz="1400" dirty="0" smtClean="0">
                <a:latin typeface="Arial" pitchFamily="34" charset="0"/>
                <a:cs typeface="Arial" pitchFamily="34" charset="0"/>
              </a:rPr>
              <a:t> turbine with its blades canted into a helix, this type is called </a:t>
            </a:r>
            <a:r>
              <a:rPr lang="en-US" sz="1400" dirty="0" err="1" smtClean="0">
                <a:latin typeface="Arial" pitchFamily="34" charset="0"/>
                <a:cs typeface="Arial" pitchFamily="34" charset="0"/>
              </a:rPr>
              <a:t>Gorlov</a:t>
            </a:r>
            <a:r>
              <a:rPr lang="en-US" sz="1400" dirty="0" smtClean="0">
                <a:latin typeface="Arial" pitchFamily="34" charset="0"/>
                <a:cs typeface="Arial" pitchFamily="34" charset="0"/>
              </a:rPr>
              <a:t>. With our prototype and since </a:t>
            </a:r>
            <a:r>
              <a:rPr lang="en-US" sz="1400" dirty="0">
                <a:latin typeface="Arial" pitchFamily="34" charset="0"/>
                <a:cs typeface="Arial" pitchFamily="34" charset="0"/>
              </a:rPr>
              <a:t>the wind pulls each blade around on both the windward and leeward sides of the turbine, this feature spreads the torque evenly over the entire revolution, thus preventing destructive pulsations.</a:t>
            </a:r>
          </a:p>
          <a:p>
            <a:pPr algn="just"/>
            <a:endParaRPr lang="en-US" sz="1400" dirty="0">
              <a:latin typeface="Arial" pitchFamily="34" charset="0"/>
              <a:cs typeface="Arial" pitchFamily="34" charset="0"/>
            </a:endParaRPr>
          </a:p>
        </p:txBody>
      </p:sp>
      <p:pic>
        <p:nvPicPr>
          <p:cNvPr id="23" name="Picture 22">
            <a:extLst>
              <a:ext uri="{FF2B5EF4-FFF2-40B4-BE49-F238E27FC236}">
                <a16:creationId xmlns="" xmlns:a16="http://schemas.microsoft.com/office/drawing/2014/main" xmlns:lc="http://schemas.openxmlformats.org/drawingml/2006/lockedCanvas" id="{DBA45654-EDB3-4EEA-9199-BC016F7B4BD0}"/>
              </a:ext>
            </a:extLst>
          </p:cNvPr>
          <p:cNvPicPr>
            <a:picLocks noChangeAspect="1"/>
          </p:cNvPicPr>
          <p:nvPr/>
        </p:nvPicPr>
        <p:blipFill rotWithShape="1">
          <a:blip r:embed="rId4">
            <a:extLst>
              <a:ext uri="{28A0092B-C50C-407E-A947-70E740481C1C}">
                <a14:useLocalDpi xmlns:a14="http://schemas.microsoft.com/office/drawing/2010/main" val="0"/>
              </a:ext>
            </a:extLst>
          </a:blip>
          <a:srcRect l="784"/>
          <a:stretch/>
        </p:blipFill>
        <p:spPr>
          <a:xfrm>
            <a:off x="4419600" y="6778251"/>
            <a:ext cx="1494737" cy="2251214"/>
          </a:xfrm>
          <a:prstGeom prst="rect">
            <a:avLst/>
          </a:prstGeom>
          <a:ln>
            <a:solidFill>
              <a:schemeClr val="tx1"/>
            </a:solidFill>
          </a:ln>
        </p:spPr>
      </p:pic>
      <p:sp>
        <p:nvSpPr>
          <p:cNvPr id="13" name="TextBox 12"/>
          <p:cNvSpPr txBox="1"/>
          <p:nvPr/>
        </p:nvSpPr>
        <p:spPr>
          <a:xfrm>
            <a:off x="101634" y="5344886"/>
            <a:ext cx="6021739" cy="784830"/>
          </a:xfrm>
          <a:prstGeom prst="rect">
            <a:avLst/>
          </a:prstGeom>
          <a:noFill/>
        </p:spPr>
        <p:txBody>
          <a:bodyPr wrap="square" rtlCol="0">
            <a:spAutoFit/>
          </a:bodyPr>
          <a:lstStyle/>
          <a:p>
            <a:r>
              <a:rPr lang="en-US" sz="1400" dirty="0" smtClean="0">
                <a:latin typeface="Arial" pitchFamily="34" charset="0"/>
                <a:cs typeface="Arial" pitchFamily="34" charset="0"/>
              </a:rPr>
              <a:t>It </a:t>
            </a:r>
            <a:r>
              <a:rPr lang="en-US" sz="1400" dirty="0">
                <a:latin typeface="Arial" pitchFamily="34" charset="0"/>
                <a:cs typeface="Arial" pitchFamily="34" charset="0"/>
              </a:rPr>
              <a:t>is easy to maintain because it does not need complicated structure such as yawing devices.</a:t>
            </a:r>
          </a:p>
          <a:p>
            <a:endParaRPr lang="en-US" dirty="0"/>
          </a:p>
        </p:txBody>
      </p:sp>
    </p:spTree>
    <p:extLst>
      <p:ext uri="{BB962C8B-B14F-4D97-AF65-F5344CB8AC3E}">
        <p14:creationId xmlns:p14="http://schemas.microsoft.com/office/powerpoint/2010/main" val="3858127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62380" y="9448800"/>
            <a:ext cx="499078" cy="456026"/>
          </a:xfrm>
          <a:custGeom>
            <a:avLst/>
            <a:gdLst/>
            <a:ahLst/>
            <a:cxnLst/>
            <a:rect l="l" t="t" r="r" b="b"/>
            <a:pathLst>
              <a:path w="549909" h="690879">
                <a:moveTo>
                  <a:pt x="549605" y="0"/>
                </a:moveTo>
                <a:lnTo>
                  <a:pt x="0" y="0"/>
                </a:lnTo>
                <a:lnTo>
                  <a:pt x="0" y="690750"/>
                </a:lnTo>
                <a:lnTo>
                  <a:pt x="549605" y="690750"/>
                </a:lnTo>
                <a:lnTo>
                  <a:pt x="549605" y="0"/>
                </a:lnTo>
                <a:close/>
              </a:path>
            </a:pathLst>
          </a:custGeom>
          <a:solidFill>
            <a:srgbClr val="092457"/>
          </a:solidFill>
        </p:spPr>
        <p:txBody>
          <a:bodyPr wrap="square" lIns="0" tIns="0" rIns="0" bIns="0" rtlCol="0"/>
          <a:lstStyle/>
          <a:p>
            <a:endParaRPr/>
          </a:p>
        </p:txBody>
      </p:sp>
      <p:sp>
        <p:nvSpPr>
          <p:cNvPr id="3" name="object 3"/>
          <p:cNvSpPr/>
          <p:nvPr/>
        </p:nvSpPr>
        <p:spPr>
          <a:xfrm>
            <a:off x="0" y="2"/>
            <a:ext cx="3352800" cy="1371598"/>
          </a:xfrm>
          <a:custGeom>
            <a:avLst/>
            <a:gdLst/>
            <a:ahLst/>
            <a:cxnLst/>
            <a:rect l="l" t="t" r="r" b="b"/>
            <a:pathLst>
              <a:path w="3648075" h="2085975">
                <a:moveTo>
                  <a:pt x="0" y="2085972"/>
                </a:moveTo>
                <a:lnTo>
                  <a:pt x="3648075" y="2085972"/>
                </a:lnTo>
                <a:lnTo>
                  <a:pt x="3648075" y="0"/>
                </a:lnTo>
                <a:lnTo>
                  <a:pt x="0" y="0"/>
                </a:lnTo>
                <a:lnTo>
                  <a:pt x="0" y="2085972"/>
                </a:lnTo>
                <a:close/>
              </a:path>
            </a:pathLst>
          </a:custGeom>
          <a:solidFill>
            <a:srgbClr val="092457"/>
          </a:solidFill>
        </p:spPr>
        <p:txBody>
          <a:bodyPr wrap="square" lIns="0" tIns="0" rIns="0" bIns="0" rtlCol="0"/>
          <a:lstStyle/>
          <a:p>
            <a:endParaRPr/>
          </a:p>
        </p:txBody>
      </p:sp>
      <p:sp>
        <p:nvSpPr>
          <p:cNvPr id="4" name="object 4"/>
          <p:cNvSpPr txBox="1">
            <a:spLocks noGrp="1"/>
          </p:cNvSpPr>
          <p:nvPr>
            <p:ph type="title"/>
          </p:nvPr>
        </p:nvSpPr>
        <p:spPr>
          <a:xfrm>
            <a:off x="457200" y="228600"/>
            <a:ext cx="2356501" cy="638833"/>
          </a:xfrm>
          <a:prstGeom prst="rect">
            <a:avLst/>
          </a:prstGeom>
        </p:spPr>
        <p:txBody>
          <a:bodyPr vert="horz" wrap="square" lIns="0" tIns="120149" rIns="0" bIns="0" rtlCol="0">
            <a:spAutoFit/>
          </a:bodyPr>
          <a:lstStyle/>
          <a:p>
            <a:pPr marL="11665" marR="405939">
              <a:lnSpc>
                <a:spcPts val="1313"/>
              </a:lnSpc>
              <a:spcBef>
                <a:spcPts val="210"/>
              </a:spcBef>
            </a:pPr>
            <a:r>
              <a:rPr lang="en-US" sz="2200" b="1" spc="-69" dirty="0">
                <a:latin typeface="Arial" pitchFamily="34" charset="0"/>
                <a:ea typeface="Verdana" panose="020B0604030504040204" pitchFamily="34" charset="0"/>
                <a:cs typeface="Arial" pitchFamily="34" charset="0"/>
              </a:rPr>
              <a:t>PROJECT</a:t>
            </a:r>
            <a:r>
              <a:rPr lang="en-US" sz="2200" b="1" spc="-69" dirty="0">
                <a:solidFill>
                  <a:srgbClr val="FEE433"/>
                </a:solidFill>
                <a:latin typeface="Arial" pitchFamily="34" charset="0"/>
                <a:ea typeface="Verdana" panose="020B0604030504040204" pitchFamily="34" charset="0"/>
                <a:cs typeface="Arial" pitchFamily="34" charset="0"/>
              </a:rPr>
              <a:t>  </a:t>
            </a:r>
            <a:br>
              <a:rPr lang="en-US" sz="2200" b="1" spc="-69" dirty="0">
                <a:solidFill>
                  <a:srgbClr val="FEE433"/>
                </a:solidFill>
                <a:latin typeface="Arial" pitchFamily="34" charset="0"/>
                <a:ea typeface="Verdana" panose="020B0604030504040204" pitchFamily="34" charset="0"/>
                <a:cs typeface="Arial" pitchFamily="34" charset="0"/>
              </a:rPr>
            </a:br>
            <a:r>
              <a:rPr lang="en-US" sz="2200" b="1" spc="-69" dirty="0">
                <a:solidFill>
                  <a:srgbClr val="FEE433"/>
                </a:solidFill>
                <a:latin typeface="Arial" pitchFamily="34" charset="0"/>
                <a:ea typeface="Verdana" panose="020B0604030504040204" pitchFamily="34" charset="0"/>
                <a:cs typeface="Arial" pitchFamily="34" charset="0"/>
              </a:rPr>
              <a:t/>
            </a:r>
            <a:br>
              <a:rPr lang="en-US" sz="2200" b="1" spc="-69" dirty="0">
                <a:solidFill>
                  <a:srgbClr val="FEE433"/>
                </a:solidFill>
                <a:latin typeface="Arial" pitchFamily="34" charset="0"/>
                <a:ea typeface="Verdana" panose="020B0604030504040204" pitchFamily="34" charset="0"/>
                <a:cs typeface="Arial" pitchFamily="34" charset="0"/>
              </a:rPr>
            </a:br>
            <a:r>
              <a:rPr lang="en-US" sz="2200" b="1" spc="-69" dirty="0">
                <a:solidFill>
                  <a:srgbClr val="FEE433"/>
                </a:solidFill>
                <a:latin typeface="Arial" pitchFamily="34" charset="0"/>
                <a:ea typeface="Verdana" panose="020B0604030504040204" pitchFamily="34" charset="0"/>
                <a:cs typeface="Arial" pitchFamily="34" charset="0"/>
              </a:rPr>
              <a:t>Objectives</a:t>
            </a:r>
            <a:endParaRPr lang="en-US" sz="2200" dirty="0">
              <a:latin typeface="Arial" pitchFamily="34" charset="0"/>
              <a:ea typeface="Verdana" panose="020B0604030504040204" pitchFamily="34" charset="0"/>
              <a:cs typeface="Arial" pitchFamily="34" charset="0"/>
            </a:endParaRPr>
          </a:p>
        </p:txBody>
      </p:sp>
      <p:sp>
        <p:nvSpPr>
          <p:cNvPr id="9" name="object 9"/>
          <p:cNvSpPr txBox="1">
            <a:spLocks noGrp="1"/>
          </p:cNvSpPr>
          <p:nvPr>
            <p:ph type="sldNum" sz="quarter" idx="7"/>
          </p:nvPr>
        </p:nvSpPr>
        <p:spPr>
          <a:xfrm>
            <a:off x="6567671" y="9590408"/>
            <a:ext cx="120447" cy="172810"/>
          </a:xfrm>
          <a:prstGeom prst="rect">
            <a:avLst/>
          </a:prstGeom>
        </p:spPr>
        <p:txBody>
          <a:bodyPr vert="horz" wrap="square" lIns="0" tIns="3499" rIns="0" bIns="0" rtlCol="0">
            <a:spAutoFit/>
          </a:bodyPr>
          <a:lstStyle/>
          <a:p>
            <a:pPr marL="23330">
              <a:spcBef>
                <a:spcPts val="28"/>
              </a:spcBef>
            </a:pPr>
            <a:r>
              <a:rPr lang="en-US" spc="-83" dirty="0"/>
              <a:t>6</a:t>
            </a:r>
            <a:endParaRPr spc="-83" dirty="0"/>
          </a:p>
        </p:txBody>
      </p:sp>
      <p:sp>
        <p:nvSpPr>
          <p:cNvPr id="6" name="object 6"/>
          <p:cNvSpPr txBox="1"/>
          <p:nvPr/>
        </p:nvSpPr>
        <p:spPr>
          <a:xfrm>
            <a:off x="198120" y="1724927"/>
            <a:ext cx="3916680" cy="3938875"/>
          </a:xfrm>
          <a:prstGeom prst="rect">
            <a:avLst/>
          </a:prstGeom>
        </p:spPr>
        <p:txBody>
          <a:bodyPr vert="horz" wrap="square" lIns="0" tIns="14581" rIns="0" bIns="0" rtlCol="0">
            <a:spAutoFit/>
          </a:bodyPr>
          <a:lstStyle/>
          <a:p>
            <a:pPr algn="just"/>
            <a:r>
              <a:rPr lang="en-US" sz="1500" dirty="0" smtClean="0">
                <a:latin typeface="Arial" pitchFamily="34" charset="0"/>
                <a:cs typeface="Arial" pitchFamily="34" charset="0"/>
              </a:rPr>
              <a:t>Our </a:t>
            </a:r>
            <a:r>
              <a:rPr lang="en-US" sz="1500" dirty="0">
                <a:latin typeface="Arial" pitchFamily="34" charset="0"/>
                <a:cs typeface="Arial" pitchFamily="34" charset="0"/>
              </a:rPr>
              <a:t>goal is to optimize a small scale wind turbine based on the range of power that would run all day on wind energy available. Achieving the optimum design to reach the maximum use of wind, our design is according to </a:t>
            </a:r>
            <a:r>
              <a:rPr lang="en-US" sz="1500" dirty="0" err="1">
                <a:latin typeface="Arial" pitchFamily="34" charset="0"/>
                <a:cs typeface="Arial" pitchFamily="34" charset="0"/>
              </a:rPr>
              <a:t>Gorlov</a:t>
            </a:r>
            <a:r>
              <a:rPr lang="en-US" sz="1500" dirty="0">
                <a:latin typeface="Arial" pitchFamily="34" charset="0"/>
                <a:cs typeface="Arial" pitchFamily="34" charset="0"/>
              </a:rPr>
              <a:t> type which produces a higher lift force than the drag force which is highly required to ensure the continuity of blade rotation. This design also overcomes that challenge of changing the angle of attack and the change of momentum decreasing stresses generated on the blades. The length of our design is </a:t>
            </a:r>
            <a:r>
              <a:rPr lang="en-US" sz="1500" dirty="0" smtClean="0">
                <a:latin typeface="Arial" pitchFamily="34" charset="0"/>
                <a:cs typeface="Arial" pitchFamily="34" charset="0"/>
              </a:rPr>
              <a:t>about 1.3 meters. Our Prototype can be installed on a rooftop of a house where wind is conveniently continuous to generate necessary power to feed the house’s appliances.</a:t>
            </a:r>
            <a:endParaRPr lang="en-US" sz="1500" spc="5" dirty="0">
              <a:latin typeface="Arial" panose="020B0604020202020204" pitchFamily="34" charset="0"/>
              <a:cs typeface="Arial" panose="020B0604020202020204" pitchFamily="34" charset="0"/>
            </a:endParaRPr>
          </a:p>
        </p:txBody>
      </p:sp>
      <p:sp>
        <p:nvSpPr>
          <p:cNvPr id="10" name="object 7"/>
          <p:cNvSpPr/>
          <p:nvPr/>
        </p:nvSpPr>
        <p:spPr>
          <a:xfrm>
            <a:off x="457200" y="990600"/>
            <a:ext cx="1559498" cy="42353"/>
          </a:xfrm>
          <a:custGeom>
            <a:avLst/>
            <a:gdLst/>
            <a:ahLst/>
            <a:cxnLst/>
            <a:rect l="l" t="t" r="r" b="b"/>
            <a:pathLst>
              <a:path w="1609725">
                <a:moveTo>
                  <a:pt x="0" y="0"/>
                </a:moveTo>
                <a:lnTo>
                  <a:pt x="1609725" y="0"/>
                </a:lnTo>
              </a:path>
            </a:pathLst>
          </a:custGeom>
          <a:ln w="19050">
            <a:solidFill>
              <a:srgbClr val="FFFFFF"/>
            </a:solidFill>
          </a:ln>
        </p:spPr>
        <p:txBody>
          <a:bodyPr wrap="square" lIns="0" tIns="0" rIns="0" bIns="0" rtlCol="0"/>
          <a:lstStyle/>
          <a:p>
            <a:endParaRPr/>
          </a:p>
        </p:txBody>
      </p:sp>
      <p:sp>
        <p:nvSpPr>
          <p:cNvPr id="7" name="TextBox 6"/>
          <p:cNvSpPr txBox="1"/>
          <p:nvPr/>
        </p:nvSpPr>
        <p:spPr>
          <a:xfrm>
            <a:off x="2209800" y="7047529"/>
            <a:ext cx="3992880" cy="1738938"/>
          </a:xfrm>
          <a:prstGeom prst="rect">
            <a:avLst/>
          </a:prstGeom>
          <a:noFill/>
        </p:spPr>
        <p:txBody>
          <a:bodyPr wrap="square" rtlCol="0">
            <a:spAutoFit/>
          </a:bodyPr>
          <a:lstStyle/>
          <a:p>
            <a:pPr algn="just"/>
            <a:r>
              <a:rPr lang="en-US" sz="1500" spc="5" dirty="0">
                <a:latin typeface="Arial" pitchFamily="34" charset="0"/>
                <a:cs typeface="Arial" pitchFamily="34" charset="0"/>
              </a:rPr>
              <a:t>With our prototype we’ll be participating in the International Wind Turbine Design Contest IWTC organized by </a:t>
            </a:r>
            <a:r>
              <a:rPr lang="en-US" sz="1500" spc="5" dirty="0" err="1" smtClean="0">
                <a:latin typeface="Arial" pitchFamily="34" charset="0"/>
                <a:cs typeface="Arial" pitchFamily="34" charset="0"/>
              </a:rPr>
              <a:t>Hanze</a:t>
            </a:r>
            <a:r>
              <a:rPr lang="en-US" sz="1500" spc="5" dirty="0" smtClean="0">
                <a:latin typeface="Arial" pitchFamily="34" charset="0"/>
                <a:cs typeface="Arial" pitchFamily="34" charset="0"/>
              </a:rPr>
              <a:t> University </a:t>
            </a:r>
            <a:r>
              <a:rPr lang="en-US" sz="1500" spc="5" dirty="0">
                <a:latin typeface="Arial" pitchFamily="34" charset="0"/>
                <a:cs typeface="Arial" pitchFamily="34" charset="0"/>
              </a:rPr>
              <a:t>of Applied Sciences in the Netherlands and hopefully win </a:t>
            </a:r>
            <a:r>
              <a:rPr lang="en-US" sz="1500" spc="5" dirty="0" smtClean="0">
                <a:latin typeface="Arial" pitchFamily="34" charset="0"/>
                <a:cs typeface="Arial" pitchFamily="34" charset="0"/>
              </a:rPr>
              <a:t>the IWTC </a:t>
            </a:r>
            <a:r>
              <a:rPr lang="en-US" sz="1500" spc="5" dirty="0">
                <a:latin typeface="Arial" pitchFamily="34" charset="0"/>
                <a:cs typeface="Arial" pitchFamily="34" charset="0"/>
              </a:rPr>
              <a:t>2019.</a:t>
            </a:r>
          </a:p>
          <a:p>
            <a:endParaRPr lang="en-US" dirty="0"/>
          </a:p>
        </p:txBody>
      </p:sp>
      <p:pic>
        <p:nvPicPr>
          <p:cNvPr id="5" name="Picture 2" descr="F:\College\4\Grad Project\Proposal\UGE_Albuquerque_Sagrillo_04_b0f4cf9e4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240" y="1905000"/>
            <a:ext cx="2514601" cy="3352800"/>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 y="6110078"/>
            <a:ext cx="1862137" cy="33060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Wind Box"/>
          <p:cNvSpPr/>
          <p:nvPr/>
        </p:nvSpPr>
        <p:spPr>
          <a:xfrm>
            <a:off x="160056" y="1517329"/>
            <a:ext cx="1742373" cy="405631"/>
          </a:xfrm>
          <a:custGeom>
            <a:avLst/>
            <a:gdLst/>
            <a:ahLst/>
            <a:cxnLst/>
            <a:rect l="l" t="t" r="r" b="b"/>
            <a:pathLst>
              <a:path w="3638550" h="2095500">
                <a:moveTo>
                  <a:pt x="3634282" y="0"/>
                </a:moveTo>
                <a:lnTo>
                  <a:pt x="0" y="0"/>
                </a:lnTo>
                <a:lnTo>
                  <a:pt x="0" y="2095500"/>
                </a:lnTo>
                <a:lnTo>
                  <a:pt x="3634282" y="2095500"/>
                </a:lnTo>
                <a:lnTo>
                  <a:pt x="3638550" y="2091232"/>
                </a:lnTo>
                <a:lnTo>
                  <a:pt x="3638550" y="4267"/>
                </a:lnTo>
                <a:lnTo>
                  <a:pt x="3634282" y="0"/>
                </a:lnTo>
                <a:close/>
              </a:path>
            </a:pathLst>
          </a:custGeom>
          <a:solidFill>
            <a:srgbClr val="092457"/>
          </a:solidFill>
        </p:spPr>
        <p:txBody>
          <a:bodyPr wrap="square" lIns="0" tIns="0" rIns="0" bIns="0" rtlCol="0"/>
          <a:lstStyle/>
          <a:p>
            <a:endParaRPr/>
          </a:p>
        </p:txBody>
      </p:sp>
      <p:sp>
        <p:nvSpPr>
          <p:cNvPr id="8" name="object 3"/>
          <p:cNvSpPr/>
          <p:nvPr/>
        </p:nvSpPr>
        <p:spPr>
          <a:xfrm>
            <a:off x="0" y="2"/>
            <a:ext cx="3276600" cy="1371598"/>
          </a:xfrm>
          <a:custGeom>
            <a:avLst/>
            <a:gdLst/>
            <a:ahLst/>
            <a:cxnLst/>
            <a:rect l="l" t="t" r="r" b="b"/>
            <a:pathLst>
              <a:path w="3648075" h="2085975">
                <a:moveTo>
                  <a:pt x="0" y="2085972"/>
                </a:moveTo>
                <a:lnTo>
                  <a:pt x="3648075" y="2085972"/>
                </a:lnTo>
                <a:lnTo>
                  <a:pt x="3648075" y="0"/>
                </a:lnTo>
                <a:lnTo>
                  <a:pt x="0" y="0"/>
                </a:lnTo>
                <a:lnTo>
                  <a:pt x="0" y="2085972"/>
                </a:lnTo>
                <a:close/>
              </a:path>
            </a:pathLst>
          </a:custGeom>
          <a:solidFill>
            <a:srgbClr val="092457"/>
          </a:solidFill>
        </p:spPr>
        <p:txBody>
          <a:bodyPr wrap="square" lIns="0" tIns="0" rIns="0" bIns="0" rtlCol="0"/>
          <a:lstStyle/>
          <a:p>
            <a:endParaRPr/>
          </a:p>
        </p:txBody>
      </p:sp>
      <p:sp>
        <p:nvSpPr>
          <p:cNvPr id="9" name="object 4"/>
          <p:cNvSpPr txBox="1">
            <a:spLocks noGrp="1"/>
          </p:cNvSpPr>
          <p:nvPr>
            <p:ph type="title"/>
          </p:nvPr>
        </p:nvSpPr>
        <p:spPr>
          <a:xfrm>
            <a:off x="460049" y="228600"/>
            <a:ext cx="1978351" cy="638833"/>
          </a:xfrm>
          <a:prstGeom prst="rect">
            <a:avLst/>
          </a:prstGeom>
        </p:spPr>
        <p:txBody>
          <a:bodyPr vert="horz" wrap="square" lIns="0" tIns="120149" rIns="0" bIns="0" rtlCol="0">
            <a:spAutoFit/>
          </a:bodyPr>
          <a:lstStyle/>
          <a:p>
            <a:pPr marL="11665" marR="405939">
              <a:lnSpc>
                <a:spcPts val="1313"/>
              </a:lnSpc>
              <a:spcBef>
                <a:spcPts val="210"/>
              </a:spcBef>
            </a:pPr>
            <a:r>
              <a:rPr lang="en-US" sz="2200" b="1" spc="-69" dirty="0">
                <a:latin typeface="Verdana" panose="020B0604030504040204" pitchFamily="34" charset="0"/>
                <a:ea typeface="Verdana" panose="020B0604030504040204" pitchFamily="34" charset="0"/>
                <a:cs typeface="Trebuchet MS"/>
              </a:rPr>
              <a:t>PROJECT</a:t>
            </a:r>
            <a:br>
              <a:rPr lang="en-US" sz="2200" b="1" spc="-69" dirty="0">
                <a:latin typeface="Verdana" panose="020B0604030504040204" pitchFamily="34" charset="0"/>
                <a:ea typeface="Verdana" panose="020B0604030504040204" pitchFamily="34" charset="0"/>
                <a:cs typeface="Trebuchet MS"/>
              </a:rPr>
            </a:br>
            <a:r>
              <a:rPr lang="en-US" sz="2200" b="1" spc="-69" dirty="0">
                <a:solidFill>
                  <a:srgbClr val="FEE433"/>
                </a:solidFill>
                <a:latin typeface="Verdana" panose="020B0604030504040204" pitchFamily="34" charset="0"/>
                <a:ea typeface="Verdana" panose="020B0604030504040204" pitchFamily="34" charset="0"/>
                <a:cs typeface="Trebuchet MS"/>
              </a:rPr>
              <a:t>  </a:t>
            </a:r>
            <a:br>
              <a:rPr lang="en-US" sz="2200" b="1" spc="-69" dirty="0">
                <a:solidFill>
                  <a:srgbClr val="FEE433"/>
                </a:solidFill>
                <a:latin typeface="Verdana" panose="020B0604030504040204" pitchFamily="34" charset="0"/>
                <a:ea typeface="Verdana" panose="020B0604030504040204" pitchFamily="34" charset="0"/>
                <a:cs typeface="Trebuchet MS"/>
              </a:rPr>
            </a:br>
            <a:r>
              <a:rPr lang="en-US" sz="2200" b="1" spc="-69" dirty="0">
                <a:solidFill>
                  <a:srgbClr val="FEE433"/>
                </a:solidFill>
                <a:latin typeface="Verdana" panose="020B0604030504040204" pitchFamily="34" charset="0"/>
                <a:ea typeface="Verdana" panose="020B0604030504040204" pitchFamily="34" charset="0"/>
                <a:cs typeface="Trebuchet MS"/>
              </a:rPr>
              <a:t>Procedure</a:t>
            </a:r>
            <a:endParaRPr lang="en-US" sz="2200" dirty="0">
              <a:latin typeface="Verdana" panose="020B0604030504040204" pitchFamily="34" charset="0"/>
              <a:ea typeface="Verdana" panose="020B0604030504040204" pitchFamily="34" charset="0"/>
              <a:cs typeface="Trebuchet MS"/>
            </a:endParaRPr>
          </a:p>
        </p:txBody>
      </p:sp>
      <p:sp>
        <p:nvSpPr>
          <p:cNvPr id="10" name="TextBox 9"/>
          <p:cNvSpPr txBox="1"/>
          <p:nvPr/>
        </p:nvSpPr>
        <p:spPr>
          <a:xfrm>
            <a:off x="295826" y="1468820"/>
            <a:ext cx="1475974" cy="408487"/>
          </a:xfrm>
          <a:prstGeom prst="rect">
            <a:avLst/>
          </a:prstGeom>
          <a:noFill/>
        </p:spPr>
        <p:txBody>
          <a:bodyPr wrap="square" lIns="83988" tIns="41994" rIns="83988" bIns="41994" rtlCol="0">
            <a:spAutoFit/>
          </a:bodyPr>
          <a:lstStyle/>
          <a:p>
            <a:pPr>
              <a:lnSpc>
                <a:spcPct val="150000"/>
              </a:lnSpc>
            </a:pPr>
            <a:r>
              <a:rPr lang="en-US" sz="1600" b="1" dirty="0" smtClean="0">
                <a:solidFill>
                  <a:schemeClr val="bg1"/>
                </a:solidFill>
                <a:latin typeface="Arial" pitchFamily="34" charset="0"/>
                <a:cs typeface="Arial" pitchFamily="34" charset="0"/>
              </a:rPr>
              <a:t>Work </a:t>
            </a:r>
            <a:r>
              <a:rPr lang="en-US" sz="1600" b="1" dirty="0" smtClean="0">
                <a:solidFill>
                  <a:srgbClr val="FFFF00"/>
                </a:solidFill>
                <a:latin typeface="Arial" pitchFamily="34" charset="0"/>
                <a:cs typeface="Arial" pitchFamily="34" charset="0"/>
              </a:rPr>
              <a:t>Flow </a:t>
            </a:r>
          </a:p>
        </p:txBody>
      </p:sp>
      <p:graphicFrame>
        <p:nvGraphicFramePr>
          <p:cNvPr id="2" name="Table 1"/>
          <p:cNvGraphicFramePr>
            <a:graphicFrameLocks noGrp="1"/>
          </p:cNvGraphicFramePr>
          <p:nvPr>
            <p:extLst>
              <p:ext uri="{D42A27DB-BD31-4B8C-83A1-F6EECF244321}">
                <p14:modId xmlns:p14="http://schemas.microsoft.com/office/powerpoint/2010/main" val="3871813594"/>
              </p:ext>
            </p:extLst>
          </p:nvPr>
        </p:nvGraphicFramePr>
        <p:xfrm>
          <a:off x="160056" y="2133600"/>
          <a:ext cx="6254802" cy="6478049"/>
        </p:xfrm>
        <a:graphic>
          <a:graphicData uri="http://schemas.openxmlformats.org/drawingml/2006/table">
            <a:tbl>
              <a:tblPr firstRow="1" bandRow="1">
                <a:tableStyleId>{2D5ABB26-0587-4C30-8999-92F81FD0307C}</a:tableStyleId>
              </a:tblPr>
              <a:tblGrid>
                <a:gridCol w="974774"/>
                <a:gridCol w="2436936"/>
                <a:gridCol w="2843092"/>
              </a:tblGrid>
              <a:tr h="422230">
                <a:tc>
                  <a:txBody>
                    <a:bodyPr/>
                    <a:lstStyle/>
                    <a:p>
                      <a:pPr algn="ctr"/>
                      <a:endParaRPr lang="en-US" sz="1400" dirty="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bg1"/>
                          </a:solidFill>
                          <a:latin typeface="Arial" pitchFamily="34" charset="0"/>
                          <a:cs typeface="Arial" pitchFamily="34" charset="0"/>
                        </a:rPr>
                        <a:t>Process</a:t>
                      </a:r>
                      <a:r>
                        <a:rPr lang="en-US" sz="1400" b="1" baseline="0" dirty="0" smtClean="0">
                          <a:solidFill>
                            <a:schemeClr val="bg1"/>
                          </a:solidFill>
                          <a:latin typeface="Arial" pitchFamily="34" charset="0"/>
                          <a:cs typeface="Arial" pitchFamily="34" charset="0"/>
                        </a:rPr>
                        <a:t> </a:t>
                      </a:r>
                      <a:endParaRPr lang="en-US" sz="1400" b="1" dirty="0">
                        <a:solidFill>
                          <a:schemeClr val="bg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b="1" dirty="0" smtClean="0">
                          <a:solidFill>
                            <a:srgbClr val="FFFF00"/>
                          </a:solidFill>
                          <a:latin typeface="Arial" pitchFamily="34" charset="0"/>
                          <a:cs typeface="Arial" pitchFamily="34" charset="0"/>
                        </a:rPr>
                        <a:t>Description</a:t>
                      </a:r>
                      <a:endParaRPr lang="en-US" sz="1400" b="1" dirty="0">
                        <a:solidFill>
                          <a:srgbClr val="FFFF00"/>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002060"/>
                    </a:solidFill>
                  </a:tcPr>
                </a:tc>
              </a:tr>
              <a:tr h="787850">
                <a:tc>
                  <a:txBody>
                    <a:bodyPr/>
                    <a:lstStyle/>
                    <a:p>
                      <a:pPr algn="ctr"/>
                      <a:r>
                        <a:rPr lang="en-US" sz="1400" dirty="0" smtClean="0">
                          <a:latin typeface="Arial" pitchFamily="34" charset="0"/>
                          <a:cs typeface="Arial" pitchFamily="34" charset="0"/>
                        </a:rPr>
                        <a:t>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1400" dirty="0" smtClean="0">
                          <a:latin typeface="Arial" pitchFamily="34" charset="0"/>
                          <a:cs typeface="Arial" pitchFamily="34" charset="0"/>
                        </a:rPr>
                        <a:t>Determining</a:t>
                      </a:r>
                      <a:r>
                        <a:rPr lang="en-US" sz="1400" baseline="0" dirty="0" smtClean="0">
                          <a:latin typeface="Arial" pitchFamily="34" charset="0"/>
                          <a:cs typeface="Arial" pitchFamily="34" charset="0"/>
                        </a:rPr>
                        <a:t> </a:t>
                      </a:r>
                      <a:r>
                        <a:rPr lang="en-US" sz="1400" dirty="0" smtClean="0">
                          <a:latin typeface="Arial" pitchFamily="34" charset="0"/>
                          <a:cs typeface="Arial" pitchFamily="34" charset="0"/>
                        </a:rPr>
                        <a:t>Range of Power</a:t>
                      </a:r>
                      <a:endParaRPr lang="en-US" sz="1400" b="1" i="1" dirty="0" smtClean="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Arial" pitchFamily="34" charset="0"/>
                          <a:cs typeface="Arial" pitchFamily="34" charset="0"/>
                        </a:rPr>
                        <a:t>500~700</a:t>
                      </a:r>
                      <a:r>
                        <a:rPr lang="en-US" sz="1400" baseline="0" dirty="0" smtClean="0">
                          <a:latin typeface="Arial" pitchFamily="34" charset="0"/>
                          <a:cs typeface="Arial" pitchFamily="34" charset="0"/>
                        </a:rPr>
                        <a:t> Watts</a:t>
                      </a: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5819">
                <a:tc>
                  <a:txBody>
                    <a:bodyPr/>
                    <a:lstStyle/>
                    <a:p>
                      <a:pPr algn="ctr"/>
                      <a:r>
                        <a:rPr lang="en-US" sz="1400" dirty="0" smtClean="0">
                          <a:latin typeface="Arial" pitchFamily="34" charset="0"/>
                          <a:cs typeface="Arial" pitchFamily="34" charset="0"/>
                        </a:rPr>
                        <a:t>2</a:t>
                      </a:r>
                      <a:endParaRPr lang="en-US" sz="1400" dirty="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Design 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Arial" pitchFamily="34" charset="0"/>
                          <a:cs typeface="Arial" pitchFamily="34" charset="0"/>
                        </a:rPr>
                        <a:t>Selection of primary</a:t>
                      </a:r>
                      <a:r>
                        <a:rPr lang="en-US" sz="1400" baseline="0" dirty="0" smtClean="0">
                          <a:latin typeface="Arial" pitchFamily="34" charset="0"/>
                          <a:cs typeface="Arial" pitchFamily="34" charset="0"/>
                        </a:rPr>
                        <a:t> dimensions and set of materials that could be used during manufacturing</a:t>
                      </a: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28901">
                <a:tc>
                  <a:txBody>
                    <a:bodyPr/>
                    <a:lstStyle/>
                    <a:p>
                      <a:pPr algn="ctr"/>
                      <a:r>
                        <a:rPr lang="en-US" sz="1400" dirty="0" smtClean="0">
                          <a:latin typeface="Arial" pitchFamily="34" charset="0"/>
                          <a:cs typeface="Arial" pitchFamily="34" charset="0"/>
                        </a:rPr>
                        <a:t>3</a:t>
                      </a:r>
                      <a:endParaRPr lang="en-US" sz="1400" dirty="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Simulation Process </a:t>
                      </a:r>
                    </a:p>
                    <a:p>
                      <a:pPr algn="ct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400" dirty="0" smtClean="0">
                          <a:latin typeface="Arial" pitchFamily="34" charset="0"/>
                          <a:cs typeface="Arial" pitchFamily="34" charset="0"/>
                        </a:rPr>
                        <a:t>1. Using The Finite Element Method to run a structural analyses</a:t>
                      </a:r>
                    </a:p>
                    <a:p>
                      <a:pPr algn="ctr">
                        <a:lnSpc>
                          <a:spcPct val="100000"/>
                        </a:lnSpc>
                      </a:pPr>
                      <a:r>
                        <a:rPr lang="en-US" sz="1400" dirty="0" smtClean="0">
                          <a:latin typeface="Arial" pitchFamily="34" charset="0"/>
                          <a:cs typeface="Arial" pitchFamily="34" charset="0"/>
                        </a:rPr>
                        <a:t>2. Using Computational Fluid Dynamics (CFD) to</a:t>
                      </a:r>
                      <a:r>
                        <a:rPr lang="en-US" sz="1400" baseline="0" dirty="0" smtClean="0">
                          <a:latin typeface="Arial" pitchFamily="34" charset="0"/>
                          <a:cs typeface="Arial" pitchFamily="34" charset="0"/>
                        </a:rPr>
                        <a:t> analyze aerodynamic forces </a:t>
                      </a:r>
                      <a:endParaRPr lang="en-US" sz="1400" dirty="0" smtClean="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2230">
                <a:tc>
                  <a:txBody>
                    <a:bodyPr/>
                    <a:lstStyle/>
                    <a:p>
                      <a:pPr algn="ctr"/>
                      <a:r>
                        <a:rPr lang="en-US" sz="1400" dirty="0" smtClean="0">
                          <a:latin typeface="Arial" pitchFamily="34" charset="0"/>
                          <a:cs typeface="Arial" pitchFamily="34" charset="0"/>
                        </a:rPr>
                        <a:t>4</a:t>
                      </a:r>
                      <a:endParaRPr lang="en-US" sz="1400" dirty="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Arial" pitchFamily="34" charset="0"/>
                          <a:cs typeface="Arial" pitchFamily="34" charset="0"/>
                        </a:rPr>
                        <a:t>Finalizing</a:t>
                      </a:r>
                      <a:r>
                        <a:rPr lang="en-US" sz="1400" baseline="0" dirty="0" smtClean="0">
                          <a:latin typeface="Arial" pitchFamily="34" charset="0"/>
                          <a:cs typeface="Arial" pitchFamily="34" charset="0"/>
                        </a:rPr>
                        <a:t> Dimensions</a:t>
                      </a: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Arial" pitchFamily="34" charset="0"/>
                          <a:cs typeface="Arial" pitchFamily="34" charset="0"/>
                        </a:rPr>
                        <a:t>Selection</a:t>
                      </a:r>
                      <a:r>
                        <a:rPr lang="en-US" sz="1400" baseline="0" dirty="0" smtClean="0">
                          <a:latin typeface="Arial" pitchFamily="34" charset="0"/>
                          <a:cs typeface="Arial" pitchFamily="34" charset="0"/>
                        </a:rPr>
                        <a:t> of Final Dimensions</a:t>
                      </a: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89966">
                <a:tc>
                  <a:txBody>
                    <a:bodyPr/>
                    <a:lstStyle/>
                    <a:p>
                      <a:pPr algn="ctr"/>
                      <a:r>
                        <a:rPr lang="en-US" sz="1400" dirty="0" smtClean="0">
                          <a:latin typeface="Arial" pitchFamily="34" charset="0"/>
                          <a:cs typeface="Arial" pitchFamily="34" charset="0"/>
                        </a:rPr>
                        <a:t>5</a:t>
                      </a:r>
                      <a:endParaRPr lang="en-US" sz="1400" dirty="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Arial" pitchFamily="34" charset="0"/>
                          <a:cs typeface="Arial" pitchFamily="34" charset="0"/>
                        </a:rPr>
                        <a:t>Final Selection of Materials</a:t>
                      </a: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Arial" pitchFamily="34" charset="0"/>
                          <a:cs typeface="Arial" pitchFamily="34" charset="0"/>
                        </a:rPr>
                        <a:t>Selection</a:t>
                      </a:r>
                      <a:r>
                        <a:rPr lang="en-US" sz="1400" baseline="0" dirty="0" smtClean="0">
                          <a:latin typeface="Arial" pitchFamily="34" charset="0"/>
                          <a:cs typeface="Arial" pitchFamily="34" charset="0"/>
                        </a:rPr>
                        <a:t> of Final Materials</a:t>
                      </a: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2893">
                <a:tc>
                  <a:txBody>
                    <a:bodyPr/>
                    <a:lstStyle/>
                    <a:p>
                      <a:pPr algn="ctr"/>
                      <a:r>
                        <a:rPr lang="en-US" sz="1400" dirty="0" smtClean="0">
                          <a:latin typeface="Arial" pitchFamily="34" charset="0"/>
                          <a:cs typeface="Arial" pitchFamily="34" charset="0"/>
                        </a:rPr>
                        <a:t>6</a:t>
                      </a:r>
                      <a:endParaRPr lang="en-US" sz="1400" dirty="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Arial" pitchFamily="34" charset="0"/>
                          <a:cs typeface="Arial" pitchFamily="34" charset="0"/>
                        </a:rPr>
                        <a:t>Manufacturing</a:t>
                      </a:r>
                      <a:r>
                        <a:rPr lang="en-US" sz="1400" baseline="0" dirty="0" smtClean="0">
                          <a:latin typeface="Arial" pitchFamily="34" charset="0"/>
                          <a:cs typeface="Arial" pitchFamily="34" charset="0"/>
                        </a:rPr>
                        <a:t> Process</a:t>
                      </a: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Arial" pitchFamily="34" charset="0"/>
                          <a:cs typeface="Arial" pitchFamily="34" charset="0"/>
                        </a:rPr>
                        <a:t>Using</a:t>
                      </a:r>
                      <a:r>
                        <a:rPr lang="en-US" sz="1400" baseline="0" dirty="0" smtClean="0">
                          <a:latin typeface="Arial" pitchFamily="34" charset="0"/>
                          <a:cs typeface="Arial" pitchFamily="34" charset="0"/>
                        </a:rPr>
                        <a:t> 3D printing to achieve the maximum accuracy of blade manufacture</a:t>
                      </a: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2230">
                <a:tc>
                  <a:txBody>
                    <a:bodyPr/>
                    <a:lstStyle/>
                    <a:p>
                      <a:pPr algn="ctr"/>
                      <a:r>
                        <a:rPr lang="en-US" sz="1400" dirty="0" smtClean="0">
                          <a:latin typeface="Arial" pitchFamily="34" charset="0"/>
                          <a:cs typeface="Arial" pitchFamily="34" charset="0"/>
                        </a:rPr>
                        <a:t>7</a:t>
                      </a:r>
                      <a:endParaRPr lang="en-US" sz="1400" dirty="0">
                        <a:latin typeface="Arial" pitchFamily="34" charset="0"/>
                        <a:cs typeface="Arial"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1400" dirty="0" smtClean="0">
                          <a:latin typeface="Arial" pitchFamily="34" charset="0"/>
                          <a:cs typeface="Arial" pitchFamily="34" charset="0"/>
                        </a:rPr>
                        <a:t>Testing</a:t>
                      </a: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1400" dirty="0" smtClean="0">
                          <a:latin typeface="Arial" pitchFamily="34" charset="0"/>
                          <a:cs typeface="Arial" pitchFamily="34" charset="0"/>
                        </a:rPr>
                        <a:t>Test</a:t>
                      </a:r>
                      <a:r>
                        <a:rPr lang="en-US" sz="1400" baseline="0" dirty="0" smtClean="0">
                          <a:latin typeface="Arial" pitchFamily="34" charset="0"/>
                          <a:cs typeface="Arial" pitchFamily="34" charset="0"/>
                        </a:rPr>
                        <a:t> is run in a wind tunnel to calculate the output power  </a:t>
                      </a: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11" name="object 2"/>
          <p:cNvSpPr/>
          <p:nvPr/>
        </p:nvSpPr>
        <p:spPr>
          <a:xfrm>
            <a:off x="6362380" y="9448800"/>
            <a:ext cx="499078" cy="456026"/>
          </a:xfrm>
          <a:custGeom>
            <a:avLst/>
            <a:gdLst/>
            <a:ahLst/>
            <a:cxnLst/>
            <a:rect l="l" t="t" r="r" b="b"/>
            <a:pathLst>
              <a:path w="549909" h="690879">
                <a:moveTo>
                  <a:pt x="549605" y="0"/>
                </a:moveTo>
                <a:lnTo>
                  <a:pt x="0" y="0"/>
                </a:lnTo>
                <a:lnTo>
                  <a:pt x="0" y="690750"/>
                </a:lnTo>
                <a:lnTo>
                  <a:pt x="549605" y="690750"/>
                </a:lnTo>
                <a:lnTo>
                  <a:pt x="549605" y="0"/>
                </a:lnTo>
                <a:close/>
              </a:path>
            </a:pathLst>
          </a:custGeom>
          <a:solidFill>
            <a:srgbClr val="092457"/>
          </a:solidFill>
        </p:spPr>
        <p:txBody>
          <a:bodyPr wrap="square" lIns="0" tIns="0" rIns="0" bIns="0" rtlCol="0"/>
          <a:lstStyle/>
          <a:p>
            <a:endParaRPr/>
          </a:p>
        </p:txBody>
      </p:sp>
      <p:sp>
        <p:nvSpPr>
          <p:cNvPr id="12" name="object 9"/>
          <p:cNvSpPr txBox="1">
            <a:spLocks noGrp="1"/>
          </p:cNvSpPr>
          <p:nvPr>
            <p:ph type="sldNum" sz="quarter" idx="7"/>
          </p:nvPr>
        </p:nvSpPr>
        <p:spPr>
          <a:xfrm>
            <a:off x="6570426" y="9590408"/>
            <a:ext cx="41493" cy="172810"/>
          </a:xfrm>
          <a:prstGeom prst="rect">
            <a:avLst/>
          </a:prstGeom>
        </p:spPr>
        <p:txBody>
          <a:bodyPr vert="horz" wrap="square" lIns="0" tIns="3499" rIns="0" bIns="0" rtlCol="0">
            <a:spAutoFit/>
          </a:bodyPr>
          <a:lstStyle/>
          <a:p>
            <a:pPr marL="23330">
              <a:spcBef>
                <a:spcPts val="28"/>
              </a:spcBef>
            </a:pPr>
            <a:r>
              <a:rPr lang="en-US" spc="-83" dirty="0"/>
              <a:t>7</a:t>
            </a:r>
            <a:endParaRPr spc="-83" dirty="0"/>
          </a:p>
        </p:txBody>
      </p:sp>
      <p:sp>
        <p:nvSpPr>
          <p:cNvPr id="14" name="object 7"/>
          <p:cNvSpPr/>
          <p:nvPr/>
        </p:nvSpPr>
        <p:spPr>
          <a:xfrm>
            <a:off x="381000" y="914400"/>
            <a:ext cx="1697811" cy="42353"/>
          </a:xfrm>
          <a:custGeom>
            <a:avLst/>
            <a:gdLst/>
            <a:ahLst/>
            <a:cxnLst/>
            <a:rect l="l" t="t" r="r" b="b"/>
            <a:pathLst>
              <a:path w="1609725">
                <a:moveTo>
                  <a:pt x="0" y="0"/>
                </a:moveTo>
                <a:lnTo>
                  <a:pt x="1609725" y="0"/>
                </a:lnTo>
              </a:path>
            </a:pathLst>
          </a:custGeom>
          <a:ln w="19050">
            <a:solidFill>
              <a:srgbClr val="FFFFFF"/>
            </a:solidFill>
          </a:ln>
        </p:spPr>
        <p:txBody>
          <a:bodyPr wrap="square" lIns="0" tIns="0" rIns="0" bIns="0" rtlCol="0"/>
          <a:lstStyle/>
          <a:p>
            <a:endParaRPr/>
          </a:p>
        </p:txBody>
      </p:sp>
    </p:spTree>
    <p:extLst>
      <p:ext uri="{BB962C8B-B14F-4D97-AF65-F5344CB8AC3E}">
        <p14:creationId xmlns:p14="http://schemas.microsoft.com/office/powerpoint/2010/main" val="2694547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3"/>
            <a:ext cx="6858000" cy="823587"/>
          </a:xfrm>
          <a:custGeom>
            <a:avLst/>
            <a:gdLst/>
            <a:ahLst/>
            <a:cxnLst/>
            <a:rect l="l" t="t" r="r" b="b"/>
            <a:pathLst>
              <a:path w="3638550" h="2085975">
                <a:moveTo>
                  <a:pt x="0" y="2085972"/>
                </a:moveTo>
                <a:lnTo>
                  <a:pt x="3638550" y="2085972"/>
                </a:lnTo>
                <a:lnTo>
                  <a:pt x="3638550" y="0"/>
                </a:lnTo>
                <a:lnTo>
                  <a:pt x="0" y="0"/>
                </a:lnTo>
                <a:lnTo>
                  <a:pt x="0" y="2085972"/>
                </a:lnTo>
                <a:close/>
              </a:path>
            </a:pathLst>
          </a:custGeom>
          <a:solidFill>
            <a:srgbClr val="092457"/>
          </a:solidFill>
        </p:spPr>
        <p:txBody>
          <a:bodyPr wrap="square" lIns="0" tIns="0" rIns="0" bIns="0" rtlCol="0"/>
          <a:lstStyle/>
          <a:p>
            <a:endParaRPr/>
          </a:p>
        </p:txBody>
      </p:sp>
      <p:sp>
        <p:nvSpPr>
          <p:cNvPr id="7" name="object 7"/>
          <p:cNvSpPr txBox="1"/>
          <p:nvPr/>
        </p:nvSpPr>
        <p:spPr>
          <a:xfrm>
            <a:off x="555533" y="3062274"/>
            <a:ext cx="1588866" cy="276333"/>
          </a:xfrm>
          <a:prstGeom prst="rect">
            <a:avLst/>
          </a:prstGeom>
        </p:spPr>
        <p:txBody>
          <a:bodyPr vert="horz" wrap="square" lIns="0" tIns="14581" rIns="0" bIns="0" rtlCol="0">
            <a:spAutoFit/>
          </a:bodyPr>
          <a:lstStyle/>
          <a:p>
            <a:pPr marL="11665">
              <a:spcBef>
                <a:spcPts val="115"/>
              </a:spcBef>
            </a:pPr>
            <a:r>
              <a:rPr spc="-170" dirty="0">
                <a:solidFill>
                  <a:srgbClr val="FFFFFF"/>
                </a:solidFill>
                <a:latin typeface="Verdana"/>
                <a:cs typeface="Verdana"/>
              </a:rPr>
              <a:t>Project</a:t>
            </a:r>
            <a:r>
              <a:rPr spc="-276" dirty="0">
                <a:solidFill>
                  <a:srgbClr val="FFFFFF"/>
                </a:solidFill>
                <a:latin typeface="Verdana"/>
                <a:cs typeface="Verdana"/>
              </a:rPr>
              <a:t> </a:t>
            </a:r>
            <a:r>
              <a:rPr spc="-187" dirty="0">
                <a:solidFill>
                  <a:srgbClr val="FFFFFF"/>
                </a:solidFill>
                <a:latin typeface="Verdana"/>
                <a:cs typeface="Verdana"/>
              </a:rPr>
              <a:t>milestones</a:t>
            </a:r>
            <a:endParaRPr dirty="0">
              <a:latin typeface="Verdana"/>
              <a:cs typeface="Verdana"/>
            </a:endParaRPr>
          </a:p>
        </p:txBody>
      </p:sp>
      <p:sp>
        <p:nvSpPr>
          <p:cNvPr id="11" name="object 4"/>
          <p:cNvSpPr txBox="1">
            <a:spLocks/>
          </p:cNvSpPr>
          <p:nvPr/>
        </p:nvSpPr>
        <p:spPr>
          <a:xfrm>
            <a:off x="1382666" y="461822"/>
            <a:ext cx="4092668" cy="288035"/>
          </a:xfrm>
          <a:prstGeom prst="rect">
            <a:avLst/>
          </a:prstGeom>
        </p:spPr>
        <p:txBody>
          <a:bodyPr vert="horz" wrap="square" lIns="0" tIns="120149" rIns="0" bIns="0" rtlCol="0">
            <a:spAutoFit/>
          </a:bodyPr>
          <a:lstStyle>
            <a:lvl1pPr>
              <a:defRPr sz="5250" b="0" i="0">
                <a:solidFill>
                  <a:schemeClr val="bg1"/>
                </a:solidFill>
                <a:latin typeface="Verdana"/>
                <a:ea typeface="+mj-ea"/>
                <a:cs typeface="Verdana"/>
              </a:defRPr>
            </a:lvl1pPr>
          </a:lstStyle>
          <a:p>
            <a:pPr marL="11665" marR="405939" algn="ctr">
              <a:lnSpc>
                <a:spcPts val="1313"/>
              </a:lnSpc>
              <a:spcBef>
                <a:spcPts val="210"/>
              </a:spcBef>
            </a:pPr>
            <a:r>
              <a:rPr lang="en-US" sz="2200" b="1" kern="0" spc="-69" dirty="0">
                <a:latin typeface="Verdana" panose="020B0604030504040204" pitchFamily="34" charset="0"/>
                <a:ea typeface="Verdana" panose="020B0604030504040204" pitchFamily="34" charset="0"/>
                <a:cs typeface="Trebuchet MS"/>
              </a:rPr>
              <a:t>PROJECT</a:t>
            </a:r>
            <a:r>
              <a:rPr lang="en-US" sz="2200" b="1" kern="0" spc="-69" dirty="0">
                <a:solidFill>
                  <a:srgbClr val="FEE433"/>
                </a:solidFill>
                <a:latin typeface="Verdana" panose="020B0604030504040204" pitchFamily="34" charset="0"/>
                <a:ea typeface="Verdana" panose="020B0604030504040204" pitchFamily="34" charset="0"/>
                <a:cs typeface="Trebuchet MS"/>
              </a:rPr>
              <a:t>  SCHEDULE</a:t>
            </a:r>
            <a:endParaRPr lang="en-US" sz="2200" kern="0" dirty="0">
              <a:latin typeface="Verdana" panose="020B0604030504040204" pitchFamily="34" charset="0"/>
              <a:ea typeface="Verdana" panose="020B0604030504040204" pitchFamily="34" charset="0"/>
              <a:cs typeface="Trebuchet MS"/>
            </a:endParaRPr>
          </a:p>
        </p:txBody>
      </p:sp>
      <p:sp>
        <p:nvSpPr>
          <p:cNvPr id="13" name="object 7"/>
          <p:cNvSpPr/>
          <p:nvPr/>
        </p:nvSpPr>
        <p:spPr>
          <a:xfrm>
            <a:off x="2580095" y="781237"/>
            <a:ext cx="1697811" cy="42353"/>
          </a:xfrm>
          <a:custGeom>
            <a:avLst/>
            <a:gdLst/>
            <a:ahLst/>
            <a:cxnLst/>
            <a:rect l="l" t="t" r="r" b="b"/>
            <a:pathLst>
              <a:path w="1609725">
                <a:moveTo>
                  <a:pt x="0" y="0"/>
                </a:moveTo>
                <a:lnTo>
                  <a:pt x="1609725" y="0"/>
                </a:lnTo>
              </a:path>
            </a:pathLst>
          </a:custGeom>
          <a:ln w="19050">
            <a:solidFill>
              <a:srgbClr val="FFFFFF"/>
            </a:solidFill>
          </a:ln>
        </p:spPr>
        <p:txBody>
          <a:bodyPr wrap="square" lIns="0" tIns="0" rIns="0" bIns="0" rtlCol="0"/>
          <a:lstStyle/>
          <a:p>
            <a:endParaRPr/>
          </a:p>
        </p:txBody>
      </p:sp>
      <p:sp>
        <p:nvSpPr>
          <p:cNvPr id="10" name="object 10"/>
          <p:cNvSpPr txBox="1">
            <a:spLocks noGrp="1"/>
          </p:cNvSpPr>
          <p:nvPr>
            <p:ph type="sldNum" sz="quarter" idx="7"/>
          </p:nvPr>
        </p:nvSpPr>
        <p:spPr>
          <a:xfrm>
            <a:off x="6572731" y="9504871"/>
            <a:ext cx="120447" cy="172810"/>
          </a:xfrm>
          <a:prstGeom prst="rect">
            <a:avLst/>
          </a:prstGeom>
        </p:spPr>
        <p:txBody>
          <a:bodyPr vert="horz" wrap="square" lIns="0" tIns="3499" rIns="0" bIns="0" rtlCol="0">
            <a:spAutoFit/>
          </a:bodyPr>
          <a:lstStyle/>
          <a:p>
            <a:pPr marL="23330">
              <a:spcBef>
                <a:spcPts val="28"/>
              </a:spcBef>
            </a:pPr>
            <a:r>
              <a:rPr lang="en-US" spc="-83" dirty="0"/>
              <a:t>4</a:t>
            </a:r>
            <a:endParaRPr spc="-83"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389" t="2060" r="3055" b="10705"/>
          <a:stretch/>
        </p:blipFill>
        <p:spPr>
          <a:xfrm rot="16200000">
            <a:off x="-1002523" y="2107422"/>
            <a:ext cx="8825041" cy="6438996"/>
          </a:xfrm>
          <a:prstGeom prst="rect">
            <a:avLst/>
          </a:prstGeom>
        </p:spPr>
      </p:pic>
      <p:sp>
        <p:nvSpPr>
          <p:cNvPr id="8" name="object 3"/>
          <p:cNvSpPr/>
          <p:nvPr/>
        </p:nvSpPr>
        <p:spPr>
          <a:xfrm>
            <a:off x="6591844" y="9547584"/>
            <a:ext cx="287190" cy="358416"/>
          </a:xfrm>
          <a:custGeom>
            <a:avLst/>
            <a:gdLst/>
            <a:ahLst/>
            <a:cxnLst/>
            <a:rect l="l" t="t" r="r" b="b"/>
            <a:pathLst>
              <a:path w="549909" h="690879">
                <a:moveTo>
                  <a:pt x="549605" y="0"/>
                </a:moveTo>
                <a:lnTo>
                  <a:pt x="0" y="0"/>
                </a:lnTo>
                <a:lnTo>
                  <a:pt x="0" y="690750"/>
                </a:lnTo>
                <a:lnTo>
                  <a:pt x="549605" y="690750"/>
                </a:lnTo>
                <a:lnTo>
                  <a:pt x="549605" y="0"/>
                </a:lnTo>
                <a:close/>
              </a:path>
            </a:pathLst>
          </a:custGeom>
          <a:solidFill>
            <a:srgbClr val="092457"/>
          </a:solidFill>
        </p:spPr>
        <p:txBody>
          <a:bodyPr wrap="square" lIns="0" tIns="0" rIns="0" bIns="0" rtlCol="0"/>
          <a:lstStyle/>
          <a:p>
            <a:endParaRPr/>
          </a:p>
        </p:txBody>
      </p:sp>
      <p:sp>
        <p:nvSpPr>
          <p:cNvPr id="9" name="object 7"/>
          <p:cNvSpPr txBox="1">
            <a:spLocks/>
          </p:cNvSpPr>
          <p:nvPr/>
        </p:nvSpPr>
        <p:spPr>
          <a:xfrm>
            <a:off x="6675215" y="9658058"/>
            <a:ext cx="120447" cy="342087"/>
          </a:xfrm>
          <a:prstGeom prst="rect">
            <a:avLst/>
          </a:prstGeom>
        </p:spPr>
        <p:txBody>
          <a:bodyPr vert="horz" wrap="square" lIns="0" tIns="3499" rIns="0" bIns="0" rtlCol="0">
            <a:spAutoFit/>
          </a:bodyPr>
          <a:lstStyle>
            <a:defPPr>
              <a:defRPr lang="en-US"/>
            </a:defPPr>
            <a:lvl1pPr marL="0" algn="l" defTabSz="839876" rtl="0" eaLnBrk="1" latinLnBrk="0" hangingPunct="1">
              <a:defRPr sz="1100" b="1" i="0" kern="1200">
                <a:solidFill>
                  <a:schemeClr val="bg1"/>
                </a:solidFill>
                <a:latin typeface="Trebuchet MS"/>
                <a:ea typeface="+mn-ea"/>
                <a:cs typeface="Trebuchet MS"/>
              </a:defRPr>
            </a:lvl1pPr>
            <a:lvl2pPr marL="419938" algn="l" defTabSz="839876" rtl="0" eaLnBrk="1" latinLnBrk="0" hangingPunct="1">
              <a:defRPr sz="1700" kern="1200">
                <a:solidFill>
                  <a:schemeClr val="tx1"/>
                </a:solidFill>
                <a:latin typeface="+mn-lt"/>
                <a:ea typeface="+mn-ea"/>
                <a:cs typeface="+mn-cs"/>
              </a:defRPr>
            </a:lvl2pPr>
            <a:lvl3pPr marL="839876" algn="l" defTabSz="839876" rtl="0" eaLnBrk="1" latinLnBrk="0" hangingPunct="1">
              <a:defRPr sz="1700" kern="1200">
                <a:solidFill>
                  <a:schemeClr val="tx1"/>
                </a:solidFill>
                <a:latin typeface="+mn-lt"/>
                <a:ea typeface="+mn-ea"/>
                <a:cs typeface="+mn-cs"/>
              </a:defRPr>
            </a:lvl3pPr>
            <a:lvl4pPr marL="1259815" algn="l" defTabSz="839876" rtl="0" eaLnBrk="1" latinLnBrk="0" hangingPunct="1">
              <a:defRPr sz="1700" kern="1200">
                <a:solidFill>
                  <a:schemeClr val="tx1"/>
                </a:solidFill>
                <a:latin typeface="+mn-lt"/>
                <a:ea typeface="+mn-ea"/>
                <a:cs typeface="+mn-cs"/>
              </a:defRPr>
            </a:lvl4pPr>
            <a:lvl5pPr marL="1679753" algn="l" defTabSz="839876" rtl="0" eaLnBrk="1" latinLnBrk="0" hangingPunct="1">
              <a:defRPr sz="1700" kern="1200">
                <a:solidFill>
                  <a:schemeClr val="tx1"/>
                </a:solidFill>
                <a:latin typeface="+mn-lt"/>
                <a:ea typeface="+mn-ea"/>
                <a:cs typeface="+mn-cs"/>
              </a:defRPr>
            </a:lvl5pPr>
            <a:lvl6pPr marL="2099691" algn="l" defTabSz="839876" rtl="0" eaLnBrk="1" latinLnBrk="0" hangingPunct="1">
              <a:defRPr sz="1700" kern="1200">
                <a:solidFill>
                  <a:schemeClr val="tx1"/>
                </a:solidFill>
                <a:latin typeface="+mn-lt"/>
                <a:ea typeface="+mn-ea"/>
                <a:cs typeface="+mn-cs"/>
              </a:defRPr>
            </a:lvl6pPr>
            <a:lvl7pPr marL="2519629" algn="l" defTabSz="839876" rtl="0" eaLnBrk="1" latinLnBrk="0" hangingPunct="1">
              <a:defRPr sz="1700" kern="1200">
                <a:solidFill>
                  <a:schemeClr val="tx1"/>
                </a:solidFill>
                <a:latin typeface="+mn-lt"/>
                <a:ea typeface="+mn-ea"/>
                <a:cs typeface="+mn-cs"/>
              </a:defRPr>
            </a:lvl7pPr>
            <a:lvl8pPr marL="2939567" algn="l" defTabSz="839876" rtl="0" eaLnBrk="1" latinLnBrk="0" hangingPunct="1">
              <a:defRPr sz="1700" kern="1200">
                <a:solidFill>
                  <a:schemeClr val="tx1"/>
                </a:solidFill>
                <a:latin typeface="+mn-lt"/>
                <a:ea typeface="+mn-ea"/>
                <a:cs typeface="+mn-cs"/>
              </a:defRPr>
            </a:lvl8pPr>
            <a:lvl9pPr marL="3359506" algn="l" defTabSz="839876" rtl="0" eaLnBrk="1" latinLnBrk="0" hangingPunct="1">
              <a:defRPr sz="1700" kern="1200">
                <a:solidFill>
                  <a:schemeClr val="tx1"/>
                </a:solidFill>
                <a:latin typeface="+mn-lt"/>
                <a:ea typeface="+mn-ea"/>
                <a:cs typeface="+mn-cs"/>
              </a:defRPr>
            </a:lvl9pPr>
          </a:lstStyle>
          <a:p>
            <a:pPr marL="23330">
              <a:spcBef>
                <a:spcPts val="28"/>
              </a:spcBef>
            </a:pPr>
            <a:r>
              <a:rPr lang="en-US" spc="-83" dirty="0" smtClean="0"/>
              <a:t>8</a:t>
            </a:r>
          </a:p>
          <a:p>
            <a:pPr marL="23330">
              <a:spcBef>
                <a:spcPts val="28"/>
              </a:spcBef>
            </a:pPr>
            <a:endParaRPr lang="en-US" spc="-83"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1836</TotalTime>
  <Words>1153</Words>
  <Application>Microsoft Office PowerPoint</Application>
  <PresentationFormat>A4 Paper (210x297 mm)</PresentationFormat>
  <Paragraphs>231</Paragraphs>
  <Slides>12</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Document</vt:lpstr>
      <vt:lpstr>VERTICAL WIND TURBINE Gorlov</vt:lpstr>
      <vt:lpstr>PowerPoint Presentation</vt:lpstr>
      <vt:lpstr>PowerPoint Presentation</vt:lpstr>
      <vt:lpstr>PowerPoint Presentation</vt:lpstr>
      <vt:lpstr>PowerPoint Presentation</vt:lpstr>
      <vt:lpstr>PowerPoint Presentation</vt:lpstr>
      <vt:lpstr>PROJECT    Objectives</vt:lpstr>
      <vt:lpstr>PROJECT    Procedure</vt:lpstr>
      <vt:lpstr>PowerPoint Presentation</vt:lpstr>
      <vt:lpstr>Budget &amp; Cost Analysis</vt:lpstr>
      <vt:lpstr>TEAM MEMBERS</vt:lpstr>
      <vt:lpstr>PROPOSAL SIGN-OFF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Solarnb</dc:title>
  <dc:creator>Mayada</dc:creator>
  <cp:lastModifiedBy>Windows User</cp:lastModifiedBy>
  <cp:revision>108</cp:revision>
  <dcterms:created xsi:type="dcterms:W3CDTF">2018-10-13T22:14:39Z</dcterms:created>
  <dcterms:modified xsi:type="dcterms:W3CDTF">2018-12-16T12:22:39Z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2018-10-13T00:00:00Z</vt:filetime>
  </property>
</Properties>
</file>