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rtl="1" saveSubsetFonts="1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</p:sldIdLst>
  <p:sldSz type="screen4x3" cy="6858000" cx="9144000"/>
  <p:notesSz cx="6858000" cy="9144000"/>
  <p:defaultTextStyle>
    <a:defPPr>
      <a:defRPr lang="ar-EG"/>
    </a:defPPr>
    <a:lvl1pPr algn="r" defTabSz="914400" eaLnBrk="1" hangingPunct="1" latinLnBrk="0" marL="0" rtl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r" defTabSz="914400" eaLnBrk="1" hangingPunct="1" latinLnBrk="0" marL="457200" rtl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r" defTabSz="914400" eaLnBrk="1" hangingPunct="1" latinLnBrk="0" marL="914400" rtl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r" defTabSz="914400" eaLnBrk="1" hangingPunct="1" latinLnBrk="0" marL="1371600" rtl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r" defTabSz="914400" eaLnBrk="1" hangingPunct="1" latinLnBrk="0" marL="1828800" rtl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r" defTabSz="914400" eaLnBrk="1" hangingPunct="1" latinLnBrk="0" marL="2286000" rtl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r" defTabSz="914400" eaLnBrk="1" hangingPunct="1" latinLnBrk="0" marL="2743200" rtl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r" defTabSz="914400" eaLnBrk="1" hangingPunct="1" latinLnBrk="0" marL="3200400" rtl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r" defTabSz="914400" eaLnBrk="1" hangingPunct="1" latinLnBrk="0" marL="3657600" rtl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84380"/>
    <p:restoredTop sz="90280" autoAdjust="0"/>
  </p:normalViewPr>
  <p:slideViewPr>
    <p:cSldViewPr>
      <p:cViewPr varScale="1">
        <p:scale>
          <a:sx n="63" d="100"/>
          <a:sy n="63" d="100"/>
        </p:scale>
        <p:origin x="-159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50" Type="http://schemas.openxmlformats.org/officeDocument/2006/relationships/slide" Target="slides/slide48.xml"/><Relationship Id="rId51" Type="http://schemas.openxmlformats.org/officeDocument/2006/relationships/slide" Target="slides/slide49.xml"/><Relationship Id="rId52" Type="http://schemas.openxmlformats.org/officeDocument/2006/relationships/slide" Target="slides/slide50.xml"/><Relationship Id="rId53" Type="http://schemas.openxmlformats.org/officeDocument/2006/relationships/slide" Target="slides/slide51.xml"/><Relationship Id="rId54" Type="http://schemas.openxmlformats.org/officeDocument/2006/relationships/tableStyles" Target="tableStyles.xml"/><Relationship Id="rId55" Type="http://schemas.openxmlformats.org/officeDocument/2006/relationships/presProps" Target="presProps.xml"/><Relationship Id="rId56" Type="http://schemas.openxmlformats.org/officeDocument/2006/relationships/viewProps" Target="viewProps.xml"/><Relationship Id="rId57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3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/>
        </p:spPr>
        <p:txBody>
          <a:bodyPr bIns="45720" lIns="91440" rIns="91440" rtlCol="1" tIns="45720" vert="horz"/>
          <a:lstStyle>
            <a:lvl1pPr algn="r">
              <a:defRPr sz="1200"/>
            </a:lvl1pPr>
          </a:lstStyle>
          <a:p>
            <a:endParaRPr lang="ar-EG"/>
          </a:p>
        </p:txBody>
      </p:sp>
      <p:sp>
        <p:nvSpPr>
          <p:cNvPr id="1048754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/>
        </p:spPr>
        <p:txBody>
          <a:bodyPr bIns="45720" lIns="91440" rIns="91440" rtlCol="1" tIns="45720" vert="horz"/>
          <a:lstStyle>
            <a:lvl1pPr algn="l">
              <a:defRPr sz="1200"/>
            </a:lvl1pPr>
          </a:lstStyle>
          <a:p>
            <a:fld id="{8C6840C6-4927-45CB-8049-3DC10720D8BF}" type="datetimeFigureOut">
              <a:rPr lang="ar-EG" smtClean="0"/>
              <a:t>04/03/1440</a:t>
            </a:fld>
            <a:endParaRPr lang="ar-EG"/>
          </a:p>
        </p:txBody>
      </p:sp>
      <p:sp>
        <p:nvSpPr>
          <p:cNvPr id="1048755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1" tIns="45720" vert="horz"/>
          <a:p>
            <a:endParaRPr lang="ar-EG"/>
          </a:p>
        </p:txBody>
      </p:sp>
      <p:sp>
        <p:nvSpPr>
          <p:cNvPr id="1048756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bIns="45720" lIns="91440" rIns="91440" rtlCol="1" tIns="45720" vert="horz">
            <a:normAutofit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1048757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/>
        </p:spPr>
        <p:txBody>
          <a:bodyPr anchor="b" bIns="45720" lIns="91440" rIns="91440" rtlCol="1" tIns="45720" vert="horz"/>
          <a:lstStyle>
            <a:lvl1pPr algn="r">
              <a:defRPr sz="1200"/>
            </a:lvl1pPr>
          </a:lstStyle>
          <a:p>
            <a:endParaRPr lang="ar-EG"/>
          </a:p>
        </p:txBody>
      </p:sp>
      <p:sp>
        <p:nvSpPr>
          <p:cNvPr id="1048758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/>
        </p:spPr>
        <p:txBody>
          <a:bodyPr anchor="b" bIns="45720" lIns="91440" rIns="91440" rtlCol="1" tIns="45720" vert="horz"/>
          <a:lstStyle>
            <a:lvl1pPr algn="l">
              <a:defRPr sz="1200"/>
            </a:lvl1pPr>
          </a:lstStyle>
          <a:p>
            <a:fld id="{91CE40D3-0FB9-4DBB-B7C5-6CD6CF0226E9}" type="slidenum">
              <a:rPr lang="ar-EG" smtClean="0"/>
              <a:t>‹#›</a:t>
            </a:fld>
            <a:endParaRPr lang="ar-EG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r" defTabSz="914400" eaLnBrk="1" hangingPunct="1" latinLnBrk="0" marL="0" rtl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r" defTabSz="914400" eaLnBrk="1" hangingPunct="1" latinLnBrk="0" marL="457200" rtl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r" defTabSz="914400" eaLnBrk="1" hangingPunct="1" latinLnBrk="0" marL="914400" rtl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r" defTabSz="914400" eaLnBrk="1" hangingPunct="1" latinLnBrk="0" marL="1371600" rtl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r" defTabSz="914400" eaLnBrk="1" hangingPunct="1" latinLnBrk="0" marL="1828800" rtl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r" defTabSz="914400" eaLnBrk="1" hangingPunct="1" latinLnBrk="0" marL="2286000" rtl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r" defTabSz="914400" eaLnBrk="1" hangingPunct="1" latinLnBrk="0" marL="2743200" rtl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r" defTabSz="914400" eaLnBrk="1" hangingPunct="1" latinLnBrk="0" marL="3200400" rtl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r" defTabSz="914400" eaLnBrk="1" hangingPunct="1" latinLnBrk="0" marL="3657600" rtl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hyperlink" Target="https://en.wikipedia.org/wiki/Germ_cell_tumor" TargetMode="External"/><Relationship Id="rId2" Type="http://schemas.openxmlformats.org/officeDocument/2006/relationships/hyperlink" Target="https://en.wikipedia.org/wiki/Sperm" TargetMode="External"/><Relationship Id="rId3" Type="http://schemas.openxmlformats.org/officeDocument/2006/relationships/hyperlink" Target="https://en.wikipedia.org/wiki/Egg_cell" TargetMode="External"/><Relationship Id="rId4" Type="http://schemas.openxmlformats.org/officeDocument/2006/relationships/hyperlink" Target="https://en.wikipedia.org/wiki/Teratoma" TargetMode="External"/><Relationship Id="rId5" Type="http://schemas.openxmlformats.org/officeDocument/2006/relationships/hyperlink" Target="https://en.wikipedia.org/wiki/Dermoid_cyst" TargetMode="External"/><Relationship Id="rId6" Type="http://schemas.openxmlformats.org/officeDocument/2006/relationships/hyperlink" Target="https://en.wikipedia.org/wiki/Benign_tumor" TargetMode="External"/><Relationship Id="rId7" Type="http://schemas.openxmlformats.org/officeDocument/2006/relationships/hyperlink" Target="https://en.wikipedia.org/wiki/Cancer" TargetMode="External"/><Relationship Id="rId8" Type="http://schemas.openxmlformats.org/officeDocument/2006/relationships/slide" Target="../slides/slide32.xml"/><Relationship Id="rId9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35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57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p>
            <a:pPr algn="l" rtl="0"/>
            <a:r>
              <a:rPr b="0" dirty="0" sz="1200" i="0" kern="1200" lang="en-US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Struma </a:t>
            </a:r>
            <a:r>
              <a:rPr b="0" dirty="0" sz="1200" i="0" kern="1200" lang="en-US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ovarii</a:t>
            </a:r>
            <a:r>
              <a:rPr b="0" dirty="0" sz="1200" i="0" kern="1200" lang="en-US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 a rare ovarian tumor that was first described in 1899. It is defined by the presence of thyroid tissue comprising more than 50% of the overall mass</a:t>
            </a:r>
          </a:p>
          <a:p>
            <a:pPr algn="l" rtl="0"/>
            <a:r>
              <a:rPr b="0" dirty="0" sz="1200" i="0" kern="1200" lang="en-US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They are a type of </a:t>
            </a:r>
            <a:r>
              <a:rPr b="0" dirty="0" sz="1200" i="0" kern="1200" lang="en-US" strike="noStrike" u="none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1" tooltip="Germ cell tumor"/>
              </a:rPr>
              <a:t>germ cell tumor</a:t>
            </a:r>
            <a:r>
              <a:rPr b="0" dirty="0" sz="1200" i="0" kern="1200" lang="en-US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(a tumor that begins in the cells that give rise to </a:t>
            </a:r>
            <a:r>
              <a:rPr b="0" dirty="0" sz="1200" i="0" kern="1200" lang="en-US" strike="noStrike" u="none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2" tooltip="Sperm"/>
              </a:rPr>
              <a:t>sperm</a:t>
            </a:r>
            <a:r>
              <a:rPr b="0" dirty="0" sz="1200" i="0" kern="1200" lang="en-US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or </a:t>
            </a:r>
            <a:r>
              <a:rPr b="0" dirty="0" sz="1200" i="0" kern="1200" lang="en-US" strike="noStrike" u="none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 tooltip="Egg cell"/>
              </a:rPr>
              <a:t>eggs</a:t>
            </a:r>
            <a:r>
              <a:rPr b="0" dirty="0" sz="1200" i="0" kern="1200" lang="en-US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).</a:t>
            </a:r>
            <a:r>
              <a:rPr baseline="30000" b="0" dirty="0" sz="1200" i="0" kern="1200" lang="en-US" strike="noStrike" u="none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4"/>
              </a:rPr>
              <a:t>[4]</a:t>
            </a:r>
            <a:r>
              <a:rPr baseline="30000" b="0" dirty="0" sz="1200" i="0" kern="1200" lang="en-US" strike="noStrike" u="none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4"/>
              </a:rPr>
              <a:t>[8]</a:t>
            </a:r>
            <a:r>
              <a:rPr b="0" dirty="0" sz="1200" i="0" kern="1200" lang="en-US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They are divided into two types: mature and immature.</a:t>
            </a:r>
            <a:r>
              <a:rPr baseline="30000" b="0" dirty="0" sz="1200" i="0" kern="1200" lang="en-US" strike="noStrike" u="none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4"/>
              </a:rPr>
              <a:t>[4]</a:t>
            </a:r>
            <a:r>
              <a:rPr b="0" dirty="0" sz="1200" i="0" kern="1200" lang="en-US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Mature </a:t>
            </a:r>
            <a:r>
              <a:rPr b="0" dirty="0" sz="1200" i="0" kern="1200" lang="en-US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teratomas</a:t>
            </a:r>
            <a:r>
              <a:rPr b="0" dirty="0" sz="1200" i="0" kern="1200" lang="en-US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include </a:t>
            </a:r>
            <a:r>
              <a:rPr b="0" dirty="0" sz="1200" i="0" kern="1200" lang="en-US" err="1" strike="noStrike" u="none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5" tooltip="Dermoid cyst"/>
              </a:rPr>
              <a:t>dermoid</a:t>
            </a:r>
            <a:r>
              <a:rPr b="0" dirty="0" sz="1200" i="0" kern="1200" lang="en-US" strike="noStrike" u="none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5" tooltip="Dermoid cyst"/>
              </a:rPr>
              <a:t> cysts</a:t>
            </a:r>
            <a:r>
              <a:rPr b="0" dirty="0" sz="1200" i="0" kern="1200" lang="en-US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and are generally </a:t>
            </a:r>
            <a:r>
              <a:rPr b="0" dirty="0" sz="1200" i="0" kern="1200" lang="en-US" strike="noStrike" u="none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6" tooltip="Benign tumor"/>
              </a:rPr>
              <a:t>benign</a:t>
            </a:r>
            <a:r>
              <a:rPr b="0" dirty="0" sz="1200" i="0" kern="1200" lang="en-US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baseline="30000" b="0" dirty="0" sz="1200" i="0" kern="1200" lang="en-US" strike="noStrike" u="none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4"/>
              </a:rPr>
              <a:t>[8]</a:t>
            </a:r>
            <a:r>
              <a:rPr b="0" dirty="0" sz="1200" i="0" kern="1200" lang="en-US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Immature </a:t>
            </a:r>
            <a:r>
              <a:rPr b="0" dirty="0" sz="1200" i="0" kern="1200" lang="en-US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teratomas</a:t>
            </a:r>
            <a:r>
              <a:rPr b="0" dirty="0" sz="1200" i="0" kern="1200" lang="en-US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may be </a:t>
            </a:r>
            <a:r>
              <a:rPr b="0" dirty="0" sz="1200" i="0" kern="1200" lang="en-US" strike="noStrike" u="none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7" tooltip="Cancer"/>
              </a:rPr>
              <a:t>cancerous</a:t>
            </a:r>
            <a:endParaRPr dirty="0" lang="ar-EG"/>
          </a:p>
        </p:txBody>
      </p:sp>
      <p:sp>
        <p:nvSpPr>
          <p:cNvPr id="104865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91CE40D3-0FB9-4DBB-B7C5-6CD6CF0226E9}" type="slidenum">
              <a:rPr lang="ar-EG" smtClean="0"/>
              <a:t>32</a:t>
            </a:fld>
            <a:endParaRPr lang="ar-EG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67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p>
            <a:pPr algn="l" rtl="0"/>
            <a:r>
              <a:rPr b="0" dirty="0" sz="1200" i="0" kern="1200" lang="en-US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painless separation of the nail from the nail bed.</a:t>
            </a:r>
            <a:endParaRPr dirty="0" lang="ar-EG"/>
          </a:p>
        </p:txBody>
      </p:sp>
      <p:sp>
        <p:nvSpPr>
          <p:cNvPr id="104866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91CE40D3-0FB9-4DBB-B7C5-6CD6CF0226E9}" type="slidenum">
              <a:rPr lang="ar-EG" smtClean="0"/>
              <a:t>35</a:t>
            </a:fld>
            <a:endParaRPr lang="ar-EG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bg>
      <p:bgRef idx="1002">
        <a:schemeClr val="bg2"/>
      </p:bgRef>
    </p:bg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5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anchor="b" bIns="0" rIns="18288" tIns="0" vert="horz">
            <a:normAutofit/>
            <a:scene3d>
              <a:camera prst="orthographicFront"/>
              <a:lightRig dir="t" rig="freezing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b="1" sz="5600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algn="tl" blurRad="38100" dir="5400000" dist="25400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586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algn="r" indent="0" marL="0" marR="45720">
              <a:buNone/>
              <a:defRPr>
                <a:solidFill>
                  <a:schemeClr val="tx1"/>
                </a:solidFill>
              </a:defRPr>
            </a:lvl1pPr>
            <a:lvl2pPr algn="ctr" indent="0" marL="457200">
              <a:buNone/>
            </a:lvl2pPr>
            <a:lvl3pPr algn="ctr" indent="0" marL="914400">
              <a:buNone/>
            </a:lvl3pPr>
            <a:lvl4pPr algn="ctr" indent="0" marL="1371600">
              <a:buNone/>
            </a:lvl4pPr>
            <a:lvl5pPr algn="ctr" indent="0" marL="1828800">
              <a:buNone/>
            </a:lvl5pPr>
            <a:lvl6pPr algn="ctr" indent="0" marL="2286000">
              <a:buNone/>
            </a:lvl6pPr>
            <a:lvl7pPr algn="ctr" indent="0" marL="2743200">
              <a:buNone/>
            </a:lvl7pPr>
            <a:lvl8pPr algn="ctr" indent="0" marL="3200400">
              <a:buNone/>
            </a:lvl8pPr>
            <a:lvl9pPr algn="ctr" indent="0" marL="3657600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48587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BEBCF4F-B8D0-4C3D-A6C4-3CA32E5E4309}" type="datetimeFigureOut">
              <a:rPr lang="ar-EG" smtClean="0"/>
              <a:t>04/03/1440</a:t>
            </a:fld>
            <a:endParaRPr lang="ar-EG"/>
          </a:p>
        </p:txBody>
      </p:sp>
      <p:sp>
        <p:nvSpPr>
          <p:cNvPr id="1048588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ar-EG"/>
          </a:p>
        </p:txBody>
      </p:sp>
      <p:sp>
        <p:nvSpPr>
          <p:cNvPr id="1048589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EEEE37-5208-43A6-B023-131D25393C46}" type="slidenum">
              <a:rPr lang="ar-EG" smtClean="0"/>
              <a:t>‹#›</a:t>
            </a:fld>
            <a:endParaRPr lang="ar-EG"/>
          </a:p>
        </p:txBody>
      </p:sp>
    </p:spTree>
  </p:cSld>
  <p:clrMapOvr>
    <a:overrideClrMapping accent1="accent1" accent2="accent2" accent3="accent3" accent4="accent4" accent5="accent5" accent6="accent6" bg1="dk1" bg2="dk2" tx1="lt1" tx2="lt2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1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721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72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BEBCF4F-B8D0-4C3D-A6C4-3CA32E5E4309}" type="datetimeFigureOut">
              <a:rPr lang="ar-EG" smtClean="0"/>
              <a:t>04/03/1440</a:t>
            </a:fld>
            <a:endParaRPr lang="ar-EG"/>
          </a:p>
        </p:txBody>
      </p:sp>
      <p:sp>
        <p:nvSpPr>
          <p:cNvPr id="104872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ar-EG"/>
          </a:p>
        </p:txBody>
      </p:sp>
      <p:sp>
        <p:nvSpPr>
          <p:cNvPr id="104872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EEEE37-5208-43A6-B023-131D25393C46}" type="slidenum">
              <a:rPr lang="ar-EG" smtClean="0"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1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706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70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BEBCF4F-B8D0-4C3D-A6C4-3CA32E5E4309}" type="datetimeFigureOut">
              <a:rPr lang="ar-EG" smtClean="0"/>
              <a:t>04/03/1440</a:t>
            </a:fld>
            <a:endParaRPr lang="ar-EG"/>
          </a:p>
        </p:txBody>
      </p:sp>
      <p:sp>
        <p:nvSpPr>
          <p:cNvPr id="104870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ar-EG"/>
          </a:p>
        </p:txBody>
      </p:sp>
      <p:sp>
        <p:nvSpPr>
          <p:cNvPr id="104870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EEEE37-5208-43A6-B023-131D25393C46}" type="slidenum">
              <a:rPr lang="ar-EG" smtClean="0"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6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59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59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BEBCF4F-B8D0-4C3D-A6C4-3CA32E5E4309}" type="datetimeFigureOut">
              <a:rPr lang="ar-EG" smtClean="0"/>
              <a:t>04/03/1440</a:t>
            </a:fld>
            <a:endParaRPr lang="ar-EG"/>
          </a:p>
        </p:txBody>
      </p:sp>
      <p:sp>
        <p:nvSpPr>
          <p:cNvPr id="104859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ar-EG"/>
          </a:p>
        </p:txBody>
      </p:sp>
      <p:sp>
        <p:nvSpPr>
          <p:cNvPr id="104859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EEEE37-5208-43A6-B023-131D25393C46}" type="slidenum">
              <a:rPr lang="ar-EG" smtClean="0"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bg>
      <p:bgRef idx="1002">
        <a:schemeClr val="bg2"/>
      </p:bgRef>
    </p:bg>
    <p:spTree>
      <p:nvGrpSpPr>
        <p:cNvPr id="1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5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anchor="b" bIns="0" tIns="0" vert="horz">
            <a:noAutofit/>
            <a:scene3d>
              <a:camera prst="orthographicFront"/>
              <a:lightRig dir="t" rig="freezing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baseline="0" b="1" cap="none" dirty="0" sz="5600" lang="en-US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algn="tl" blurRad="38100" dir="5400000" dist="25400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726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anchor="t" lIns="45720" rIns="45720"/>
          <a:lstStyle>
            <a:lvl1pPr indent="0" marL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</a:p>
        </p:txBody>
      </p:sp>
      <p:sp>
        <p:nvSpPr>
          <p:cNvPr id="104872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BEBCF4F-B8D0-4C3D-A6C4-3CA32E5E4309}" type="datetimeFigureOut">
              <a:rPr lang="ar-EG" smtClean="0"/>
              <a:t>04/03/1440</a:t>
            </a:fld>
            <a:endParaRPr lang="ar-EG"/>
          </a:p>
        </p:txBody>
      </p:sp>
      <p:sp>
        <p:nvSpPr>
          <p:cNvPr id="104872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ar-EG"/>
          </a:p>
        </p:txBody>
      </p:sp>
      <p:sp>
        <p:nvSpPr>
          <p:cNvPr id="104872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EEEE37-5208-43A6-B023-131D25393C46}" type="slidenum">
              <a:rPr lang="ar-EG" smtClean="0"/>
              <a:t>‹#›</a:t>
            </a:fld>
            <a:endParaRPr lang="ar-EG"/>
          </a:p>
        </p:txBody>
      </p:sp>
    </p:spTree>
  </p:cSld>
  <p:clrMapOvr>
    <a:overrideClrMapping accent1="accent1" accent2="accent2" accent3="accent3" accent4="accent4" accent5="accent5" accent6="accent6" bg1="dk1" bg2="dk2" tx1="lt1" tx2="lt2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1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0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731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732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73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BEBCF4F-B8D0-4C3D-A6C4-3CA32E5E4309}" type="datetimeFigureOut">
              <a:rPr lang="ar-EG" smtClean="0"/>
              <a:t>04/03/1440</a:t>
            </a:fld>
            <a:endParaRPr lang="ar-EG"/>
          </a:p>
        </p:txBody>
      </p:sp>
      <p:sp>
        <p:nvSpPr>
          <p:cNvPr id="104873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ar-EG"/>
          </a:p>
        </p:txBody>
      </p:sp>
      <p:sp>
        <p:nvSpPr>
          <p:cNvPr id="104873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EEEE37-5208-43A6-B023-131D25393C46}" type="slidenum">
              <a:rPr lang="ar-EG" smtClean="0"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1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6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anchor="b" tIns="45720"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737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anchor="ctr" bIns="0" lIns="45720" rIns="45720" tIns="0">
            <a:noAutofit/>
          </a:bodyPr>
          <a:lstStyle>
            <a:lvl1pPr indent="0" marL="0">
              <a:buNone/>
              <a:defRPr baseline="0" b="1" cap="none" sz="2400">
                <a:solidFill>
                  <a:schemeClr val="tx2"/>
                </a:solidFill>
                <a:effectLst/>
              </a:defRPr>
            </a:lvl1pPr>
            <a:lvl2pPr>
              <a:buNone/>
              <a:defRPr b="1" sz="2000"/>
            </a:lvl2pPr>
            <a:lvl3pPr>
              <a:buNone/>
              <a:defRPr b="1" sz="1800"/>
            </a:lvl3pPr>
            <a:lvl4pPr>
              <a:buNone/>
              <a:defRPr b="1" sz="1600"/>
            </a:lvl4pPr>
            <a:lvl5pPr>
              <a:buNone/>
              <a:defRPr b="1" sz="1600"/>
            </a:lvl5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</a:p>
        </p:txBody>
      </p:sp>
      <p:sp>
        <p:nvSpPr>
          <p:cNvPr id="1048738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anchor="ctr" bIns="0" lIns="45720" rIns="45720" tIns="0"/>
          <a:lstStyle>
            <a:lvl1pPr indent="0" marL="0">
              <a:buNone/>
              <a:defRPr baseline="0" b="1" cap="none" sz="2400">
                <a:solidFill>
                  <a:schemeClr val="tx2"/>
                </a:solidFill>
                <a:effectLst/>
              </a:defRPr>
            </a:lvl1pPr>
            <a:lvl2pPr>
              <a:buNone/>
              <a:defRPr b="1" sz="2000"/>
            </a:lvl2pPr>
            <a:lvl3pPr>
              <a:buNone/>
              <a:defRPr b="1" sz="1800"/>
            </a:lvl3pPr>
            <a:lvl4pPr>
              <a:buNone/>
              <a:defRPr b="1" sz="1600"/>
            </a:lvl4pPr>
            <a:lvl5pPr>
              <a:buNone/>
              <a:defRPr b="1" sz="1600"/>
            </a:lvl5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</a:p>
        </p:txBody>
      </p:sp>
      <p:sp>
        <p:nvSpPr>
          <p:cNvPr id="1048739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740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741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BEBCF4F-B8D0-4C3D-A6C4-3CA32E5E4309}" type="datetimeFigureOut">
              <a:rPr lang="ar-EG" smtClean="0"/>
              <a:t>04/03/1440</a:t>
            </a:fld>
            <a:endParaRPr lang="ar-EG"/>
          </a:p>
        </p:txBody>
      </p:sp>
      <p:sp>
        <p:nvSpPr>
          <p:cNvPr id="1048742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ar-EG"/>
          </a:p>
        </p:txBody>
      </p:sp>
      <p:sp>
        <p:nvSpPr>
          <p:cNvPr id="1048743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EEEE37-5208-43A6-B023-131D25393C46}" type="slidenum">
              <a:rPr lang="ar-EG" smtClean="0"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1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1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anchor="b" bIns="0" tIns="45720" vert="horz">
            <a:normAutofit/>
            <a:scene3d>
              <a:camera prst="orthographicFront"/>
              <a:lightRig dir="t" rig="freezing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b="0" sz="50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702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BEBCF4F-B8D0-4C3D-A6C4-3CA32E5E4309}" type="datetimeFigureOut">
              <a:rPr lang="ar-EG" smtClean="0"/>
              <a:t>04/03/1440</a:t>
            </a:fld>
            <a:endParaRPr lang="ar-EG"/>
          </a:p>
        </p:txBody>
      </p:sp>
      <p:sp>
        <p:nvSpPr>
          <p:cNvPr id="1048703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ar-EG"/>
          </a:p>
        </p:txBody>
      </p:sp>
      <p:sp>
        <p:nvSpPr>
          <p:cNvPr id="104870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EEEE37-5208-43A6-B023-131D25393C46}" type="slidenum">
              <a:rPr lang="ar-EG" smtClean="0"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1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BEBCF4F-B8D0-4C3D-A6C4-3CA32E5E4309}" type="datetimeFigureOut">
              <a:rPr lang="ar-EG" smtClean="0"/>
              <a:t>04/03/1440</a:t>
            </a:fld>
            <a:endParaRPr lang="ar-EG"/>
          </a:p>
        </p:txBody>
      </p:sp>
      <p:sp>
        <p:nvSpPr>
          <p:cNvPr id="104874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ar-EG"/>
          </a:p>
        </p:txBody>
      </p:sp>
      <p:sp>
        <p:nvSpPr>
          <p:cNvPr id="104874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EEEE37-5208-43A6-B023-131D25393C46}" type="slidenum">
              <a:rPr lang="ar-EG" smtClean="0"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1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7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anchor="b" lIns="0">
            <a:noAutofit/>
          </a:bodyPr>
          <a:lstStyle>
            <a:lvl1pPr algn="l" rtl="0">
              <a:spcBef>
                <a:spcPct val="0"/>
              </a:spcBef>
              <a:buNone/>
              <a:defRPr b="0" sz="26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748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algn="l" indent="0" marL="0">
              <a:buNone/>
              <a:defRPr sz="1400"/>
            </a:lvl1pPr>
            <a:lvl2pPr algn="l" indent="0">
              <a:buNone/>
              <a:defRPr sz="1200"/>
            </a:lvl2pPr>
            <a:lvl3pPr algn="l" indent="0">
              <a:buNone/>
              <a:defRPr sz="1000"/>
            </a:lvl3pPr>
            <a:lvl4pPr algn="l" indent="0">
              <a:buNone/>
              <a:defRPr sz="900"/>
            </a:lvl4pPr>
            <a:lvl5pPr algn="l" indent="0">
              <a:buNone/>
              <a:defRPr sz="900"/>
            </a:lvl5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</a:p>
        </p:txBody>
      </p:sp>
      <p:sp>
        <p:nvSpPr>
          <p:cNvPr id="1048749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75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BEBCF4F-B8D0-4C3D-A6C4-3CA32E5E4309}" type="datetimeFigureOut">
              <a:rPr lang="ar-EG" smtClean="0"/>
              <a:t>04/03/1440</a:t>
            </a:fld>
            <a:endParaRPr lang="ar-EG"/>
          </a:p>
        </p:txBody>
      </p:sp>
      <p:sp>
        <p:nvSpPr>
          <p:cNvPr id="104875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ar-EG"/>
          </a:p>
        </p:txBody>
      </p:sp>
      <p:sp>
        <p:nvSpPr>
          <p:cNvPr id="104875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EEEE37-5208-43A6-B023-131D25393C46}" type="slidenum">
              <a:rPr lang="ar-EG" smtClean="0"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picTx">
  <p:cSld name="Picture with Caption">
    <p:spTree>
      <p:nvGrpSpPr>
        <p:cNvPr id="1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0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algn="tl" blurRad="63500" dir="7500000" dist="38500" kx="100000" rotWithShape="0" sx="98500" sy="10008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 eaLnBrk="1" hangingPunct="1" latinLnBrk="0"/>
            <a:endParaRPr kumimoji="0" lang="en-US"/>
          </a:p>
        </p:txBody>
      </p:sp>
      <p:sp>
        <p:nvSpPr>
          <p:cNvPr id="1048711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/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algn="tl" blurRad="19685" dir="12900000" dist="6350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 eaLnBrk="1" hangingPunct="1" latinLnBrk="0"/>
            <a:endParaRPr kumimoji="0" lang="en-US"/>
          </a:p>
        </p:txBody>
      </p:sp>
      <p:sp>
        <p:nvSpPr>
          <p:cNvPr id="104871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anchor="b" bIns="45720" lIns="45720" rIns="45720" tIns="45720" vert="horz"/>
          <a:lstStyle>
            <a:lvl1pPr algn="l">
              <a:buNone/>
              <a:defRPr b="1" sz="2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713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anchor="t" bIns="45720" lIns="64008" rIns="45720"/>
          <a:lstStyle>
            <a:lvl1pPr algn="l" indent="0" marL="0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</a:p>
        </p:txBody>
      </p:sp>
      <p:sp>
        <p:nvSpPr>
          <p:cNvPr id="104871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BEBCF4F-B8D0-4C3D-A6C4-3CA32E5E4309}" type="datetimeFigureOut">
              <a:rPr lang="ar-EG" smtClean="0"/>
              <a:t>04/03/1440</a:t>
            </a:fld>
            <a:endParaRPr lang="ar-EG"/>
          </a:p>
        </p:txBody>
      </p:sp>
      <p:sp>
        <p:nvSpPr>
          <p:cNvPr id="104871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ar-EG"/>
          </a:p>
        </p:txBody>
      </p:sp>
      <p:sp>
        <p:nvSpPr>
          <p:cNvPr id="104871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p>
            <a:fld id="{C1EEEE37-5208-43A6-B023-131D25393C46}" type="slidenum">
              <a:rPr lang="ar-EG" smtClean="0"/>
              <a:t>‹#›</a:t>
            </a:fld>
            <a:endParaRPr lang="ar-EG"/>
          </a:p>
        </p:txBody>
      </p:sp>
      <p:sp>
        <p:nvSpPr>
          <p:cNvPr id="1048717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/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indent="0" marL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dirty="0" kumimoji="0" lang="en-US"/>
          </a:p>
        </p:txBody>
      </p:sp>
      <p:sp>
        <p:nvSpPr>
          <p:cNvPr id="1048718" name="Freeform 9"/>
          <p:cNvSpPr/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pPr algn="l" eaLnBrk="1" hangingPunct="1" latinLnBrk="0" marL="0" rtl="0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48719" name="Freeform 10"/>
          <p:cNvSpPr/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pPr algn="l" eaLnBrk="1" hangingPunct="1" latinLnBrk="0" marL="0" rtl="0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Freeform 6"/>
          <p:cNvSpPr/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pPr algn="l" eaLnBrk="1" hangingPunct="1" latinLnBrk="0" marL="0" rtl="0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48577" name="Freeform 7"/>
          <p:cNvSpPr/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pPr algn="l" eaLnBrk="1" hangingPunct="1" latinLnBrk="0" marL="0" rtl="0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48578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/>
        </p:spPr>
        <p:txBody>
          <a:bodyPr anchor="b" bIns="0" lIns="0" rIns="0" vert="horz">
            <a:normAutofit/>
          </a:bodyPr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579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/>
        </p:spPr>
        <p:txBody>
          <a:bodyPr vert="horz">
            <a:normAutofit/>
          </a:bodyPr>
          <a:p>
            <a:pPr eaLnBrk="1" hangingPunct="1" latinLnBrk="0" lvl="0"/>
            <a:r>
              <a:rPr kumimoji="0" lang="en-US" smtClean="0"/>
              <a:t>Click to edit Master text styles</a:t>
            </a:r>
          </a:p>
          <a:p>
            <a:pPr eaLnBrk="1" hangingPunct="1" latinLnBrk="0" lvl="1"/>
            <a:r>
              <a:rPr kumimoji="0" lang="en-US" smtClean="0"/>
              <a:t>Second level</a:t>
            </a:r>
          </a:p>
          <a:p>
            <a:pPr eaLnBrk="1" hangingPunct="1" latinLnBrk="0" lvl="2"/>
            <a:r>
              <a:rPr kumimoji="0" lang="en-US" smtClean="0"/>
              <a:t>Third level</a:t>
            </a:r>
          </a:p>
          <a:p>
            <a:pPr eaLnBrk="1" hangingPunct="1" latinLnBrk="0" lvl="3"/>
            <a:r>
              <a:rPr kumimoji="0" lang="en-US" smtClean="0"/>
              <a:t>Fourth level</a:t>
            </a:r>
          </a:p>
          <a:p>
            <a:pPr eaLnBrk="1" hangingPunct="1" latinLnBrk="0" lvl="4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4858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/>
        </p:spPr>
        <p:txBody>
          <a:bodyPr anchor="b" bIns="0" lIns="0" rIns="0" tIns="0" vert="horz"/>
          <a:lstStyle>
            <a:lvl1pPr algn="l" eaLnBrk="1" hangingPunct="1" latinLnBrk="0">
              <a:defRPr sz="1200" kumimoji="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BEBCF4F-B8D0-4C3D-A6C4-3CA32E5E4309}" type="datetimeFigureOut">
              <a:rPr lang="ar-EG" smtClean="0"/>
              <a:t>04/03/1440</a:t>
            </a:fld>
            <a:endParaRPr lang="ar-EG"/>
          </a:p>
        </p:txBody>
      </p:sp>
      <p:sp>
        <p:nvSpPr>
          <p:cNvPr id="1048581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/>
        </p:spPr>
        <p:txBody>
          <a:bodyPr anchor="b" bIns="0" lIns="0" rIns="0" tIns="0" vert="horz"/>
          <a:lstStyle>
            <a:lvl1pPr algn="l" eaLnBrk="1" hangingPunct="1" latinLnBrk="0">
              <a:defRPr sz="1200" kumimoji="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ar-EG"/>
          </a:p>
        </p:txBody>
      </p:sp>
      <p:sp>
        <p:nvSpPr>
          <p:cNvPr id="1048582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/>
        </p:spPr>
        <p:txBody>
          <a:bodyPr anchor="b" bIns="0" lIns="0" rIns="0" tIns="0" vert="horz"/>
          <a:lstStyle>
            <a:lvl1pPr algn="r" eaLnBrk="1" hangingPunct="1" latinLnBrk="0">
              <a:defRPr sz="1200" kumimoji="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1EEEE37-5208-43A6-B023-131D25393C46}" type="slidenum">
              <a:rPr lang="ar-EG" smtClean="0"/>
              <a:t>‹#›</a:t>
            </a:fld>
            <a:endParaRPr lang="ar-EG"/>
          </a:p>
        </p:txBody>
      </p:sp>
      <p:grpSp>
        <p:nvGrpSpPr>
          <p:cNvPr id="13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048583" name="Freeform 11"/>
            <p:cNvSpPr/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16000">
                    <a:schemeClr val="accent2">
                      <a:shade val="75000"/>
                      <a:alpha val="56000"/>
                    </a:schemeClr>
                  </a:gs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t" bIns="45720" compatLnSpc="1" lIns="91440" rIns="91440" tIns="45720" vert="horz" wrap="square"/>
            <a:p>
              <a:endParaRPr kumimoji="0" lang="en-US"/>
            </a:p>
          </p:txBody>
        </p:sp>
        <p:sp>
          <p:nvSpPr>
            <p:cNvPr id="1048584" name="Freeform 12"/>
            <p:cNvSpPr/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33000">
                    <a:schemeClr val="accent2">
                      <a:alpha val="56000"/>
                    </a:schemeClr>
                  </a:gs>
                  <a:gs pos="44000">
                    <a:schemeClr val="accent1"/>
                  </a:gs>
                  <a:gs pos="74000">
                    <a:schemeClr val="accent4"/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t" bIns="45720" compatLnSpc="1" lIns="91440" rIns="91440" tIns="45720" vert="horz" wrap="square"/>
            <a:p>
              <a:endParaRPr kumimoji="0" lang="en-US"/>
            </a:p>
          </p:txBody>
        </p:sp>
      </p:grp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eaLnBrk="1" hangingPunct="1" latinLnBrk="0" rtl="1">
        <a:spcBef>
          <a:spcPct val="0"/>
        </a:spcBef>
        <a:buNone/>
        <a:defRPr b="0" sz="5000" kern="1200" kumimoji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algn="r" eaLnBrk="1" hangingPunct="1" indent="-274320" latinLnBrk="0" marL="274320" rtl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sz="2600" kern="1200" kumimoji="0">
          <a:solidFill>
            <a:schemeClr val="tx1"/>
          </a:solidFill>
          <a:latin typeface="+mn-lt"/>
          <a:ea typeface="+mn-ea"/>
          <a:cs typeface="+mn-cs"/>
        </a:defRPr>
      </a:lvl1pPr>
      <a:lvl2pPr algn="r" eaLnBrk="1" hangingPunct="1" indent="-246888" latinLnBrk="0" marL="640080" rtl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sz="2400" kern="1200" kumimoji="0">
          <a:solidFill>
            <a:schemeClr val="tx1"/>
          </a:solidFill>
          <a:latin typeface="+mn-lt"/>
          <a:ea typeface="+mn-ea"/>
          <a:cs typeface="+mn-cs"/>
        </a:defRPr>
      </a:lvl2pPr>
      <a:lvl3pPr algn="r" eaLnBrk="1" hangingPunct="1" indent="-246888" latinLnBrk="0" marL="914400" rtl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sz="2100" kern="1200" kumimoji="0">
          <a:solidFill>
            <a:schemeClr val="tx1"/>
          </a:solidFill>
          <a:latin typeface="+mn-lt"/>
          <a:ea typeface="+mn-ea"/>
          <a:cs typeface="+mn-cs"/>
        </a:defRPr>
      </a:lvl3pPr>
      <a:lvl4pPr algn="r" eaLnBrk="1" hangingPunct="1" indent="-210312" latinLnBrk="0" marL="1188720" rtl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sz="2000" kern="1200" kumimoji="0">
          <a:solidFill>
            <a:schemeClr val="tx1"/>
          </a:solidFill>
          <a:latin typeface="+mn-lt"/>
          <a:ea typeface="+mn-ea"/>
          <a:cs typeface="+mn-cs"/>
        </a:defRPr>
      </a:lvl4pPr>
      <a:lvl5pPr algn="r" eaLnBrk="1" hangingPunct="1" indent="-210312" latinLnBrk="0" marL="1463040" rtl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sz="2000" kern="1200" kumimoji="0">
          <a:solidFill>
            <a:schemeClr val="tx1"/>
          </a:solidFill>
          <a:latin typeface="+mn-lt"/>
          <a:ea typeface="+mn-ea"/>
          <a:cs typeface="+mn-cs"/>
        </a:defRPr>
      </a:lvl5pPr>
      <a:lvl6pPr algn="r" eaLnBrk="1" hangingPunct="1" indent="-210312" latinLnBrk="0" marL="1737360" rtl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sz="1800" kern="1200" kumimoji="0">
          <a:solidFill>
            <a:schemeClr val="tx1"/>
          </a:solidFill>
          <a:latin typeface="+mn-lt"/>
          <a:ea typeface="+mn-ea"/>
          <a:cs typeface="+mn-cs"/>
        </a:defRPr>
      </a:lvl6pPr>
      <a:lvl7pPr algn="r" eaLnBrk="1" hangingPunct="1" indent="-182880" latinLnBrk="0" marL="1920240" rtl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baseline="0" sz="1600" kern="1200" kumimoji="0">
          <a:solidFill>
            <a:schemeClr val="tx1"/>
          </a:solidFill>
          <a:latin typeface="+mn-lt"/>
          <a:ea typeface="+mn-ea"/>
          <a:cs typeface="+mn-cs"/>
        </a:defRPr>
      </a:lvl7pPr>
      <a:lvl8pPr algn="r" eaLnBrk="1" hangingPunct="1" indent="-182880" latinLnBrk="0" marL="2194560" rtl="1">
        <a:spcBef>
          <a:spcPct val="20000"/>
        </a:spcBef>
        <a:buClr>
          <a:schemeClr val="tx2"/>
        </a:buClr>
        <a:buChar char="•"/>
        <a:defRPr sz="1600" kern="1200" kumimoji="0">
          <a:solidFill>
            <a:schemeClr val="tx1"/>
          </a:solidFill>
          <a:latin typeface="+mn-lt"/>
          <a:ea typeface="+mn-ea"/>
          <a:cs typeface="+mn-cs"/>
        </a:defRPr>
      </a:lvl8pPr>
      <a:lvl9pPr algn="r" eaLnBrk="1" hangingPunct="1" indent="-182880" latinLnBrk="0" marL="2468880" rtl="1">
        <a:spcBef>
          <a:spcPct val="20000"/>
        </a:spcBef>
        <a:buClr>
          <a:schemeClr val="tx2"/>
        </a:buClr>
        <a:buFontTx/>
        <a:buChar char="•"/>
        <a:defRPr baseline="0" sz="1400" kern="1200" kumimoji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algn="r" eaLnBrk="1" hangingPunct="1" latinLnBrk="0" marL="0" rtl="1">
        <a:defRPr kern="1200" kumimoji="0">
          <a:solidFill>
            <a:schemeClr val="tx1"/>
          </a:solidFill>
          <a:latin typeface="+mn-lt"/>
          <a:ea typeface="+mn-ea"/>
          <a:cs typeface="+mn-cs"/>
        </a:defRPr>
      </a:lvl1pPr>
      <a:lvl2pPr algn="r" eaLnBrk="1" hangingPunct="1" latinLnBrk="0" marL="457200" rtl="1">
        <a:defRPr kern="1200" kumimoji="0">
          <a:solidFill>
            <a:schemeClr val="tx1"/>
          </a:solidFill>
          <a:latin typeface="+mn-lt"/>
          <a:ea typeface="+mn-ea"/>
          <a:cs typeface="+mn-cs"/>
        </a:defRPr>
      </a:lvl2pPr>
      <a:lvl3pPr algn="r" eaLnBrk="1" hangingPunct="1" latinLnBrk="0" marL="914400" rtl="1">
        <a:defRPr kern="1200" kumimoji="0">
          <a:solidFill>
            <a:schemeClr val="tx1"/>
          </a:solidFill>
          <a:latin typeface="+mn-lt"/>
          <a:ea typeface="+mn-ea"/>
          <a:cs typeface="+mn-cs"/>
        </a:defRPr>
      </a:lvl3pPr>
      <a:lvl4pPr algn="r" eaLnBrk="1" hangingPunct="1" latinLnBrk="0" marL="1371600" rtl="1">
        <a:defRPr kern="1200" kumimoji="0">
          <a:solidFill>
            <a:schemeClr val="tx1"/>
          </a:solidFill>
          <a:latin typeface="+mn-lt"/>
          <a:ea typeface="+mn-ea"/>
          <a:cs typeface="+mn-cs"/>
        </a:defRPr>
      </a:lvl4pPr>
      <a:lvl5pPr algn="r" eaLnBrk="1" hangingPunct="1" latinLnBrk="0" marL="1828800" rtl="1">
        <a:defRPr kern="1200" kumimoji="0">
          <a:solidFill>
            <a:schemeClr val="tx1"/>
          </a:solidFill>
          <a:latin typeface="+mn-lt"/>
          <a:ea typeface="+mn-ea"/>
          <a:cs typeface="+mn-cs"/>
        </a:defRPr>
      </a:lvl5pPr>
      <a:lvl6pPr algn="r" eaLnBrk="1" hangingPunct="1" latinLnBrk="0" marL="2286000" rtl="1">
        <a:defRPr kern="1200" kumimoji="0">
          <a:solidFill>
            <a:schemeClr val="tx1"/>
          </a:solidFill>
          <a:latin typeface="+mn-lt"/>
          <a:ea typeface="+mn-ea"/>
          <a:cs typeface="+mn-cs"/>
        </a:defRPr>
      </a:lvl6pPr>
      <a:lvl7pPr algn="r" eaLnBrk="1" hangingPunct="1" latinLnBrk="0" marL="2743200" rtl="1">
        <a:defRPr kern="1200" kumimoji="0">
          <a:solidFill>
            <a:schemeClr val="tx1"/>
          </a:solidFill>
          <a:latin typeface="+mn-lt"/>
          <a:ea typeface="+mn-ea"/>
          <a:cs typeface="+mn-cs"/>
        </a:defRPr>
      </a:lvl7pPr>
      <a:lvl8pPr algn="r" eaLnBrk="1" hangingPunct="1" latinLnBrk="0" marL="3200400" rtl="1">
        <a:defRPr kern="1200" kumimoji="0">
          <a:solidFill>
            <a:schemeClr val="tx1"/>
          </a:solidFill>
          <a:latin typeface="+mn-lt"/>
          <a:ea typeface="+mn-ea"/>
          <a:cs typeface="+mn-cs"/>
        </a:defRPr>
      </a:lvl8pPr>
      <a:lvl9pPr algn="r" eaLnBrk="1" hangingPunct="1" latinLnBrk="0" marL="3657600" rtl="1">
        <a:defRPr kern="1200" kumimoji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jpeg"/><Relationship Id="rId3" Type="http://schemas.openxmlformats.org/officeDocument/2006/relationships/image" Target="../media/image8.jpeg"/><Relationship Id="rId4" Type="http://schemas.openxmlformats.org/officeDocument/2006/relationships/slideLayout" Target="../slideLayouts/slideLayout2.xml"/></Relationships>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</Relationships>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.xml"/></Relationships>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.xml"/></Relationships>
</file>

<file path=ppt/slides/_rels/slide3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2.xml"/></Relationships>
</file>

<file path=ppt/slides/_rels/slide42.xml.rels><?xml version="1.0" encoding="UTF-8" standalone="yes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2.xml"/></Relationships>
</file>

<file path=ppt/slides/_rels/slide4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pPr algn="ctr"/>
            <a:endParaRPr dirty="0" sz="6600" i="1" lang="ar-EG"/>
          </a:p>
        </p:txBody>
      </p:sp>
      <p:sp>
        <p:nvSpPr>
          <p:cNvPr id="1048591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ar-EG"/>
          </a:p>
        </p:txBody>
      </p:sp>
      <p:pic>
        <p:nvPicPr>
          <p:cNvPr id="2097152" name="Picture 2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 cstate="print"/>
          <a:srcRect/>
          <a:stretch>
            <a:fillRect/>
          </a:stretch>
        </p:blipFill>
        <p:spPr bwMode="auto">
          <a:xfrm>
            <a:off x="539552" y="548680"/>
            <a:ext cx="7924800" cy="5904656"/>
          </a:xfrm>
          <a:prstGeom prst="rect"/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Title 1"/>
          <p:cNvSpPr>
            <a:spLocks noGrp="1"/>
          </p:cNvSpPr>
          <p:nvPr>
            <p:ph type="title"/>
          </p:nvPr>
        </p:nvSpPr>
        <p:spPr>
          <a:xfrm>
            <a:off x="611560" y="260648"/>
            <a:ext cx="8229600" cy="1143000"/>
          </a:xfrm>
        </p:spPr>
        <p:txBody>
          <a:bodyPr>
            <a:normAutofit/>
          </a:bodyPr>
          <a:p>
            <a:pPr algn="r"/>
            <a:r>
              <a:rPr b="1" dirty="0" sz="2800" i="1" lang="en-US" smtClean="0">
                <a:solidFill>
                  <a:srgbClr val="C00000"/>
                </a:solidFill>
              </a:rPr>
              <a:t>Synthesis</a:t>
            </a:r>
            <a:endParaRPr b="1" dirty="0" sz="2800" i="1" lang="ar-EG" smtClean="0">
              <a:solidFill>
                <a:srgbClr val="C00000"/>
              </a:solidFill>
            </a:endParaRPr>
          </a:p>
        </p:txBody>
      </p:sp>
      <p:pic>
        <p:nvPicPr>
          <p:cNvPr id="2097155" name="Picture 2"/>
          <p:cNvPicPr>
            <a:picLocks noChangeAspect="1" noGrp="1" noChangeArrowheads="1"/>
          </p:cNvPicPr>
          <p:nvPr>
            <p:ph idx="1"/>
          </p:nvPr>
        </p:nvPicPr>
        <p:blipFill>
          <a:blip xmlns:r="http://schemas.openxmlformats.org/officeDocument/2006/relationships" r:embed="rId1" cstate="print"/>
          <a:srcRect/>
          <a:stretch>
            <a:fillRect/>
          </a:stretch>
        </p:blipFill>
        <p:spPr bwMode="auto">
          <a:xfrm>
            <a:off x="1907704" y="1484784"/>
            <a:ext cx="5524500" cy="4392488"/>
          </a:xfrm>
          <a:prstGeom prst="rect"/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Title 1"/>
          <p:cNvSpPr>
            <a:spLocks noGrp="1"/>
          </p:cNvSpPr>
          <p:nvPr>
            <p:ph type="title"/>
          </p:nvPr>
        </p:nvSpPr>
        <p:spPr>
          <a:xfrm>
            <a:off x="323528" y="476672"/>
            <a:ext cx="8229600" cy="1143000"/>
          </a:xfrm>
        </p:spPr>
        <p:txBody>
          <a:bodyPr>
            <a:normAutofit/>
          </a:bodyPr>
          <a:p>
            <a:r>
              <a:rPr b="1" dirty="0" sz="4000" i="1" lang="en-US" smtClean="0"/>
              <a:t>Mechanism of action</a:t>
            </a:r>
            <a:endParaRPr b="1" dirty="0" sz="4000" i="1" lang="ar-EG"/>
          </a:p>
        </p:txBody>
      </p:sp>
      <p:sp>
        <p:nvSpPr>
          <p:cNvPr id="1048615" name="Content Placeholder 2"/>
          <p:cNvSpPr>
            <a:spLocks noGrp="1"/>
          </p:cNvSpPr>
          <p:nvPr>
            <p:ph idx="1"/>
          </p:nvPr>
        </p:nvSpPr>
        <p:spPr>
          <a:xfrm>
            <a:off x="323528" y="1844824"/>
            <a:ext cx="8568952" cy="4389120"/>
          </a:xfrm>
        </p:spPr>
        <p:txBody>
          <a:bodyPr/>
          <a:p>
            <a:pPr algn="just" rtl="0">
              <a:spcAft>
                <a:spcPts val="1200"/>
              </a:spcAft>
            </a:pPr>
            <a:r>
              <a:rPr dirty="0" lang="en-US" smtClean="0"/>
              <a:t>T4 and T3 are transported in the blood by three proteins, 70% bound to thyroid-binding globulin (TBG), 15% to </a:t>
            </a:r>
            <a:r>
              <a:rPr dirty="0" lang="en-US" err="1" smtClean="0"/>
              <a:t>transthyretin</a:t>
            </a:r>
            <a:r>
              <a:rPr dirty="0" lang="en-US" smtClean="0"/>
              <a:t> (thyroid-binding </a:t>
            </a:r>
            <a:r>
              <a:rPr dirty="0" lang="en-US" err="1" smtClean="0"/>
              <a:t>prealbumin</a:t>
            </a:r>
            <a:r>
              <a:rPr dirty="0" lang="en-US" smtClean="0"/>
              <a:t>), and 15% to albumin.</a:t>
            </a:r>
          </a:p>
          <a:p>
            <a:pPr algn="just" rtl="0">
              <a:spcAft>
                <a:spcPts val="1200"/>
              </a:spcAft>
            </a:pPr>
            <a:r>
              <a:rPr dirty="0" lang="en-US" smtClean="0"/>
              <a:t>Only the unbound fractions of T3 &amp; T4 physiologically active.</a:t>
            </a:r>
          </a:p>
          <a:p>
            <a:pPr algn="just" rtl="0">
              <a:spcAft>
                <a:spcPts val="1200"/>
              </a:spcAft>
            </a:pPr>
            <a:r>
              <a:rPr dirty="0" lang="en-US" smtClean="0"/>
              <a:t>Most of the physiologic activity of thyroid hormones is from the actions of T3. T4 can be considered a </a:t>
            </a:r>
            <a:r>
              <a:rPr dirty="0" lang="en-US" err="1" smtClean="0"/>
              <a:t>prohormone</a:t>
            </a:r>
            <a:r>
              <a:rPr dirty="0" lang="en-US" smtClean="0"/>
              <a:t>.</a:t>
            </a:r>
          </a:p>
          <a:p>
            <a:pPr algn="l" rtl="0"/>
            <a:endParaRPr dirty="0" lang="ar-EG"/>
          </a:p>
        </p:txBody>
      </p:sp>
    </p:spTree>
  </p:cSld>
  <p:clrMapOvr>
    <a:masterClrMapping/>
  </p:clrMapOvr>
  <p:timing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Title 1"/>
          <p:cNvSpPr>
            <a:spLocks noGrp="1"/>
          </p:cNvSpPr>
          <p:nvPr>
            <p:ph type="title"/>
          </p:nvPr>
        </p:nvSpPr>
        <p:spPr>
          <a:xfrm>
            <a:off x="539552" y="188640"/>
            <a:ext cx="8229600" cy="1143000"/>
          </a:xfrm>
        </p:spPr>
        <p:txBody>
          <a:bodyPr>
            <a:normAutofit/>
          </a:bodyPr>
          <a:p>
            <a:pPr algn="r"/>
            <a:r>
              <a:rPr b="1" dirty="0" sz="2800" i="1" lang="en-US" smtClean="0">
                <a:solidFill>
                  <a:srgbClr val="C00000"/>
                </a:solidFill>
              </a:rPr>
              <a:t>Mechanism of action</a:t>
            </a:r>
            <a:endParaRPr b="1" dirty="0" sz="2800" i="1" lang="ar-EG">
              <a:solidFill>
                <a:srgbClr val="C00000"/>
              </a:solidFill>
            </a:endParaRPr>
          </a:p>
        </p:txBody>
      </p:sp>
      <p:sp>
        <p:nvSpPr>
          <p:cNvPr id="1048617" name="Content Placeholder 2"/>
          <p:cNvSpPr>
            <a:spLocks noGrp="1"/>
          </p:cNvSpPr>
          <p:nvPr>
            <p:ph idx="1"/>
          </p:nvPr>
        </p:nvSpPr>
        <p:spPr>
          <a:xfrm>
            <a:off x="467544" y="1556792"/>
            <a:ext cx="8229600" cy="4896544"/>
          </a:xfrm>
        </p:spPr>
        <p:txBody>
          <a:bodyPr>
            <a:normAutofit/>
          </a:bodyPr>
          <a:p>
            <a:pPr algn="just" rtl="0">
              <a:spcAft>
                <a:spcPts val="600"/>
              </a:spcAft>
            </a:pPr>
            <a:r>
              <a:rPr dirty="0" lang="en-US" smtClean="0"/>
              <a:t>T4 is </a:t>
            </a:r>
            <a:r>
              <a:rPr dirty="0" lang="en-US" err="1" smtClean="0"/>
              <a:t>enzymatically</a:t>
            </a:r>
            <a:r>
              <a:rPr dirty="0" lang="en-US" smtClean="0"/>
              <a:t> </a:t>
            </a:r>
            <a:r>
              <a:rPr dirty="0" lang="en-US" err="1" smtClean="0"/>
              <a:t>deiodinated</a:t>
            </a:r>
            <a:r>
              <a:rPr dirty="0" lang="en-US" smtClean="0"/>
              <a:t> to T3, which enters the nucleus and attaches to specific receptors.</a:t>
            </a:r>
          </a:p>
          <a:p>
            <a:pPr algn="just" rtl="0">
              <a:spcAft>
                <a:spcPts val="600"/>
              </a:spcAft>
            </a:pPr>
            <a:r>
              <a:rPr dirty="0" lang="en-US" smtClean="0"/>
              <a:t>The activation of these receptors promotes the formation of RNA and subsequent protein synthesis, which is responsible for the effects of T4.</a:t>
            </a:r>
          </a:p>
          <a:p>
            <a:pPr algn="just" rtl="0">
              <a:spcAft>
                <a:spcPts val="600"/>
              </a:spcAft>
            </a:pPr>
            <a:r>
              <a:rPr dirty="0" lang="en-US" err="1" smtClean="0"/>
              <a:t>Deiodinases</a:t>
            </a:r>
            <a:r>
              <a:rPr dirty="0" lang="en-US" smtClean="0"/>
              <a:t> </a:t>
            </a:r>
            <a:r>
              <a:rPr dirty="0" lang="en-US" err="1" smtClean="0"/>
              <a:t>catabolize</a:t>
            </a:r>
            <a:r>
              <a:rPr dirty="0" lang="en-US" smtClean="0"/>
              <a:t> T3 and T4 to biologically inactive metabolites (the major route of metabolism).</a:t>
            </a:r>
          </a:p>
          <a:p>
            <a:pPr algn="just" rtl="0">
              <a:spcAft>
                <a:spcPts val="600"/>
              </a:spcAft>
            </a:pPr>
            <a:r>
              <a:rPr dirty="0" lang="en-US" smtClean="0"/>
              <a:t>The hormones are also metabolized via conjugation with </a:t>
            </a:r>
            <a:r>
              <a:rPr dirty="0" lang="en-US" err="1" smtClean="0"/>
              <a:t>glucuronides</a:t>
            </a:r>
            <a:r>
              <a:rPr dirty="0" lang="en-US" smtClean="0"/>
              <a:t> and sulfates and excreted into the bile.</a:t>
            </a:r>
            <a:endParaRPr dirty="0" lang="ar-EG"/>
          </a:p>
        </p:txBody>
      </p:sp>
    </p:spTree>
  </p:cSld>
  <p:clrMapOvr>
    <a:masterClrMapping/>
  </p:clrMapOvr>
  <p:timing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Title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1143000"/>
          </a:xfrm>
        </p:spPr>
        <p:txBody>
          <a:bodyPr>
            <a:normAutofit/>
          </a:bodyPr>
          <a:p>
            <a:r>
              <a:rPr b="1" dirty="0" sz="4000" i="1" lang="en-US" smtClean="0"/>
              <a:t>Spectrum of thyroid disease</a:t>
            </a:r>
            <a:endParaRPr b="1" dirty="0" sz="4000" i="1" lang="ar-EG"/>
          </a:p>
        </p:txBody>
      </p:sp>
      <p:sp>
        <p:nvSpPr>
          <p:cNvPr id="1048619" name="Content Placeholder 2"/>
          <p:cNvSpPr>
            <a:spLocks noGrp="1"/>
          </p:cNvSpPr>
          <p:nvPr>
            <p:ph idx="1"/>
          </p:nvPr>
        </p:nvSpPr>
        <p:spPr>
          <a:xfrm>
            <a:off x="467544" y="1772816"/>
            <a:ext cx="8229600" cy="4752528"/>
          </a:xfrm>
        </p:spPr>
        <p:txBody>
          <a:bodyPr>
            <a:normAutofit lnSpcReduction="10000"/>
          </a:bodyPr>
          <a:p>
            <a:pPr algn="just" rtl="0">
              <a:spcAft>
                <a:spcPts val="600"/>
              </a:spcAft>
            </a:pPr>
            <a:r>
              <a:rPr dirty="0" lang="en-US" smtClean="0"/>
              <a:t>There are two general modes of presentation for thyroid disorders:</a:t>
            </a:r>
          </a:p>
          <a:p>
            <a:pPr algn="just" rtl="0">
              <a:spcAft>
                <a:spcPts val="600"/>
              </a:spcAft>
              <a:buClr>
                <a:srgbClr val="00B050"/>
              </a:buClr>
              <a:buFont typeface="Wingdings" pitchFamily="2" charset="2"/>
              <a:buChar char="Ø"/>
            </a:pPr>
            <a:r>
              <a:rPr dirty="0" lang="en-US" smtClean="0"/>
              <a:t>Changes in the size or shape of the gland.</a:t>
            </a:r>
          </a:p>
          <a:p>
            <a:pPr algn="just" rtl="0">
              <a:spcAft>
                <a:spcPts val="600"/>
              </a:spcAft>
              <a:buClr>
                <a:srgbClr val="00B050"/>
              </a:buClr>
              <a:buFont typeface="Wingdings" pitchFamily="2" charset="2"/>
              <a:buChar char="Ø"/>
            </a:pPr>
            <a:r>
              <a:rPr dirty="0" lang="en-US" smtClean="0"/>
              <a:t>Changes in secretion of hormone from the gland.</a:t>
            </a:r>
          </a:p>
          <a:p>
            <a:pPr algn="just" rtl="0">
              <a:spcAft>
                <a:spcPts val="600"/>
              </a:spcAft>
            </a:pPr>
            <a:r>
              <a:rPr dirty="0" lang="en-US" smtClean="0"/>
              <a:t>In some cases, structural changes can result in changes in hormone secretion. </a:t>
            </a:r>
          </a:p>
          <a:p>
            <a:pPr algn="just" rtl="0">
              <a:spcAft>
                <a:spcPts val="600"/>
              </a:spcAft>
            </a:pPr>
            <a:r>
              <a:rPr dirty="0" lang="en-US" smtClean="0"/>
              <a:t>Thyroid nodules and goiters are common problems.</a:t>
            </a:r>
          </a:p>
          <a:p>
            <a:pPr algn="just" rtl="0">
              <a:spcAft>
                <a:spcPts val="600"/>
              </a:spcAft>
            </a:pPr>
            <a:r>
              <a:rPr dirty="0" lang="en-US" smtClean="0"/>
              <a:t>Changes in hormone secretion, often due to inflammatory disorder (</a:t>
            </a:r>
            <a:r>
              <a:rPr dirty="0" lang="en-US" err="1" smtClean="0"/>
              <a:t>thyroiditis</a:t>
            </a:r>
            <a:r>
              <a:rPr dirty="0" lang="en-US" smtClean="0"/>
              <a:t>), can result in hormone deficiency or excess. </a:t>
            </a:r>
            <a:endParaRPr dirty="0" lang="ar-EG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0" name="Title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229600" cy="1143000"/>
          </a:xfrm>
        </p:spPr>
        <p:txBody>
          <a:bodyPr>
            <a:normAutofit/>
          </a:bodyPr>
          <a:p>
            <a:r>
              <a:rPr b="1" dirty="0" sz="4000" i="1" lang="en-US" smtClean="0"/>
              <a:t>Assessment &amp; diagnosis</a:t>
            </a:r>
            <a:endParaRPr b="1" dirty="0" sz="4000" i="1" lang="ar-EG"/>
          </a:p>
        </p:txBody>
      </p:sp>
      <p:sp>
        <p:nvSpPr>
          <p:cNvPr id="1048621" name="Content Placeholder 2"/>
          <p:cNvSpPr>
            <a:spLocks noGrp="1"/>
          </p:cNvSpPr>
          <p:nvPr>
            <p:ph idx="1"/>
          </p:nvPr>
        </p:nvSpPr>
        <p:spPr>
          <a:xfrm>
            <a:off x="395536" y="1772816"/>
            <a:ext cx="8229600" cy="4824536"/>
          </a:xfrm>
        </p:spPr>
        <p:txBody>
          <a:bodyPr>
            <a:normAutofit/>
          </a:bodyPr>
          <a:p>
            <a:pPr algn="l" rtl="0">
              <a:buNone/>
            </a:pPr>
            <a:r>
              <a:rPr b="1" dirty="0" lang="en-US" smtClean="0">
                <a:solidFill>
                  <a:srgbClr val="00B050"/>
                </a:solidFill>
              </a:rPr>
              <a:t>Serum TSH levels:</a:t>
            </a:r>
          </a:p>
          <a:p>
            <a:pPr algn="just" rtl="0">
              <a:spcAft>
                <a:spcPts val="600"/>
              </a:spcAft>
            </a:pPr>
            <a:r>
              <a:rPr dirty="0" lang="en-US" smtClean="0"/>
              <a:t>It is a highly sensitive bioassay of the thyroid axis.</a:t>
            </a:r>
          </a:p>
          <a:p>
            <a:pPr algn="just" rtl="0">
              <a:spcAft>
                <a:spcPts val="600"/>
              </a:spcAft>
            </a:pPr>
            <a:r>
              <a:rPr dirty="0" lang="en-US" smtClean="0"/>
              <a:t> A twofold change in serum-free T4 levels will result in a 100-fold change in TSH levels.</a:t>
            </a:r>
          </a:p>
          <a:p>
            <a:pPr algn="just" rtl="0">
              <a:spcAft>
                <a:spcPts val="600"/>
              </a:spcAft>
            </a:pPr>
            <a:r>
              <a:rPr dirty="0" lang="en-US" smtClean="0"/>
              <a:t>This biologic magnification by TSH allows it to be used in early diagnosis of hypothyroidism and hyperthyroidism.</a:t>
            </a:r>
          </a:p>
          <a:p>
            <a:pPr algn="just" rtl="0">
              <a:spcAft>
                <a:spcPts val="600"/>
              </a:spcAft>
            </a:pPr>
            <a:r>
              <a:rPr dirty="0" lang="en-US" smtClean="0"/>
              <a:t>There is an inverse relationship between TSH level and thyroid function. High TSH signifies hypothyroidism, and low TSH signifies hyperthyroidism</a:t>
            </a:r>
            <a:endParaRPr dirty="0" lang="ar-EG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Title 1"/>
          <p:cNvSpPr>
            <a:spLocks noGrp="1"/>
          </p:cNvSpPr>
          <p:nvPr>
            <p:ph type="title"/>
          </p:nvPr>
        </p:nvSpPr>
        <p:spPr>
          <a:xfrm>
            <a:off x="539552" y="260648"/>
            <a:ext cx="8229600" cy="1143000"/>
          </a:xfrm>
        </p:spPr>
        <p:txBody>
          <a:bodyPr/>
          <a:p>
            <a:pPr algn="r"/>
            <a:r>
              <a:rPr b="1" dirty="0" sz="2800" i="1" lang="en-US" smtClean="0">
                <a:solidFill>
                  <a:srgbClr val="C00000"/>
                </a:solidFill>
              </a:rPr>
              <a:t>Assessment</a:t>
            </a:r>
            <a:r>
              <a:rPr dirty="0" lang="en-US" smtClean="0"/>
              <a:t> </a:t>
            </a:r>
            <a:endParaRPr dirty="0" lang="ar-EG"/>
          </a:p>
        </p:txBody>
      </p:sp>
      <p:sp>
        <p:nvSpPr>
          <p:cNvPr id="1048623" name="Content Placeholder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5112568"/>
          </a:xfrm>
        </p:spPr>
        <p:txBody>
          <a:bodyPr>
            <a:normAutofit/>
          </a:bodyPr>
          <a:p>
            <a:pPr algn="l" rtl="0">
              <a:buNone/>
            </a:pPr>
            <a:r>
              <a:rPr b="1" dirty="0" sz="2800" lang="de-DE" smtClean="0">
                <a:solidFill>
                  <a:srgbClr val="00B050"/>
                </a:solidFill>
              </a:rPr>
              <a:t>Serum T4 and T3 Levels:</a:t>
            </a:r>
          </a:p>
          <a:p>
            <a:pPr algn="just" rtl="0">
              <a:spcAft>
                <a:spcPts val="600"/>
              </a:spcAft>
            </a:pPr>
            <a:r>
              <a:rPr dirty="0" lang="en-US" smtClean="0"/>
              <a:t>Older screening tests of thyroid function measure total serum T4 or T3 levels. </a:t>
            </a:r>
          </a:p>
          <a:p>
            <a:pPr algn="just" rtl="0">
              <a:spcAft>
                <a:spcPts val="600"/>
              </a:spcAft>
            </a:pPr>
            <a:r>
              <a:rPr dirty="0" lang="en-US" smtClean="0"/>
              <a:t>Because of high degree of protein binding of these hormones, the free fraction can be altered by changes in the levels of binding proteins or the degree of protein binding (</a:t>
            </a:r>
            <a:r>
              <a:rPr dirty="0" lang="en-US" err="1" smtClean="0"/>
              <a:t>insensetive</a:t>
            </a:r>
            <a:r>
              <a:rPr dirty="0" lang="en-US" smtClean="0"/>
              <a:t>).</a:t>
            </a:r>
          </a:p>
          <a:p>
            <a:pPr algn="just" rtl="0">
              <a:spcAft>
                <a:spcPts val="600"/>
              </a:spcAft>
            </a:pPr>
            <a:r>
              <a:rPr dirty="0" lang="en-US" smtClean="0"/>
              <a:t>Free or unbound T4 (FT4) and T3 (FT3) assays are available and are more sensitive.</a:t>
            </a:r>
          </a:p>
          <a:p>
            <a:pPr algn="just" rtl="0">
              <a:spcAft>
                <a:spcPts val="600"/>
              </a:spcAft>
            </a:pPr>
            <a:r>
              <a:rPr dirty="0" lang="en-US" smtClean="0"/>
              <a:t>Patients with mild hypothyroidism or hyperthyroidism have normal FT4 levels despite abnormal TSH levels.</a:t>
            </a:r>
            <a:endParaRPr dirty="0" lang="ar-EG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Title 1"/>
          <p:cNvSpPr>
            <a:spLocks noGrp="1"/>
          </p:cNvSpPr>
          <p:nvPr>
            <p:ph type="title"/>
          </p:nvPr>
        </p:nvSpPr>
        <p:spPr>
          <a:xfrm>
            <a:off x="539552" y="188640"/>
            <a:ext cx="8229600" cy="1143000"/>
          </a:xfrm>
        </p:spPr>
        <p:txBody>
          <a:bodyPr/>
          <a:p>
            <a:pPr algn="r"/>
            <a:r>
              <a:rPr b="1" dirty="0" sz="2800" i="1" lang="en-US" smtClean="0">
                <a:solidFill>
                  <a:srgbClr val="C00000"/>
                </a:solidFill>
              </a:rPr>
              <a:t>Assessment</a:t>
            </a:r>
            <a:r>
              <a:rPr dirty="0" lang="en-US" smtClean="0"/>
              <a:t> </a:t>
            </a:r>
            <a:endParaRPr dirty="0" lang="ar-EG"/>
          </a:p>
        </p:txBody>
      </p:sp>
      <p:sp>
        <p:nvSpPr>
          <p:cNvPr id="1048625" name="Content Placeholder 2"/>
          <p:cNvSpPr>
            <a:spLocks noGrp="1"/>
          </p:cNvSpPr>
          <p:nvPr>
            <p:ph idx="1"/>
          </p:nvPr>
        </p:nvSpPr>
        <p:spPr>
          <a:xfrm>
            <a:off x="251520" y="1196752"/>
            <a:ext cx="8568952" cy="5445224"/>
          </a:xfrm>
        </p:spPr>
        <p:txBody>
          <a:bodyPr>
            <a:normAutofit fontScale="96154" lnSpcReduction="10000"/>
          </a:bodyPr>
          <a:p>
            <a:pPr algn="just" rtl="0">
              <a:spcAft>
                <a:spcPts val="600"/>
              </a:spcAft>
              <a:buNone/>
            </a:pPr>
            <a:r>
              <a:rPr b="1" dirty="0" sz="2800" lang="en-US" smtClean="0">
                <a:solidFill>
                  <a:srgbClr val="00B050"/>
                </a:solidFill>
              </a:rPr>
              <a:t>Other Diagnostic Tests:</a:t>
            </a:r>
          </a:p>
          <a:p>
            <a:pPr algn="just" rtl="0">
              <a:spcAft>
                <a:spcPts val="600"/>
              </a:spcAft>
            </a:pPr>
            <a:r>
              <a:rPr dirty="0" lang="en-US" smtClean="0"/>
              <a:t>The radioactive iodine uptake is elevated in  hyperthyroidism.</a:t>
            </a:r>
          </a:p>
          <a:p>
            <a:pPr algn="just" rtl="0">
              <a:spcAft>
                <a:spcPts val="600"/>
              </a:spcAft>
            </a:pPr>
            <a:r>
              <a:rPr dirty="0" lang="en-US" smtClean="0"/>
              <a:t>Radionuclide thyroid scans are used in the evaluation of thyroid nodules.</a:t>
            </a:r>
          </a:p>
          <a:p>
            <a:pPr algn="just" rtl="0">
              <a:spcAft>
                <a:spcPts val="600"/>
              </a:spcAft>
            </a:pPr>
            <a:r>
              <a:rPr dirty="0" lang="en-US" smtClean="0"/>
              <a:t>Measurement of various serum </a:t>
            </a:r>
            <a:r>
              <a:rPr dirty="0" lang="en-US" err="1" smtClean="0"/>
              <a:t>antithyroid</a:t>
            </a:r>
            <a:r>
              <a:rPr dirty="0" lang="en-US" smtClean="0"/>
              <a:t> antibodies can be performed. </a:t>
            </a:r>
            <a:r>
              <a:rPr b="1" dirty="0" lang="en-US" err="1" smtClean="0">
                <a:solidFill>
                  <a:srgbClr val="FFC000"/>
                </a:solidFill>
              </a:rPr>
              <a:t>Antithyroid</a:t>
            </a:r>
            <a:r>
              <a:rPr b="1" dirty="0" lang="en-US" smtClean="0">
                <a:solidFill>
                  <a:srgbClr val="FFC000"/>
                </a:solidFill>
              </a:rPr>
              <a:t> </a:t>
            </a:r>
            <a:r>
              <a:rPr b="1" dirty="0" lang="en-US" err="1" smtClean="0">
                <a:solidFill>
                  <a:srgbClr val="FFC000"/>
                </a:solidFill>
              </a:rPr>
              <a:t>peroxidase</a:t>
            </a:r>
            <a:r>
              <a:rPr b="1" dirty="0" lang="en-US" smtClean="0">
                <a:solidFill>
                  <a:srgbClr val="FFC000"/>
                </a:solidFill>
              </a:rPr>
              <a:t> antibodies </a:t>
            </a:r>
            <a:r>
              <a:rPr dirty="0" lang="en-US" smtClean="0"/>
              <a:t>(anti-</a:t>
            </a:r>
            <a:r>
              <a:rPr dirty="0" lang="en-US" err="1" smtClean="0"/>
              <a:t>TPOAb</a:t>
            </a:r>
            <a:r>
              <a:rPr dirty="0" lang="en-US" smtClean="0"/>
              <a:t> mainly in </a:t>
            </a:r>
            <a:r>
              <a:rPr dirty="0" lang="en-US" err="1" smtClean="0"/>
              <a:t>hashimoto</a:t>
            </a:r>
            <a:r>
              <a:rPr dirty="0" lang="en-US" smtClean="0"/>
              <a:t> </a:t>
            </a:r>
            <a:r>
              <a:rPr dirty="0" lang="en-US" err="1" smtClean="0"/>
              <a:t>thyroditis</a:t>
            </a:r>
            <a:r>
              <a:rPr dirty="0" lang="en-US" smtClean="0"/>
              <a:t>) and </a:t>
            </a:r>
            <a:r>
              <a:rPr b="1" dirty="0" lang="en-US" err="1" smtClean="0">
                <a:solidFill>
                  <a:srgbClr val="FFC000"/>
                </a:solidFill>
              </a:rPr>
              <a:t>antithyroglobulin</a:t>
            </a:r>
            <a:r>
              <a:rPr b="1" dirty="0" lang="en-US" smtClean="0">
                <a:solidFill>
                  <a:srgbClr val="FFC000"/>
                </a:solidFill>
              </a:rPr>
              <a:t> antibodies </a:t>
            </a:r>
            <a:r>
              <a:rPr dirty="0" lang="en-US" smtClean="0"/>
              <a:t>(anti-</a:t>
            </a:r>
            <a:r>
              <a:rPr dirty="0" lang="en-US" err="1" smtClean="0"/>
              <a:t>TGAb</a:t>
            </a:r>
            <a:r>
              <a:rPr dirty="0" lang="en-US" smtClean="0"/>
              <a:t>) are present in many patients with hypothyroidism</a:t>
            </a:r>
          </a:p>
          <a:p>
            <a:pPr algn="just" rtl="0">
              <a:spcAft>
                <a:spcPts val="600"/>
              </a:spcAft>
            </a:pPr>
            <a:r>
              <a:rPr dirty="0" lang="en-US" smtClean="0"/>
              <a:t>Most patients with Graves disease have </a:t>
            </a:r>
            <a:r>
              <a:rPr b="1" dirty="0" lang="en-US" smtClean="0">
                <a:solidFill>
                  <a:srgbClr val="FFC000"/>
                </a:solidFill>
              </a:rPr>
              <a:t>TSH receptor-stimulating antibodies</a:t>
            </a:r>
            <a:r>
              <a:rPr dirty="0" lang="en-US" smtClean="0"/>
              <a:t> (TSHR-</a:t>
            </a:r>
            <a:r>
              <a:rPr dirty="0" lang="en-US" err="1" smtClean="0"/>
              <a:t>SAb</a:t>
            </a:r>
            <a:r>
              <a:rPr dirty="0" lang="en-US" smtClean="0"/>
              <a:t>) as well as elevated anti-</a:t>
            </a:r>
            <a:r>
              <a:rPr dirty="0" lang="en-US" err="1" smtClean="0"/>
              <a:t>TPOAb</a:t>
            </a:r>
            <a:r>
              <a:rPr dirty="0" lang="en-US" smtClean="0"/>
              <a:t>.</a:t>
            </a:r>
            <a:endParaRPr dirty="0" lang="ar-EG"/>
          </a:p>
        </p:txBody>
      </p:sp>
    </p:spTree>
  </p:cSld>
  <p:clrMapOvr>
    <a:masterClrMapping/>
  </p:clrMapOvr>
  <p:timing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6" name="Picture 2" descr="نتيجة بحث الصور عن ‪radionuclide thyroid scan‬‏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 cstate="print"/>
          <a:srcRect/>
          <a:stretch>
            <a:fillRect/>
          </a:stretch>
        </p:blipFill>
        <p:spPr bwMode="auto">
          <a:xfrm>
            <a:off x="827584" y="836712"/>
            <a:ext cx="3429000" cy="2664296"/>
          </a:xfrm>
          <a:prstGeom prst="rect"/>
          <a:noFill/>
        </p:spPr>
      </p:pic>
      <p:pic>
        <p:nvPicPr>
          <p:cNvPr id="2097157" name="Picture 4" descr="نتيجة بحث الصور عن ‪radionuclide thyroid scan‬‏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2" cstate="print"/>
          <a:srcRect/>
          <a:stretch>
            <a:fillRect/>
          </a:stretch>
        </p:blipFill>
        <p:spPr bwMode="auto">
          <a:xfrm>
            <a:off x="4716016" y="1268760"/>
            <a:ext cx="3810000" cy="2028826"/>
          </a:xfrm>
          <a:prstGeom prst="rect"/>
          <a:noFill/>
        </p:spPr>
      </p:pic>
      <p:pic>
        <p:nvPicPr>
          <p:cNvPr id="2097158" name="Picture 6" descr="نتيجة بحث الصور عن ‪radionuclide thyroid scan‬‏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3" cstate="print"/>
          <a:srcRect/>
          <a:stretch>
            <a:fillRect/>
          </a:stretch>
        </p:blipFill>
        <p:spPr bwMode="auto">
          <a:xfrm>
            <a:off x="2987824" y="3645024"/>
            <a:ext cx="3888432" cy="2880320"/>
          </a:xfrm>
          <a:prstGeom prst="rect"/>
          <a:noFill/>
        </p:spPr>
      </p:pic>
    </p:spTree>
  </p:cSld>
  <p:clrMapOvr>
    <a:masterClrMapping/>
  </p:clrMapOvr>
  <p:timing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Title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1143000"/>
          </a:xfrm>
        </p:spPr>
        <p:txBody>
          <a:bodyPr/>
          <a:p>
            <a:pPr algn="ctr"/>
            <a:r>
              <a:rPr b="1" dirty="0" sz="4000" i="1" lang="en-US" smtClean="0">
                <a:solidFill>
                  <a:srgbClr val="7030A0"/>
                </a:solidFill>
              </a:rPr>
              <a:t>Hypothyroidism</a:t>
            </a:r>
            <a:r>
              <a:rPr dirty="0" lang="en-US" smtClean="0">
                <a:solidFill>
                  <a:srgbClr val="7030A0"/>
                </a:solidFill>
              </a:rPr>
              <a:t> </a:t>
            </a:r>
            <a:endParaRPr dirty="0" lang="ar-EG">
              <a:solidFill>
                <a:srgbClr val="7030A0"/>
              </a:solidFill>
            </a:endParaRPr>
          </a:p>
        </p:txBody>
      </p:sp>
      <p:sp>
        <p:nvSpPr>
          <p:cNvPr id="1048627" name="Content Placeholder 2"/>
          <p:cNvSpPr>
            <a:spLocks noGrp="1"/>
          </p:cNvSpPr>
          <p:nvPr>
            <p:ph idx="1"/>
          </p:nvPr>
        </p:nvSpPr>
        <p:spPr>
          <a:xfrm>
            <a:off x="179512" y="1556792"/>
            <a:ext cx="8712968" cy="5040560"/>
          </a:xfrm>
        </p:spPr>
        <p:txBody>
          <a:bodyPr>
            <a:normAutofit/>
          </a:bodyPr>
          <a:p>
            <a:pPr algn="just" rtl="0">
              <a:spcAft>
                <a:spcPts val="600"/>
              </a:spcAft>
            </a:pPr>
            <a:r>
              <a:rPr dirty="0" lang="en-US" smtClean="0"/>
              <a:t>It is the clinical syndrome that results from inadequate secretion of thyroid hormones from the thyroid gland.</a:t>
            </a:r>
          </a:p>
          <a:p>
            <a:pPr algn="just" rtl="0">
              <a:spcAft>
                <a:spcPts val="600"/>
              </a:spcAft>
            </a:pPr>
            <a:r>
              <a:rPr dirty="0" lang="en-US" smtClean="0"/>
              <a:t>There is a strong correlation between the presence of anti-</a:t>
            </a:r>
            <a:r>
              <a:rPr b="1" dirty="0" lang="en-US" err="1" smtClean="0">
                <a:solidFill>
                  <a:srgbClr val="FFC000"/>
                </a:solidFill>
              </a:rPr>
              <a:t>TPOAb</a:t>
            </a:r>
            <a:r>
              <a:rPr dirty="0" lang="en-US" smtClean="0"/>
              <a:t> or anti-</a:t>
            </a:r>
            <a:r>
              <a:rPr b="1" dirty="0" lang="en-US" err="1" smtClean="0">
                <a:solidFill>
                  <a:srgbClr val="FFC000"/>
                </a:solidFill>
              </a:rPr>
              <a:t>TGAb</a:t>
            </a:r>
            <a:r>
              <a:rPr dirty="0" lang="en-US" smtClean="0"/>
              <a:t> and the risk of hypothyroidism.</a:t>
            </a:r>
          </a:p>
          <a:p>
            <a:pPr algn="just" rtl="0">
              <a:spcAft>
                <a:spcPts val="600"/>
              </a:spcAft>
            </a:pPr>
            <a:r>
              <a:rPr dirty="0" lang="en-US" smtClean="0"/>
              <a:t>Other risk factors include the postpartum state, family history of autoimmune thyroid disorders, a previous history of head and neck or thyroid surgery, other autoimmune endocrine disorders such as type 1 diabetes and Addison disease.</a:t>
            </a:r>
            <a:endParaRPr dirty="0" lang="ar-EG"/>
          </a:p>
        </p:txBody>
      </p:sp>
    </p:spTree>
  </p:cSld>
  <p:clrMapOvr>
    <a:masterClrMapping/>
  </p:clrMapOvr>
  <p:timing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Title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1143000"/>
          </a:xfrm>
        </p:spPr>
        <p:txBody>
          <a:bodyPr>
            <a:normAutofit/>
          </a:bodyPr>
          <a:p>
            <a:r>
              <a:rPr b="1" dirty="0" sz="4000" i="1" lang="en-US" smtClean="0"/>
              <a:t>Causes of hypothyroidism</a:t>
            </a:r>
            <a:endParaRPr b="1" dirty="0" sz="4000" i="1" lang="ar-EG"/>
          </a:p>
        </p:txBody>
      </p:sp>
      <p:sp>
        <p:nvSpPr>
          <p:cNvPr id="1048629" name="Content Placeholder 2"/>
          <p:cNvSpPr>
            <a:spLocks noGrp="1"/>
          </p:cNvSpPr>
          <p:nvPr>
            <p:ph idx="1"/>
          </p:nvPr>
        </p:nvSpPr>
        <p:spPr>
          <a:xfrm>
            <a:off x="179512" y="1700808"/>
            <a:ext cx="8712968" cy="4968552"/>
          </a:xfrm>
        </p:spPr>
        <p:txBody>
          <a:bodyPr>
            <a:normAutofit fontScale="96154" lnSpcReduction="20000"/>
          </a:bodyPr>
          <a:p>
            <a:pPr algn="just" rtl="0">
              <a:spcAft>
                <a:spcPts val="600"/>
              </a:spcAft>
              <a:buNone/>
            </a:pPr>
            <a:r>
              <a:rPr b="1" dirty="0" sz="2800" lang="en-US" smtClean="0">
                <a:solidFill>
                  <a:srgbClr val="00B050"/>
                </a:solidFill>
              </a:rPr>
              <a:t>Primary hypothyroidism:</a:t>
            </a:r>
          </a:p>
          <a:p>
            <a:pPr algn="just" rtl="0">
              <a:spcAft>
                <a:spcPts val="600"/>
              </a:spcAft>
            </a:pPr>
            <a:r>
              <a:rPr dirty="0" lang="en-US" smtClean="0"/>
              <a:t>Autoimmune </a:t>
            </a:r>
            <a:r>
              <a:rPr dirty="0" lang="en-US" err="1" smtClean="0"/>
              <a:t>thyroiditis</a:t>
            </a:r>
            <a:r>
              <a:rPr dirty="0" lang="en-US" smtClean="0"/>
              <a:t> (</a:t>
            </a:r>
            <a:r>
              <a:rPr b="1" dirty="0" lang="en-US" smtClean="0">
                <a:solidFill>
                  <a:srgbClr val="FFC000"/>
                </a:solidFill>
              </a:rPr>
              <a:t>Hashimoto disease</a:t>
            </a:r>
            <a:r>
              <a:rPr dirty="0" lang="en-US" smtClean="0"/>
              <a:t>): autoimmune inflammatory response results in a lymphocytic infiltration of the thyroid gland and its  destruction.</a:t>
            </a:r>
          </a:p>
          <a:p>
            <a:pPr algn="just" rtl="0">
              <a:spcAft>
                <a:spcPts val="600"/>
              </a:spcAft>
            </a:pPr>
            <a:r>
              <a:rPr dirty="0" lang="en-US" smtClean="0"/>
              <a:t>Iatrogenic (irradiation, surgery)</a:t>
            </a:r>
          </a:p>
          <a:p>
            <a:pPr algn="just" rtl="0">
              <a:spcAft>
                <a:spcPts val="600"/>
              </a:spcAft>
            </a:pPr>
            <a:r>
              <a:rPr dirty="0" lang="en-US" smtClean="0"/>
              <a:t>Drugs (</a:t>
            </a:r>
            <a:r>
              <a:rPr dirty="0" lang="en-US" err="1" smtClean="0"/>
              <a:t>amiodarone</a:t>
            </a:r>
            <a:r>
              <a:rPr dirty="0" lang="en-US" smtClean="0"/>
              <a:t>, </a:t>
            </a:r>
            <a:r>
              <a:rPr dirty="0" lang="en-US" err="1" smtClean="0"/>
              <a:t>radiocontrast</a:t>
            </a:r>
            <a:r>
              <a:rPr dirty="0" lang="en-US" smtClean="0"/>
              <a:t> media, lithium, interferon</a:t>
            </a:r>
            <a:r>
              <a:rPr dirty="0" lang="el-GR" smtClean="0"/>
              <a:t>α,</a:t>
            </a:r>
            <a:r>
              <a:rPr dirty="0" lang="en-US" smtClean="0"/>
              <a:t> tyrosine kinase inhibitors, </a:t>
            </a:r>
            <a:r>
              <a:rPr dirty="0" lang="en-US" err="1" smtClean="0"/>
              <a:t>sulfonylureas</a:t>
            </a:r>
            <a:r>
              <a:rPr dirty="0" lang="en-US" smtClean="0"/>
              <a:t>, antiepileptic drugs).</a:t>
            </a:r>
          </a:p>
          <a:p>
            <a:pPr algn="just" rtl="0">
              <a:spcAft>
                <a:spcPts val="600"/>
              </a:spcAft>
            </a:pPr>
            <a:r>
              <a:rPr dirty="0" lang="en-US" smtClean="0"/>
              <a:t>Silent </a:t>
            </a:r>
            <a:r>
              <a:rPr dirty="0" lang="en-US" err="1" smtClean="0"/>
              <a:t>thyroiditis</a:t>
            </a:r>
            <a:r>
              <a:rPr dirty="0" lang="en-US" smtClean="0"/>
              <a:t> (including postpartum)</a:t>
            </a:r>
          </a:p>
          <a:p>
            <a:pPr algn="just" rtl="0">
              <a:spcAft>
                <a:spcPts val="600"/>
              </a:spcAft>
            </a:pPr>
            <a:r>
              <a:rPr dirty="0" lang="en-US" smtClean="0"/>
              <a:t>Iodine deficiency (including congenital hypothyroidism in newborns)</a:t>
            </a:r>
            <a:endParaRPr dirty="0" lang="ar-EG"/>
          </a:p>
        </p:txBody>
      </p:sp>
    </p:spTree>
  </p:cSld>
  <p:clrMapOvr>
    <a:masterClrMapping/>
  </p:clrMapOvr>
  <p:timing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Title 1"/>
          <p:cNvSpPr>
            <a:spLocks noGrp="1"/>
          </p:cNvSpPr>
          <p:nvPr>
            <p:ph type="title"/>
          </p:nvPr>
        </p:nvSpPr>
        <p:spPr>
          <a:xfrm>
            <a:off x="395536" y="476672"/>
            <a:ext cx="8229600" cy="1143000"/>
          </a:xfrm>
        </p:spPr>
        <p:txBody>
          <a:bodyPr>
            <a:normAutofit/>
          </a:bodyPr>
          <a:p>
            <a:r>
              <a:rPr b="1" dirty="0" sz="4000" i="1" lang="en-US" smtClean="0"/>
              <a:t>Thyroid gland</a:t>
            </a:r>
            <a:endParaRPr b="1" dirty="0" sz="4000" i="1" lang="ar-EG"/>
          </a:p>
        </p:txBody>
      </p:sp>
      <p:sp>
        <p:nvSpPr>
          <p:cNvPr id="1048598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algn="just" rtl="0">
              <a:spcAft>
                <a:spcPts val="1200"/>
              </a:spcAft>
            </a:pPr>
            <a:r>
              <a:rPr dirty="0" lang="en-US" smtClean="0"/>
              <a:t>The largest pure endocrine gland (15-25 gm), located in the anterior neck</a:t>
            </a:r>
          </a:p>
          <a:p>
            <a:pPr algn="just" rtl="0">
              <a:spcAft>
                <a:spcPts val="1200"/>
              </a:spcAft>
            </a:pPr>
            <a:r>
              <a:rPr dirty="0" lang="en-US" smtClean="0"/>
              <a:t>Consists of two lateral lobes connected by a median tissue mass called the isthmus</a:t>
            </a:r>
            <a:r>
              <a:rPr b="1" dirty="0" lang="en-US" smtClean="0"/>
              <a:t>.</a:t>
            </a:r>
          </a:p>
          <a:p>
            <a:pPr algn="just" rtl="0">
              <a:spcAft>
                <a:spcPts val="1200"/>
              </a:spcAft>
            </a:pPr>
            <a:r>
              <a:rPr dirty="0" lang="en-US" smtClean="0"/>
              <a:t>The thyroid gland is made up of closely packed sacs called </a:t>
            </a:r>
            <a:r>
              <a:rPr b="1" dirty="0" i="1" lang="en-US" smtClean="0">
                <a:solidFill>
                  <a:srgbClr val="00B050"/>
                </a:solidFill>
              </a:rPr>
              <a:t>thyroid follicles </a:t>
            </a:r>
            <a:r>
              <a:rPr dirty="0" lang="en-US" smtClean="0"/>
              <a:t>(The structural and functional unit of thyroid gland with cyst-like structure).</a:t>
            </a:r>
          </a:p>
          <a:p>
            <a:pPr algn="just" rtl="0">
              <a:spcAft>
                <a:spcPts val="1200"/>
              </a:spcAft>
            </a:pPr>
            <a:r>
              <a:rPr dirty="0" lang="en-US" smtClean="0"/>
              <a:t>Thyroid hormones are present in colloid bound to a large protein called </a:t>
            </a:r>
            <a:r>
              <a:rPr b="1" dirty="0" i="1" lang="en-US" err="1" smtClean="0">
                <a:solidFill>
                  <a:srgbClr val="00B050"/>
                </a:solidFill>
              </a:rPr>
              <a:t>thyroglobulin</a:t>
            </a:r>
            <a:r>
              <a:rPr b="1" dirty="0" lang="en-US" smtClean="0"/>
              <a:t>.</a:t>
            </a:r>
            <a:endParaRPr b="1" dirty="0" lang="en-US" smtClean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Title 1"/>
          <p:cNvSpPr>
            <a:spLocks noGrp="1"/>
          </p:cNvSpPr>
          <p:nvPr>
            <p:ph type="title"/>
          </p:nvPr>
        </p:nvSpPr>
        <p:spPr>
          <a:xfrm>
            <a:off x="539552" y="332656"/>
            <a:ext cx="8229600" cy="1143000"/>
          </a:xfrm>
        </p:spPr>
        <p:txBody>
          <a:bodyPr>
            <a:normAutofit/>
          </a:bodyPr>
          <a:p>
            <a:pPr algn="r"/>
            <a:r>
              <a:rPr b="1" dirty="0" sz="2800" i="1" lang="en-US" smtClean="0">
                <a:solidFill>
                  <a:srgbClr val="FF0000"/>
                </a:solidFill>
              </a:rPr>
              <a:t>Causes of hypothyroidism</a:t>
            </a:r>
            <a:endParaRPr b="1" dirty="0" sz="2800" i="1" lang="ar-EG">
              <a:solidFill>
                <a:srgbClr val="FF0000"/>
              </a:solidFill>
            </a:endParaRPr>
          </a:p>
        </p:txBody>
      </p:sp>
      <p:sp>
        <p:nvSpPr>
          <p:cNvPr id="1048631" name="Content Placeholder 2"/>
          <p:cNvSpPr>
            <a:spLocks noGrp="1"/>
          </p:cNvSpPr>
          <p:nvPr>
            <p:ph idx="1"/>
          </p:nvPr>
        </p:nvSpPr>
        <p:spPr>
          <a:xfrm>
            <a:off x="467544" y="1700808"/>
            <a:ext cx="8229600" cy="4389120"/>
          </a:xfrm>
        </p:spPr>
        <p:txBody>
          <a:bodyPr/>
          <a:p>
            <a:pPr algn="just" rtl="0">
              <a:spcAft>
                <a:spcPts val="1200"/>
              </a:spcAft>
              <a:buNone/>
            </a:pPr>
            <a:r>
              <a:rPr b="1" dirty="0" lang="en-US" smtClean="0">
                <a:solidFill>
                  <a:srgbClr val="00B050"/>
                </a:solidFill>
              </a:rPr>
              <a:t>Secondary Hypothyroidism</a:t>
            </a:r>
          </a:p>
          <a:p>
            <a:pPr algn="l" rtl="0">
              <a:spcAft>
                <a:spcPts val="1200"/>
              </a:spcAft>
            </a:pPr>
            <a:r>
              <a:rPr dirty="0" lang="en-US" smtClean="0"/>
              <a:t>Pituitary disease</a:t>
            </a:r>
          </a:p>
          <a:p>
            <a:pPr algn="l" rtl="0">
              <a:spcAft>
                <a:spcPts val="1200"/>
              </a:spcAft>
            </a:pPr>
            <a:r>
              <a:rPr dirty="0" lang="en-US" smtClean="0"/>
              <a:t>Hypothalamic disease</a:t>
            </a:r>
            <a:endParaRPr dirty="0" lang="ar-EG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b="1" dirty="0" sz="4000" i="1" lang="en-US" smtClean="0"/>
              <a:t>Signs &amp; symptoms</a:t>
            </a:r>
            <a:endParaRPr b="1" dirty="0" sz="4000" i="1" lang="ar-EG"/>
          </a:p>
        </p:txBody>
      </p:sp>
      <p:sp>
        <p:nvSpPr>
          <p:cNvPr id="104863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435280" cy="4589864"/>
          </a:xfrm>
        </p:spPr>
        <p:txBody>
          <a:bodyPr>
            <a:normAutofit/>
          </a:bodyPr>
          <a:p>
            <a:pPr algn="just" rtl="0">
              <a:spcAft>
                <a:spcPts val="600"/>
              </a:spcAft>
            </a:pPr>
            <a:r>
              <a:rPr dirty="0" lang="en-US" smtClean="0"/>
              <a:t>Hypothyroidism can affect nearly any tissue or organ in the body.</a:t>
            </a:r>
          </a:p>
          <a:p>
            <a:pPr algn="just" rtl="0">
              <a:spcAft>
                <a:spcPts val="600"/>
              </a:spcAft>
            </a:pPr>
            <a:r>
              <a:rPr dirty="0" lang="en-US" smtClean="0"/>
              <a:t> The most common symptoms, such as fatigue, lethargy, sleepiness, cold intolerance, </a:t>
            </a:r>
            <a:r>
              <a:rPr dirty="0" lang="en-US" err="1" smtClean="0"/>
              <a:t>bradycardia</a:t>
            </a:r>
            <a:r>
              <a:rPr dirty="0" lang="en-US" smtClean="0"/>
              <a:t>, slow speech and dry skin, are non specific and can be seen with many other disorders.</a:t>
            </a:r>
          </a:p>
          <a:p>
            <a:pPr algn="just" rtl="0">
              <a:spcAft>
                <a:spcPts val="600"/>
              </a:spcAft>
            </a:pPr>
            <a:r>
              <a:rPr dirty="0" lang="en-US" smtClean="0"/>
              <a:t>The classic obvious signs, such as </a:t>
            </a:r>
            <a:r>
              <a:rPr dirty="0" lang="en-US" err="1" smtClean="0"/>
              <a:t>myxedema</a:t>
            </a:r>
            <a:r>
              <a:rPr dirty="0" lang="en-US" smtClean="0"/>
              <a:t> and delayed deep tendon reflexes, are seen uncommonly now because more patients are screened or seek medical attention earlier.</a:t>
            </a:r>
          </a:p>
          <a:p>
            <a:pPr algn="l" rtl="0"/>
            <a:endParaRPr dirty="0" lang="ar-EG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4" name="Title 1"/>
          <p:cNvSpPr>
            <a:spLocks noGrp="1"/>
          </p:cNvSpPr>
          <p:nvPr>
            <p:ph type="title"/>
          </p:nvPr>
        </p:nvSpPr>
        <p:spPr>
          <a:xfrm>
            <a:off x="611560" y="260648"/>
            <a:ext cx="8229600" cy="1143000"/>
          </a:xfrm>
        </p:spPr>
        <p:txBody>
          <a:bodyPr>
            <a:normAutofit/>
          </a:bodyPr>
          <a:p>
            <a:pPr algn="r"/>
            <a:r>
              <a:rPr b="1" dirty="0" sz="2800" i="1" lang="en-US" smtClean="0">
                <a:solidFill>
                  <a:srgbClr val="C00000"/>
                </a:solidFill>
              </a:rPr>
              <a:t>Symptoms </a:t>
            </a:r>
            <a:endParaRPr b="1" dirty="0" sz="2800" i="1" lang="ar-EG">
              <a:solidFill>
                <a:srgbClr val="C00000"/>
              </a:solidFill>
            </a:endParaRPr>
          </a:p>
        </p:txBody>
      </p:sp>
      <p:sp>
        <p:nvSpPr>
          <p:cNvPr id="1048635" name="Content Placeholder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389120"/>
          </a:xfrm>
        </p:spPr>
        <p:txBody>
          <a:bodyPr/>
          <a:p>
            <a:pPr algn="just" rtl="0">
              <a:spcAft>
                <a:spcPts val="1200"/>
              </a:spcAft>
            </a:pPr>
            <a:r>
              <a:rPr dirty="0" lang="en-US" smtClean="0"/>
              <a:t>Patients with mild hypothyroidism may have slight symptoms that progress so slowly ( not noticed easily by the patient or family). </a:t>
            </a:r>
          </a:p>
          <a:p>
            <a:pPr algn="just" rtl="0">
              <a:spcAft>
                <a:spcPts val="1200"/>
              </a:spcAft>
            </a:pPr>
            <a:r>
              <a:rPr dirty="0" lang="en-US" smtClean="0"/>
              <a:t>The lack of specific symptoms emphasizes the importance of using serum TSH level.</a:t>
            </a:r>
            <a:endParaRPr dirty="0" lang="ar-EG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b="1" dirty="0" sz="4000" i="1" lang="en-US" smtClean="0"/>
              <a:t>Mild (Subclinical) Hypothyroidism</a:t>
            </a:r>
            <a:endParaRPr b="1" dirty="0" sz="4000" i="1" lang="ar-EG"/>
          </a:p>
        </p:txBody>
      </p:sp>
      <p:sp>
        <p:nvSpPr>
          <p:cNvPr id="1048637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733880"/>
          </a:xfrm>
        </p:spPr>
        <p:txBody>
          <a:bodyPr>
            <a:normAutofit lnSpcReduction="10000"/>
          </a:bodyPr>
          <a:p>
            <a:pPr algn="just" rtl="0">
              <a:spcAft>
                <a:spcPts val="600"/>
              </a:spcAft>
            </a:pPr>
            <a:r>
              <a:rPr dirty="0" lang="en-US" smtClean="0"/>
              <a:t>It is present when a patient has a TSH above the upper limit of the laboratory reference range but usually below 10 </a:t>
            </a:r>
            <a:r>
              <a:rPr dirty="0" lang="en-US" err="1" smtClean="0"/>
              <a:t>μIU</a:t>
            </a:r>
            <a:r>
              <a:rPr dirty="0" lang="en-US" smtClean="0"/>
              <a:t>/</a:t>
            </a:r>
            <a:r>
              <a:rPr dirty="0" lang="en-US" err="1" smtClean="0"/>
              <a:t>mL</a:t>
            </a:r>
            <a:r>
              <a:rPr dirty="0" lang="en-US" smtClean="0"/>
              <a:t>, normal FT4, and no obvious hypothyroid signs.</a:t>
            </a:r>
          </a:p>
          <a:p>
            <a:pPr algn="just" rtl="0">
              <a:spcAft>
                <a:spcPts val="600"/>
              </a:spcAft>
            </a:pPr>
            <a:r>
              <a:rPr dirty="0" lang="en-US" smtClean="0"/>
              <a:t>Some will progress to overt hypothyroidism. </a:t>
            </a:r>
          </a:p>
          <a:p>
            <a:pPr algn="just" rtl="0">
              <a:spcAft>
                <a:spcPts val="600"/>
              </a:spcAft>
            </a:pPr>
            <a:r>
              <a:rPr dirty="0" lang="en-US" smtClean="0"/>
              <a:t>Many patients have mild, nonspecific symptoms (</a:t>
            </a:r>
            <a:r>
              <a:rPr dirty="0" lang="en-US" err="1" smtClean="0"/>
              <a:t>eg</a:t>
            </a:r>
            <a:r>
              <a:rPr dirty="0" lang="en-US" smtClean="0"/>
              <a:t>, fatigue, cold intolerance, constipation).</a:t>
            </a:r>
          </a:p>
          <a:p>
            <a:pPr algn="just" rtl="0">
              <a:spcAft>
                <a:spcPts val="600"/>
              </a:spcAft>
            </a:pPr>
            <a:r>
              <a:rPr dirty="0" lang="en-US" smtClean="0"/>
              <a:t> Recent studies showed subclinical hypothyroidism to be  associated with decreased myocardial contractility, decreased exercise tolerance,  (LDL) cholesterol, and neuropsychiatric symptoms.</a:t>
            </a:r>
          </a:p>
          <a:p>
            <a:pPr algn="l" rtl="0"/>
            <a:endParaRPr dirty="0" lang="ar-EG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8" name="Title 1"/>
          <p:cNvSpPr>
            <a:spLocks noGrp="1"/>
          </p:cNvSpPr>
          <p:nvPr>
            <p:ph type="title"/>
          </p:nvPr>
        </p:nvSpPr>
        <p:spPr>
          <a:xfrm>
            <a:off x="395536" y="476672"/>
            <a:ext cx="8229600" cy="1143000"/>
          </a:xfrm>
        </p:spPr>
        <p:txBody>
          <a:bodyPr>
            <a:normAutofit/>
          </a:bodyPr>
          <a:p>
            <a:r>
              <a:rPr b="1" dirty="0" sz="4000" i="1" lang="en-US" smtClean="0"/>
              <a:t>Complications of hypothyroidism</a:t>
            </a:r>
            <a:endParaRPr b="1" dirty="0" sz="4000" i="1" lang="ar-EG"/>
          </a:p>
        </p:txBody>
      </p:sp>
      <p:sp>
        <p:nvSpPr>
          <p:cNvPr id="1048639" name="Content Placeholder 2"/>
          <p:cNvSpPr>
            <a:spLocks noGrp="1"/>
          </p:cNvSpPr>
          <p:nvPr>
            <p:ph idx="1"/>
          </p:nvPr>
        </p:nvSpPr>
        <p:spPr>
          <a:xfrm>
            <a:off x="251520" y="1700808"/>
            <a:ext cx="8640960" cy="4752528"/>
          </a:xfrm>
        </p:spPr>
        <p:txBody>
          <a:bodyPr>
            <a:normAutofit/>
          </a:bodyPr>
          <a:p>
            <a:pPr algn="just" rtl="0">
              <a:spcAft>
                <a:spcPts val="600"/>
              </a:spcAft>
            </a:pPr>
            <a:r>
              <a:rPr dirty="0" lang="en-US" smtClean="0"/>
              <a:t>Hypercholesterolemia, increasing the long-term risk of cardiovascular disease (direct correlation between degree of TSH elevation and rise in serum cholesterol).</a:t>
            </a:r>
          </a:p>
          <a:p>
            <a:pPr algn="just" rtl="0">
              <a:spcAft>
                <a:spcPts val="600"/>
              </a:spcAft>
            </a:pPr>
            <a:r>
              <a:rPr dirty="0" lang="en-US" smtClean="0"/>
              <a:t>Increased systemic vascular resistance, decreased cardiac output.</a:t>
            </a:r>
          </a:p>
          <a:p>
            <a:pPr algn="just" rtl="0">
              <a:spcAft>
                <a:spcPts val="600"/>
              </a:spcAft>
            </a:pPr>
            <a:r>
              <a:rPr dirty="0" lang="en-US" smtClean="0"/>
              <a:t>Neuropsychiatric problems, including a dementia-like state in the elderly.</a:t>
            </a:r>
          </a:p>
          <a:p>
            <a:pPr algn="just" rtl="0">
              <a:spcAft>
                <a:spcPts val="600"/>
              </a:spcAft>
            </a:pPr>
            <a:r>
              <a:rPr dirty="0" lang="en-US" smtClean="0"/>
              <a:t>Maternal hypothyroidism affect fetal development (fetus depends on maternal thyroid hormones for CNS development in the first trimester.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0" name="Title 1"/>
          <p:cNvSpPr>
            <a:spLocks noGrp="1"/>
          </p:cNvSpPr>
          <p:nvPr>
            <p:ph type="title"/>
          </p:nvPr>
        </p:nvSpPr>
        <p:spPr>
          <a:xfrm>
            <a:off x="683568" y="188640"/>
            <a:ext cx="8229600" cy="1143000"/>
          </a:xfrm>
        </p:spPr>
        <p:txBody>
          <a:bodyPr/>
          <a:p>
            <a:pPr algn="r"/>
            <a:r>
              <a:rPr b="1" dirty="0" sz="2800" i="1" lang="en-US" smtClean="0">
                <a:solidFill>
                  <a:srgbClr val="FF0000"/>
                </a:solidFill>
              </a:rPr>
              <a:t>Complications</a:t>
            </a:r>
            <a:r>
              <a:rPr dirty="0" lang="en-US" smtClean="0"/>
              <a:t> </a:t>
            </a:r>
            <a:endParaRPr dirty="0" lang="ar-EG"/>
          </a:p>
        </p:txBody>
      </p:sp>
      <p:sp>
        <p:nvSpPr>
          <p:cNvPr id="1048641" name="Content Placeholder 2"/>
          <p:cNvSpPr>
            <a:spLocks noGrp="1"/>
          </p:cNvSpPr>
          <p:nvPr>
            <p:ph idx="1"/>
          </p:nvPr>
        </p:nvSpPr>
        <p:spPr>
          <a:xfrm>
            <a:off x="395536" y="1268760"/>
            <a:ext cx="8424936" cy="5589240"/>
          </a:xfrm>
        </p:spPr>
        <p:txBody>
          <a:bodyPr>
            <a:normAutofit fontScale="96154" lnSpcReduction="10000"/>
          </a:bodyPr>
          <a:p>
            <a:pPr algn="just" rtl="0">
              <a:spcAft>
                <a:spcPts val="600"/>
              </a:spcAft>
              <a:buNone/>
            </a:pPr>
            <a:r>
              <a:rPr b="1" dirty="0" lang="en-US" err="1" smtClean="0">
                <a:solidFill>
                  <a:srgbClr val="FFC000"/>
                </a:solidFill>
              </a:rPr>
              <a:t>Myxedema</a:t>
            </a:r>
            <a:r>
              <a:rPr b="1" dirty="0" lang="en-US" smtClean="0">
                <a:solidFill>
                  <a:srgbClr val="FFC000"/>
                </a:solidFill>
              </a:rPr>
              <a:t> coma </a:t>
            </a:r>
            <a:r>
              <a:rPr dirty="0" lang="en-US" smtClean="0"/>
              <a:t>is seen in advanced hypothyroidism.</a:t>
            </a:r>
          </a:p>
          <a:p>
            <a:pPr algn="just" rtl="0">
              <a:spcAft>
                <a:spcPts val="600"/>
              </a:spcAft>
              <a:buClr>
                <a:srgbClr val="00B050"/>
              </a:buClr>
              <a:buFont typeface="Wingdings" pitchFamily="2" charset="2"/>
              <a:buChar char="Ø"/>
            </a:pPr>
            <a:r>
              <a:rPr dirty="0" lang="en-US" smtClean="0"/>
              <a:t>These patients develop CNS depression (confusion or coma)</a:t>
            </a:r>
          </a:p>
          <a:p>
            <a:pPr algn="just" rtl="0">
              <a:spcAft>
                <a:spcPts val="600"/>
              </a:spcAft>
              <a:buClr>
                <a:srgbClr val="00B050"/>
              </a:buClr>
              <a:buFont typeface="Wingdings" pitchFamily="2" charset="2"/>
              <a:buChar char="Ø"/>
            </a:pPr>
            <a:r>
              <a:rPr dirty="0" lang="en-US" smtClean="0"/>
              <a:t>Respiratory depression </a:t>
            </a:r>
          </a:p>
          <a:p>
            <a:pPr algn="just" rtl="0">
              <a:spcAft>
                <a:spcPts val="600"/>
              </a:spcAft>
              <a:buClr>
                <a:srgbClr val="00B050"/>
              </a:buClr>
              <a:buFont typeface="Wingdings" pitchFamily="2" charset="2"/>
              <a:buChar char="Ø"/>
            </a:pPr>
            <a:r>
              <a:rPr dirty="0" lang="en-US" smtClean="0"/>
              <a:t>fluid and electrolyte disturbances (</a:t>
            </a:r>
            <a:r>
              <a:rPr dirty="0" lang="en-US" err="1" smtClean="0"/>
              <a:t>hyponatraemia</a:t>
            </a:r>
            <a:r>
              <a:rPr dirty="0" lang="en-US" smtClean="0"/>
              <a:t>).</a:t>
            </a:r>
          </a:p>
          <a:p>
            <a:pPr algn="just" rtl="0">
              <a:spcAft>
                <a:spcPts val="600"/>
              </a:spcAft>
              <a:buClr>
                <a:srgbClr val="00B050"/>
              </a:buClr>
              <a:buFont typeface="Wingdings" pitchFamily="2" charset="2"/>
              <a:buChar char="Ø"/>
            </a:pPr>
            <a:r>
              <a:rPr dirty="0" lang="en-US" smtClean="0"/>
              <a:t>Hypoglycemia , hypothermia</a:t>
            </a:r>
          </a:p>
          <a:p>
            <a:pPr algn="just" rtl="0">
              <a:spcAft>
                <a:spcPts val="600"/>
              </a:spcAft>
              <a:buClr>
                <a:srgbClr val="00B050"/>
              </a:buClr>
              <a:buFont typeface="Wingdings" pitchFamily="2" charset="2"/>
              <a:buChar char="Ø"/>
            </a:pPr>
            <a:r>
              <a:rPr dirty="0" lang="en-US" smtClean="0"/>
              <a:t>Severe cardiac failure</a:t>
            </a:r>
          </a:p>
          <a:p>
            <a:pPr algn="just" rtl="0">
              <a:spcAft>
                <a:spcPts val="600"/>
              </a:spcAft>
            </a:pPr>
            <a:r>
              <a:rPr dirty="0" lang="en-US" smtClean="0"/>
              <a:t>patients require full intensive care</a:t>
            </a:r>
          </a:p>
          <a:p>
            <a:pPr algn="just" rtl="0">
              <a:spcAft>
                <a:spcPts val="600"/>
              </a:spcAft>
            </a:pPr>
            <a:r>
              <a:rPr dirty="0" lang="en-US" smtClean="0"/>
              <a:t>Triggered by factors that impair respiration, pneumonia, congestive heart failure, myocardial infarction, trauma, or administration of CNS depressant drugs.</a:t>
            </a:r>
          </a:p>
        </p:txBody>
      </p:sp>
    </p:spTree>
  </p:cSld>
  <p:clrMapOvr>
    <a:masterClrMapping/>
  </p:clrMapOvr>
  <p:timing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2" name="Title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1143000"/>
          </a:xfrm>
        </p:spPr>
        <p:txBody>
          <a:bodyPr>
            <a:normAutofit/>
          </a:bodyPr>
          <a:p>
            <a:pPr algn="r"/>
            <a:r>
              <a:rPr b="1" dirty="0" sz="2800" i="1" lang="en-US" smtClean="0">
                <a:solidFill>
                  <a:srgbClr val="FF0000"/>
                </a:solidFill>
              </a:rPr>
              <a:t>Complications </a:t>
            </a:r>
            <a:endParaRPr b="1" dirty="0" sz="2800" i="1" lang="ar-EG" smtClean="0">
              <a:solidFill>
                <a:srgbClr val="FF0000"/>
              </a:solidFill>
            </a:endParaRPr>
          </a:p>
        </p:txBody>
      </p:sp>
      <p:sp>
        <p:nvSpPr>
          <p:cNvPr id="1048643" name="Content Placeholder 2"/>
          <p:cNvSpPr>
            <a:spLocks noGrp="1"/>
          </p:cNvSpPr>
          <p:nvPr>
            <p:ph idx="1"/>
          </p:nvPr>
        </p:nvSpPr>
        <p:spPr>
          <a:xfrm>
            <a:off x="395536" y="1556792"/>
            <a:ext cx="8229600" cy="4389120"/>
          </a:xfrm>
        </p:spPr>
        <p:txBody>
          <a:bodyPr/>
          <a:p>
            <a:pPr algn="l" rtl="0">
              <a:spcAft>
                <a:spcPts val="1200"/>
              </a:spcAft>
              <a:buNone/>
            </a:pPr>
            <a:r>
              <a:rPr b="1" dirty="0" lang="en-US" smtClean="0">
                <a:solidFill>
                  <a:srgbClr val="FFC000"/>
                </a:solidFill>
              </a:rPr>
              <a:t>Treatment of </a:t>
            </a:r>
            <a:r>
              <a:rPr b="1" dirty="0" lang="en-US" err="1" smtClean="0">
                <a:solidFill>
                  <a:srgbClr val="FFC000"/>
                </a:solidFill>
              </a:rPr>
              <a:t>Myxedema</a:t>
            </a:r>
            <a:r>
              <a:rPr b="1" dirty="0" lang="en-US" smtClean="0">
                <a:solidFill>
                  <a:srgbClr val="FFC000"/>
                </a:solidFill>
              </a:rPr>
              <a:t> coma </a:t>
            </a:r>
            <a:endParaRPr b="1" dirty="0" lang="en-US" smtClean="0"/>
          </a:p>
          <a:p>
            <a:pPr algn="l" rtl="0">
              <a:spcAft>
                <a:spcPts val="1200"/>
              </a:spcAft>
            </a:pPr>
            <a:r>
              <a:rPr dirty="0" lang="en-US" err="1" smtClean="0"/>
              <a:t>Levothyroxine</a:t>
            </a:r>
            <a:r>
              <a:rPr dirty="0" lang="en-US" smtClean="0"/>
              <a:t> as IV (300 to 500 mcg ).</a:t>
            </a:r>
          </a:p>
          <a:p>
            <a:pPr algn="l" rtl="0">
              <a:spcAft>
                <a:spcPts val="1200"/>
              </a:spcAft>
            </a:pPr>
            <a:r>
              <a:rPr dirty="0" lang="en-US" smtClean="0"/>
              <a:t>Oxygen </a:t>
            </a:r>
          </a:p>
          <a:p>
            <a:pPr algn="l" rtl="0">
              <a:spcAft>
                <a:spcPts val="1200"/>
              </a:spcAft>
            </a:pPr>
            <a:r>
              <a:rPr dirty="0" lang="en-US" smtClean="0"/>
              <a:t>Monitoring of cardiac output and pressures</a:t>
            </a:r>
          </a:p>
          <a:p>
            <a:pPr algn="l" rtl="0">
              <a:spcAft>
                <a:spcPts val="1200"/>
              </a:spcAft>
            </a:pPr>
            <a:r>
              <a:rPr dirty="0" lang="en-US" smtClean="0"/>
              <a:t>Gradual </a:t>
            </a:r>
            <a:r>
              <a:rPr dirty="0" lang="en-US" err="1" smtClean="0"/>
              <a:t>rewarming</a:t>
            </a:r>
            <a:endParaRPr dirty="0" lang="en-US" smtClean="0"/>
          </a:p>
          <a:p>
            <a:pPr algn="l" rtl="0">
              <a:spcAft>
                <a:spcPts val="1200"/>
              </a:spcAft>
            </a:pPr>
            <a:r>
              <a:rPr dirty="0" lang="en-US" smtClean="0"/>
              <a:t>Hydrocortisone </a:t>
            </a:r>
          </a:p>
          <a:p>
            <a:pPr algn="l" rtl="0">
              <a:spcAft>
                <a:spcPts val="1200"/>
              </a:spcAft>
            </a:pPr>
            <a:r>
              <a:rPr dirty="0" lang="en-US" smtClean="0"/>
              <a:t>Glucose infusion to prevent </a:t>
            </a:r>
            <a:r>
              <a:rPr dirty="0" lang="en-US" err="1" smtClean="0"/>
              <a:t>hypoglycaemia</a:t>
            </a:r>
            <a:endParaRPr dirty="0" lang="ar-EG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4" name="Title 1"/>
          <p:cNvSpPr>
            <a:spLocks noGrp="1"/>
          </p:cNvSpPr>
          <p:nvPr>
            <p:ph type="title"/>
          </p:nvPr>
        </p:nvSpPr>
        <p:spPr>
          <a:xfrm>
            <a:off x="179512" y="404664"/>
            <a:ext cx="8784976" cy="1143000"/>
          </a:xfrm>
        </p:spPr>
        <p:txBody>
          <a:bodyPr>
            <a:noAutofit/>
          </a:bodyPr>
          <a:p>
            <a:r>
              <a:rPr b="1" dirty="0" sz="4000" i="1" lang="en-US" smtClean="0"/>
              <a:t>Thyroid hormone products</a:t>
            </a:r>
            <a:r>
              <a:rPr b="1" dirty="0" sz="4000" i="1" lang="ar-EG" smtClean="0"/>
              <a:t> </a:t>
            </a:r>
            <a:r>
              <a:rPr b="1" dirty="0" sz="4000" i="1" lang="en-US" smtClean="0"/>
              <a:t> Treatment by</a:t>
            </a:r>
            <a:endParaRPr b="1" dirty="0" sz="4000" i="1" lang="ar-EG" smtClean="0"/>
          </a:p>
        </p:txBody>
      </p:sp>
      <p:sp>
        <p:nvSpPr>
          <p:cNvPr id="1048645" name="Content Placeholder 2"/>
          <p:cNvSpPr>
            <a:spLocks noGrp="1"/>
          </p:cNvSpPr>
          <p:nvPr>
            <p:ph idx="1"/>
          </p:nvPr>
        </p:nvSpPr>
        <p:spPr>
          <a:xfrm>
            <a:off x="395536" y="1556792"/>
            <a:ext cx="8229600" cy="5112568"/>
          </a:xfrm>
        </p:spPr>
        <p:txBody>
          <a:bodyPr>
            <a:normAutofit/>
          </a:bodyPr>
          <a:p>
            <a:pPr algn="just" rtl="0">
              <a:spcAft>
                <a:spcPts val="1200"/>
              </a:spcAft>
            </a:pPr>
            <a:r>
              <a:rPr dirty="0" lang="en-US" smtClean="0"/>
              <a:t>They include synthetic LT4 and T3, combinations of synthetic LT4 and T3, and animal-derived products.</a:t>
            </a:r>
          </a:p>
          <a:p>
            <a:pPr algn="just" rtl="0">
              <a:spcAft>
                <a:spcPts val="1200"/>
              </a:spcAft>
            </a:pPr>
            <a:r>
              <a:rPr dirty="0" lang="en-US" smtClean="0"/>
              <a:t>LT4 is the treatment of choice for almost all patients with hypothyroidism. It mimics the normal physiology of the thyroid gland, which secretes mostly T4 as a </a:t>
            </a:r>
            <a:r>
              <a:rPr dirty="0" lang="en-US" err="1" smtClean="0"/>
              <a:t>prohormone</a:t>
            </a:r>
            <a:r>
              <a:rPr dirty="0" lang="en-US" smtClean="0"/>
              <a:t>.</a:t>
            </a:r>
          </a:p>
          <a:p>
            <a:pPr algn="just" rtl="0">
              <a:spcAft>
                <a:spcPts val="1200"/>
              </a:spcAft>
            </a:pPr>
            <a:r>
              <a:rPr dirty="0" lang="en-US" smtClean="0"/>
              <a:t>A once-weekly LT4 regimen is safe and effective (long half life)</a:t>
            </a:r>
          </a:p>
          <a:p>
            <a:pPr algn="l" rtl="0"/>
            <a:r>
              <a:rPr dirty="0" lang="en-US" smtClean="0"/>
              <a:t>The greatest bioavailability when taken in the evening on an empty stomach.</a:t>
            </a:r>
            <a:endParaRPr dirty="0" lang="ar-EG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6" name="Title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229600" cy="1143000"/>
          </a:xfrm>
        </p:spPr>
        <p:txBody>
          <a:bodyPr>
            <a:normAutofit/>
          </a:bodyPr>
          <a:p>
            <a:r>
              <a:rPr b="1" dirty="0" sz="4000" i="1" lang="en-US" smtClean="0"/>
              <a:t>Hypothyroidism in children</a:t>
            </a:r>
            <a:endParaRPr b="1" dirty="0" sz="4000" i="1" lang="ar-EG" smtClean="0"/>
          </a:p>
        </p:txBody>
      </p:sp>
      <p:sp>
        <p:nvSpPr>
          <p:cNvPr id="1048647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algn="just" rtl="0">
              <a:spcAft>
                <a:spcPts val="1200"/>
              </a:spcAft>
            </a:pPr>
            <a:r>
              <a:rPr dirty="0" lang="en-US" smtClean="0"/>
              <a:t>Congenital hypothyroidism is uncommon, and all newborns undergo screening with a TSH level.</a:t>
            </a:r>
          </a:p>
          <a:p>
            <a:pPr algn="just" rtl="0">
              <a:spcAft>
                <a:spcPts val="1200"/>
              </a:spcAft>
            </a:pPr>
            <a:r>
              <a:rPr dirty="0" lang="en-US" smtClean="0"/>
              <a:t>As soon as the hypothyroid state is identified, the newborn should receive the full LT4 replacement dose.</a:t>
            </a:r>
          </a:p>
          <a:p>
            <a:pPr algn="just" rtl="0">
              <a:spcAft>
                <a:spcPts val="1200"/>
              </a:spcAft>
            </a:pPr>
            <a:r>
              <a:rPr dirty="0" lang="en-US" smtClean="0"/>
              <a:t>The replacement dose of LT4 in children is age dependent.</a:t>
            </a:r>
            <a:endParaRPr dirty="0" lang="ar-EG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Title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229600" cy="1143000"/>
          </a:xfrm>
        </p:spPr>
        <p:txBody>
          <a:bodyPr>
            <a:normAutofit/>
          </a:bodyPr>
          <a:p>
            <a:r>
              <a:rPr b="1" dirty="0" sz="4000" i="1" lang="en-US" smtClean="0"/>
              <a:t>Hypothyroidism &amp; pregnancy </a:t>
            </a:r>
            <a:endParaRPr b="1" dirty="0" sz="4000" i="1" lang="ar-EG"/>
          </a:p>
        </p:txBody>
      </p:sp>
      <p:sp>
        <p:nvSpPr>
          <p:cNvPr id="1048649" name="Content Placeholder 2"/>
          <p:cNvSpPr>
            <a:spLocks noGrp="1"/>
          </p:cNvSpPr>
          <p:nvPr>
            <p:ph idx="1"/>
          </p:nvPr>
        </p:nvSpPr>
        <p:spPr>
          <a:xfrm>
            <a:off x="467544" y="1772816"/>
            <a:ext cx="8229600" cy="4824536"/>
          </a:xfrm>
        </p:spPr>
        <p:txBody>
          <a:bodyPr>
            <a:normAutofit/>
          </a:bodyPr>
          <a:p>
            <a:pPr algn="just" rtl="0">
              <a:spcAft>
                <a:spcPts val="600"/>
              </a:spcAft>
            </a:pPr>
            <a:r>
              <a:rPr dirty="0" lang="en-US" smtClean="0"/>
              <a:t>During pregnancy, </a:t>
            </a:r>
            <a:r>
              <a:rPr dirty="0" lang="el-GR" smtClean="0"/>
              <a:t>β-</a:t>
            </a:r>
            <a:r>
              <a:rPr dirty="0" lang="en-US" smtClean="0"/>
              <a:t>human chorionic </a:t>
            </a:r>
            <a:r>
              <a:rPr dirty="0" lang="en-US" err="1" smtClean="0"/>
              <a:t>gonadotropin</a:t>
            </a:r>
            <a:r>
              <a:rPr dirty="0" lang="en-US" smtClean="0"/>
              <a:t> (</a:t>
            </a:r>
            <a:r>
              <a:rPr dirty="0" lang="el-GR" smtClean="0"/>
              <a:t>β-</a:t>
            </a:r>
            <a:r>
              <a:rPr dirty="0" lang="en-US" err="1" smtClean="0"/>
              <a:t>hCG</a:t>
            </a:r>
            <a:r>
              <a:rPr dirty="0" lang="en-US" smtClean="0"/>
              <a:t>) acts as a TSH receptor agonist, increasing the amount of thyroid hormone available for fetal growth and development.</a:t>
            </a:r>
          </a:p>
          <a:p>
            <a:pPr algn="just" rtl="0">
              <a:spcAft>
                <a:spcPts val="600"/>
              </a:spcAft>
            </a:pPr>
            <a:r>
              <a:rPr dirty="0" lang="en-US" smtClean="0"/>
              <a:t>Hypothyroid women who become pregnant need an increased dose of LT4, typically 20% to 50% above the </a:t>
            </a:r>
            <a:r>
              <a:rPr dirty="0" lang="en-US" err="1" smtClean="0"/>
              <a:t>prepregnancy</a:t>
            </a:r>
            <a:r>
              <a:rPr dirty="0" lang="en-US" smtClean="0"/>
              <a:t> dose.</a:t>
            </a:r>
          </a:p>
          <a:p>
            <a:pPr algn="just" rtl="0">
              <a:spcAft>
                <a:spcPts val="600"/>
              </a:spcAft>
            </a:pPr>
            <a:r>
              <a:rPr dirty="0" lang="en-US" smtClean="0"/>
              <a:t>The increased dose should be maintained throughout the pregnancy, with monthly TSH monitoring.</a:t>
            </a:r>
          </a:p>
          <a:p>
            <a:pPr algn="just" rtl="0">
              <a:spcAft>
                <a:spcPts val="600"/>
              </a:spcAft>
            </a:pPr>
            <a:r>
              <a:rPr dirty="0" lang="en-US" smtClean="0"/>
              <a:t> After delivery, the LT4 dose usually can be reduced.</a:t>
            </a:r>
            <a:endParaRPr dirty="0" lang="ar-EG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>
            <a:normAutofit/>
          </a:bodyPr>
          <a:p>
            <a:pPr algn="r"/>
            <a:r>
              <a:rPr b="1" dirty="0" sz="2800" i="1" lang="en-US" smtClean="0">
                <a:solidFill>
                  <a:srgbClr val="C00000"/>
                </a:solidFill>
              </a:rPr>
              <a:t>Thyroid gland</a:t>
            </a:r>
            <a:endParaRPr b="1" dirty="0" sz="2800" i="1" lang="ar-EG">
              <a:solidFill>
                <a:srgbClr val="C00000"/>
              </a:solidFill>
            </a:endParaRPr>
          </a:p>
        </p:txBody>
      </p:sp>
      <p:sp>
        <p:nvSpPr>
          <p:cNvPr id="1048600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ar-EG"/>
          </a:p>
        </p:txBody>
      </p:sp>
      <p:pic>
        <p:nvPicPr>
          <p:cNvPr id="2097153" name="Picture 2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 cstate="print"/>
          <a:srcRect/>
          <a:stretch>
            <a:fillRect/>
          </a:stretch>
        </p:blipFill>
        <p:spPr bwMode="auto">
          <a:xfrm>
            <a:off x="2267744" y="1628800"/>
            <a:ext cx="4524375" cy="3816424"/>
          </a:xfrm>
          <a:prstGeom prst="rect"/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ar-EG"/>
          </a:p>
        </p:txBody>
      </p:sp>
      <p:sp>
        <p:nvSpPr>
          <p:cNvPr id="1048651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ar-EG"/>
          </a:p>
        </p:txBody>
      </p:sp>
      <p:pic>
        <p:nvPicPr>
          <p:cNvPr id="2097159" name="Picture 3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 cstate="print"/>
          <a:srcRect/>
          <a:stretch>
            <a:fillRect/>
          </a:stretch>
        </p:blipFill>
        <p:spPr bwMode="auto">
          <a:xfrm>
            <a:off x="755576" y="908720"/>
            <a:ext cx="7776864" cy="5256584"/>
          </a:xfrm>
          <a:prstGeom prst="rect"/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2" name="Title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1143000"/>
          </a:xfrm>
        </p:spPr>
        <p:txBody>
          <a:bodyPr>
            <a:normAutofit/>
          </a:bodyPr>
          <a:p>
            <a:pPr algn="ctr"/>
            <a:r>
              <a:rPr b="1" dirty="0" sz="4000" i="1" lang="en-US" smtClean="0">
                <a:solidFill>
                  <a:srgbClr val="7030A0"/>
                </a:solidFill>
              </a:rPr>
              <a:t>Hyperthyroidism &amp; </a:t>
            </a:r>
            <a:r>
              <a:rPr b="1" dirty="0" sz="4000" i="1" lang="en-US" err="1" smtClean="0">
                <a:solidFill>
                  <a:srgbClr val="7030A0"/>
                </a:solidFill>
              </a:rPr>
              <a:t>thyrotoxicosis</a:t>
            </a:r>
            <a:r>
              <a:rPr b="1" dirty="0" sz="4000" i="1" lang="en-US" smtClean="0">
                <a:solidFill>
                  <a:srgbClr val="7030A0"/>
                </a:solidFill>
              </a:rPr>
              <a:t> </a:t>
            </a:r>
            <a:endParaRPr b="1" dirty="0" sz="4000" i="1" lang="ar-EG">
              <a:solidFill>
                <a:srgbClr val="7030A0"/>
              </a:solidFill>
            </a:endParaRPr>
          </a:p>
        </p:txBody>
      </p:sp>
      <p:sp>
        <p:nvSpPr>
          <p:cNvPr id="104865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algn="just" rtl="0">
              <a:spcAft>
                <a:spcPts val="1200"/>
              </a:spcAft>
            </a:pPr>
            <a:r>
              <a:rPr dirty="0" lang="en-US" smtClean="0"/>
              <a:t>It is much less common than hypothyroidism.</a:t>
            </a:r>
          </a:p>
          <a:p>
            <a:pPr algn="just" rtl="0">
              <a:spcAft>
                <a:spcPts val="1200"/>
              </a:spcAft>
            </a:pPr>
            <a:r>
              <a:rPr dirty="0" lang="en-US" smtClean="0"/>
              <a:t>Hyperthyroidism is related to excess thyroid hormone secreted by the thyroid gland. </a:t>
            </a:r>
          </a:p>
          <a:p>
            <a:pPr algn="just" rtl="0">
              <a:spcAft>
                <a:spcPts val="1200"/>
              </a:spcAft>
            </a:pPr>
            <a:r>
              <a:rPr dirty="0" lang="en-US" err="1" smtClean="0"/>
              <a:t>Thyrotoxicosis</a:t>
            </a:r>
            <a:r>
              <a:rPr dirty="0" lang="en-US" smtClean="0"/>
              <a:t> is any syndrome caused by excess thyroid hormone.</a:t>
            </a:r>
            <a:endParaRPr dirty="0" lang="ar-EG"/>
          </a:p>
        </p:txBody>
      </p:sp>
    </p:spTree>
  </p:cSld>
  <p:clrMapOvr>
    <a:masterClrMapping/>
  </p:clrMapOvr>
  <p:timing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1" dirty="0" sz="4000" i="1" lang="en-US" smtClean="0"/>
              <a:t>Causes of </a:t>
            </a:r>
            <a:r>
              <a:rPr b="1" dirty="0" sz="4000" i="1" lang="en-US" err="1" smtClean="0"/>
              <a:t>thyrotoxicosis</a:t>
            </a:r>
            <a:r>
              <a:rPr dirty="0" lang="en-US" smtClean="0"/>
              <a:t> </a:t>
            </a:r>
            <a:endParaRPr dirty="0" lang="ar-EG"/>
          </a:p>
        </p:txBody>
      </p:sp>
      <p:sp>
        <p:nvSpPr>
          <p:cNvPr id="1048655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algn="l" rtl="0">
              <a:spcAft>
                <a:spcPts val="1200"/>
              </a:spcAft>
              <a:buNone/>
            </a:pPr>
            <a:r>
              <a:rPr b="1" dirty="0" sz="2800" lang="en-US" smtClean="0">
                <a:solidFill>
                  <a:srgbClr val="00B050"/>
                </a:solidFill>
              </a:rPr>
              <a:t>Primary Hyperthyroidism</a:t>
            </a:r>
          </a:p>
          <a:p>
            <a:pPr algn="l" rtl="0">
              <a:spcAft>
                <a:spcPts val="1200"/>
              </a:spcAft>
            </a:pPr>
            <a:r>
              <a:rPr dirty="0" lang="en-US" smtClean="0"/>
              <a:t>Graves disease</a:t>
            </a:r>
          </a:p>
          <a:p>
            <a:pPr algn="l" rtl="0">
              <a:spcAft>
                <a:spcPts val="1200"/>
              </a:spcAft>
            </a:pPr>
            <a:r>
              <a:rPr dirty="0" lang="en-US" smtClean="0"/>
              <a:t>Toxic </a:t>
            </a:r>
            <a:r>
              <a:rPr dirty="0" lang="en-US" err="1" smtClean="0"/>
              <a:t>multinodular</a:t>
            </a:r>
            <a:r>
              <a:rPr dirty="0" lang="en-US" smtClean="0"/>
              <a:t> goiter</a:t>
            </a:r>
          </a:p>
          <a:p>
            <a:pPr algn="l" rtl="0">
              <a:spcAft>
                <a:spcPts val="1200"/>
              </a:spcAft>
            </a:pPr>
            <a:r>
              <a:rPr dirty="0" lang="en-US" smtClean="0"/>
              <a:t>Toxic adenoma</a:t>
            </a:r>
          </a:p>
          <a:p>
            <a:pPr algn="l" rtl="0">
              <a:spcAft>
                <a:spcPts val="1200"/>
              </a:spcAft>
            </a:pPr>
            <a:r>
              <a:rPr dirty="0" lang="en-US" smtClean="0"/>
              <a:t>Thyroid cancer</a:t>
            </a:r>
          </a:p>
          <a:p>
            <a:pPr algn="l" rtl="0">
              <a:spcAft>
                <a:spcPts val="1200"/>
              </a:spcAft>
            </a:pPr>
            <a:r>
              <a:rPr dirty="0" lang="en-US" smtClean="0"/>
              <a:t>Struma </a:t>
            </a:r>
            <a:r>
              <a:rPr dirty="0" lang="en-US" err="1" smtClean="0"/>
              <a:t>ovarii</a:t>
            </a:r>
            <a:r>
              <a:rPr dirty="0" lang="en-US" smtClean="0"/>
              <a:t> (</a:t>
            </a:r>
            <a:r>
              <a:rPr dirty="0" lang="en-US" err="1" smtClean="0"/>
              <a:t>monodermal</a:t>
            </a:r>
            <a:r>
              <a:rPr dirty="0" lang="en-US" smtClean="0"/>
              <a:t> </a:t>
            </a:r>
            <a:r>
              <a:rPr dirty="0" lang="en-US" err="1" smtClean="0"/>
              <a:t>teratoma</a:t>
            </a:r>
            <a:r>
              <a:rPr dirty="0" lang="en-US" smtClean="0"/>
              <a:t>)</a:t>
            </a:r>
          </a:p>
          <a:p>
            <a:pPr algn="l" rtl="0">
              <a:spcAft>
                <a:spcPts val="1200"/>
              </a:spcAft>
            </a:pPr>
            <a:r>
              <a:rPr dirty="0" lang="en-US" smtClean="0"/>
              <a:t>Iodine excess (including </a:t>
            </a:r>
            <a:r>
              <a:rPr dirty="0" lang="en-US" err="1" smtClean="0"/>
              <a:t>radiocontrast</a:t>
            </a:r>
            <a:r>
              <a:rPr dirty="0" lang="en-US" smtClean="0"/>
              <a:t>, </a:t>
            </a:r>
            <a:r>
              <a:rPr dirty="0" lang="en-US" err="1" smtClean="0"/>
              <a:t>amiodarone</a:t>
            </a:r>
            <a:r>
              <a:rPr dirty="0" lang="en-US" smtClean="0"/>
              <a:t>)</a:t>
            </a:r>
            <a:endParaRPr dirty="0" lang="ar-EG"/>
          </a:p>
        </p:txBody>
      </p:sp>
    </p:spTree>
  </p:cSld>
  <p:clrMapOvr>
    <a:masterClrMapping/>
  </p:clrMapOvr>
  <p:timing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9" name="Title 1"/>
          <p:cNvSpPr>
            <a:spLocks noGrp="1"/>
          </p:cNvSpPr>
          <p:nvPr>
            <p:ph type="title"/>
          </p:nvPr>
        </p:nvSpPr>
        <p:spPr>
          <a:xfrm>
            <a:off x="683568" y="188640"/>
            <a:ext cx="8229600" cy="1143000"/>
          </a:xfrm>
        </p:spPr>
        <p:txBody>
          <a:bodyPr/>
          <a:p>
            <a:pPr algn="r"/>
            <a:r>
              <a:rPr b="1" dirty="0" sz="2800" i="1" lang="en-US" smtClean="0">
                <a:solidFill>
                  <a:srgbClr val="C00000"/>
                </a:solidFill>
              </a:rPr>
              <a:t>Causes</a:t>
            </a:r>
            <a:r>
              <a:rPr dirty="0" lang="en-US" smtClean="0"/>
              <a:t> </a:t>
            </a:r>
            <a:endParaRPr dirty="0" lang="ar-EG"/>
          </a:p>
        </p:txBody>
      </p:sp>
      <p:sp>
        <p:nvSpPr>
          <p:cNvPr id="1048660" name="Content Placeholder 2"/>
          <p:cNvSpPr>
            <a:spLocks noGrp="1"/>
          </p:cNvSpPr>
          <p:nvPr>
            <p:ph idx="1"/>
          </p:nvPr>
        </p:nvSpPr>
        <p:spPr>
          <a:xfrm>
            <a:off x="251520" y="1340768"/>
            <a:ext cx="8640960" cy="5112568"/>
          </a:xfrm>
        </p:spPr>
        <p:txBody>
          <a:bodyPr>
            <a:normAutofit/>
          </a:bodyPr>
          <a:p>
            <a:pPr algn="just" rtl="0">
              <a:spcAft>
                <a:spcPts val="600"/>
              </a:spcAft>
              <a:buNone/>
            </a:pPr>
            <a:r>
              <a:rPr b="1" dirty="0" sz="2800" lang="en-US" err="1" smtClean="0">
                <a:solidFill>
                  <a:srgbClr val="00B050"/>
                </a:solidFill>
              </a:rPr>
              <a:t>Thyrotoxicosis</a:t>
            </a:r>
            <a:r>
              <a:rPr b="1" dirty="0" sz="2800" lang="en-US" smtClean="0">
                <a:solidFill>
                  <a:srgbClr val="00B050"/>
                </a:solidFill>
              </a:rPr>
              <a:t> without Hyperthyroidism</a:t>
            </a:r>
          </a:p>
          <a:p>
            <a:pPr algn="just" rtl="0">
              <a:spcAft>
                <a:spcPts val="600"/>
              </a:spcAft>
            </a:pPr>
            <a:r>
              <a:rPr dirty="0" lang="en-US" err="1" smtClean="0"/>
              <a:t>Subacute</a:t>
            </a:r>
            <a:r>
              <a:rPr dirty="0" lang="en-US" smtClean="0"/>
              <a:t> </a:t>
            </a:r>
            <a:r>
              <a:rPr dirty="0" lang="en-US" err="1" smtClean="0"/>
              <a:t>thyroiditis</a:t>
            </a:r>
            <a:endParaRPr dirty="0" lang="en-US" smtClean="0"/>
          </a:p>
          <a:p>
            <a:pPr algn="just" rtl="0">
              <a:spcAft>
                <a:spcPts val="600"/>
              </a:spcAft>
            </a:pPr>
            <a:r>
              <a:rPr dirty="0" lang="en-US" smtClean="0"/>
              <a:t>Silent (painless) </a:t>
            </a:r>
            <a:r>
              <a:rPr dirty="0" lang="en-US" err="1" smtClean="0"/>
              <a:t>thyroiditis</a:t>
            </a:r>
            <a:endParaRPr dirty="0" lang="en-US" smtClean="0"/>
          </a:p>
          <a:p>
            <a:pPr algn="just" rtl="0">
              <a:spcAft>
                <a:spcPts val="600"/>
              </a:spcAft>
            </a:pPr>
            <a:r>
              <a:rPr dirty="0" lang="en-US" smtClean="0"/>
              <a:t>Excess thyroid hormone intake </a:t>
            </a:r>
          </a:p>
          <a:p>
            <a:pPr algn="just" rtl="0">
              <a:spcAft>
                <a:spcPts val="600"/>
              </a:spcAft>
            </a:pPr>
            <a:r>
              <a:rPr dirty="0" lang="en-US" smtClean="0"/>
              <a:t>Drug-induced (</a:t>
            </a:r>
            <a:r>
              <a:rPr dirty="0" lang="en-US" err="1" smtClean="0"/>
              <a:t>amiodarone</a:t>
            </a:r>
            <a:r>
              <a:rPr dirty="0" lang="en-US" smtClean="0"/>
              <a:t>, iodine, lithium, </a:t>
            </a:r>
            <a:r>
              <a:rPr dirty="0" lang="en-US" err="1" smtClean="0"/>
              <a:t>interferons</a:t>
            </a:r>
            <a:r>
              <a:rPr dirty="0" lang="en-US" smtClean="0"/>
              <a:t>)</a:t>
            </a:r>
          </a:p>
          <a:p>
            <a:pPr algn="just" rtl="0">
              <a:spcAft>
                <a:spcPts val="600"/>
              </a:spcAft>
              <a:buNone/>
            </a:pPr>
            <a:r>
              <a:rPr b="1" dirty="0" sz="2800" lang="en-US" smtClean="0">
                <a:solidFill>
                  <a:srgbClr val="00B050"/>
                </a:solidFill>
              </a:rPr>
              <a:t>Secondary Hyperthyroidism</a:t>
            </a:r>
          </a:p>
          <a:p>
            <a:pPr algn="just" rtl="0">
              <a:spcAft>
                <a:spcPts val="600"/>
              </a:spcAft>
            </a:pPr>
            <a:r>
              <a:rPr dirty="0" lang="en-US" smtClean="0"/>
              <a:t>TSH-secreting pituitary tumors</a:t>
            </a:r>
          </a:p>
          <a:p>
            <a:pPr algn="just" rtl="0">
              <a:spcAft>
                <a:spcPts val="600"/>
              </a:spcAft>
            </a:pPr>
            <a:r>
              <a:rPr dirty="0" lang="en-US" err="1" smtClean="0"/>
              <a:t>Trophoblastic</a:t>
            </a:r>
            <a:r>
              <a:rPr dirty="0" lang="en-US" smtClean="0"/>
              <a:t> (</a:t>
            </a:r>
            <a:r>
              <a:rPr dirty="0" lang="en-US" err="1" smtClean="0"/>
              <a:t>hCG</a:t>
            </a:r>
            <a:r>
              <a:rPr dirty="0" lang="en-US" smtClean="0"/>
              <a:t>-secreting) tumors</a:t>
            </a:r>
          </a:p>
          <a:p>
            <a:pPr algn="just" rtl="0">
              <a:spcAft>
                <a:spcPts val="600"/>
              </a:spcAft>
            </a:pPr>
            <a:r>
              <a:rPr dirty="0" lang="en-US" smtClean="0"/>
              <a:t>Gestational </a:t>
            </a:r>
            <a:r>
              <a:rPr dirty="0" lang="en-US" err="1" smtClean="0"/>
              <a:t>thyrotoxicosis</a:t>
            </a:r>
            <a:endParaRPr dirty="0" lang="ar-EG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Title 1"/>
          <p:cNvSpPr>
            <a:spLocks noGrp="1"/>
          </p:cNvSpPr>
          <p:nvPr>
            <p:ph type="title"/>
          </p:nvPr>
        </p:nvSpPr>
        <p:spPr>
          <a:xfrm>
            <a:off x="395536" y="476672"/>
            <a:ext cx="8229600" cy="1143000"/>
          </a:xfrm>
        </p:spPr>
        <p:txBody>
          <a:bodyPr>
            <a:noAutofit/>
          </a:bodyPr>
          <a:p>
            <a:r>
              <a:rPr b="1" dirty="0" sz="4000" i="1" lang="ar-EG" smtClean="0"/>
              <a:t/>
            </a:r>
            <a:br>
              <a:rPr b="1" dirty="0" sz="4000" i="1" lang="ar-EG" smtClean="0"/>
            </a:br>
            <a:r>
              <a:rPr b="1" dirty="0" sz="4000" i="1" lang="en-US" smtClean="0"/>
              <a:t>Signs &amp; symptoms of </a:t>
            </a:r>
            <a:r>
              <a:rPr b="1" dirty="0" sz="4000" i="1" lang="en-US" err="1" smtClean="0"/>
              <a:t>Thyrotoxicosis</a:t>
            </a:r>
            <a:endParaRPr dirty="0" sz="4000" i="1" lang="ar-EG"/>
          </a:p>
        </p:txBody>
      </p:sp>
      <p:sp>
        <p:nvSpPr>
          <p:cNvPr id="1048662" name="Content Placeholder 2"/>
          <p:cNvSpPr>
            <a:spLocks noGrp="1"/>
          </p:cNvSpPr>
          <p:nvPr>
            <p:ph idx="1"/>
          </p:nvPr>
        </p:nvSpPr>
        <p:spPr>
          <a:xfrm>
            <a:off x="467544" y="2708920"/>
            <a:ext cx="8229600" cy="4149080"/>
          </a:xfrm>
        </p:spPr>
        <p:txBody>
          <a:bodyPr numCol="2">
            <a:normAutofit fontScale="57692" lnSpcReduction="10000"/>
          </a:bodyPr>
          <a:p>
            <a:pPr algn="l" rtl="0">
              <a:spcAft>
                <a:spcPts val="600"/>
              </a:spcAft>
            </a:pPr>
            <a:r>
              <a:rPr dirty="0" lang="en-US" smtClean="0"/>
              <a:t>Weight loss</a:t>
            </a:r>
          </a:p>
          <a:p>
            <a:pPr algn="l" rtl="0">
              <a:spcAft>
                <a:spcPts val="600"/>
              </a:spcAft>
            </a:pPr>
            <a:r>
              <a:rPr dirty="0" lang="en-US" smtClean="0"/>
              <a:t>Increased appetite</a:t>
            </a:r>
          </a:p>
          <a:p>
            <a:pPr algn="l" rtl="0">
              <a:spcAft>
                <a:spcPts val="600"/>
              </a:spcAft>
            </a:pPr>
            <a:r>
              <a:rPr dirty="0" lang="en-US" smtClean="0"/>
              <a:t> Irritability</a:t>
            </a:r>
          </a:p>
          <a:p>
            <a:pPr algn="l" rtl="0">
              <a:spcAft>
                <a:spcPts val="600"/>
              </a:spcAft>
            </a:pPr>
            <a:r>
              <a:rPr dirty="0" lang="en-US" smtClean="0"/>
              <a:t>Tremor</a:t>
            </a:r>
          </a:p>
          <a:p>
            <a:pPr algn="l" rtl="0">
              <a:spcAft>
                <a:spcPts val="600"/>
              </a:spcAft>
            </a:pPr>
            <a:r>
              <a:rPr dirty="0" lang="en-US" smtClean="0"/>
              <a:t>Goiter</a:t>
            </a:r>
          </a:p>
          <a:p>
            <a:pPr algn="l" rtl="0">
              <a:spcAft>
                <a:spcPts val="600"/>
              </a:spcAft>
            </a:pPr>
            <a:r>
              <a:rPr dirty="0" lang="en-US" smtClean="0"/>
              <a:t>Stiffness</a:t>
            </a:r>
          </a:p>
          <a:p>
            <a:pPr algn="l" rtl="0">
              <a:spcAft>
                <a:spcPts val="600"/>
              </a:spcAft>
            </a:pPr>
            <a:r>
              <a:rPr dirty="0" lang="en-US" smtClean="0"/>
              <a:t>Muscle weakness</a:t>
            </a:r>
          </a:p>
          <a:p>
            <a:pPr algn="l" rtl="0">
              <a:spcAft>
                <a:spcPts val="600"/>
              </a:spcAft>
            </a:pPr>
            <a:r>
              <a:rPr dirty="0" lang="en-US" smtClean="0"/>
              <a:t>Breathlessness</a:t>
            </a:r>
          </a:p>
          <a:p>
            <a:pPr algn="l" rtl="0">
              <a:spcAft>
                <a:spcPts val="600"/>
              </a:spcAft>
            </a:pPr>
            <a:r>
              <a:rPr dirty="0" lang="en-US" smtClean="0"/>
              <a:t>Palpitation</a:t>
            </a:r>
          </a:p>
          <a:p>
            <a:pPr algn="l" rtl="0">
              <a:spcAft>
                <a:spcPts val="600"/>
              </a:spcAft>
            </a:pPr>
            <a:r>
              <a:rPr dirty="0" lang="en-US" smtClean="0"/>
              <a:t>Vomiting</a:t>
            </a:r>
          </a:p>
          <a:p>
            <a:pPr algn="l" rtl="0">
              <a:spcAft>
                <a:spcPts val="600"/>
              </a:spcAft>
            </a:pPr>
            <a:r>
              <a:rPr dirty="0" lang="en-US" smtClean="0"/>
              <a:t>Diarrhea</a:t>
            </a:r>
          </a:p>
          <a:p>
            <a:pPr algn="l" rtl="0">
              <a:spcAft>
                <a:spcPts val="600"/>
              </a:spcAft>
            </a:pPr>
            <a:r>
              <a:rPr dirty="0" lang="en-US" err="1" smtClean="0"/>
              <a:t>Oligomenorrhoea</a:t>
            </a:r>
            <a:endParaRPr dirty="0" lang="en-US" smtClean="0"/>
          </a:p>
          <a:p>
            <a:pPr algn="l" rtl="0">
              <a:spcAft>
                <a:spcPts val="600"/>
              </a:spcAft>
            </a:pPr>
            <a:r>
              <a:rPr dirty="0" lang="en-US" smtClean="0"/>
              <a:t>Loss of libido</a:t>
            </a:r>
          </a:p>
          <a:p>
            <a:pPr algn="l" rtl="0">
              <a:spcAft>
                <a:spcPts val="600"/>
              </a:spcAft>
            </a:pPr>
            <a:r>
              <a:rPr dirty="0" lang="en-US" smtClean="0"/>
              <a:t>Excessive sweating</a:t>
            </a:r>
          </a:p>
          <a:p>
            <a:pPr algn="l" rtl="0"/>
            <a:endParaRPr dirty="0" lang="en-US" smtClean="0"/>
          </a:p>
          <a:p>
            <a:pPr algn="l" rtl="0"/>
            <a:endParaRPr dirty="0" lang="ar-EG"/>
          </a:p>
        </p:txBody>
      </p:sp>
      <p:sp>
        <p:nvSpPr>
          <p:cNvPr id="1048663" name="TextBox 3"/>
          <p:cNvSpPr txBox="1"/>
          <p:nvPr/>
        </p:nvSpPr>
        <p:spPr>
          <a:xfrm>
            <a:off x="323528" y="1700808"/>
            <a:ext cx="8352928" cy="892552"/>
          </a:xfrm>
          <a:prstGeom prst="rect"/>
          <a:noFill/>
        </p:spPr>
        <p:txBody>
          <a:bodyPr rtlCol="1" wrap="square">
            <a:spAutoFit/>
          </a:bodyPr>
          <a:p>
            <a:pPr algn="just" rtl="0"/>
            <a:r>
              <a:rPr dirty="0" sz="2600" lang="en-US" smtClean="0"/>
              <a:t>Appear due to </a:t>
            </a:r>
            <a:r>
              <a:rPr dirty="0" sz="2600" lang="en-US" err="1" smtClean="0"/>
              <a:t>hypermetabolic</a:t>
            </a:r>
            <a:r>
              <a:rPr dirty="0" sz="2600" lang="en-US" smtClean="0"/>
              <a:t> state and </a:t>
            </a:r>
            <a:r>
              <a:rPr dirty="0" sz="2600" lang="en-US" err="1" smtClean="0"/>
              <a:t>overactivity</a:t>
            </a:r>
            <a:r>
              <a:rPr dirty="0" sz="2600" lang="en-US" smtClean="0"/>
              <a:t> of sympathetic nervous system</a:t>
            </a:r>
            <a:r>
              <a:rPr dirty="0" lang="en-US" smtClean="0"/>
              <a:t>.</a:t>
            </a:r>
          </a:p>
        </p:txBody>
      </p:sp>
    </p:spTree>
  </p:cSld>
  <p:clrMapOvr>
    <a:masterClrMapping/>
  </p:clrMapOvr>
  <p:timing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4" name="Title 1"/>
          <p:cNvSpPr>
            <a:spLocks noGrp="1"/>
          </p:cNvSpPr>
          <p:nvPr>
            <p:ph type="title"/>
          </p:nvPr>
        </p:nvSpPr>
        <p:spPr>
          <a:xfrm>
            <a:off x="611560" y="260648"/>
            <a:ext cx="8229600" cy="1143000"/>
          </a:xfrm>
        </p:spPr>
        <p:txBody>
          <a:bodyPr>
            <a:normAutofit/>
          </a:bodyPr>
          <a:p>
            <a:pPr algn="r"/>
            <a:r>
              <a:rPr b="1" dirty="0" sz="2800" i="1" lang="en-US" smtClean="0">
                <a:solidFill>
                  <a:srgbClr val="C00000"/>
                </a:solidFill>
              </a:rPr>
              <a:t>Signs &amp; symptoms</a:t>
            </a:r>
            <a:endParaRPr b="1" dirty="0" sz="2800" i="1" lang="ar-EG" smtClean="0">
              <a:solidFill>
                <a:srgbClr val="C00000"/>
              </a:solidFill>
            </a:endParaRPr>
          </a:p>
        </p:txBody>
      </p:sp>
      <p:sp>
        <p:nvSpPr>
          <p:cNvPr id="1048665" name="Content Placeholder 2"/>
          <p:cNvSpPr>
            <a:spLocks noGrp="1"/>
          </p:cNvSpPr>
          <p:nvPr>
            <p:ph idx="1"/>
          </p:nvPr>
        </p:nvSpPr>
        <p:spPr>
          <a:xfrm>
            <a:off x="395536" y="1628800"/>
            <a:ext cx="8229600" cy="4389120"/>
          </a:xfrm>
        </p:spPr>
        <p:txBody>
          <a:bodyPr/>
          <a:p>
            <a:pPr algn="l" rtl="0"/>
            <a:r>
              <a:rPr dirty="0" lang="en-US" smtClean="0"/>
              <a:t>Tachycardia or </a:t>
            </a:r>
            <a:r>
              <a:rPr dirty="0" lang="en-US" err="1" smtClean="0"/>
              <a:t>atrial</a:t>
            </a:r>
            <a:r>
              <a:rPr dirty="0" lang="en-US" smtClean="0"/>
              <a:t> fibrillation</a:t>
            </a:r>
          </a:p>
          <a:p>
            <a:pPr algn="l" rtl="0"/>
            <a:r>
              <a:rPr dirty="0" lang="en-US" smtClean="0"/>
              <a:t>Systolic hypertension</a:t>
            </a:r>
          </a:p>
          <a:p>
            <a:pPr algn="l" rtl="0"/>
            <a:r>
              <a:rPr dirty="0" lang="en-US" smtClean="0"/>
              <a:t>Depression </a:t>
            </a:r>
          </a:p>
          <a:p>
            <a:pPr algn="l" rtl="0"/>
            <a:r>
              <a:rPr dirty="0" lang="en-US" err="1" smtClean="0"/>
              <a:t>Myopathy</a:t>
            </a:r>
            <a:endParaRPr dirty="0" lang="en-US" smtClean="0"/>
          </a:p>
          <a:p>
            <a:pPr algn="l" rtl="0"/>
            <a:r>
              <a:rPr dirty="0" lang="en-US" err="1" smtClean="0"/>
              <a:t>Onycholysis</a:t>
            </a:r>
            <a:endParaRPr dirty="0" lang="en-US" smtClean="0"/>
          </a:p>
          <a:p>
            <a:pPr algn="l" rtl="0"/>
            <a:r>
              <a:rPr dirty="0" lang="en-US" err="1" smtClean="0"/>
              <a:t>Palmar</a:t>
            </a:r>
            <a:r>
              <a:rPr dirty="0" lang="en-US" smtClean="0"/>
              <a:t> </a:t>
            </a:r>
            <a:r>
              <a:rPr dirty="0" lang="en-US" err="1" smtClean="0"/>
              <a:t>erythema</a:t>
            </a:r>
            <a:endParaRPr dirty="0" lang="ar-EG"/>
          </a:p>
        </p:txBody>
      </p:sp>
      <p:pic>
        <p:nvPicPr>
          <p:cNvPr id="2097160" name="Picture 2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 cstate="print"/>
          <a:srcRect/>
          <a:stretch>
            <a:fillRect/>
          </a:stretch>
        </p:blipFill>
        <p:spPr bwMode="auto">
          <a:xfrm>
            <a:off x="4283968" y="2636912"/>
            <a:ext cx="4516760" cy="3200400"/>
          </a:xfrm>
          <a:prstGeom prst="rect"/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Title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229600" cy="1143000"/>
          </a:xfrm>
        </p:spPr>
        <p:txBody>
          <a:bodyPr>
            <a:normAutofit/>
          </a:bodyPr>
          <a:p>
            <a:r>
              <a:rPr b="1" dirty="0" sz="4000" i="1" lang="en-US" smtClean="0"/>
              <a:t>Diagnosis </a:t>
            </a:r>
            <a:endParaRPr b="1" dirty="0" sz="4000" i="1" lang="ar-EG"/>
          </a:p>
        </p:txBody>
      </p:sp>
      <p:sp>
        <p:nvSpPr>
          <p:cNvPr id="1048670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363272" cy="4389120"/>
          </a:xfrm>
        </p:spPr>
        <p:txBody>
          <a:bodyPr>
            <a:normAutofit/>
          </a:bodyPr>
          <a:p>
            <a:pPr algn="just" rtl="0">
              <a:spcAft>
                <a:spcPts val="600"/>
              </a:spcAft>
            </a:pPr>
            <a:r>
              <a:rPr dirty="0" lang="en-US" smtClean="0"/>
              <a:t>Low TSH level (less than 0.5 </a:t>
            </a:r>
            <a:r>
              <a:rPr dirty="0" lang="en-US" err="1" smtClean="0"/>
              <a:t>μIU</a:t>
            </a:r>
            <a:r>
              <a:rPr dirty="0" lang="en-US" smtClean="0"/>
              <a:t>/</a:t>
            </a:r>
            <a:r>
              <a:rPr dirty="0" lang="en-US" err="1" smtClean="0"/>
              <a:t>mL</a:t>
            </a:r>
            <a:r>
              <a:rPr dirty="0" lang="en-US" smtClean="0"/>
              <a:t>) signifies </a:t>
            </a:r>
            <a:r>
              <a:rPr dirty="0" lang="en-US" err="1" smtClean="0"/>
              <a:t>thyrotoxicosis</a:t>
            </a:r>
            <a:r>
              <a:rPr dirty="0" lang="en-US" smtClean="0"/>
              <a:t>.</a:t>
            </a:r>
          </a:p>
          <a:p>
            <a:pPr algn="just" rtl="0">
              <a:spcAft>
                <a:spcPts val="600"/>
              </a:spcAft>
            </a:pPr>
            <a:r>
              <a:rPr dirty="0" lang="en-US" smtClean="0"/>
              <a:t>FT4 is elevated in overt hyperthyroidism but may be normal in mild hyperthyroidism.</a:t>
            </a:r>
          </a:p>
          <a:p>
            <a:pPr algn="just" rtl="0">
              <a:spcAft>
                <a:spcPts val="600"/>
              </a:spcAft>
            </a:pPr>
            <a:r>
              <a:rPr dirty="0" lang="en-US" smtClean="0"/>
              <a:t>Increased radioiodine uptake in the thyroid indicates increased hormone production by the thyroid gland.</a:t>
            </a:r>
          </a:p>
          <a:p>
            <a:pPr algn="just" rtl="0">
              <a:spcAft>
                <a:spcPts val="600"/>
              </a:spcAft>
            </a:pPr>
            <a:r>
              <a:rPr dirty="0" lang="en-US" smtClean="0"/>
              <a:t>Almost all patients with Graves disease will have +</a:t>
            </a:r>
            <a:r>
              <a:rPr dirty="0" lang="en-US" err="1" smtClean="0"/>
              <a:t>ve</a:t>
            </a:r>
            <a:r>
              <a:rPr dirty="0" lang="en-US" smtClean="0"/>
              <a:t> TSHR-</a:t>
            </a:r>
            <a:r>
              <a:rPr dirty="0" lang="en-US" err="1" smtClean="0"/>
              <a:t>SAbs</a:t>
            </a:r>
            <a:r>
              <a:rPr dirty="0" lang="en-US" smtClean="0"/>
              <a:t> and positive anti-</a:t>
            </a:r>
            <a:r>
              <a:rPr dirty="0" lang="en-US" err="1" smtClean="0"/>
              <a:t>TPOAbs</a:t>
            </a:r>
            <a:r>
              <a:rPr dirty="0" lang="en-US" smtClean="0"/>
              <a:t>.</a:t>
            </a:r>
            <a:endParaRPr dirty="0" lang="ar-EG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Title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1143000"/>
          </a:xfrm>
        </p:spPr>
        <p:txBody>
          <a:bodyPr>
            <a:normAutofit/>
          </a:bodyPr>
          <a:p>
            <a:r>
              <a:rPr b="1" dirty="0" sz="4000" i="1" lang="en-US" smtClean="0"/>
              <a:t>Mild (Subclinical) Hyperthyroidism</a:t>
            </a:r>
            <a:endParaRPr dirty="0" sz="4000" i="1" lang="ar-EG"/>
          </a:p>
        </p:txBody>
      </p:sp>
      <p:sp>
        <p:nvSpPr>
          <p:cNvPr id="1048672" name="Content Placeholder 2"/>
          <p:cNvSpPr>
            <a:spLocks noGrp="1"/>
          </p:cNvSpPr>
          <p:nvPr>
            <p:ph idx="1"/>
          </p:nvPr>
        </p:nvSpPr>
        <p:spPr>
          <a:xfrm>
            <a:off x="467544" y="1772816"/>
            <a:ext cx="8229600" cy="4680520"/>
          </a:xfrm>
        </p:spPr>
        <p:txBody>
          <a:bodyPr>
            <a:normAutofit/>
          </a:bodyPr>
          <a:p>
            <a:pPr algn="just" rtl="0">
              <a:spcAft>
                <a:spcPts val="600"/>
              </a:spcAft>
            </a:pPr>
            <a:r>
              <a:rPr dirty="0" lang="en-US" smtClean="0"/>
              <a:t>Defined as a low TSH level with a normal FT4 level.</a:t>
            </a:r>
          </a:p>
          <a:p>
            <a:pPr algn="just" rtl="0">
              <a:spcAft>
                <a:spcPts val="600"/>
              </a:spcAft>
            </a:pPr>
            <a:r>
              <a:rPr dirty="0" lang="en-US" smtClean="0"/>
              <a:t>Few or no symptoms.</a:t>
            </a:r>
          </a:p>
          <a:p>
            <a:pPr algn="just" rtl="0">
              <a:spcAft>
                <a:spcPts val="600"/>
              </a:spcAft>
            </a:pPr>
            <a:r>
              <a:rPr dirty="0" lang="en-US" smtClean="0"/>
              <a:t>Some patients progress to overt </a:t>
            </a:r>
            <a:r>
              <a:rPr dirty="0" lang="en-US" err="1" smtClean="0"/>
              <a:t>thyrotoxicosis</a:t>
            </a:r>
            <a:r>
              <a:rPr dirty="0" lang="en-US" smtClean="0"/>
              <a:t>.</a:t>
            </a:r>
          </a:p>
          <a:p>
            <a:pPr algn="just" rtl="0">
              <a:spcAft>
                <a:spcPts val="600"/>
              </a:spcAft>
            </a:pPr>
            <a:r>
              <a:rPr dirty="0" lang="en-US" smtClean="0"/>
              <a:t>They may experience long-term cardiovascular and bone complications.</a:t>
            </a:r>
          </a:p>
          <a:p>
            <a:pPr algn="just" rtl="0">
              <a:spcAft>
                <a:spcPts val="600"/>
              </a:spcAft>
            </a:pPr>
            <a:r>
              <a:rPr dirty="0" lang="en-US" smtClean="0"/>
              <a:t>Treatment should be considered in patients with TSH levels less than (0.1μIU/</a:t>
            </a:r>
            <a:r>
              <a:rPr dirty="0" lang="en-US" err="1" smtClean="0"/>
              <a:t>mL</a:t>
            </a:r>
            <a:r>
              <a:rPr dirty="0" lang="en-US" smtClean="0"/>
              <a:t>), Graves disease, postmenopausal women, and patients with cardiovascular disease.</a:t>
            </a:r>
          </a:p>
          <a:p>
            <a:pPr algn="l" rtl="0"/>
            <a:endParaRPr dirty="0" lang="ar-EG"/>
          </a:p>
        </p:txBody>
      </p:sp>
    </p:spTree>
  </p:cSld>
  <p:clrMapOvr>
    <a:masterClrMapping/>
  </p:clrMapOvr>
  <p:timing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Title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229600" cy="1143000"/>
          </a:xfrm>
        </p:spPr>
        <p:txBody>
          <a:bodyPr>
            <a:normAutofit/>
          </a:bodyPr>
          <a:p>
            <a:r>
              <a:rPr b="1" dirty="0" sz="4000" i="1" lang="en-US" smtClean="0"/>
              <a:t>Graves Disease</a:t>
            </a:r>
            <a:endParaRPr dirty="0" sz="4000" i="1" lang="ar-EG"/>
          </a:p>
        </p:txBody>
      </p:sp>
      <p:sp>
        <p:nvSpPr>
          <p:cNvPr id="1048674" name="Content Placeholder 2"/>
          <p:cNvSpPr>
            <a:spLocks noGrp="1"/>
          </p:cNvSpPr>
          <p:nvPr>
            <p:ph idx="1"/>
          </p:nvPr>
        </p:nvSpPr>
        <p:spPr>
          <a:xfrm>
            <a:off x="395536" y="1772816"/>
            <a:ext cx="8229600" cy="4608512"/>
          </a:xfrm>
        </p:spPr>
        <p:txBody>
          <a:bodyPr>
            <a:normAutofit lnSpcReduction="10000"/>
          </a:bodyPr>
          <a:p>
            <a:pPr algn="just" rtl="0">
              <a:spcAft>
                <a:spcPts val="600"/>
              </a:spcAft>
            </a:pPr>
            <a:r>
              <a:rPr dirty="0" lang="en-US" smtClean="0"/>
              <a:t>It is an autoimmune syndrome that includes hyperthyroidism,  thyroid enlargement, </a:t>
            </a:r>
            <a:r>
              <a:rPr dirty="0" lang="en-US" err="1" smtClean="0"/>
              <a:t>exophthalmos</a:t>
            </a:r>
            <a:r>
              <a:rPr dirty="0" lang="en-US" smtClean="0"/>
              <a:t> and other eye findings, and skin findings.</a:t>
            </a:r>
          </a:p>
          <a:p>
            <a:pPr algn="just" rtl="0">
              <a:spcAft>
                <a:spcPts val="600"/>
              </a:spcAft>
            </a:pPr>
            <a:r>
              <a:rPr dirty="0" lang="en-US" smtClean="0"/>
              <a:t>More common in adults -between 20 and 50 years</a:t>
            </a:r>
          </a:p>
          <a:p>
            <a:pPr algn="just" rtl="0">
              <a:spcAft>
                <a:spcPts val="600"/>
              </a:spcAft>
            </a:pPr>
            <a:r>
              <a:rPr dirty="0" lang="en-US" smtClean="0"/>
              <a:t>Hyperthyroidism results from the production of TSHR-</a:t>
            </a:r>
            <a:r>
              <a:rPr dirty="0" lang="en-US" err="1" smtClean="0"/>
              <a:t>SAbs</a:t>
            </a:r>
            <a:r>
              <a:rPr dirty="0" lang="en-US" smtClean="0"/>
              <a:t> in at least 80% of patients.</a:t>
            </a:r>
          </a:p>
          <a:p>
            <a:pPr algn="just" rtl="0">
              <a:spcAft>
                <a:spcPts val="600"/>
              </a:spcAft>
            </a:pPr>
            <a:r>
              <a:rPr dirty="0" lang="en-US" smtClean="0"/>
              <a:t>These antibodies have TSH agonist activity, thereby stimulating hormone synthesis and release. </a:t>
            </a:r>
          </a:p>
          <a:p>
            <a:pPr algn="just" rtl="0">
              <a:spcAft>
                <a:spcPts val="600"/>
              </a:spcAft>
            </a:pPr>
            <a:r>
              <a:rPr dirty="0" lang="en-US" smtClean="0"/>
              <a:t>They cross-react with orbital and fibroblastic tissue, resulting in </a:t>
            </a:r>
            <a:r>
              <a:rPr dirty="0" lang="en-US" err="1" smtClean="0"/>
              <a:t>ophthalmopathy</a:t>
            </a:r>
            <a:r>
              <a:rPr dirty="0" lang="en-US" smtClean="0"/>
              <a:t> and </a:t>
            </a:r>
            <a:r>
              <a:rPr dirty="0" lang="en-US" err="1" smtClean="0"/>
              <a:t>dermopathy</a:t>
            </a:r>
            <a:r>
              <a:rPr dirty="0" lang="en-US" smtClean="0"/>
              <a:t>..</a:t>
            </a:r>
            <a:endParaRPr dirty="0" lang="ar-EG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Title 1"/>
          <p:cNvSpPr>
            <a:spLocks noGrp="1"/>
          </p:cNvSpPr>
          <p:nvPr>
            <p:ph type="title"/>
          </p:nvPr>
        </p:nvSpPr>
        <p:spPr>
          <a:xfrm>
            <a:off x="539552" y="260648"/>
            <a:ext cx="8229600" cy="1143000"/>
          </a:xfrm>
        </p:spPr>
        <p:txBody>
          <a:bodyPr>
            <a:normAutofit/>
          </a:bodyPr>
          <a:p>
            <a:pPr algn="r"/>
            <a:r>
              <a:rPr b="1" dirty="0" sz="2800" i="1" lang="en-US" smtClean="0">
                <a:solidFill>
                  <a:srgbClr val="C00000"/>
                </a:solidFill>
              </a:rPr>
              <a:t>Graves disease</a:t>
            </a:r>
            <a:endParaRPr b="1" dirty="0" sz="2800" i="1" lang="ar-EG" smtClean="0">
              <a:solidFill>
                <a:srgbClr val="C00000"/>
              </a:solidFill>
            </a:endParaRPr>
          </a:p>
        </p:txBody>
      </p:sp>
      <p:sp>
        <p:nvSpPr>
          <p:cNvPr id="1048676" name="Content Placeholder 2"/>
          <p:cNvSpPr>
            <a:spLocks noGrp="1"/>
          </p:cNvSpPr>
          <p:nvPr>
            <p:ph idx="1"/>
          </p:nvPr>
        </p:nvSpPr>
        <p:spPr>
          <a:xfrm>
            <a:off x="467544" y="1484784"/>
            <a:ext cx="8229600" cy="4389120"/>
          </a:xfrm>
        </p:spPr>
        <p:txBody>
          <a:bodyPr/>
          <a:p>
            <a:pPr algn="just" rtl="0">
              <a:spcAft>
                <a:spcPts val="600"/>
              </a:spcAft>
            </a:pPr>
            <a:r>
              <a:rPr dirty="0" lang="en-US" smtClean="0"/>
              <a:t>Although the cause of Graves disease is not known, heredity seems to play a role.</a:t>
            </a:r>
          </a:p>
          <a:p>
            <a:pPr algn="just" rtl="0">
              <a:spcAft>
                <a:spcPts val="600"/>
              </a:spcAft>
            </a:pPr>
            <a:r>
              <a:rPr dirty="0" lang="en-US" err="1" smtClean="0"/>
              <a:t>Ophthalmopathic</a:t>
            </a:r>
            <a:r>
              <a:rPr dirty="0" lang="en-US" smtClean="0"/>
              <a:t> changes include </a:t>
            </a:r>
            <a:r>
              <a:rPr dirty="0" lang="en-US" err="1" smtClean="0"/>
              <a:t>exophthalmos</a:t>
            </a:r>
            <a:r>
              <a:rPr dirty="0" lang="en-US" smtClean="0"/>
              <a:t>, </a:t>
            </a:r>
            <a:r>
              <a:rPr dirty="0" lang="en-US" err="1" smtClean="0"/>
              <a:t>proptosis</a:t>
            </a:r>
            <a:r>
              <a:rPr dirty="0" lang="en-US" smtClean="0"/>
              <a:t>, </a:t>
            </a:r>
            <a:r>
              <a:rPr dirty="0" lang="en-US" err="1" smtClean="0"/>
              <a:t>chemosis</a:t>
            </a:r>
            <a:r>
              <a:rPr dirty="0" lang="en-US" smtClean="0"/>
              <a:t> and </a:t>
            </a:r>
            <a:r>
              <a:rPr dirty="0" lang="en-US" err="1" smtClean="0"/>
              <a:t>periorbital</a:t>
            </a:r>
            <a:r>
              <a:rPr dirty="0" lang="en-US" smtClean="0"/>
              <a:t> edema. Eyelid retraction causes a typical staring.</a:t>
            </a:r>
          </a:p>
          <a:p>
            <a:pPr algn="just" rtl="0">
              <a:spcAft>
                <a:spcPts val="600"/>
              </a:spcAft>
            </a:pPr>
            <a:r>
              <a:rPr dirty="0" lang="en-US" smtClean="0"/>
              <a:t>Patients may complain of vague eye discomfort and excess tearing</a:t>
            </a:r>
          </a:p>
          <a:p>
            <a:pPr algn="l" rtl="0">
              <a:buNone/>
            </a:pPr>
            <a:endParaRPr dirty="0" lang="ar-EG"/>
          </a:p>
        </p:txBody>
      </p:sp>
      <p:pic>
        <p:nvPicPr>
          <p:cNvPr id="2097161" name="Picture 2" descr="نتيجة بحث الصور عن ‪chemosis‬‏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 cstate="print"/>
          <a:srcRect/>
          <a:stretch>
            <a:fillRect/>
          </a:stretch>
        </p:blipFill>
        <p:spPr bwMode="auto">
          <a:xfrm>
            <a:off x="5652120" y="4437112"/>
            <a:ext cx="2562225" cy="1781176"/>
          </a:xfrm>
          <a:prstGeom prst="rect"/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Title 1"/>
          <p:cNvSpPr>
            <a:spLocks noGrp="1"/>
          </p:cNvSpPr>
          <p:nvPr>
            <p:ph type="title"/>
          </p:nvPr>
        </p:nvSpPr>
        <p:spPr>
          <a:xfrm>
            <a:off x="611560" y="188640"/>
            <a:ext cx="8229600" cy="1143000"/>
          </a:xfrm>
        </p:spPr>
        <p:txBody>
          <a:bodyPr>
            <a:normAutofit/>
          </a:bodyPr>
          <a:p>
            <a:pPr algn="r"/>
            <a:r>
              <a:rPr b="1" dirty="0" sz="2800" i="1" lang="en-US" smtClean="0">
                <a:solidFill>
                  <a:srgbClr val="C00000"/>
                </a:solidFill>
              </a:rPr>
              <a:t>Thyroid gland</a:t>
            </a:r>
            <a:endParaRPr b="1" dirty="0" sz="2800" i="1" lang="ar-EG" smtClean="0">
              <a:solidFill>
                <a:srgbClr val="C00000"/>
              </a:solidFill>
            </a:endParaRPr>
          </a:p>
        </p:txBody>
      </p:sp>
      <p:sp>
        <p:nvSpPr>
          <p:cNvPr id="1048602" name="Content Placeholder 2"/>
          <p:cNvSpPr>
            <a:spLocks noGrp="1"/>
          </p:cNvSpPr>
          <p:nvPr>
            <p:ph idx="1"/>
          </p:nvPr>
        </p:nvSpPr>
        <p:spPr>
          <a:xfrm>
            <a:off x="395536" y="1484784"/>
            <a:ext cx="8229600" cy="5040560"/>
          </a:xfrm>
        </p:spPr>
        <p:txBody>
          <a:bodyPr>
            <a:normAutofit fontScale="96154" lnSpcReduction="10000"/>
          </a:bodyPr>
          <a:p>
            <a:pPr algn="just" rtl="0">
              <a:spcAft>
                <a:spcPts val="600"/>
              </a:spcAft>
              <a:buNone/>
            </a:pPr>
            <a:r>
              <a:rPr b="1" dirty="0" lang="en-US" smtClean="0"/>
              <a:t>Thyroid gland secrets 3 hormones:</a:t>
            </a:r>
          </a:p>
          <a:p>
            <a:pPr algn="just" rtl="0">
              <a:spcAft>
                <a:spcPts val="600"/>
              </a:spcAft>
            </a:pPr>
            <a:r>
              <a:rPr dirty="0" lang="en-US" smtClean="0"/>
              <a:t>Thyroxin (T4)</a:t>
            </a:r>
          </a:p>
          <a:p>
            <a:pPr algn="just" rtl="0">
              <a:spcAft>
                <a:spcPts val="600"/>
              </a:spcAft>
            </a:pPr>
            <a:r>
              <a:rPr dirty="0" lang="en-US" smtClean="0"/>
              <a:t>Tri-</a:t>
            </a:r>
            <a:r>
              <a:rPr dirty="0" lang="en-US" err="1" smtClean="0"/>
              <a:t>iodotyronine</a:t>
            </a:r>
            <a:r>
              <a:rPr dirty="0" lang="en-US" smtClean="0"/>
              <a:t>  (T3)</a:t>
            </a:r>
          </a:p>
          <a:p>
            <a:pPr algn="just" rtl="0">
              <a:spcAft>
                <a:spcPts val="600"/>
              </a:spcAft>
              <a:buClr>
                <a:srgbClr val="00B050"/>
              </a:buClr>
              <a:buFont typeface="Wingdings" pitchFamily="2" charset="2"/>
              <a:buChar char="Ø"/>
            </a:pPr>
            <a:r>
              <a:rPr dirty="0" lang="en-US" smtClean="0"/>
              <a:t>Main hormones secreted by thyroid gland</a:t>
            </a:r>
          </a:p>
          <a:p>
            <a:pPr algn="just" rtl="0">
              <a:spcAft>
                <a:spcPts val="600"/>
              </a:spcAft>
              <a:buClr>
                <a:srgbClr val="00B050"/>
              </a:buClr>
              <a:buFont typeface="Wingdings" pitchFamily="2" charset="2"/>
              <a:buChar char="Ø"/>
            </a:pPr>
            <a:r>
              <a:rPr dirty="0" lang="en-US" smtClean="0"/>
              <a:t>Secreted by follicular cells</a:t>
            </a:r>
          </a:p>
          <a:p>
            <a:pPr algn="just" rtl="0">
              <a:spcAft>
                <a:spcPts val="600"/>
              </a:spcAft>
              <a:buClr>
                <a:srgbClr val="00B050"/>
              </a:buClr>
              <a:buFont typeface="Wingdings" pitchFamily="2" charset="2"/>
              <a:buChar char="Ø"/>
            </a:pPr>
            <a:r>
              <a:rPr dirty="0" lang="en-US" smtClean="0"/>
              <a:t>Amino acid derivatives (tyrosine)</a:t>
            </a:r>
          </a:p>
          <a:p>
            <a:pPr algn="just" rtl="0">
              <a:spcAft>
                <a:spcPts val="600"/>
              </a:spcAft>
            </a:pPr>
            <a:r>
              <a:rPr dirty="0" lang="en-US" err="1" smtClean="0"/>
              <a:t>Calcitonin</a:t>
            </a:r>
            <a:endParaRPr dirty="0" lang="en-US" smtClean="0"/>
          </a:p>
          <a:p>
            <a:pPr algn="just" rtl="0">
              <a:spcAft>
                <a:spcPts val="600"/>
              </a:spcAft>
              <a:buClr>
                <a:srgbClr val="00B050"/>
              </a:buClr>
              <a:buFont typeface="Wingdings" pitchFamily="2" charset="2"/>
              <a:buChar char="Ø"/>
            </a:pPr>
            <a:r>
              <a:rPr dirty="0" lang="en-US" smtClean="0"/>
              <a:t>Produced by </a:t>
            </a:r>
            <a:r>
              <a:rPr dirty="0" lang="en-US" err="1" smtClean="0"/>
              <a:t>parafollicular</a:t>
            </a:r>
            <a:r>
              <a:rPr dirty="0" lang="en-US" smtClean="0"/>
              <a:t> cells – C cells</a:t>
            </a:r>
          </a:p>
          <a:p>
            <a:pPr algn="just" rtl="0">
              <a:spcAft>
                <a:spcPts val="600"/>
              </a:spcAft>
              <a:buClr>
                <a:srgbClr val="00B050"/>
              </a:buClr>
              <a:buFont typeface="Wingdings" pitchFamily="2" charset="2"/>
              <a:buChar char="Ø"/>
            </a:pPr>
            <a:r>
              <a:rPr dirty="0" lang="en-US" smtClean="0"/>
              <a:t>It acts to reduce blood (Ca2+), opposing the effects of parathyroid hormone</a:t>
            </a:r>
            <a:endParaRPr dirty="0" lang="ar-EG" smtClean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Title 1"/>
          <p:cNvSpPr>
            <a:spLocks noGrp="1"/>
          </p:cNvSpPr>
          <p:nvPr>
            <p:ph type="title"/>
          </p:nvPr>
        </p:nvSpPr>
        <p:spPr>
          <a:xfrm>
            <a:off x="611560" y="188640"/>
            <a:ext cx="8229600" cy="1143000"/>
          </a:xfrm>
        </p:spPr>
        <p:txBody>
          <a:bodyPr>
            <a:normAutofit/>
          </a:bodyPr>
          <a:p>
            <a:pPr algn="r"/>
            <a:r>
              <a:rPr b="1" dirty="0" sz="2800" i="1" lang="en-US" smtClean="0">
                <a:solidFill>
                  <a:srgbClr val="C00000"/>
                </a:solidFill>
              </a:rPr>
              <a:t>Graves disease</a:t>
            </a:r>
            <a:endParaRPr b="1" dirty="0" sz="2800" i="1" lang="ar-EG" smtClean="0">
              <a:solidFill>
                <a:srgbClr val="C00000"/>
              </a:solidFill>
            </a:endParaRPr>
          </a:p>
        </p:txBody>
      </p:sp>
      <p:sp>
        <p:nvSpPr>
          <p:cNvPr id="1048678" name="Content Placeholder 2"/>
          <p:cNvSpPr>
            <a:spLocks noGrp="1"/>
          </p:cNvSpPr>
          <p:nvPr>
            <p:ph idx="1"/>
          </p:nvPr>
        </p:nvSpPr>
        <p:spPr>
          <a:xfrm>
            <a:off x="539552" y="1556792"/>
            <a:ext cx="8229600" cy="4824536"/>
          </a:xfrm>
        </p:spPr>
        <p:txBody>
          <a:bodyPr>
            <a:normAutofit/>
          </a:bodyPr>
          <a:p>
            <a:pPr algn="just" rtl="0">
              <a:spcAft>
                <a:spcPts val="1200"/>
              </a:spcAft>
            </a:pPr>
            <a:r>
              <a:rPr dirty="0" lang="en-US" smtClean="0"/>
              <a:t>In severe cases, the eyelids are unable to close completely, resulting in corneal damage.</a:t>
            </a:r>
          </a:p>
          <a:p>
            <a:pPr algn="just" rtl="0">
              <a:spcAft>
                <a:spcPts val="1200"/>
              </a:spcAft>
            </a:pPr>
            <a:r>
              <a:rPr dirty="0" lang="en-US" smtClean="0"/>
              <a:t>In very severe cases, the optic nerve can be compressed leading to permanent vision loss.</a:t>
            </a:r>
          </a:p>
          <a:p>
            <a:pPr algn="just" rtl="0">
              <a:spcAft>
                <a:spcPts val="1200"/>
              </a:spcAft>
            </a:pPr>
            <a:r>
              <a:rPr dirty="0" lang="en-US" smtClean="0"/>
              <a:t>Skin findings include </a:t>
            </a:r>
            <a:r>
              <a:rPr dirty="0" lang="en-US" err="1" smtClean="0"/>
              <a:t>hyperpigmented</a:t>
            </a:r>
            <a:r>
              <a:rPr dirty="0" lang="en-US" smtClean="0"/>
              <a:t> skin, typically over the </a:t>
            </a:r>
            <a:r>
              <a:rPr dirty="0" lang="en-US" err="1" smtClean="0"/>
              <a:t>pretibial</a:t>
            </a:r>
            <a:r>
              <a:rPr dirty="0" lang="en-US" smtClean="0"/>
              <a:t> area (</a:t>
            </a:r>
            <a:r>
              <a:rPr dirty="0" lang="en-US" err="1" smtClean="0"/>
              <a:t>pretibial</a:t>
            </a:r>
            <a:r>
              <a:rPr dirty="0" lang="en-US" smtClean="0"/>
              <a:t> </a:t>
            </a:r>
            <a:r>
              <a:rPr dirty="0" lang="en-US" err="1" smtClean="0"/>
              <a:t>myxedema</a:t>
            </a:r>
            <a:r>
              <a:rPr dirty="0" lang="en-US" smtClean="0"/>
              <a:t>), the dorsa of the feet, and the shoulder areas. Clubbing of the digits (thyroid </a:t>
            </a:r>
            <a:r>
              <a:rPr dirty="0" lang="en-US" err="1" smtClean="0"/>
              <a:t>acropachy</a:t>
            </a:r>
            <a:r>
              <a:rPr dirty="0" lang="en-US" smtClean="0"/>
              <a:t>) is associated with long-standing </a:t>
            </a:r>
            <a:r>
              <a:rPr dirty="0" lang="en-US" err="1" smtClean="0"/>
              <a:t>thyrotoxicosis</a:t>
            </a:r>
            <a:r>
              <a:rPr dirty="0" lang="en-US" smtClean="0"/>
              <a:t>.</a:t>
            </a:r>
            <a:endParaRPr dirty="0" lang="ar-EG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Title 1"/>
          <p:cNvSpPr>
            <a:spLocks noGrp="1"/>
          </p:cNvSpPr>
          <p:nvPr>
            <p:ph type="title"/>
          </p:nvPr>
        </p:nvSpPr>
        <p:spPr>
          <a:xfrm>
            <a:off x="611560" y="188640"/>
            <a:ext cx="8229600" cy="1143000"/>
          </a:xfrm>
        </p:spPr>
        <p:txBody>
          <a:bodyPr>
            <a:normAutofit/>
          </a:bodyPr>
          <a:p>
            <a:pPr algn="r"/>
            <a:r>
              <a:rPr b="1" dirty="0" sz="2800" i="1" lang="en-US" smtClean="0">
                <a:solidFill>
                  <a:srgbClr val="C00000"/>
                </a:solidFill>
              </a:rPr>
              <a:t>Graves disease</a:t>
            </a:r>
            <a:endParaRPr b="1" dirty="0" sz="2800" i="1" lang="ar-EG" smtClean="0">
              <a:solidFill>
                <a:srgbClr val="C00000"/>
              </a:solidFill>
            </a:endParaRPr>
          </a:p>
        </p:txBody>
      </p:sp>
      <p:sp>
        <p:nvSpPr>
          <p:cNvPr id="1048680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ar-EG"/>
          </a:p>
        </p:txBody>
      </p:sp>
      <p:pic>
        <p:nvPicPr>
          <p:cNvPr id="2097162" name="Picture 3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 cstate="print"/>
          <a:srcRect/>
          <a:stretch>
            <a:fillRect/>
          </a:stretch>
        </p:blipFill>
        <p:spPr bwMode="auto">
          <a:xfrm>
            <a:off x="1331640" y="1412776"/>
            <a:ext cx="7086600" cy="5238750"/>
          </a:xfrm>
          <a:prstGeom prst="rect"/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ar-EG"/>
          </a:p>
        </p:txBody>
      </p:sp>
      <p:sp>
        <p:nvSpPr>
          <p:cNvPr id="1048682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ar-EG"/>
          </a:p>
        </p:txBody>
      </p:sp>
      <p:pic>
        <p:nvPicPr>
          <p:cNvPr id="2097163" name="Picture 3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 cstate="print"/>
          <a:srcRect/>
          <a:stretch>
            <a:fillRect/>
          </a:stretch>
        </p:blipFill>
        <p:spPr bwMode="auto">
          <a:xfrm>
            <a:off x="899592" y="980728"/>
            <a:ext cx="7667625" cy="5615136"/>
          </a:xfrm>
          <a:prstGeom prst="rect"/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b="1" dirty="0" sz="4000" i="1" lang="en-US" smtClean="0"/>
              <a:t>Treatment of </a:t>
            </a:r>
            <a:r>
              <a:rPr b="1" dirty="0" sz="4000" i="1" lang="en-US" err="1" smtClean="0"/>
              <a:t>thyrotoxicosis</a:t>
            </a:r>
            <a:r>
              <a:rPr b="1" dirty="0" sz="4000" i="1" lang="en-US" smtClean="0"/>
              <a:t> </a:t>
            </a:r>
            <a:endParaRPr b="1" dirty="0" sz="4000" i="1" lang="ar-EG"/>
          </a:p>
        </p:txBody>
      </p:sp>
      <p:sp>
        <p:nvSpPr>
          <p:cNvPr id="1048684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algn="just" rtl="0">
              <a:spcAft>
                <a:spcPts val="1200"/>
              </a:spcAft>
            </a:pPr>
            <a:r>
              <a:rPr dirty="0" lang="en-US" smtClean="0"/>
              <a:t>The goals of treating hyperthyroidism are:</a:t>
            </a:r>
          </a:p>
          <a:p>
            <a:pPr algn="just" rtl="0">
              <a:spcAft>
                <a:spcPts val="1200"/>
              </a:spcAft>
              <a:buClr>
                <a:srgbClr val="00B050"/>
              </a:buClr>
              <a:buFont typeface="Wingdings" pitchFamily="2" charset="2"/>
              <a:buChar char="Ø"/>
            </a:pPr>
            <a:r>
              <a:rPr dirty="0" lang="en-US" smtClean="0"/>
              <a:t>Relieve signs and symptoms.</a:t>
            </a:r>
          </a:p>
          <a:p>
            <a:pPr algn="just" rtl="0">
              <a:spcAft>
                <a:spcPts val="1200"/>
              </a:spcAft>
              <a:buClr>
                <a:srgbClr val="00B050"/>
              </a:buClr>
              <a:buFont typeface="Wingdings" pitchFamily="2" charset="2"/>
              <a:buChar char="Ø"/>
            </a:pPr>
            <a:r>
              <a:rPr dirty="0" lang="en-US" smtClean="0"/>
              <a:t>Reduce thyroid hormone production to normal levels.</a:t>
            </a:r>
          </a:p>
          <a:p>
            <a:pPr algn="just" rtl="0">
              <a:spcAft>
                <a:spcPts val="1200"/>
              </a:spcAft>
              <a:buClr>
                <a:srgbClr val="00B050"/>
              </a:buClr>
              <a:buFont typeface="Wingdings" pitchFamily="2" charset="2"/>
              <a:buChar char="Ø"/>
            </a:pPr>
            <a:r>
              <a:rPr dirty="0" lang="en-US" smtClean="0"/>
              <a:t>Prevent long-term complications.</a:t>
            </a:r>
            <a:endParaRPr dirty="0" lang="ar-EG"/>
          </a:p>
        </p:txBody>
      </p:sp>
    </p:spTree>
  </p:cSld>
  <p:clrMapOvr>
    <a:masterClrMapping/>
  </p:clrMapOvr>
  <p:timing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5" name="Title 1"/>
          <p:cNvSpPr>
            <a:spLocks noGrp="1"/>
          </p:cNvSpPr>
          <p:nvPr>
            <p:ph type="title"/>
          </p:nvPr>
        </p:nvSpPr>
        <p:spPr>
          <a:xfrm>
            <a:off x="395536" y="548680"/>
            <a:ext cx="8229600" cy="1143000"/>
          </a:xfrm>
        </p:spPr>
        <p:txBody>
          <a:bodyPr>
            <a:normAutofit/>
          </a:bodyPr>
          <a:p>
            <a:r>
              <a:rPr b="1" dirty="0" sz="4000" i="1" lang="el-GR" smtClean="0">
                <a:latin typeface="Times New Roman"/>
                <a:cs typeface="Times New Roman"/>
              </a:rPr>
              <a:t>β</a:t>
            </a:r>
            <a:r>
              <a:rPr b="1" dirty="0" sz="4000" i="1" lang="en-US" smtClean="0">
                <a:latin typeface="Times New Roman"/>
                <a:cs typeface="Times New Roman"/>
              </a:rPr>
              <a:t> blockers</a:t>
            </a:r>
            <a:endParaRPr b="1" dirty="0" sz="4000" i="1" lang="ar-EG"/>
          </a:p>
        </p:txBody>
      </p:sp>
      <p:sp>
        <p:nvSpPr>
          <p:cNvPr id="1048686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589864"/>
          </a:xfrm>
        </p:spPr>
        <p:txBody>
          <a:bodyPr>
            <a:normAutofit fontScale="96154" lnSpcReduction="10000"/>
          </a:bodyPr>
          <a:p>
            <a:pPr algn="just" rtl="0">
              <a:spcAft>
                <a:spcPts val="600"/>
              </a:spcAft>
            </a:pPr>
            <a:r>
              <a:rPr dirty="0" lang="en-US" smtClean="0"/>
              <a:t>Used to rapidly relieve palpitations, tremor, anxiety (many symptoms are mediated by </a:t>
            </a:r>
            <a:r>
              <a:rPr dirty="0" lang="el-GR" smtClean="0"/>
              <a:t>β</a:t>
            </a:r>
            <a:r>
              <a:rPr dirty="0" lang="en-US" smtClean="0"/>
              <a:t>- adrenergic activity).</a:t>
            </a:r>
          </a:p>
          <a:p>
            <a:pPr algn="just" rtl="0">
              <a:spcAft>
                <a:spcPts val="600"/>
              </a:spcAft>
            </a:pPr>
            <a:r>
              <a:rPr dirty="0" lang="en-US" smtClean="0"/>
              <a:t>Because β-blockers do not reduce the synthesis of thyroid hormones, they are used only until more specific </a:t>
            </a:r>
            <a:r>
              <a:rPr dirty="0" lang="en-US" err="1" smtClean="0"/>
              <a:t>antithyroid</a:t>
            </a:r>
            <a:r>
              <a:rPr dirty="0" lang="en-US" smtClean="0"/>
              <a:t> therapy is effective.</a:t>
            </a:r>
          </a:p>
          <a:p>
            <a:pPr algn="just" rtl="0">
              <a:spcAft>
                <a:spcPts val="600"/>
              </a:spcAft>
            </a:pPr>
            <a:r>
              <a:rPr dirty="0" lang="en-US" smtClean="0"/>
              <a:t> Because nonselective agents can impair the conversion of T4 to T3, </a:t>
            </a:r>
            <a:r>
              <a:rPr dirty="0" lang="en-US" err="1" smtClean="0"/>
              <a:t>propranolol</a:t>
            </a:r>
            <a:r>
              <a:rPr dirty="0" lang="en-US" smtClean="0"/>
              <a:t> and </a:t>
            </a:r>
            <a:r>
              <a:rPr dirty="0" lang="en-US" err="1" smtClean="0"/>
              <a:t>nadolol</a:t>
            </a:r>
            <a:r>
              <a:rPr dirty="0" lang="en-US" smtClean="0"/>
              <a:t> are preferred.</a:t>
            </a:r>
          </a:p>
          <a:p>
            <a:pPr algn="just" rtl="0">
              <a:spcAft>
                <a:spcPts val="600"/>
              </a:spcAft>
            </a:pPr>
            <a:r>
              <a:rPr dirty="0" lang="en-US" smtClean="0"/>
              <a:t>when a contraindication exists, </a:t>
            </a:r>
            <a:r>
              <a:rPr dirty="0" lang="en-US" err="1" smtClean="0"/>
              <a:t>clonidine</a:t>
            </a:r>
            <a:r>
              <a:rPr dirty="0" lang="en-US" smtClean="0"/>
              <a:t>, </a:t>
            </a:r>
            <a:r>
              <a:rPr dirty="0" lang="en-US" err="1" smtClean="0"/>
              <a:t>verapamil</a:t>
            </a:r>
            <a:r>
              <a:rPr dirty="0" lang="en-US" smtClean="0"/>
              <a:t> or </a:t>
            </a:r>
            <a:r>
              <a:rPr dirty="0" lang="en-US" err="1" smtClean="0"/>
              <a:t>diltiazem</a:t>
            </a:r>
            <a:r>
              <a:rPr dirty="0" lang="en-US" smtClean="0"/>
              <a:t> may be used.</a:t>
            </a:r>
            <a:endParaRPr dirty="0" lang="ar-EG" smtClean="0"/>
          </a:p>
        </p:txBody>
      </p:sp>
    </p:spTree>
  </p:cSld>
  <p:clrMapOvr>
    <a:masterClrMapping/>
  </p:clrMapOvr>
  <p:timing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Title 1"/>
          <p:cNvSpPr>
            <a:spLocks noGrp="1"/>
          </p:cNvSpPr>
          <p:nvPr>
            <p:ph type="title"/>
          </p:nvPr>
        </p:nvSpPr>
        <p:spPr>
          <a:xfrm>
            <a:off x="467544" y="980728"/>
            <a:ext cx="8229600" cy="1143000"/>
          </a:xfrm>
        </p:spPr>
        <p:txBody>
          <a:bodyPr>
            <a:noAutofit/>
          </a:bodyPr>
          <a:p>
            <a:r>
              <a:rPr b="1" dirty="0" sz="4000" i="1" lang="en-US" smtClean="0"/>
              <a:t>Methods to Reduce Thyroid Hormone Synthesis</a:t>
            </a:r>
            <a:endParaRPr dirty="0" sz="4000" lang="ar-EG"/>
          </a:p>
        </p:txBody>
      </p:sp>
      <p:sp>
        <p:nvSpPr>
          <p:cNvPr id="1048688" name="Content Placeholder 2"/>
          <p:cNvSpPr>
            <a:spLocks noGrp="1"/>
          </p:cNvSpPr>
          <p:nvPr>
            <p:ph idx="1"/>
          </p:nvPr>
        </p:nvSpPr>
        <p:spPr>
          <a:xfrm>
            <a:off x="395536" y="2132856"/>
            <a:ext cx="8229600" cy="4389120"/>
          </a:xfrm>
        </p:spPr>
        <p:txBody>
          <a:bodyPr/>
          <a:p>
            <a:pPr algn="l" rtl="0">
              <a:spcAft>
                <a:spcPts val="1200"/>
              </a:spcAft>
            </a:pPr>
            <a:r>
              <a:rPr dirty="0" lang="en-US" smtClean="0"/>
              <a:t>Excess production of thyroid hormone can be reduced in four ways:</a:t>
            </a:r>
          </a:p>
          <a:p>
            <a:pPr algn="l" rtl="0">
              <a:spcAft>
                <a:spcPts val="1200"/>
              </a:spcAft>
              <a:buClr>
                <a:srgbClr val="00B050"/>
              </a:buClr>
              <a:buFont typeface="Wingdings" pitchFamily="2" charset="2"/>
              <a:buChar char="Ø"/>
            </a:pPr>
            <a:r>
              <a:rPr dirty="0" lang="en-US" smtClean="0"/>
              <a:t>Iodides</a:t>
            </a:r>
          </a:p>
          <a:p>
            <a:pPr algn="l" rtl="0">
              <a:spcAft>
                <a:spcPts val="1200"/>
              </a:spcAft>
              <a:buClr>
                <a:srgbClr val="00B050"/>
              </a:buClr>
              <a:buFont typeface="Wingdings" pitchFamily="2" charset="2"/>
              <a:buChar char="Ø"/>
            </a:pPr>
            <a:r>
              <a:rPr dirty="0" lang="en-US" err="1" smtClean="0"/>
              <a:t>Antithyroid</a:t>
            </a:r>
            <a:r>
              <a:rPr dirty="0" lang="en-US" smtClean="0"/>
              <a:t> drugs</a:t>
            </a:r>
          </a:p>
          <a:p>
            <a:pPr algn="l" rtl="0">
              <a:spcAft>
                <a:spcPts val="1200"/>
              </a:spcAft>
              <a:buClr>
                <a:srgbClr val="00B050"/>
              </a:buClr>
              <a:buFont typeface="Wingdings" pitchFamily="2" charset="2"/>
              <a:buChar char="Ø"/>
            </a:pPr>
            <a:r>
              <a:rPr dirty="0" lang="en-US" smtClean="0"/>
              <a:t>Radioactive iodine</a:t>
            </a:r>
          </a:p>
          <a:p>
            <a:pPr algn="l" rtl="0">
              <a:spcAft>
                <a:spcPts val="1200"/>
              </a:spcAft>
              <a:buClr>
                <a:srgbClr val="00B050"/>
              </a:buClr>
              <a:buFont typeface="Wingdings" pitchFamily="2" charset="2"/>
              <a:buChar char="Ø"/>
            </a:pPr>
            <a:r>
              <a:rPr dirty="0" lang="en-US" smtClean="0"/>
              <a:t>Surgery</a:t>
            </a:r>
            <a:endParaRPr dirty="0" lang="ar-EG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1" dirty="0" sz="4000" i="1" lang="en-US" smtClean="0"/>
              <a:t>Iodide</a:t>
            </a:r>
            <a:r>
              <a:rPr dirty="0" lang="en-US" smtClean="0"/>
              <a:t> </a:t>
            </a:r>
            <a:endParaRPr dirty="0" lang="ar-EG"/>
          </a:p>
        </p:txBody>
      </p:sp>
      <p:sp>
        <p:nvSpPr>
          <p:cNvPr id="1048690" name="Content Placeholder 2"/>
          <p:cNvSpPr>
            <a:spLocks noGrp="1"/>
          </p:cNvSpPr>
          <p:nvPr>
            <p:ph idx="1"/>
          </p:nvPr>
        </p:nvSpPr>
        <p:spPr>
          <a:xfrm>
            <a:off x="251520" y="1916832"/>
            <a:ext cx="8568952" cy="4389120"/>
          </a:xfrm>
        </p:spPr>
        <p:txBody>
          <a:bodyPr>
            <a:normAutofit/>
          </a:bodyPr>
          <a:p>
            <a:pPr algn="just" rtl="0">
              <a:spcAft>
                <a:spcPts val="600"/>
              </a:spcAft>
            </a:pPr>
            <a:r>
              <a:rPr dirty="0" lang="en-US" smtClean="0"/>
              <a:t>Large doses of iodide inhibit the synthesis and release of thyroid hormones. Serum T4 levels may be reduced within 24 hours, and the effects may last for 2 to 3 weeks. </a:t>
            </a:r>
          </a:p>
          <a:p>
            <a:pPr algn="just" rtl="0">
              <a:spcAft>
                <a:spcPts val="600"/>
              </a:spcAft>
            </a:pPr>
            <a:r>
              <a:rPr dirty="0" lang="en-US" smtClean="0"/>
              <a:t>They are used most commonly in Graves disease patients before surgery and to quickly reduce hormone release in patients with thyroid storm.</a:t>
            </a:r>
          </a:p>
          <a:p>
            <a:pPr algn="just" rtl="0">
              <a:spcAft>
                <a:spcPts val="600"/>
              </a:spcAft>
            </a:pPr>
            <a:r>
              <a:rPr dirty="0" lang="en-US" smtClean="0"/>
              <a:t>The  toxic effects are hypersensitivity reactions</a:t>
            </a:r>
            <a:r>
              <a:rPr dirty="0" lang="en-US" smtClean="0"/>
              <a:t>, “</a:t>
            </a:r>
            <a:r>
              <a:rPr dirty="0" lang="en-US" err="1" smtClean="0"/>
              <a:t>iodism</a:t>
            </a:r>
            <a:r>
              <a:rPr dirty="0" lang="en-US" smtClean="0"/>
              <a:t>” (palpitations, depression, weight loss, and </a:t>
            </a:r>
            <a:r>
              <a:rPr dirty="0" lang="en-US" err="1" smtClean="0"/>
              <a:t>pustular</a:t>
            </a:r>
            <a:r>
              <a:rPr dirty="0" lang="en-US" smtClean="0"/>
              <a:t> skin eruptions), and </a:t>
            </a:r>
            <a:r>
              <a:rPr dirty="0" lang="en-US" err="1" smtClean="0"/>
              <a:t>gynecomastia</a:t>
            </a:r>
            <a:r>
              <a:rPr dirty="0" lang="en-US" smtClean="0"/>
              <a:t>.</a:t>
            </a:r>
            <a:endParaRPr dirty="0" lang="ar-EG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Title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1143000"/>
          </a:xfrm>
        </p:spPr>
        <p:txBody>
          <a:bodyPr/>
          <a:p>
            <a:r>
              <a:rPr b="1" dirty="0" sz="4000" i="1" lang="en-US" err="1" smtClean="0"/>
              <a:t>Antithyroid</a:t>
            </a:r>
            <a:r>
              <a:rPr b="1" dirty="0" sz="4000" i="1" lang="en-US" smtClean="0"/>
              <a:t> Drugs</a:t>
            </a:r>
            <a:endParaRPr b="1" dirty="0" sz="4000" i="1" lang="ar-EG"/>
          </a:p>
        </p:txBody>
      </p:sp>
      <p:sp>
        <p:nvSpPr>
          <p:cNvPr id="1048692" name="Content Placeholder 2"/>
          <p:cNvSpPr>
            <a:spLocks noGrp="1"/>
          </p:cNvSpPr>
          <p:nvPr>
            <p:ph idx="1"/>
          </p:nvPr>
        </p:nvSpPr>
        <p:spPr>
          <a:xfrm>
            <a:off x="251520" y="1772816"/>
            <a:ext cx="8640960" cy="4752528"/>
          </a:xfrm>
        </p:spPr>
        <p:txBody>
          <a:bodyPr>
            <a:normAutofit fontScale="96154" lnSpcReduction="20000"/>
          </a:bodyPr>
          <a:p>
            <a:pPr algn="just" rtl="0">
              <a:spcAft>
                <a:spcPts val="600"/>
              </a:spcAft>
            </a:pPr>
            <a:r>
              <a:rPr dirty="0" lang="en-US" smtClean="0"/>
              <a:t>The </a:t>
            </a:r>
            <a:r>
              <a:rPr dirty="0" lang="en-US" err="1" smtClean="0"/>
              <a:t>thionamide</a:t>
            </a:r>
            <a:r>
              <a:rPr dirty="0" lang="en-US" smtClean="0"/>
              <a:t> agents </a:t>
            </a:r>
            <a:r>
              <a:rPr b="1" dirty="0" lang="en-US" err="1" smtClean="0">
                <a:solidFill>
                  <a:srgbClr val="00B050"/>
                </a:solidFill>
              </a:rPr>
              <a:t>propylthiouracil</a:t>
            </a:r>
            <a:r>
              <a:rPr dirty="0" lang="en-US" smtClean="0"/>
              <a:t> and </a:t>
            </a:r>
            <a:r>
              <a:rPr b="1" dirty="0" lang="en-US" err="1" smtClean="0">
                <a:solidFill>
                  <a:srgbClr val="00B050"/>
                </a:solidFill>
              </a:rPr>
              <a:t>methimazole</a:t>
            </a:r>
            <a:r>
              <a:rPr dirty="0" lang="en-US" smtClean="0"/>
              <a:t>.</a:t>
            </a:r>
          </a:p>
          <a:p>
            <a:pPr algn="just" rtl="0">
              <a:spcAft>
                <a:spcPts val="600"/>
              </a:spcAft>
            </a:pPr>
            <a:r>
              <a:rPr dirty="0" lang="en-US" smtClean="0"/>
              <a:t>They act by interfering with thyroid </a:t>
            </a:r>
            <a:r>
              <a:rPr dirty="0" lang="en-US" err="1" smtClean="0"/>
              <a:t>peroxidase</a:t>
            </a:r>
            <a:r>
              <a:rPr dirty="0" lang="en-US" smtClean="0"/>
              <a:t>–mediated iodination of tyrosine residues in </a:t>
            </a:r>
            <a:r>
              <a:rPr dirty="0" lang="en-US" err="1" smtClean="0"/>
              <a:t>thyroglobulin</a:t>
            </a:r>
            <a:r>
              <a:rPr dirty="0" lang="en-US" smtClean="0"/>
              <a:t> .</a:t>
            </a:r>
          </a:p>
          <a:p>
            <a:pPr algn="just" rtl="0">
              <a:spcAft>
                <a:spcPts val="600"/>
              </a:spcAft>
            </a:pPr>
            <a:r>
              <a:rPr dirty="0" lang="en-US" err="1" smtClean="0"/>
              <a:t>Propylthiouracil</a:t>
            </a:r>
            <a:r>
              <a:rPr dirty="0" lang="en-US" smtClean="0"/>
              <a:t> has the added effect of inhibiting the conversion of T4 to T3. </a:t>
            </a:r>
          </a:p>
          <a:p>
            <a:pPr algn="just" rtl="0">
              <a:spcAft>
                <a:spcPts val="600"/>
              </a:spcAft>
            </a:pPr>
            <a:r>
              <a:rPr dirty="0" lang="en-US" smtClean="0"/>
              <a:t>They have immunosuppressant effects (graves disease).</a:t>
            </a:r>
          </a:p>
          <a:p>
            <a:pPr algn="just" rtl="0">
              <a:spcAft>
                <a:spcPts val="600"/>
              </a:spcAft>
            </a:pPr>
            <a:r>
              <a:rPr dirty="0" lang="en-US" err="1" smtClean="0"/>
              <a:t>Agranulocytosis</a:t>
            </a:r>
            <a:r>
              <a:rPr dirty="0" lang="en-US" smtClean="0"/>
              <a:t> is one of the most serious adverse effects</a:t>
            </a:r>
          </a:p>
          <a:p>
            <a:pPr algn="just" rtl="0">
              <a:spcAft>
                <a:spcPts val="600"/>
              </a:spcAft>
            </a:pPr>
            <a:r>
              <a:rPr dirty="0" lang="en-US" smtClean="0"/>
              <a:t>Relapse may occur after stopping the drug use.</a:t>
            </a:r>
            <a:endParaRPr dirty="0" lang="ar-EG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Title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229600" cy="1143000"/>
          </a:xfrm>
        </p:spPr>
        <p:txBody>
          <a:bodyPr>
            <a:normAutofit/>
          </a:bodyPr>
          <a:p>
            <a:r>
              <a:rPr b="1" dirty="0" sz="4000" i="1" lang="en-US" smtClean="0"/>
              <a:t>Radioactive iodine</a:t>
            </a:r>
            <a:endParaRPr b="1" dirty="0" sz="4000" i="1" lang="ar-EG"/>
          </a:p>
        </p:txBody>
      </p:sp>
      <p:sp>
        <p:nvSpPr>
          <p:cNvPr id="1048694" name="Content Placeholder 2"/>
          <p:cNvSpPr>
            <a:spLocks noGrp="1"/>
          </p:cNvSpPr>
          <p:nvPr>
            <p:ph idx="1"/>
          </p:nvPr>
        </p:nvSpPr>
        <p:spPr>
          <a:xfrm>
            <a:off x="323528" y="1700808"/>
            <a:ext cx="8640960" cy="4389120"/>
          </a:xfrm>
        </p:spPr>
        <p:txBody>
          <a:bodyPr>
            <a:normAutofit/>
          </a:bodyPr>
          <a:p>
            <a:pPr algn="l" rtl="0"/>
            <a:r>
              <a:rPr dirty="0" lang="en-US" smtClean="0"/>
              <a:t>Radioactive iodine, typically 131I, produces thyroid ablation without surgery.</a:t>
            </a:r>
          </a:p>
          <a:p>
            <a:pPr algn="l" rtl="0"/>
            <a:r>
              <a:rPr dirty="0" lang="en-US" smtClean="0"/>
              <a:t> 131I is well absorbed after oral administration, concentrated in the thyroid gland and has a half-life of 8 days. </a:t>
            </a:r>
          </a:p>
          <a:p>
            <a:pPr algn="l" rtl="0"/>
            <a:r>
              <a:rPr dirty="0" lang="en-US" smtClean="0"/>
              <a:t>Over a period of weeks, thyroid cells taking up the 131I begin to develop abnormalities and necrosis. Eventually, thyroid cells are destroyed and hormone production is reduced.</a:t>
            </a:r>
            <a:endParaRPr dirty="0" lang="ar-EG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5" name="Title 1"/>
          <p:cNvSpPr>
            <a:spLocks noGrp="1"/>
          </p:cNvSpPr>
          <p:nvPr>
            <p:ph type="title"/>
          </p:nvPr>
        </p:nvSpPr>
        <p:spPr>
          <a:xfrm>
            <a:off x="683568" y="188640"/>
            <a:ext cx="8229600" cy="1143000"/>
          </a:xfrm>
        </p:spPr>
        <p:txBody>
          <a:bodyPr>
            <a:normAutofit/>
          </a:bodyPr>
          <a:p>
            <a:pPr algn="r"/>
            <a:r>
              <a:rPr b="1" dirty="0" sz="2800" i="1" lang="en-US" smtClean="0">
                <a:solidFill>
                  <a:srgbClr val="C00000"/>
                </a:solidFill>
              </a:rPr>
              <a:t>Radioactive iodine</a:t>
            </a:r>
            <a:endParaRPr b="1" dirty="0" sz="2800" i="1" lang="ar-EG">
              <a:solidFill>
                <a:srgbClr val="C00000"/>
              </a:solidFill>
            </a:endParaRPr>
          </a:p>
        </p:txBody>
      </p:sp>
      <p:sp>
        <p:nvSpPr>
          <p:cNvPr id="1048696" name="Content Placeholder 2"/>
          <p:cNvSpPr>
            <a:spLocks noGrp="1"/>
          </p:cNvSpPr>
          <p:nvPr>
            <p:ph idx="1"/>
          </p:nvPr>
        </p:nvSpPr>
        <p:spPr>
          <a:xfrm>
            <a:off x="395536" y="1556792"/>
            <a:ext cx="8229600" cy="4389120"/>
          </a:xfrm>
        </p:spPr>
        <p:txBody>
          <a:bodyPr/>
          <a:p>
            <a:pPr algn="just" rtl="0">
              <a:spcAft>
                <a:spcPts val="1200"/>
              </a:spcAft>
            </a:pPr>
            <a:r>
              <a:rPr dirty="0" lang="en-US" smtClean="0"/>
              <a:t>In most patients, hypothyroidism will develop, and long-term LT4 replacement will be necessary.</a:t>
            </a:r>
          </a:p>
          <a:p>
            <a:pPr algn="just" rtl="0">
              <a:spcAft>
                <a:spcPts val="1200"/>
              </a:spcAft>
            </a:pPr>
            <a:r>
              <a:rPr dirty="0" lang="en-US" smtClean="0"/>
              <a:t>Because 131I has a slow onset of action, most patients are treated initially with </a:t>
            </a:r>
            <a:r>
              <a:rPr dirty="0" lang="el-GR" smtClean="0"/>
              <a:t>β-</a:t>
            </a:r>
            <a:r>
              <a:rPr dirty="0" lang="en-US" smtClean="0"/>
              <a:t>blockers and </a:t>
            </a:r>
            <a:r>
              <a:rPr dirty="0" lang="en-US" err="1" smtClean="0"/>
              <a:t>antithyroid</a:t>
            </a:r>
            <a:r>
              <a:rPr dirty="0" lang="en-US" smtClean="0"/>
              <a:t> drugs.</a:t>
            </a:r>
          </a:p>
          <a:p>
            <a:pPr algn="just" rtl="0">
              <a:spcAft>
                <a:spcPts val="1200"/>
              </a:spcAft>
            </a:pPr>
            <a:r>
              <a:rPr dirty="0" lang="en-US" smtClean="0"/>
              <a:t>Contraindicated during pregnancy and breastfeeding.</a:t>
            </a:r>
          </a:p>
          <a:p>
            <a:pPr algn="just" rtl="0">
              <a:spcAft>
                <a:spcPts val="1200"/>
              </a:spcAft>
            </a:pPr>
            <a:r>
              <a:rPr dirty="0" lang="en-US" smtClean="0"/>
              <a:t>May cause a painful </a:t>
            </a:r>
            <a:r>
              <a:rPr dirty="0" lang="en-US" err="1" smtClean="0"/>
              <a:t>thyroiditis</a:t>
            </a:r>
            <a:r>
              <a:rPr dirty="0" lang="en-US" smtClean="0"/>
              <a:t>, which may necessitate anti-inflammatory therapy.</a:t>
            </a:r>
            <a:endParaRPr dirty="0" lang="ar-EG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Title 1"/>
          <p:cNvSpPr>
            <a:spLocks noGrp="1"/>
          </p:cNvSpPr>
          <p:nvPr>
            <p:ph type="title"/>
          </p:nvPr>
        </p:nvSpPr>
        <p:spPr>
          <a:xfrm>
            <a:off x="323528" y="548680"/>
            <a:ext cx="8229600" cy="1143000"/>
          </a:xfrm>
        </p:spPr>
        <p:txBody>
          <a:bodyPr>
            <a:normAutofit/>
          </a:bodyPr>
          <a:p>
            <a:r>
              <a:rPr b="1" dirty="0" sz="4000" i="1" lang="en-US" smtClean="0"/>
              <a:t>Actions of thyroid hormones</a:t>
            </a:r>
            <a:endParaRPr b="1" dirty="0" sz="4000" i="1" lang="ar-EG"/>
          </a:p>
        </p:txBody>
      </p:sp>
      <p:sp>
        <p:nvSpPr>
          <p:cNvPr id="1048604" name="Content Placeholder 2"/>
          <p:cNvSpPr>
            <a:spLocks noGrp="1"/>
          </p:cNvSpPr>
          <p:nvPr>
            <p:ph idx="1"/>
          </p:nvPr>
        </p:nvSpPr>
        <p:spPr>
          <a:xfrm>
            <a:off x="323528" y="1844824"/>
            <a:ext cx="8496944" cy="4680520"/>
          </a:xfrm>
        </p:spPr>
        <p:txBody>
          <a:bodyPr>
            <a:normAutofit lnSpcReduction="10000"/>
          </a:bodyPr>
          <a:p>
            <a:pPr algn="just" rtl="0">
              <a:spcAft>
                <a:spcPts val="600"/>
              </a:spcAft>
            </a:pPr>
            <a:r>
              <a:rPr dirty="0" lang="en-US" smtClean="0"/>
              <a:t>Essential for proper fetal growth &amp; development specially, CNS.</a:t>
            </a:r>
          </a:p>
          <a:p>
            <a:pPr algn="just" rtl="0">
              <a:spcAft>
                <a:spcPts val="600"/>
              </a:spcAft>
            </a:pPr>
            <a:r>
              <a:rPr dirty="0" lang="en-US" smtClean="0"/>
              <a:t>After delivery, their primary role is in regulation of energy metabolism. They can affect the function of every organ in the body.</a:t>
            </a:r>
          </a:p>
          <a:p>
            <a:pPr algn="just" rtl="0">
              <a:spcAft>
                <a:spcPts val="600"/>
              </a:spcAft>
              <a:buClr>
                <a:srgbClr val="00B050"/>
              </a:buClr>
              <a:buFont typeface="Wingdings" pitchFamily="2" charset="2"/>
              <a:buChar char="Ø"/>
            </a:pPr>
            <a:r>
              <a:rPr dirty="0" lang="en-US" smtClean="0"/>
              <a:t>Increase the body’s basal metabolic rate</a:t>
            </a:r>
          </a:p>
          <a:p>
            <a:pPr algn="just" rtl="0">
              <a:spcAft>
                <a:spcPts val="600"/>
              </a:spcAft>
              <a:buClr>
                <a:srgbClr val="00B050"/>
              </a:buClr>
              <a:buFont typeface="Wingdings" pitchFamily="2" charset="2"/>
              <a:buChar char="Ø"/>
            </a:pPr>
            <a:r>
              <a:rPr dirty="0" lang="en-US" smtClean="0"/>
              <a:t>Increase oxygen consumption.</a:t>
            </a:r>
          </a:p>
          <a:p>
            <a:pPr algn="just" rtl="0">
              <a:spcAft>
                <a:spcPts val="600"/>
              </a:spcAft>
              <a:buClr>
                <a:srgbClr val="00B050"/>
              </a:buClr>
              <a:buFont typeface="Wingdings" pitchFamily="2" charset="2"/>
              <a:buChar char="Ø"/>
            </a:pPr>
            <a:r>
              <a:rPr dirty="0" lang="en-US" smtClean="0"/>
              <a:t>Essential for normal growth and sexual maturation.</a:t>
            </a:r>
          </a:p>
          <a:p>
            <a:pPr algn="just" rtl="0">
              <a:spcAft>
                <a:spcPts val="600"/>
              </a:spcAft>
              <a:buClr>
                <a:srgbClr val="00B050"/>
              </a:buClr>
              <a:buFont typeface="Wingdings" pitchFamily="2" charset="2"/>
              <a:buChar char="Ø"/>
            </a:pPr>
            <a:r>
              <a:rPr dirty="0" lang="en-US" smtClean="0"/>
              <a:t>Increase the sensitivity of CVS and CNS to </a:t>
            </a:r>
            <a:r>
              <a:rPr dirty="0" lang="en-US" err="1" smtClean="0"/>
              <a:t>catecholamines</a:t>
            </a:r>
            <a:r>
              <a:rPr dirty="0" lang="en-US" smtClean="0"/>
              <a:t> (↑COP and HR).</a:t>
            </a:r>
            <a:endParaRPr dirty="0" lang="ar-EG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1" dirty="0" sz="4000" i="1" lang="en-US" smtClean="0"/>
              <a:t>Surgery</a:t>
            </a:r>
            <a:r>
              <a:rPr dirty="0" lang="en-US" smtClean="0"/>
              <a:t> </a:t>
            </a:r>
            <a:endParaRPr dirty="0" lang="ar-EG"/>
          </a:p>
        </p:txBody>
      </p:sp>
      <p:sp>
        <p:nvSpPr>
          <p:cNvPr id="1048698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435280" cy="4389120"/>
          </a:xfrm>
        </p:spPr>
        <p:txBody>
          <a:bodyPr>
            <a:normAutofit fontScale="96154" lnSpcReduction="10000"/>
          </a:bodyPr>
          <a:p>
            <a:pPr algn="just" rtl="0">
              <a:spcAft>
                <a:spcPts val="600"/>
              </a:spcAft>
            </a:pPr>
            <a:r>
              <a:rPr dirty="0" lang="en-US" smtClean="0"/>
              <a:t>Subtotal </a:t>
            </a:r>
            <a:r>
              <a:rPr dirty="0" lang="en-US" err="1" smtClean="0"/>
              <a:t>thyroidectomy</a:t>
            </a:r>
            <a:r>
              <a:rPr dirty="0" lang="en-US" smtClean="0"/>
              <a:t> is indicated in patients with very large goiters and thyroid malignancies and those who do not respond or cannot tolerate other therapies.</a:t>
            </a:r>
          </a:p>
          <a:p>
            <a:pPr algn="just" rtl="0">
              <a:spcAft>
                <a:spcPts val="600"/>
              </a:spcAft>
            </a:pPr>
            <a:r>
              <a:rPr dirty="0" lang="en-US" smtClean="0"/>
              <a:t>Patients must be </a:t>
            </a:r>
            <a:r>
              <a:rPr dirty="0" lang="en-US" err="1" smtClean="0"/>
              <a:t>euthyroid</a:t>
            </a:r>
            <a:r>
              <a:rPr dirty="0" lang="en-US" smtClean="0"/>
              <a:t> before surgery, and they are often administered iodide preoperatively to reduce gland </a:t>
            </a:r>
            <a:r>
              <a:rPr dirty="0" lang="en-US" err="1" smtClean="0"/>
              <a:t>vascularity</a:t>
            </a:r>
            <a:r>
              <a:rPr dirty="0" lang="en-US" smtClean="0"/>
              <a:t>.</a:t>
            </a:r>
          </a:p>
          <a:p>
            <a:pPr algn="just" rtl="0">
              <a:spcAft>
                <a:spcPts val="600"/>
              </a:spcAft>
            </a:pPr>
            <a:r>
              <a:rPr dirty="0" lang="en-US" smtClean="0"/>
              <a:t>Postoperative hypothyroidism occurs in 10% of patients.</a:t>
            </a:r>
          </a:p>
          <a:p>
            <a:pPr algn="just" rtl="0">
              <a:spcAft>
                <a:spcPts val="600"/>
              </a:spcAft>
            </a:pPr>
            <a:r>
              <a:rPr dirty="0" lang="en-US" smtClean="0"/>
              <a:t>Serum calcium and intact parathyroid hormone levels should be monitored for early identification of postoperative </a:t>
            </a:r>
            <a:r>
              <a:rPr dirty="0" lang="en-US" err="1" smtClean="0"/>
              <a:t>hypoparathyroidism</a:t>
            </a:r>
            <a:r>
              <a:rPr dirty="0" lang="en-US" smtClean="0"/>
              <a:t>.</a:t>
            </a:r>
            <a:endParaRPr dirty="0" lang="ar-EG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9" name="Title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1143000"/>
          </a:xfrm>
        </p:spPr>
        <p:txBody>
          <a:bodyPr>
            <a:normAutofit/>
          </a:bodyPr>
          <a:p>
            <a:r>
              <a:rPr b="1" dirty="0" sz="4000" i="1" lang="en-US" smtClean="0"/>
              <a:t>Graves disease and pregnancy</a:t>
            </a:r>
            <a:endParaRPr b="1" dirty="0" sz="4000" i="1" lang="ar-EG"/>
          </a:p>
        </p:txBody>
      </p:sp>
      <p:sp>
        <p:nvSpPr>
          <p:cNvPr id="1048700" name="Content Placeholder 2"/>
          <p:cNvSpPr>
            <a:spLocks noGrp="1"/>
          </p:cNvSpPr>
          <p:nvPr>
            <p:ph idx="1"/>
          </p:nvPr>
        </p:nvSpPr>
        <p:spPr>
          <a:xfrm>
            <a:off x="395536" y="1772816"/>
            <a:ext cx="8229600" cy="4896544"/>
          </a:xfrm>
        </p:spPr>
        <p:txBody>
          <a:bodyPr>
            <a:normAutofit fontScale="96154" lnSpcReduction="20000"/>
          </a:bodyPr>
          <a:p>
            <a:pPr algn="just" rtl="0">
              <a:spcAft>
                <a:spcPts val="600"/>
              </a:spcAft>
            </a:pPr>
            <a:r>
              <a:rPr dirty="0" lang="en-US" smtClean="0"/>
              <a:t>Pregnancy may worsen </a:t>
            </a:r>
            <a:r>
              <a:rPr dirty="0" lang="en-US" err="1" smtClean="0"/>
              <a:t>thyrotoxicosis</a:t>
            </a:r>
            <a:r>
              <a:rPr dirty="0" lang="en-US" smtClean="0"/>
              <a:t> in women with Graves disease  due to the TSH agonist effect of β-</a:t>
            </a:r>
            <a:r>
              <a:rPr dirty="0" lang="en-US" err="1" smtClean="0"/>
              <a:t>hCG</a:t>
            </a:r>
            <a:r>
              <a:rPr dirty="0" lang="en-US" smtClean="0"/>
              <a:t>.</a:t>
            </a:r>
          </a:p>
          <a:p>
            <a:pPr algn="just" rtl="0">
              <a:spcAft>
                <a:spcPts val="600"/>
              </a:spcAft>
            </a:pPr>
            <a:r>
              <a:rPr dirty="0" lang="en-US" smtClean="0"/>
              <a:t>Untreated maternal </a:t>
            </a:r>
            <a:r>
              <a:rPr dirty="0" lang="en-US" err="1" smtClean="0"/>
              <a:t>thyrotoxicosis</a:t>
            </a:r>
            <a:r>
              <a:rPr dirty="0" lang="en-US" smtClean="0"/>
              <a:t> may result in increased rates of premature delivery, </a:t>
            </a:r>
            <a:r>
              <a:rPr dirty="0" lang="en-US" err="1" smtClean="0"/>
              <a:t>eclampsia</a:t>
            </a:r>
            <a:r>
              <a:rPr dirty="0" lang="en-US" smtClean="0"/>
              <a:t>.</a:t>
            </a:r>
          </a:p>
          <a:p>
            <a:pPr algn="just" rtl="0">
              <a:spcAft>
                <a:spcPts val="600"/>
              </a:spcAft>
            </a:pPr>
            <a:r>
              <a:rPr dirty="0" lang="en-US" smtClean="0"/>
              <a:t>Fetal and neonatal hyperthyroidism may occur as a result of </a:t>
            </a:r>
            <a:r>
              <a:rPr dirty="0" lang="en-US" err="1" smtClean="0"/>
              <a:t>transplacental</a:t>
            </a:r>
            <a:r>
              <a:rPr dirty="0" lang="en-US" smtClean="0"/>
              <a:t> passage of TSHR-Sab.</a:t>
            </a:r>
          </a:p>
          <a:p>
            <a:pPr algn="just" rtl="0">
              <a:spcAft>
                <a:spcPts val="600"/>
              </a:spcAft>
            </a:pPr>
            <a:r>
              <a:rPr dirty="0" lang="en-US" smtClean="0"/>
              <a:t>Because radioactive iodine is contraindicated and surgery is best avoided during pregnancy, PTU is considered the treatment of choice</a:t>
            </a:r>
          </a:p>
          <a:p>
            <a:pPr algn="just" rtl="0">
              <a:spcAft>
                <a:spcPts val="600"/>
              </a:spcAft>
            </a:pPr>
            <a:r>
              <a:rPr dirty="0" lang="en-US" smtClean="0"/>
              <a:t>it may be preferable to switch from PTU to MMI for the second, third trimesters and lactation (</a:t>
            </a:r>
            <a:r>
              <a:rPr dirty="0" lang="en-US" err="1" smtClean="0"/>
              <a:t>hepatotoxicity</a:t>
            </a:r>
            <a:r>
              <a:rPr dirty="0" lang="en-US" smtClean="0"/>
              <a:t>)</a:t>
            </a:r>
            <a:endParaRPr dirty="0" lang="ar-EG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Title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1143000"/>
          </a:xfrm>
        </p:spPr>
        <p:txBody>
          <a:bodyPr>
            <a:normAutofit/>
          </a:bodyPr>
          <a:p>
            <a:r>
              <a:rPr b="1" dirty="0" sz="4000" i="1" lang="en-US" smtClean="0"/>
              <a:t>Regulation of thyroid action</a:t>
            </a:r>
            <a:endParaRPr b="1" dirty="0" sz="4000" i="1" lang="ar-EG"/>
          </a:p>
        </p:txBody>
      </p:sp>
      <p:sp>
        <p:nvSpPr>
          <p:cNvPr id="1048606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435280" cy="4589864"/>
          </a:xfrm>
        </p:spPr>
        <p:txBody>
          <a:bodyPr>
            <a:normAutofit/>
          </a:bodyPr>
          <a:p>
            <a:pPr algn="just" rtl="0">
              <a:spcAft>
                <a:spcPts val="600"/>
              </a:spcAft>
            </a:pPr>
            <a:r>
              <a:rPr dirty="0" lang="en-US" smtClean="0"/>
              <a:t>The production and release of thyroid hormones are regulated by the hypothalamic–pituitary–thyroid axis.</a:t>
            </a:r>
          </a:p>
          <a:p>
            <a:pPr algn="just" rtl="0">
              <a:spcAft>
                <a:spcPts val="600"/>
              </a:spcAft>
            </a:pPr>
            <a:r>
              <a:rPr dirty="0" lang="en-US" smtClean="0"/>
              <a:t>Hypothalamic </a:t>
            </a:r>
            <a:r>
              <a:rPr dirty="0" lang="en-US" err="1" smtClean="0"/>
              <a:t>thyrotropin</a:t>
            </a:r>
            <a:r>
              <a:rPr dirty="0" lang="en-US" smtClean="0"/>
              <a:t>-releasing hormone (TRH) stimulates the release of TSH when there are physiologically inadequate levels of thyroid hormones.</a:t>
            </a:r>
          </a:p>
          <a:p>
            <a:pPr algn="just" rtl="0">
              <a:spcAft>
                <a:spcPts val="600"/>
              </a:spcAft>
            </a:pPr>
            <a:r>
              <a:rPr dirty="0" lang="en-US" smtClean="0"/>
              <a:t> TSH promotes production and release of thyroid hormones.</a:t>
            </a:r>
          </a:p>
          <a:p>
            <a:pPr algn="just" rtl="0">
              <a:spcAft>
                <a:spcPts val="600"/>
              </a:spcAft>
            </a:pPr>
            <a:r>
              <a:rPr dirty="0" lang="en-US" smtClean="0"/>
              <a:t> As circulating thyroid hormone levels rise to needed levels, negative feedback results in decreased release of TSH and TRH.</a:t>
            </a:r>
            <a:endParaRPr dirty="0" lang="ar-EG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Title 1"/>
          <p:cNvSpPr>
            <a:spLocks noGrp="1"/>
          </p:cNvSpPr>
          <p:nvPr>
            <p:ph type="title"/>
          </p:nvPr>
        </p:nvSpPr>
        <p:spPr>
          <a:xfrm>
            <a:off x="539552" y="188640"/>
            <a:ext cx="8229600" cy="1143000"/>
          </a:xfrm>
        </p:spPr>
        <p:txBody>
          <a:bodyPr>
            <a:normAutofit/>
          </a:bodyPr>
          <a:p>
            <a:pPr algn="r"/>
            <a:r>
              <a:rPr b="1" dirty="0" sz="2800" i="1" lang="en-US" smtClean="0">
                <a:solidFill>
                  <a:srgbClr val="C00000"/>
                </a:solidFill>
              </a:rPr>
              <a:t>Regulation</a:t>
            </a:r>
            <a:endParaRPr b="1" dirty="0" sz="2800" i="1" lang="ar-EG">
              <a:solidFill>
                <a:srgbClr val="C00000"/>
              </a:solidFill>
            </a:endParaRPr>
          </a:p>
        </p:txBody>
      </p:sp>
      <p:sp>
        <p:nvSpPr>
          <p:cNvPr id="1048608" name="Content Placeholder 2"/>
          <p:cNvSpPr>
            <a:spLocks noGrp="1"/>
          </p:cNvSpPr>
          <p:nvPr>
            <p:ph idx="1"/>
          </p:nvPr>
        </p:nvSpPr>
        <p:spPr>
          <a:xfrm>
            <a:off x="3563888" y="1628800"/>
            <a:ext cx="5256584" cy="4389120"/>
          </a:xfrm>
        </p:spPr>
        <p:txBody>
          <a:bodyPr/>
          <a:p>
            <a:pPr algn="just" rtl="0">
              <a:spcAft>
                <a:spcPts val="600"/>
              </a:spcAft>
            </a:pPr>
            <a:r>
              <a:rPr dirty="0" lang="en-US" smtClean="0"/>
              <a:t>Release of TRH is also inhibited by </a:t>
            </a:r>
            <a:r>
              <a:rPr dirty="0" lang="en-US" err="1" smtClean="0"/>
              <a:t>somatostatin</a:t>
            </a:r>
            <a:r>
              <a:rPr dirty="0" lang="en-US" smtClean="0"/>
              <a:t> and its analogs.</a:t>
            </a:r>
          </a:p>
          <a:p>
            <a:pPr algn="just" rtl="0">
              <a:spcAft>
                <a:spcPts val="600"/>
              </a:spcAft>
            </a:pPr>
            <a:r>
              <a:rPr dirty="0" lang="en-US" smtClean="0"/>
              <a:t>Release of TSH can be inhibited by dopamine, dopamine agonists, and high levels of </a:t>
            </a:r>
            <a:r>
              <a:rPr dirty="0" lang="en-US" err="1" smtClean="0"/>
              <a:t>glucocorticoids</a:t>
            </a:r>
            <a:endParaRPr dirty="0" lang="ar-EG"/>
          </a:p>
        </p:txBody>
      </p:sp>
      <p:pic>
        <p:nvPicPr>
          <p:cNvPr id="2097154" name="Picture 3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 cstate="print"/>
          <a:srcRect/>
          <a:stretch>
            <a:fillRect/>
          </a:stretch>
        </p:blipFill>
        <p:spPr bwMode="auto">
          <a:xfrm>
            <a:off x="899592" y="908720"/>
            <a:ext cx="2247900" cy="5543550"/>
          </a:xfrm>
          <a:prstGeom prst="rect"/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Title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229600" cy="1143000"/>
          </a:xfrm>
        </p:spPr>
        <p:txBody>
          <a:bodyPr>
            <a:normAutofit/>
          </a:bodyPr>
          <a:p>
            <a:r>
              <a:rPr b="1" dirty="0" sz="4000" i="1" lang="en-US" smtClean="0"/>
              <a:t>Synthesis of thyroid hormones</a:t>
            </a:r>
            <a:endParaRPr b="1" dirty="0" sz="4000" i="1" lang="ar-EG"/>
          </a:p>
        </p:txBody>
      </p:sp>
      <p:sp>
        <p:nvSpPr>
          <p:cNvPr id="1048610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363272" cy="4389120"/>
          </a:xfrm>
        </p:spPr>
        <p:txBody>
          <a:bodyPr>
            <a:normAutofit/>
          </a:bodyPr>
          <a:p>
            <a:pPr algn="just" rtl="0">
              <a:spcAft>
                <a:spcPts val="1200"/>
              </a:spcAft>
            </a:pPr>
            <a:r>
              <a:rPr dirty="0" lang="en-US" smtClean="0"/>
              <a:t>T4 and T3 are produced by the </a:t>
            </a:r>
            <a:r>
              <a:rPr dirty="0" lang="en-US" err="1" smtClean="0"/>
              <a:t>organification</a:t>
            </a:r>
            <a:r>
              <a:rPr dirty="0" lang="en-US" smtClean="0"/>
              <a:t> of iodine in the thyroid gland.</a:t>
            </a:r>
          </a:p>
          <a:p>
            <a:pPr algn="just" rtl="0">
              <a:spcAft>
                <a:spcPts val="1200"/>
              </a:spcAft>
            </a:pPr>
            <a:r>
              <a:rPr dirty="0" lang="en-US" smtClean="0"/>
              <a:t>TSH action is mediated by </a:t>
            </a:r>
            <a:r>
              <a:rPr dirty="0" lang="en-US" err="1" smtClean="0"/>
              <a:t>cAMP</a:t>
            </a:r>
            <a:r>
              <a:rPr dirty="0" lang="en-US" smtClean="0"/>
              <a:t> and leads to stimulation of iodide (I−) uptake by the gland.</a:t>
            </a:r>
          </a:p>
          <a:p>
            <a:pPr algn="just" rtl="0">
              <a:spcAft>
                <a:spcPts val="1200"/>
              </a:spcAft>
            </a:pPr>
            <a:r>
              <a:rPr dirty="0" lang="en-US" smtClean="0"/>
              <a:t>Oxidation to iodine (I2) by thyroid </a:t>
            </a:r>
            <a:r>
              <a:rPr dirty="0" lang="en-US" err="1" smtClean="0"/>
              <a:t>peroxidase</a:t>
            </a:r>
            <a:r>
              <a:rPr dirty="0" lang="en-US" smtClean="0"/>
              <a:t>.</a:t>
            </a:r>
          </a:p>
          <a:p>
            <a:pPr algn="just" rtl="0">
              <a:spcAft>
                <a:spcPts val="1200"/>
              </a:spcAft>
            </a:pPr>
            <a:r>
              <a:rPr dirty="0" lang="en-US" smtClean="0"/>
              <a:t>Iodine is covalently bound to tyrosine residues of </a:t>
            </a:r>
            <a:r>
              <a:rPr dirty="0" lang="en-US" err="1" smtClean="0"/>
              <a:t>thyroglobulin</a:t>
            </a:r>
            <a:r>
              <a:rPr dirty="0" lang="en-US" smtClean="0"/>
              <a:t> to give </a:t>
            </a:r>
            <a:r>
              <a:rPr dirty="0" lang="en-US" err="1" smtClean="0"/>
              <a:t>monoiodotyrosine</a:t>
            </a:r>
            <a:r>
              <a:rPr dirty="0" lang="en-US" smtClean="0"/>
              <a:t> and </a:t>
            </a:r>
            <a:r>
              <a:rPr dirty="0" lang="en-US" err="1" smtClean="0"/>
              <a:t>diiodotyrosine</a:t>
            </a:r>
            <a:r>
              <a:rPr dirty="0" lang="en-US" smtClean="0"/>
              <a:t>.</a:t>
            </a:r>
          </a:p>
          <a:p>
            <a:pPr algn="l" rtl="0">
              <a:buNone/>
            </a:pPr>
            <a:endParaRPr dirty="0" lang="en-US" smtClean="0"/>
          </a:p>
          <a:p>
            <a:pPr algn="l" rtl="0"/>
            <a:endParaRPr dirty="0" lang="en-US" smtClean="0"/>
          </a:p>
          <a:p>
            <a:pPr algn="l" rtl="0"/>
            <a:endParaRPr dirty="0" lang="en-US" smtClean="0"/>
          </a:p>
          <a:p>
            <a:pPr algn="l" rtl="0"/>
            <a:endParaRPr dirty="0" lang="ar-EG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Title 1"/>
          <p:cNvSpPr>
            <a:spLocks noGrp="1"/>
          </p:cNvSpPr>
          <p:nvPr>
            <p:ph type="title"/>
          </p:nvPr>
        </p:nvSpPr>
        <p:spPr>
          <a:xfrm>
            <a:off x="539552" y="188640"/>
            <a:ext cx="8229600" cy="1143000"/>
          </a:xfrm>
        </p:spPr>
        <p:txBody>
          <a:bodyPr>
            <a:normAutofit/>
          </a:bodyPr>
          <a:p>
            <a:pPr algn="r"/>
            <a:r>
              <a:rPr b="1" dirty="0" sz="2800" i="1" lang="en-US" smtClean="0">
                <a:solidFill>
                  <a:srgbClr val="C00000"/>
                </a:solidFill>
              </a:rPr>
              <a:t>Synthesis</a:t>
            </a:r>
            <a:r>
              <a:rPr b="1" dirty="0" sz="2800" i="1" lang="en-US" smtClean="0"/>
              <a:t> </a:t>
            </a:r>
            <a:endParaRPr b="1" dirty="0" sz="2800" i="1" lang="ar-EG"/>
          </a:p>
        </p:txBody>
      </p:sp>
      <p:sp>
        <p:nvSpPr>
          <p:cNvPr id="1048612" name="Content Placeholder 2"/>
          <p:cNvSpPr>
            <a:spLocks noGrp="1"/>
          </p:cNvSpPr>
          <p:nvPr>
            <p:ph idx="1"/>
          </p:nvPr>
        </p:nvSpPr>
        <p:spPr>
          <a:xfrm>
            <a:off x="467544" y="1556792"/>
            <a:ext cx="8229600" cy="4389120"/>
          </a:xfrm>
        </p:spPr>
        <p:txBody>
          <a:bodyPr/>
          <a:p>
            <a:pPr algn="just" rtl="0">
              <a:spcAft>
                <a:spcPts val="1200"/>
              </a:spcAft>
            </a:pPr>
            <a:r>
              <a:rPr dirty="0" lang="en-US" smtClean="0"/>
              <a:t>Condensation of two </a:t>
            </a:r>
            <a:r>
              <a:rPr dirty="0" lang="en-US" err="1" smtClean="0"/>
              <a:t>diiodotyrosine</a:t>
            </a:r>
            <a:r>
              <a:rPr dirty="0" lang="en-US" smtClean="0"/>
              <a:t> residues gives rise to T4 whereas condensation of a </a:t>
            </a:r>
            <a:r>
              <a:rPr dirty="0" lang="en-US" err="1" smtClean="0"/>
              <a:t>monoiodotyrosine</a:t>
            </a:r>
            <a:r>
              <a:rPr dirty="0" lang="en-US" smtClean="0"/>
              <a:t> residue with a </a:t>
            </a:r>
            <a:r>
              <a:rPr dirty="0" lang="en-US" err="1" smtClean="0"/>
              <a:t>diiodotyrosine</a:t>
            </a:r>
            <a:r>
              <a:rPr dirty="0" lang="en-US" smtClean="0"/>
              <a:t> residue generates T3.</a:t>
            </a:r>
          </a:p>
          <a:p>
            <a:pPr algn="just" rtl="0">
              <a:spcAft>
                <a:spcPts val="1200"/>
              </a:spcAft>
            </a:pPr>
            <a:r>
              <a:rPr dirty="0" lang="en-US" smtClean="0"/>
              <a:t>The hormones are released when needed following </a:t>
            </a:r>
            <a:r>
              <a:rPr dirty="0" lang="en-US" err="1" smtClean="0"/>
              <a:t>proteolytic</a:t>
            </a:r>
            <a:r>
              <a:rPr dirty="0" lang="en-US" smtClean="0"/>
              <a:t> cleavage of the </a:t>
            </a:r>
            <a:r>
              <a:rPr dirty="0" lang="en-US" err="1" smtClean="0"/>
              <a:t>thyroglobulin</a:t>
            </a:r>
            <a:r>
              <a:rPr dirty="0" lang="en-US" smtClean="0"/>
              <a:t>.</a:t>
            </a:r>
          </a:p>
          <a:p>
            <a:pPr algn="just" rtl="0"/>
            <a:r>
              <a:rPr dirty="0" lang="en-US" smtClean="0"/>
              <a:t>Eighty percent of thyroid hormone is synthesized as T4 and is stored in the thyroid bound to </a:t>
            </a:r>
            <a:r>
              <a:rPr dirty="0" lang="en-US" err="1" smtClean="0"/>
              <a:t>thyroglobulin</a:t>
            </a:r>
            <a:r>
              <a:rPr dirty="0" lang="en-US" smtClean="0"/>
              <a:t>.</a:t>
            </a:r>
            <a:endParaRPr dirty="0" lang="ar-EG"/>
          </a:p>
        </p:txBody>
      </p:sp>
    </p:spTree>
  </p:cSld>
  <p:clrMapOvr>
    <a:masterClrMapping/>
  </p:clrMapOvr>
</p:sld>
</file>

<file path=ppt/theme/_rels/them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lastClr="000000" val="windowText"/>
      </a:dk1>
      <a:lt1>
        <a:sysClr lastClr="FFFFFF" val="window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algn="ctr" blurRad="57150" dir="5400000" dist="38100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algn="ctr" blurRad="57150" dir="5400000" dist="38100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algn="ctr" blurRad="57150" dir="5400000" dist="38100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dir="tl" rig="glow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algn="tl" flip="none" sx="65000" sy="65000" tx="0" ty="0"/>
        </a:blip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Thyroid disorders</dc:title>
  <dc:creator>hp</dc:creator>
  <cp:lastModifiedBy>hp</cp:lastModifiedBy>
  <dcterms:created xsi:type="dcterms:W3CDTF">2017-10-19T05:19:00Z</dcterms:created>
  <dcterms:modified xsi:type="dcterms:W3CDTF">2021-10-28T17:26:51Z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82648a9d2cb34f55898ea79ec49dc982</vt:lpwstr>
  </property>
</Properties>
</file>