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p:restoredTop sz="94660"/>
  </p:normalViewPr>
  <p:slideViewPr>
    <p:cSldViewPr showGuides="0" snapToGrid="1" snapToObjects="0">
      <p:cViewPr varScale="1">
        <p:scale>
          <a:sx n="71" d="100"/>
          <a:sy n="71" d="100"/>
        </p:scale>
        <p:origin x="-1056" y="-96"/>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tableStyles" Target="tableStyle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73" name=""/>
        <p:cNvGrpSpPr/>
        <p:nvPr/>
      </p:nvGrpSpPr>
      <p:grpSpPr>
        <a:xfrm rot="0">
          <a:off x="0" y="0"/>
          <a:ext cx="0" cy="0"/>
          <a:chOff x="0" y="0"/>
          <a:chExt cx="0" cy="0"/>
        </a:xfrm>
      </p:grpSpPr>
      <p:sp>
        <p:nvSpPr>
          <p:cNvPr id="1049280" name="Rectangle 2"/>
          <p:cNvSpPr/>
          <p:nvPr>
            <p:ph type="hdr" sz="quarter" idx="0"/>
          </p:nvPr>
        </p:nvSpPr>
        <p:spPr>
          <a:xfrm rot="0">
            <a:off x="3886200" y="0"/>
            <a:ext cx="2971800" cy="457200"/>
          </a:xfrm>
          <a:prstGeom prst="rect"/>
          <a:noFill/>
          <a:ln>
            <a:noFill/>
          </a:ln>
        </p:spPr>
        <p:txBody>
          <a:bodyPr anchor="t" bIns="45720" lIns="91440" rIns="91440" tIns="45720" vert="horz"/>
          <a:p>
            <a:pPr algn="r" lvl="0"/>
            <a:endParaRPr altLang="en-US" sz="1200" lang="en-US"/>
          </a:p>
        </p:txBody>
      </p:sp>
      <p:sp>
        <p:nvSpPr>
          <p:cNvPr id="1049281" name="Rectangle 3"/>
          <p:cNvSpPr/>
          <p:nvPr>
            <p:ph type="dt" sz="full" idx="1"/>
          </p:nvPr>
        </p:nvSpPr>
        <p:spPr>
          <a:xfrm rot="0">
            <a:off x="1587" y="0"/>
            <a:ext cx="2971800" cy="457200"/>
          </a:xfrm>
          <a:prstGeom prst="rect"/>
          <a:noFill/>
          <a:ln>
            <a:noFill/>
          </a:ln>
        </p:spPr>
        <p:txBody>
          <a:bodyPr anchor="t" bIns="45720" lIns="91440" rIns="91440" tIns="45720" vert="horz"/>
          <a:p>
            <a:pPr lvl="0"/>
            <a:fld id="{566ABCEB-ACFC-4714-9973-3DA970169C29}" type="datetime1">
              <a:rPr altLang="en-US" sz="1200" lang="ar-SA"/>
              <a:pPr lvl="0"/>
            </a:fld>
            <a:endParaRPr altLang="en-US" sz="1200" lang="ar-SA"/>
          </a:p>
        </p:txBody>
      </p:sp>
      <p:sp>
        <p:nvSpPr>
          <p:cNvPr id="1049282"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9283"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9284" name="Rectangle 6"/>
          <p:cNvSpPr/>
          <p:nvPr>
            <p:ph type="ftr" sz="quarter" idx="4"/>
          </p:nvPr>
        </p:nvSpPr>
        <p:spPr>
          <a:xfrm rot="0">
            <a:off x="3886200" y="8685212"/>
            <a:ext cx="2971800" cy="457200"/>
          </a:xfrm>
          <a:prstGeom prst="rect"/>
          <a:noFill/>
          <a:ln>
            <a:noFill/>
          </a:ln>
        </p:spPr>
        <p:txBody>
          <a:bodyPr anchor="b" bIns="45720" lIns="91440" rIns="91440" tIns="45720" vert="horz"/>
          <a:p>
            <a:pPr algn="r" lvl="0"/>
            <a:endParaRPr altLang="en-US" sz="1200" lang="en-US"/>
          </a:p>
        </p:txBody>
      </p:sp>
      <p:sp>
        <p:nvSpPr>
          <p:cNvPr id="1049285" name="Rectangle 7"/>
          <p:cNvSpPr/>
          <p:nvPr>
            <p:ph type="sldNum" sz="quarter" idx="5"/>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rot="0">
          <a:off x="0" y="0"/>
          <a:ext cx="0" cy="0"/>
          <a:chOff x="0" y="0"/>
          <a:chExt cx="0" cy="0"/>
        </a:xfrm>
      </p:grpSpPr>
      <p:sp>
        <p:nvSpPr>
          <p:cNvPr id="1048586"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587"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588"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rot="0">
          <a:off x="0" y="0"/>
          <a:ext cx="0" cy="0"/>
          <a:chOff x="0" y="0"/>
          <a:chExt cx="0" cy="0"/>
        </a:xfrm>
      </p:grpSpPr>
      <p:sp>
        <p:nvSpPr>
          <p:cNvPr id="104870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10"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rot="0">
          <a:off x="0" y="0"/>
          <a:ext cx="0" cy="0"/>
          <a:chOff x="0" y="0"/>
          <a:chExt cx="0" cy="0"/>
        </a:xfrm>
      </p:grpSpPr>
      <p:sp>
        <p:nvSpPr>
          <p:cNvPr id="104872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28"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11" name=""/>
        <p:cNvGrpSpPr/>
        <p:nvPr/>
      </p:nvGrpSpPr>
      <p:grpSpPr>
        <a:xfrm rot="0">
          <a:off x="0" y="0"/>
          <a:ext cx="0" cy="0"/>
          <a:chOff x="0" y="0"/>
          <a:chExt cx="0" cy="0"/>
        </a:xfrm>
      </p:grpSpPr>
      <p:sp>
        <p:nvSpPr>
          <p:cNvPr id="1048735"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736"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737"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14" name=""/>
        <p:cNvGrpSpPr/>
        <p:nvPr/>
      </p:nvGrpSpPr>
      <p:grpSpPr>
        <a:xfrm rot="0">
          <a:off x="0" y="0"/>
          <a:ext cx="0" cy="0"/>
          <a:chOff x="0" y="0"/>
          <a:chExt cx="0" cy="0"/>
        </a:xfrm>
      </p:grpSpPr>
      <p:sp>
        <p:nvSpPr>
          <p:cNvPr id="1048747"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748"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749"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rot="0">
          <a:off x="0" y="0"/>
          <a:ext cx="0" cy="0"/>
          <a:chOff x="0" y="0"/>
          <a:chExt cx="0" cy="0"/>
        </a:xfrm>
      </p:grpSpPr>
      <p:sp>
        <p:nvSpPr>
          <p:cNvPr id="1048760"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761"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762"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rot="0">
          <a:off x="0" y="0"/>
          <a:ext cx="0" cy="0"/>
          <a:chOff x="0" y="0"/>
          <a:chExt cx="0" cy="0"/>
        </a:xfrm>
      </p:grpSpPr>
      <p:sp>
        <p:nvSpPr>
          <p:cNvPr id="1048766"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767"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768"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rot="0">
          <a:off x="0" y="0"/>
          <a:ext cx="0" cy="0"/>
          <a:chOff x="0" y="0"/>
          <a:chExt cx="0" cy="0"/>
        </a:xfrm>
      </p:grpSpPr>
      <p:sp>
        <p:nvSpPr>
          <p:cNvPr id="1048798"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799"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800"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rot="0">
          <a:off x="0" y="0"/>
          <a:ext cx="0" cy="0"/>
          <a:chOff x="0" y="0"/>
          <a:chExt cx="0" cy="0"/>
        </a:xfrm>
      </p:grpSpPr>
      <p:sp>
        <p:nvSpPr>
          <p:cNvPr id="1048843"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844"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845"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rot="0">
          <a:off x="0" y="0"/>
          <a:ext cx="0" cy="0"/>
          <a:chOff x="0" y="0"/>
          <a:chExt cx="0" cy="0"/>
        </a:xfrm>
      </p:grpSpPr>
      <p:sp>
        <p:nvSpPr>
          <p:cNvPr id="104884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49"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rot="0">
          <a:off x="0" y="0"/>
          <a:ext cx="0" cy="0"/>
          <a:chOff x="0" y="0"/>
          <a:chExt cx="0" cy="0"/>
        </a:xfrm>
      </p:grpSpPr>
      <p:sp>
        <p:nvSpPr>
          <p:cNvPr id="104885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53"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rot="0">
          <a:off x="0" y="0"/>
          <a:ext cx="0" cy="0"/>
          <a:chOff x="0" y="0"/>
          <a:chExt cx="0" cy="0"/>
        </a:xfrm>
      </p:grpSpPr>
      <p:sp>
        <p:nvSpPr>
          <p:cNvPr id="1048592"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593"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594"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rot="0">
          <a:off x="0" y="0"/>
          <a:ext cx="0" cy="0"/>
          <a:chOff x="0" y="0"/>
          <a:chExt cx="0" cy="0"/>
        </a:xfrm>
      </p:grpSpPr>
      <p:sp>
        <p:nvSpPr>
          <p:cNvPr id="104885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58"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49" name=""/>
        <p:cNvGrpSpPr/>
        <p:nvPr/>
      </p:nvGrpSpPr>
      <p:grpSpPr>
        <a:xfrm rot="0">
          <a:off x="0" y="0"/>
          <a:ext cx="0" cy="0"/>
          <a:chOff x="0" y="0"/>
          <a:chExt cx="0" cy="0"/>
        </a:xfrm>
      </p:grpSpPr>
      <p:sp>
        <p:nvSpPr>
          <p:cNvPr id="104891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18"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rot="0">
          <a:off x="0" y="0"/>
          <a:ext cx="0" cy="0"/>
          <a:chOff x="0" y="0"/>
          <a:chExt cx="0" cy="0"/>
        </a:xfrm>
      </p:grpSpPr>
      <p:sp>
        <p:nvSpPr>
          <p:cNvPr id="1048926" name="Rectangle 2"/>
          <p:cNvSpPr/>
          <p:nvPr>
            <p:ph type="body" sz="full" idx="1"/>
          </p:nvPr>
        </p:nvSpPr>
        <p:spPr>
          <a:xfrm rot="0">
            <a:off x="914400" y="4346575"/>
            <a:ext cx="5029200" cy="3849687"/>
          </a:xfrm>
          <a:prstGeom prst="rect"/>
          <a:noFill/>
          <a:ln>
            <a:noFill/>
          </a:ln>
        </p:spPr>
        <p:txBody>
          <a:bodyPr anchor="t" bIns="44450" lIns="90488" rIns="90488" tIns="44450" vert="horz"/>
          <a:p>
            <a:pPr eaLnBrk="1" hangingPunct="1" latinLnBrk="1" lvl="0"/>
            <a:endParaRPr altLang="en-US" lang="ar-EG">
              <a:ea typeface="Arial" pitchFamily="0" charset="0"/>
            </a:endParaRPr>
          </a:p>
        </p:txBody>
      </p:sp>
      <p:sp>
        <p:nvSpPr>
          <p:cNvPr id="1048927" name="Rectangle 3"/>
          <p:cNvSpPr/>
          <p:nvPr>
            <p:ph type="sldImg" sz="full" idx="0"/>
          </p:nvPr>
        </p:nvSpPr>
        <p:spPr>
          <a:xfrm rot="0">
            <a:off x="1292225" y="796925"/>
            <a:ext cx="4273550" cy="3205162"/>
          </a:xfrm>
          <a:prstGeom prst="rect"/>
          <a:ln w="12700" cap="flat" cmpd="sng">
            <a:solidFill>
              <a:schemeClr val="dk1">
                <a:alpha val="100000"/>
              </a:schemeClr>
            </a:solidFill>
            <a:prstDash val="solid"/>
            <a:round/>
          </a:ln>
        </p:spPr>
        <p:txBody>
          <a:bodyPr anchor="ctr" bIns="45720" lIns="91440" rIns="91440" tIns="45720" vert="hor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rot="0">
          <a:off x="0" y="0"/>
          <a:ext cx="0" cy="0"/>
          <a:chOff x="0" y="0"/>
          <a:chExt cx="0" cy="0"/>
        </a:xfrm>
      </p:grpSpPr>
      <p:sp>
        <p:nvSpPr>
          <p:cNvPr id="104895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58"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rot="0">
          <a:off x="0" y="0"/>
          <a:ext cx="0" cy="0"/>
          <a:chOff x="0" y="0"/>
          <a:chExt cx="0" cy="0"/>
        </a:xfrm>
      </p:grpSpPr>
      <p:sp>
        <p:nvSpPr>
          <p:cNvPr id="104896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6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rot="0">
          <a:off x="0" y="0"/>
          <a:ext cx="0" cy="0"/>
          <a:chOff x="0" y="0"/>
          <a:chExt cx="0" cy="0"/>
        </a:xfrm>
      </p:grpSpPr>
      <p:sp>
        <p:nvSpPr>
          <p:cNvPr id="104896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66"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67" name=""/>
        <p:cNvGrpSpPr/>
        <p:nvPr/>
      </p:nvGrpSpPr>
      <p:grpSpPr>
        <a:xfrm rot="0">
          <a:off x="0" y="0"/>
          <a:ext cx="0" cy="0"/>
          <a:chOff x="0" y="0"/>
          <a:chExt cx="0" cy="0"/>
        </a:xfrm>
      </p:grpSpPr>
      <p:sp>
        <p:nvSpPr>
          <p:cNvPr id="104897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71"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rot="0">
          <a:off x="0" y="0"/>
          <a:ext cx="0" cy="0"/>
          <a:chOff x="0" y="0"/>
          <a:chExt cx="0" cy="0"/>
        </a:xfrm>
      </p:grpSpPr>
      <p:sp>
        <p:nvSpPr>
          <p:cNvPr id="104897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75"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73" name=""/>
        <p:cNvGrpSpPr/>
        <p:nvPr/>
      </p:nvGrpSpPr>
      <p:grpSpPr>
        <a:xfrm rot="0">
          <a:off x="0" y="0"/>
          <a:ext cx="0" cy="0"/>
          <a:chOff x="0" y="0"/>
          <a:chExt cx="0" cy="0"/>
        </a:xfrm>
      </p:grpSpPr>
      <p:sp>
        <p:nvSpPr>
          <p:cNvPr id="1048978"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979"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980"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77" name=""/>
        <p:cNvGrpSpPr/>
        <p:nvPr/>
      </p:nvGrpSpPr>
      <p:grpSpPr>
        <a:xfrm rot="0">
          <a:off x="0" y="0"/>
          <a:ext cx="0" cy="0"/>
          <a:chOff x="0" y="0"/>
          <a:chExt cx="0" cy="0"/>
        </a:xfrm>
      </p:grpSpPr>
      <p:sp>
        <p:nvSpPr>
          <p:cNvPr id="1048996"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997"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998"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rot="0">
          <a:off x="0" y="0"/>
          <a:ext cx="0" cy="0"/>
          <a:chOff x="0" y="0"/>
          <a:chExt cx="0" cy="0"/>
        </a:xfrm>
      </p:grpSpPr>
      <p:sp>
        <p:nvSpPr>
          <p:cNvPr id="104860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04"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81" name=""/>
        <p:cNvGrpSpPr/>
        <p:nvPr/>
      </p:nvGrpSpPr>
      <p:grpSpPr>
        <a:xfrm rot="0">
          <a:off x="0" y="0"/>
          <a:ext cx="0" cy="0"/>
          <a:chOff x="0" y="0"/>
          <a:chExt cx="0" cy="0"/>
        </a:xfrm>
      </p:grpSpPr>
      <p:sp>
        <p:nvSpPr>
          <p:cNvPr id="1049010"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011"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012"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84" name=""/>
        <p:cNvGrpSpPr/>
        <p:nvPr/>
      </p:nvGrpSpPr>
      <p:grpSpPr>
        <a:xfrm rot="0">
          <a:off x="0" y="0"/>
          <a:ext cx="0" cy="0"/>
          <a:chOff x="0" y="0"/>
          <a:chExt cx="0" cy="0"/>
        </a:xfrm>
      </p:grpSpPr>
      <p:sp>
        <p:nvSpPr>
          <p:cNvPr id="1049029"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030"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031"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88" name=""/>
        <p:cNvGrpSpPr/>
        <p:nvPr/>
      </p:nvGrpSpPr>
      <p:grpSpPr>
        <a:xfrm rot="0">
          <a:off x="0" y="0"/>
          <a:ext cx="0" cy="0"/>
          <a:chOff x="0" y="0"/>
          <a:chExt cx="0" cy="0"/>
        </a:xfrm>
      </p:grpSpPr>
      <p:sp>
        <p:nvSpPr>
          <p:cNvPr id="1049041"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042"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043"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91" name=""/>
        <p:cNvGrpSpPr/>
        <p:nvPr/>
      </p:nvGrpSpPr>
      <p:grpSpPr>
        <a:xfrm rot="0">
          <a:off x="0" y="0"/>
          <a:ext cx="0" cy="0"/>
          <a:chOff x="0" y="0"/>
          <a:chExt cx="0" cy="0"/>
        </a:xfrm>
      </p:grpSpPr>
      <p:sp>
        <p:nvSpPr>
          <p:cNvPr id="1049051"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052"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053"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94" name=""/>
        <p:cNvGrpSpPr/>
        <p:nvPr/>
      </p:nvGrpSpPr>
      <p:grpSpPr>
        <a:xfrm rot="0">
          <a:off x="0" y="0"/>
          <a:ext cx="0" cy="0"/>
          <a:chOff x="0" y="0"/>
          <a:chExt cx="0" cy="0"/>
        </a:xfrm>
      </p:grpSpPr>
      <p:sp>
        <p:nvSpPr>
          <p:cNvPr id="1049059"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060"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061"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97" name=""/>
        <p:cNvGrpSpPr/>
        <p:nvPr/>
      </p:nvGrpSpPr>
      <p:grpSpPr>
        <a:xfrm rot="0">
          <a:off x="0" y="0"/>
          <a:ext cx="0" cy="0"/>
          <a:chOff x="0" y="0"/>
          <a:chExt cx="0" cy="0"/>
        </a:xfrm>
      </p:grpSpPr>
      <p:sp>
        <p:nvSpPr>
          <p:cNvPr id="1049067"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068"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069"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rot="0">
          <a:off x="0" y="0"/>
          <a:ext cx="0" cy="0"/>
          <a:chOff x="0" y="0"/>
          <a:chExt cx="0" cy="0"/>
        </a:xfrm>
      </p:grpSpPr>
      <p:sp>
        <p:nvSpPr>
          <p:cNvPr id="1049073"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074"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075"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03" name=""/>
        <p:cNvGrpSpPr/>
        <p:nvPr/>
      </p:nvGrpSpPr>
      <p:grpSpPr>
        <a:xfrm rot="0">
          <a:off x="0" y="0"/>
          <a:ext cx="0" cy="0"/>
          <a:chOff x="0" y="0"/>
          <a:chExt cx="0" cy="0"/>
        </a:xfrm>
      </p:grpSpPr>
      <p:sp>
        <p:nvSpPr>
          <p:cNvPr id="1049078"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079"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080"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13" name=""/>
        <p:cNvGrpSpPr/>
        <p:nvPr/>
      </p:nvGrpSpPr>
      <p:grpSpPr>
        <a:xfrm rot="0">
          <a:off x="0" y="0"/>
          <a:ext cx="0" cy="0"/>
          <a:chOff x="0" y="0"/>
          <a:chExt cx="0" cy="0"/>
        </a:xfrm>
      </p:grpSpPr>
      <p:sp>
        <p:nvSpPr>
          <p:cNvPr id="1049105"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106"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107"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16" name=""/>
        <p:cNvGrpSpPr/>
        <p:nvPr/>
      </p:nvGrpSpPr>
      <p:grpSpPr>
        <a:xfrm rot="0">
          <a:off x="0" y="0"/>
          <a:ext cx="0" cy="0"/>
          <a:chOff x="0" y="0"/>
          <a:chExt cx="0" cy="0"/>
        </a:xfrm>
      </p:grpSpPr>
      <p:sp>
        <p:nvSpPr>
          <p:cNvPr id="1049114"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9115"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9116"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rot="0">
          <a:off x="0" y="0"/>
          <a:ext cx="0" cy="0"/>
          <a:chOff x="0" y="0"/>
          <a:chExt cx="0" cy="0"/>
        </a:xfrm>
      </p:grpSpPr>
      <p:sp>
        <p:nvSpPr>
          <p:cNvPr id="1048607"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608"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609"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20" name=""/>
        <p:cNvGrpSpPr/>
        <p:nvPr/>
      </p:nvGrpSpPr>
      <p:grpSpPr>
        <a:xfrm rot="0">
          <a:off x="0" y="0"/>
          <a:ext cx="0" cy="0"/>
          <a:chOff x="0" y="0"/>
          <a:chExt cx="0" cy="0"/>
        </a:xfrm>
      </p:grpSpPr>
      <p:sp>
        <p:nvSpPr>
          <p:cNvPr id="104912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21"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34" name=""/>
        <p:cNvGrpSpPr/>
        <p:nvPr/>
      </p:nvGrpSpPr>
      <p:grpSpPr>
        <a:xfrm rot="0">
          <a:off x="0" y="0"/>
          <a:ext cx="0" cy="0"/>
          <a:chOff x="0" y="0"/>
          <a:chExt cx="0" cy="0"/>
        </a:xfrm>
      </p:grpSpPr>
      <p:sp>
        <p:nvSpPr>
          <p:cNvPr id="104915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60"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37" name=""/>
        <p:cNvGrpSpPr/>
        <p:nvPr/>
      </p:nvGrpSpPr>
      <p:grpSpPr>
        <a:xfrm rot="0">
          <a:off x="0" y="0"/>
          <a:ext cx="0" cy="0"/>
          <a:chOff x="0" y="0"/>
          <a:chExt cx="0" cy="0"/>
        </a:xfrm>
      </p:grpSpPr>
      <p:sp>
        <p:nvSpPr>
          <p:cNvPr id="104916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65"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40" name=""/>
        <p:cNvGrpSpPr/>
        <p:nvPr/>
      </p:nvGrpSpPr>
      <p:grpSpPr>
        <a:xfrm rot="0">
          <a:off x="0" y="0"/>
          <a:ext cx="0" cy="0"/>
          <a:chOff x="0" y="0"/>
          <a:chExt cx="0" cy="0"/>
        </a:xfrm>
      </p:grpSpPr>
      <p:sp>
        <p:nvSpPr>
          <p:cNvPr id="104916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69"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44" name=""/>
        <p:cNvGrpSpPr/>
        <p:nvPr/>
      </p:nvGrpSpPr>
      <p:grpSpPr>
        <a:xfrm rot="0">
          <a:off x="0" y="0"/>
          <a:ext cx="0" cy="0"/>
          <a:chOff x="0" y="0"/>
          <a:chExt cx="0" cy="0"/>
        </a:xfrm>
      </p:grpSpPr>
      <p:sp>
        <p:nvSpPr>
          <p:cNvPr id="104917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76"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47" name=""/>
        <p:cNvGrpSpPr/>
        <p:nvPr/>
      </p:nvGrpSpPr>
      <p:grpSpPr>
        <a:xfrm rot="0">
          <a:off x="0" y="0"/>
          <a:ext cx="0" cy="0"/>
          <a:chOff x="0" y="0"/>
          <a:chExt cx="0" cy="0"/>
        </a:xfrm>
      </p:grpSpPr>
      <p:sp>
        <p:nvSpPr>
          <p:cNvPr id="104918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81"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50" name=""/>
        <p:cNvGrpSpPr/>
        <p:nvPr/>
      </p:nvGrpSpPr>
      <p:grpSpPr>
        <a:xfrm rot="0">
          <a:off x="0" y="0"/>
          <a:ext cx="0" cy="0"/>
          <a:chOff x="0" y="0"/>
          <a:chExt cx="0" cy="0"/>
        </a:xfrm>
      </p:grpSpPr>
      <p:sp>
        <p:nvSpPr>
          <p:cNvPr id="1049195" name="Rectangle 2"/>
          <p:cNvSpPr/>
          <p:nvPr>
            <p:ph type="sldImg" sz="full" idx="0"/>
          </p:nvPr>
        </p:nvSpPr>
        <p:spPr>
          <a:xfrm rot="0">
            <a:off x="1150937" y="692150"/>
            <a:ext cx="4556125" cy="3416300"/>
          </a:xfrm>
          <a:prstGeom prst="rect"/>
          <a:ln w="12700" cap="flat" cmpd="sng">
            <a:solidFill>
              <a:schemeClr val="dk1">
                <a:alpha val="100000"/>
              </a:schemeClr>
            </a:solidFill>
            <a:prstDash val="solid"/>
            <a:round/>
          </a:ln>
        </p:spPr>
        <p:txBody>
          <a:bodyPr anchor="ctr" bIns="45720" lIns="91440" rIns="91440" tIns="45720" vert="horz"/>
          <a:p/>
        </p:txBody>
      </p:sp>
      <p:sp>
        <p:nvSpPr>
          <p:cNvPr id="1049196" name="Rectangle 3"/>
          <p:cNvSpPr/>
          <p:nvPr>
            <p:ph type="body" sz="full" idx="1"/>
          </p:nvPr>
        </p:nvSpPr>
        <p:spPr>
          <a:xfrm rot="0">
            <a:off x="914400" y="4356100"/>
            <a:ext cx="5029200" cy="4135437"/>
          </a:xfrm>
          <a:prstGeom prst="rect"/>
          <a:noFill/>
          <a:ln>
            <a:noFill/>
          </a:ln>
        </p:spPr>
        <p:txBody>
          <a:bodyPr anchor="t" bIns="44450" lIns="90488" rIns="90488" tIns="44450" vert="horz"/>
          <a:p>
            <a:pPr eaLnBrk="1" hangingPunct="1" latinLnBrk="1" lvl="0"/>
            <a:endParaRPr altLang="en-US" lang="ar-EG">
              <a:ea typeface="Arial" pitchFamily="0"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54" name=""/>
        <p:cNvGrpSpPr/>
        <p:nvPr/>
      </p:nvGrpSpPr>
      <p:grpSpPr>
        <a:xfrm rot="0">
          <a:off x="0" y="0"/>
          <a:ext cx="0" cy="0"/>
          <a:chOff x="0" y="0"/>
          <a:chExt cx="0" cy="0"/>
        </a:xfrm>
      </p:grpSpPr>
      <p:sp>
        <p:nvSpPr>
          <p:cNvPr id="104920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10"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57" name=""/>
        <p:cNvGrpSpPr/>
        <p:nvPr/>
      </p:nvGrpSpPr>
      <p:grpSpPr>
        <a:xfrm rot="0">
          <a:off x="0" y="0"/>
          <a:ext cx="0" cy="0"/>
          <a:chOff x="0" y="0"/>
          <a:chExt cx="0" cy="0"/>
        </a:xfrm>
      </p:grpSpPr>
      <p:sp>
        <p:nvSpPr>
          <p:cNvPr id="104921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14"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260" name=""/>
        <p:cNvGrpSpPr/>
        <p:nvPr/>
      </p:nvGrpSpPr>
      <p:grpSpPr>
        <a:xfrm rot="0">
          <a:off x="0" y="0"/>
          <a:ext cx="0" cy="0"/>
          <a:chOff x="0" y="0"/>
          <a:chExt cx="0" cy="0"/>
        </a:xfrm>
      </p:grpSpPr>
      <p:sp>
        <p:nvSpPr>
          <p:cNvPr id="104921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18"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rot="0">
          <a:off x="0" y="0"/>
          <a:ext cx="0" cy="0"/>
          <a:chOff x="0" y="0"/>
          <a:chExt cx="0" cy="0"/>
        </a:xfrm>
      </p:grpSpPr>
      <p:sp>
        <p:nvSpPr>
          <p:cNvPr id="104861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14"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264" name=""/>
        <p:cNvGrpSpPr/>
        <p:nvPr/>
      </p:nvGrpSpPr>
      <p:grpSpPr>
        <a:xfrm rot="0">
          <a:off x="0" y="0"/>
          <a:ext cx="0" cy="0"/>
          <a:chOff x="0" y="0"/>
          <a:chExt cx="0" cy="0"/>
        </a:xfrm>
      </p:grpSpPr>
      <p:sp>
        <p:nvSpPr>
          <p:cNvPr id="104925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60"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rot="0">
          <a:off x="0" y="0"/>
          <a:ext cx="0" cy="0"/>
          <a:chOff x="0" y="0"/>
          <a:chExt cx="0" cy="0"/>
        </a:xfrm>
      </p:grpSpPr>
      <p:sp>
        <p:nvSpPr>
          <p:cNvPr id="1048658" name="Slide Image Placeholder 1"/>
          <p:cNvSpPr/>
          <p:nvPr>
            <p:ph type="sldImg" sz="full" idx="0"/>
          </p:nvPr>
        </p:nvSpPr>
        <p:spPr>
          <a:xfrm rot="0">
            <a:off x="1143000" y="685800"/>
            <a:ext cx="4572000" cy="3429000"/>
          </a:xfrm>
          <a:prstGeom prst="rect"/>
        </p:spPr>
        <p:txBody>
          <a:bodyPr anchor="ctr" bIns="45720" lIns="91440" rIns="91440" tIns="45720" vert="horz"/>
          <a:p/>
        </p:txBody>
      </p:sp>
      <p:sp>
        <p:nvSpPr>
          <p:cNvPr id="1048659" name="Notes Placeholder 2"/>
          <p:cNvSpPr/>
          <p:nvPr>
            <p:ph type="body" sz="full" idx="1"/>
          </p:nvPr>
        </p:nvSpPr>
        <p:spPr>
          <a:xfrm rot="0">
            <a:off x="685800" y="4343400"/>
            <a:ext cx="5486400" cy="4114800"/>
          </a:xfrm>
          <a:prstGeom prst="rect"/>
          <a:noFill/>
          <a:ln>
            <a:noFill/>
          </a:ln>
        </p:spPr>
        <p:txBody>
          <a:bodyPr anchor="t" bIns="45720" lIns="91440" rIns="91440" tIns="45720" vert="horz"/>
          <a:p>
            <a:endParaRPr altLang="en-US" lang="en-US"/>
          </a:p>
        </p:txBody>
      </p:sp>
      <p:sp>
        <p:nvSpPr>
          <p:cNvPr id="1048660" name="Slide Number Placeholder 3"/>
          <p:cNvSpPr txBox="1"/>
          <p:nvPr/>
        </p:nvSpPr>
        <p:spPr>
          <a:xfrm rot="0">
            <a:off x="1587" y="8685212"/>
            <a:ext cx="2971800" cy="457200"/>
          </a:xfrm>
          <a:prstGeom prst="rect"/>
          <a:noFill/>
          <a:ln>
            <a:noFill/>
          </a:ln>
        </p:spPr>
        <p:txBody>
          <a:bodyPr anchor="b" bIns="45720" lIns="91440" rIns="91440" tIns="45720" vert="horz"/>
          <a:p>
            <a:pPr lvl="0"/>
            <a:fld id="{566ABCEB-ACFC-4714-9973-3DA970169C29}" type="slidenum">
              <a:rPr altLang="en-US" sz="1200" lang="ar-SA"/>
              <a:pPr lvl="0"/>
            </a:fld>
            <a:endParaRPr altLang="en-US" sz="1200" lang="ar-S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rot="0">
          <a:off x="0" y="0"/>
          <a:ext cx="0" cy="0"/>
          <a:chOff x="0" y="0"/>
          <a:chExt cx="0" cy="0"/>
        </a:xfrm>
      </p:grpSpPr>
      <p:sp>
        <p:nvSpPr>
          <p:cNvPr id="104866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67"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rot="0">
          <a:off x="0" y="0"/>
          <a:ext cx="0" cy="0"/>
          <a:chOff x="0" y="0"/>
          <a:chExt cx="0" cy="0"/>
        </a:xfrm>
      </p:grpSpPr>
      <p:sp>
        <p:nvSpPr>
          <p:cNvPr id="104867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75"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99" name=""/>
        <p:cNvGrpSpPr/>
        <p:nvPr/>
      </p:nvGrpSpPr>
      <p:grpSpPr>
        <a:xfrm rot="0">
          <a:off x="0" y="0"/>
          <a:ext cx="0" cy="0"/>
          <a:chOff x="0" y="0"/>
          <a:chExt cx="0" cy="0"/>
        </a:xfrm>
      </p:grpSpPr>
      <p:sp>
        <p:nvSpPr>
          <p:cNvPr id="104870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05"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ar-EG">
              <a:ea typeface="Arial"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5" name=""/>
        <p:cNvGrpSpPr/>
        <p:nvPr/>
      </p:nvGrpSpPr>
      <p:grpSpPr>
        <a:xfrm>
          <a:off x="0" y="0"/>
          <a:ext cx="0" cy="0"/>
          <a:chOff x="0" y="0"/>
          <a:chExt cx="0" cy="0"/>
        </a:xfrm>
      </p:grpSpPr>
      <p:sp>
        <p:nvSpPr>
          <p:cNvPr id="104926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9262"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0" name=""/>
        <p:cNvGrpSpPr/>
        <p:nvPr/>
      </p:nvGrpSpPr>
      <p:grpSpPr>
        <a:xfrm>
          <a:off x="0" y="0"/>
          <a:ext cx="0" cy="0"/>
          <a:chOff x="0" y="0"/>
          <a:chExt cx="0" cy="0"/>
        </a:xfrm>
      </p:grpSpPr>
      <p:sp>
        <p:nvSpPr>
          <p:cNvPr id="1049276" name="Title 1"/>
          <p:cNvSpPr>
            <a:spLocks noGrp="1"/>
          </p:cNvSpPr>
          <p:nvPr>
            <p:ph type="title"/>
          </p:nvPr>
        </p:nvSpPr>
        <p:spPr/>
        <p:txBody>
          <a:bodyPr/>
          <a:p>
            <a:r>
              <a:rPr lang="en-US" smtClean="0"/>
              <a:t>Click to edit Master title style</a:t>
            </a:r>
            <a:endParaRPr lang="en-US"/>
          </a:p>
        </p:txBody>
      </p:sp>
      <p:sp>
        <p:nvSpPr>
          <p:cNvPr id="104927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1" name=""/>
        <p:cNvGrpSpPr/>
        <p:nvPr/>
      </p:nvGrpSpPr>
      <p:grpSpPr>
        <a:xfrm>
          <a:off x="0" y="0"/>
          <a:ext cx="0" cy="0"/>
          <a:chOff x="0" y="0"/>
          <a:chExt cx="0" cy="0"/>
        </a:xfrm>
      </p:grpSpPr>
      <p:sp>
        <p:nvSpPr>
          <p:cNvPr id="104927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927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AndObj">
  <p:cSld name="Title, Text, and Content">
    <p:spTree>
      <p:nvGrpSpPr>
        <p:cNvPr id="109" name=""/>
        <p:cNvGrpSpPr/>
        <p:nvPr/>
      </p:nvGrpSpPr>
      <p:grpSpPr>
        <a:xfrm>
          <a:off x="0" y="0"/>
          <a:ext cx="0" cy="0"/>
          <a:chOff x="0" y="0"/>
          <a:chExt cx="0" cy="0"/>
        </a:xfrm>
      </p:grpSpPr>
      <p:sp>
        <p:nvSpPr>
          <p:cNvPr id="1048732"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733" name="Text Placeholder 2"/>
          <p:cNvSpPr>
            <a:spLocks noGrp="1"/>
          </p:cNvSpPr>
          <p:nvPr>
            <p:ph type="body" sz="half" idx="1"/>
          </p:nvPr>
        </p:nvSpPr>
        <p:spPr>
          <a:xfrm>
            <a:off x="457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4" name="Content Placeholder 3"/>
          <p:cNvSpPr>
            <a:spLocks noGrp="1"/>
          </p:cNvSpPr>
          <p:nvPr>
            <p:ph sz="half" idx="2"/>
          </p:nvPr>
        </p:nvSpPr>
        <p:spPr>
          <a:xfrm>
            <a:off x="4648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75" name=""/>
        <p:cNvGrpSpPr/>
        <p:nvPr/>
      </p:nvGrpSpPr>
      <p:grpSpPr>
        <a:xfrm>
          <a:off x="0" y="0"/>
          <a:ext cx="0" cy="0"/>
          <a:chOff x="0" y="0"/>
          <a:chExt cx="0" cy="0"/>
        </a:xfrm>
      </p:grpSpPr>
      <p:sp>
        <p:nvSpPr>
          <p:cNvPr id="1048992"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993" name="Content Placeholder 2"/>
          <p:cNvSpPr>
            <a:spLocks noGrp="1"/>
          </p:cNvSpPr>
          <p:nvPr>
            <p:ph sz="half" idx="1"/>
          </p:nvPr>
        </p:nvSpPr>
        <p:spPr>
          <a:xfrm>
            <a:off x="457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94" name="Content Placeholder 3"/>
          <p:cNvSpPr>
            <a:spLocks noGrp="1"/>
          </p:cNvSpPr>
          <p:nvPr>
            <p:ph sz="quarter" idx="2"/>
          </p:nvPr>
        </p:nvSpPr>
        <p:spPr>
          <a:xfrm>
            <a:off x="4648200" y="1600200"/>
            <a:ext cx="4038600" cy="21859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95" name="Content Placeholder 4"/>
          <p:cNvSpPr>
            <a:spLocks noGrp="1"/>
          </p:cNvSpPr>
          <p:nvPr>
            <p:ph sz="quarter" idx="3"/>
          </p:nvPr>
        </p:nvSpPr>
        <p:spPr>
          <a:xfrm>
            <a:off x="4648200" y="3938588"/>
            <a:ext cx="4038600" cy="218757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AndTwoObj">
  <p:cSld name="Title, Text, and 2 Content">
    <p:spTree>
      <p:nvGrpSpPr>
        <p:cNvPr id="179" name=""/>
        <p:cNvGrpSpPr/>
        <p:nvPr/>
      </p:nvGrpSpPr>
      <p:grpSpPr>
        <a:xfrm>
          <a:off x="0" y="0"/>
          <a:ext cx="0" cy="0"/>
          <a:chOff x="0" y="0"/>
          <a:chExt cx="0" cy="0"/>
        </a:xfrm>
      </p:grpSpPr>
      <p:sp>
        <p:nvSpPr>
          <p:cNvPr id="1049006"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9007" name="Text Placeholder 2"/>
          <p:cNvSpPr>
            <a:spLocks noGrp="1"/>
          </p:cNvSpPr>
          <p:nvPr>
            <p:ph type="body" sz="half" idx="1"/>
          </p:nvPr>
        </p:nvSpPr>
        <p:spPr>
          <a:xfrm>
            <a:off x="457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08" name="Content Placeholder 3"/>
          <p:cNvSpPr>
            <a:spLocks noGrp="1"/>
          </p:cNvSpPr>
          <p:nvPr>
            <p:ph sz="quarter" idx="2"/>
          </p:nvPr>
        </p:nvSpPr>
        <p:spPr>
          <a:xfrm>
            <a:off x="4648200" y="1600200"/>
            <a:ext cx="4038600" cy="21859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09" name="Content Placeholder 4"/>
          <p:cNvSpPr>
            <a:spLocks noGrp="1"/>
          </p:cNvSpPr>
          <p:nvPr>
            <p:ph sz="quarter" idx="3"/>
          </p:nvPr>
        </p:nvSpPr>
        <p:spPr>
          <a:xfrm>
            <a:off x="4648200" y="3938588"/>
            <a:ext cx="4038600" cy="218757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fourObj">
  <p:cSld name="Title and 4 Content">
    <p:spTree>
      <p:nvGrpSpPr>
        <p:cNvPr id="186" name=""/>
        <p:cNvGrpSpPr/>
        <p:nvPr/>
      </p:nvGrpSpPr>
      <p:grpSpPr>
        <a:xfrm>
          <a:off x="0" y="0"/>
          <a:ext cx="0" cy="0"/>
          <a:chOff x="0" y="0"/>
          <a:chExt cx="0" cy="0"/>
        </a:xfrm>
      </p:grpSpPr>
      <p:sp>
        <p:nvSpPr>
          <p:cNvPr id="1049036" name="Title 1"/>
          <p:cNvSpPr>
            <a:spLocks noGrp="1"/>
          </p:cNvSpPr>
          <p:nvPr>
            <p:ph type="title" sz="quarter"/>
          </p:nvPr>
        </p:nvSpPr>
        <p:spPr>
          <a:xfrm>
            <a:off x="457200" y="274638"/>
            <a:ext cx="8229600" cy="1143000"/>
          </a:xfrm>
        </p:spPr>
        <p:txBody>
          <a:bodyPr/>
          <a:p>
            <a:r>
              <a:rPr lang="en-US" smtClean="0"/>
              <a:t>Click to edit Master title style</a:t>
            </a:r>
            <a:endParaRPr lang="en-US"/>
          </a:p>
        </p:txBody>
      </p:sp>
      <p:sp>
        <p:nvSpPr>
          <p:cNvPr id="1049037" name="Content Placeholder 2"/>
          <p:cNvSpPr>
            <a:spLocks noGrp="1"/>
          </p:cNvSpPr>
          <p:nvPr>
            <p:ph sz="quarter" idx="1"/>
          </p:nvPr>
        </p:nvSpPr>
        <p:spPr>
          <a:xfrm>
            <a:off x="457200" y="1600200"/>
            <a:ext cx="4038600" cy="21859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38" name="Content Placeholder 3"/>
          <p:cNvSpPr>
            <a:spLocks noGrp="1"/>
          </p:cNvSpPr>
          <p:nvPr>
            <p:ph sz="quarter" idx="2"/>
          </p:nvPr>
        </p:nvSpPr>
        <p:spPr>
          <a:xfrm>
            <a:off x="4648200" y="1600200"/>
            <a:ext cx="4038600" cy="21859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39" name="Content Placeholder 4"/>
          <p:cNvSpPr>
            <a:spLocks noGrp="1"/>
          </p:cNvSpPr>
          <p:nvPr>
            <p:ph sz="quarter" idx="3"/>
          </p:nvPr>
        </p:nvSpPr>
        <p:spPr>
          <a:xfrm>
            <a:off x="457200" y="3938588"/>
            <a:ext cx="4038600" cy="218757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40" name="Content Placeholder 5"/>
          <p:cNvSpPr>
            <a:spLocks noGrp="1"/>
          </p:cNvSpPr>
          <p:nvPr>
            <p:ph sz="quarter" idx="4"/>
          </p:nvPr>
        </p:nvSpPr>
        <p:spPr>
          <a:xfrm>
            <a:off x="4648200" y="3938588"/>
            <a:ext cx="4038600" cy="218757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chart">
  <p:cSld name="Title and Chart">
    <p:spTree>
      <p:nvGrpSpPr>
        <p:cNvPr id="242" name=""/>
        <p:cNvGrpSpPr/>
        <p:nvPr/>
      </p:nvGrpSpPr>
      <p:grpSpPr>
        <a:xfrm>
          <a:off x="0" y="0"/>
          <a:ext cx="0" cy="0"/>
          <a:chOff x="0" y="0"/>
          <a:chExt cx="0" cy="0"/>
        </a:xfrm>
      </p:grpSpPr>
      <p:sp>
        <p:nvSpPr>
          <p:cNvPr id="1049173" name="Title 1"/>
          <p:cNvSpPr>
            <a:spLocks noGrp="1"/>
          </p:cNvSpPr>
          <p:nvPr>
            <p:ph type="title"/>
          </p:nvPr>
        </p:nvSpPr>
        <p:spPr>
          <a:xfrm>
            <a:off x="457200" y="274638"/>
            <a:ext cx="8229600" cy="1143000"/>
          </a:xfrm>
        </p:spPr>
        <p:txBody>
          <a:bodyPr/>
          <a:p>
            <a:r>
              <a:rPr lang="en-US" smtClean="0"/>
              <a:t>Click to edit Master title style</a:t>
            </a:r>
            <a:endParaRPr lang="ar-EG"/>
          </a:p>
        </p:txBody>
      </p:sp>
      <p:sp>
        <p:nvSpPr>
          <p:cNvPr id="1049174" name="Chart Placeholder 2"/>
          <p:cNvSpPr>
            <a:spLocks noGrp="1"/>
          </p:cNvSpPr>
          <p:nvPr>
            <p:ph type="chart" idx="1"/>
          </p:nvPr>
        </p:nvSpPr>
        <p:spPr>
          <a:xfrm>
            <a:off x="457200" y="1600200"/>
            <a:ext cx="8229600" cy="4525963"/>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Tx/>
              <a:buSzTx/>
              <a:buFontTx/>
              <a:buChar char="•"/>
            </a:pPr>
            <a:endParaRPr baseline="0" b="0" cap="none" sz="3200" i="0" kern="0" kumimoji="0" lang="ar-EG" noProof="0" normalizeH="0" spc="0" strike="noStrike" u="none">
              <a:ln>
                <a:noFill/>
              </a:ln>
              <a:solidFill>
                <a:schemeClr val="tx1"/>
              </a:solidFill>
              <a:effectLst/>
              <a:uLnTx/>
              <a:uFillTx/>
              <a:latin typeface="+mn-lt"/>
              <a:ea typeface="+mn-ea"/>
              <a:cs typeface="+mn-cs"/>
            </a:endParaRPr>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4" name="Title 1"/>
          <p:cNvSpPr>
            <a:spLocks noGrp="1"/>
          </p:cNvSpPr>
          <p:nvPr>
            <p:ph type="title"/>
          </p:nvPr>
        </p:nvSpPr>
        <p:spPr/>
        <p:txBody>
          <a:bodyPr/>
          <a:p>
            <a:r>
              <a:rPr lang="en-US" smtClean="0"/>
              <a:t>Click to edit Master title style</a:t>
            </a:r>
            <a:endParaRPr lang="en-US"/>
          </a:p>
        </p:txBody>
      </p:sp>
      <p:sp>
        <p:nvSpPr>
          <p:cNvPr id="104858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6" name=""/>
        <p:cNvGrpSpPr/>
        <p:nvPr/>
      </p:nvGrpSpPr>
      <p:grpSpPr>
        <a:xfrm>
          <a:off x="0" y="0"/>
          <a:ext cx="0" cy="0"/>
          <a:chOff x="0" y="0"/>
          <a:chExt cx="0" cy="0"/>
        </a:xfrm>
      </p:grpSpPr>
      <p:sp>
        <p:nvSpPr>
          <p:cNvPr id="1049263"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9264"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7" name=""/>
        <p:cNvGrpSpPr/>
        <p:nvPr/>
      </p:nvGrpSpPr>
      <p:grpSpPr>
        <a:xfrm>
          <a:off x="0" y="0"/>
          <a:ext cx="0" cy="0"/>
          <a:chOff x="0" y="0"/>
          <a:chExt cx="0" cy="0"/>
        </a:xfrm>
      </p:grpSpPr>
      <p:sp>
        <p:nvSpPr>
          <p:cNvPr id="1048701" name="Title 1"/>
          <p:cNvSpPr>
            <a:spLocks noGrp="1"/>
          </p:cNvSpPr>
          <p:nvPr>
            <p:ph type="title"/>
          </p:nvPr>
        </p:nvSpPr>
        <p:spPr/>
        <p:txBody>
          <a:bodyPr/>
          <a:p>
            <a:r>
              <a:rPr lang="en-US" smtClean="0"/>
              <a:t>Click to edit Master title style</a:t>
            </a:r>
            <a:endParaRPr lang="en-US"/>
          </a:p>
        </p:txBody>
      </p:sp>
      <p:sp>
        <p:nvSpPr>
          <p:cNvPr id="104870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67" name=""/>
        <p:cNvGrpSpPr/>
        <p:nvPr/>
      </p:nvGrpSpPr>
      <p:grpSpPr>
        <a:xfrm>
          <a:off x="0" y="0"/>
          <a:ext cx="0" cy="0"/>
          <a:chOff x="0" y="0"/>
          <a:chExt cx="0" cy="0"/>
        </a:xfrm>
      </p:grpSpPr>
      <p:sp>
        <p:nvSpPr>
          <p:cNvPr id="1049265" name="Title 1"/>
          <p:cNvSpPr>
            <a:spLocks noGrp="1"/>
          </p:cNvSpPr>
          <p:nvPr>
            <p:ph type="title"/>
          </p:nvPr>
        </p:nvSpPr>
        <p:spPr/>
        <p:txBody>
          <a:bodyPr/>
          <a:p>
            <a:r>
              <a:rPr lang="en-US" smtClean="0"/>
              <a:t>Click to edit Master title style</a:t>
            </a:r>
            <a:endParaRPr lang="en-US"/>
          </a:p>
        </p:txBody>
      </p:sp>
      <p:sp>
        <p:nvSpPr>
          <p:cNvPr id="104926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26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26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26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18" name=""/>
        <p:cNvGrpSpPr/>
        <p:nvPr/>
      </p:nvGrpSpPr>
      <p:grpSpPr>
        <a:xfrm>
          <a:off x="0" y="0"/>
          <a:ext cx="0" cy="0"/>
          <a:chOff x="0" y="0"/>
          <a:chExt cx="0" cy="0"/>
        </a:xfrm>
      </p:grpSpPr>
      <p:sp>
        <p:nvSpPr>
          <p:cNvPr id="1049119" name="Title 1"/>
          <p:cNvSpPr>
            <a:spLocks noGrp="1"/>
          </p:cNvSpPr>
          <p:nvPr>
            <p:ph type="title"/>
          </p:nvPr>
        </p:nvSpPr>
        <p:spPr/>
        <p:txBody>
          <a:bodyPr/>
          <a:p>
            <a:r>
              <a:rPr lang="en-US" smtClean="0"/>
              <a:t>Click to edit Master title style</a:t>
            </a:r>
            <a:endParaRPr lang="en-US"/>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6" name=""/>
        <p:cNvGrpSpPr/>
        <p:nvPr/>
      </p:nvGrpSpPr>
      <p:grpSpPr>
        <a:xfrm>
          <a:off x="0" y="0"/>
          <a:ext cx="0" cy="0"/>
          <a:chOff x="0" y="0"/>
          <a:chExt cx="0" cy="0"/>
        </a:xfrm>
      </p:grpSpPr>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68" name=""/>
        <p:cNvGrpSpPr/>
        <p:nvPr/>
      </p:nvGrpSpPr>
      <p:grpSpPr>
        <a:xfrm>
          <a:off x="0" y="0"/>
          <a:ext cx="0" cy="0"/>
          <a:chOff x="0" y="0"/>
          <a:chExt cx="0" cy="0"/>
        </a:xfrm>
      </p:grpSpPr>
      <p:sp>
        <p:nvSpPr>
          <p:cNvPr id="1049270"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927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27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9" name=""/>
        <p:cNvGrpSpPr/>
        <p:nvPr/>
      </p:nvGrpSpPr>
      <p:grpSpPr>
        <a:xfrm>
          <a:off x="0" y="0"/>
          <a:ext cx="0" cy="0"/>
          <a:chOff x="0" y="0"/>
          <a:chExt cx="0" cy="0"/>
        </a:xfrm>
      </p:grpSpPr>
      <p:sp>
        <p:nvSpPr>
          <p:cNvPr id="10492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9274"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Tx/>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92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7" name=""/>
        <p:cNvGrpSpPr/>
        <p:nvPr/>
      </p:nvGrpSpPr>
      <p:grpSpPr>
        <a:xfrm rot="0">
          <a:off x="0" y="0"/>
          <a:ext cx="0" cy="0"/>
          <a:chOff x="0" y="0"/>
          <a:chExt cx="0" cy="0"/>
        </a:xfrm>
      </p:grpSpPr>
      <p:sp>
        <p:nvSpPr>
          <p:cNvPr id="1048576" name="Rectangle 2"/>
          <p:cNvSpPr/>
          <p:nvPr>
            <p:ph type="title" sz="full" idx="0"/>
          </p:nvPr>
        </p:nvSpPr>
        <p:spPr>
          <a:xfrm rot="0">
            <a:off x="457200" y="274637"/>
            <a:ext cx="8229600" cy="1143000"/>
          </a:xfrm>
          <a:prstGeom prst="rect"/>
          <a:noFill/>
          <a:ln>
            <a:noFill/>
          </a:ln>
        </p:spPr>
        <p:txBody>
          <a:bodyPr anchor="ctr" bIns="45720" lIns="91440" rIns="91440" tIns="45720" vert="horz"/>
          <a:p>
            <a:pPr lvl="0"/>
            <a:r>
              <a:rPr altLang="en-US" lang="en-US"/>
              <a:t>Click to edit Master title style</a:t>
            </a:r>
          </a:p>
        </p:txBody>
      </p:sp>
      <p:sp>
        <p:nvSpPr>
          <p:cNvPr id="1048577" name="Rectangle 3"/>
          <p:cNvSpPr/>
          <p:nvPr>
            <p:ph type="body" sz="full" idx="1"/>
          </p:nvPr>
        </p:nvSpPr>
        <p:spPr>
          <a:xfrm rot="0">
            <a:off x="457200" y="1600200"/>
            <a:ext cx="8229600" cy="4525962"/>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400" lang="ar-SA"/>
              <a:pPr eaLnBrk="1" hangingPunct="1" latinLnBrk="1" lvl="0"/>
            </a:fld>
            <a:endParaRPr altLang="en-US" sz="1400" lang="ar-SA"/>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sz="1400" lang="en-US"/>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fld>
            <a:endParaRPr altLang="en-US" sz="1400" lang="ar-SA"/>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1"/>
  <p:txStyles>
    <p:titleStyle>
      <a:lvl1pPr algn="ctr" eaLnBrk="0" fontAlgn="base" hangingPunct="0" rtl="0">
        <a:spcBef>
          <a:spcPct val="0"/>
        </a:spcBef>
        <a:spcAft>
          <a:spcPct val="0"/>
        </a:spcAft>
        <a:defRPr sz="4400">
          <a:solidFill>
            <a:schemeClr val="tx2"/>
          </a:solidFill>
          <a:latin typeface="+mj-lt"/>
          <a:ea typeface="+mj-ea"/>
          <a:cs typeface="+mj-cs"/>
        </a:defRPr>
      </a:lvl1pPr>
      <a:lvl2pPr algn="ctr" eaLnBrk="0" fontAlgn="base" hangingPunct="0" rtl="0">
        <a:spcBef>
          <a:spcPct val="0"/>
        </a:spcBef>
        <a:spcAft>
          <a:spcPct val="0"/>
        </a:spcAft>
        <a:defRPr sz="4400">
          <a:solidFill>
            <a:schemeClr val="tx2"/>
          </a:solidFill>
          <a:latin typeface="Arial" pitchFamily="34" charset="0"/>
          <a:cs typeface="Arial" pitchFamily="34" charset="0"/>
        </a:defRPr>
      </a:lvl2pPr>
      <a:lvl3pPr algn="ctr" eaLnBrk="0" fontAlgn="base" hangingPunct="0" rtl="0">
        <a:spcBef>
          <a:spcPct val="0"/>
        </a:spcBef>
        <a:spcAft>
          <a:spcPct val="0"/>
        </a:spcAft>
        <a:defRPr sz="4400">
          <a:solidFill>
            <a:schemeClr val="tx2"/>
          </a:solidFill>
          <a:latin typeface="Arial" pitchFamily="34" charset="0"/>
          <a:cs typeface="Arial" pitchFamily="34" charset="0"/>
        </a:defRPr>
      </a:lvl3pPr>
      <a:lvl4pPr algn="ctr" eaLnBrk="0" fontAlgn="base" hangingPunct="0" rtl="0">
        <a:spcBef>
          <a:spcPct val="0"/>
        </a:spcBef>
        <a:spcAft>
          <a:spcPct val="0"/>
        </a:spcAft>
        <a:defRPr sz="4400">
          <a:solidFill>
            <a:schemeClr val="tx2"/>
          </a:solidFill>
          <a:latin typeface="Arial" pitchFamily="34" charset="0"/>
          <a:cs typeface="Arial" pitchFamily="34" charset="0"/>
        </a:defRPr>
      </a:lvl4pPr>
      <a:lvl5pPr algn="ctr" eaLnBrk="0" fontAlgn="base" hangingPunct="0" rtl="0">
        <a:spcBef>
          <a:spcPct val="0"/>
        </a:spcBef>
        <a:spcAft>
          <a:spcPct val="0"/>
        </a:spcAft>
        <a:defRPr sz="4400">
          <a:solidFill>
            <a:schemeClr val="tx2"/>
          </a:solidFill>
          <a:latin typeface="Arial" pitchFamily="34" charset="0"/>
          <a:cs typeface="Arial" pitchFamily="34" charset="0"/>
        </a:defRPr>
      </a:lvl5pPr>
      <a:lvl6pPr algn="ctr" fontAlgn="base" marL="457200" rtl="0">
        <a:spcBef>
          <a:spcPct val="0"/>
        </a:spcBef>
        <a:spcAft>
          <a:spcPct val="0"/>
        </a:spcAft>
        <a:defRPr sz="4400">
          <a:solidFill>
            <a:schemeClr val="tx2"/>
          </a:solidFill>
          <a:latin typeface="Arial" pitchFamily="34" charset="0"/>
          <a:cs typeface="Arial" pitchFamily="34" charset="0"/>
        </a:defRPr>
      </a:lvl6pPr>
      <a:lvl7pPr algn="ctr" fontAlgn="base" marL="914400" rtl="0">
        <a:spcBef>
          <a:spcPct val="0"/>
        </a:spcBef>
        <a:spcAft>
          <a:spcPct val="0"/>
        </a:spcAft>
        <a:defRPr sz="4400">
          <a:solidFill>
            <a:schemeClr val="tx2"/>
          </a:solidFill>
          <a:latin typeface="Arial" pitchFamily="34" charset="0"/>
          <a:cs typeface="Arial" pitchFamily="34" charset="0"/>
        </a:defRPr>
      </a:lvl7pPr>
      <a:lvl8pPr algn="ctr" fontAlgn="base" marL="1371600" rtl="0">
        <a:spcBef>
          <a:spcPct val="0"/>
        </a:spcBef>
        <a:spcAft>
          <a:spcPct val="0"/>
        </a:spcAft>
        <a:defRPr sz="4400">
          <a:solidFill>
            <a:schemeClr val="tx2"/>
          </a:solidFill>
          <a:latin typeface="Arial" pitchFamily="34" charset="0"/>
          <a:cs typeface="Arial" pitchFamily="34" charset="0"/>
        </a:defRPr>
      </a:lvl8pPr>
      <a:lvl9pPr algn="ctr" fontAlgn="base" marL="1828800" rtl="0">
        <a:spcBef>
          <a:spcPct val="0"/>
        </a:spcBef>
        <a:spcAft>
          <a:spcPct val="0"/>
        </a:spcAft>
        <a:defRPr sz="4400">
          <a:solidFill>
            <a:schemeClr val="tx2"/>
          </a:solidFill>
          <a:latin typeface="Arial" pitchFamily="34" charset="0"/>
          <a:cs typeface="Arial" pitchFamily="34" charset="0"/>
        </a:defRPr>
      </a:lvl9pPr>
    </p:titleStyle>
    <p:bodyStyle>
      <a:lvl1pPr algn="l" eaLnBrk="0" fontAlgn="base" hangingPunct="0" indent="-342900" marL="342900" rtl="0">
        <a:spcBef>
          <a:spcPct val="20000"/>
        </a:spcBef>
        <a:spcAft>
          <a:spcPct val="0"/>
        </a:spcAft>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800">
          <a:solidFill>
            <a:schemeClr val="tx1"/>
          </a:solidFill>
          <a:latin typeface="+mn-lt"/>
          <a:cs typeface="+mn-cs"/>
        </a:defRPr>
      </a:lvl2pPr>
      <a:lvl3pPr algn="l" eaLnBrk="0" fontAlgn="base" hangingPunct="0" indent="-228600" marL="1143000" rtl="0">
        <a:spcBef>
          <a:spcPct val="20000"/>
        </a:spcBef>
        <a:spcAft>
          <a:spcPct val="0"/>
        </a:spcAft>
        <a:buChar char="•"/>
        <a:defRPr sz="2400">
          <a:solidFill>
            <a:schemeClr val="tx1"/>
          </a:solidFill>
          <a:latin typeface="+mn-lt"/>
          <a:cs typeface="+mn-cs"/>
        </a:defRPr>
      </a:lvl3pPr>
      <a:lvl4pPr algn="l" eaLnBrk="0" fontAlgn="base" hangingPunct="0" indent="-228600" marL="1600200" rtl="0">
        <a:spcBef>
          <a:spcPct val="20000"/>
        </a:spcBef>
        <a:spcAft>
          <a:spcPct val="0"/>
        </a:spcAft>
        <a:buChar char="–"/>
        <a:defRPr sz="2000">
          <a:solidFill>
            <a:schemeClr val="tx1"/>
          </a:solidFill>
          <a:latin typeface="+mn-lt"/>
          <a:cs typeface="+mn-cs"/>
        </a:defRPr>
      </a:lvl4pPr>
      <a:lvl5pPr algn="l" eaLnBrk="0" fontAlgn="base" hangingPunct="0" indent="-228600" marL="2057400" rtl="0">
        <a:spcBef>
          <a:spcPct val="20000"/>
        </a:spcBef>
        <a:spcAft>
          <a:spcPct val="0"/>
        </a:spcAft>
        <a:buChar char="»"/>
        <a:defRPr sz="2000">
          <a:solidFill>
            <a:schemeClr val="tx1"/>
          </a:solidFill>
          <a:latin typeface="+mn-lt"/>
          <a:cs typeface="+mn-cs"/>
        </a:defRPr>
      </a:lvl5pPr>
      <a:lvl6pPr algn="l" fontAlgn="base" indent="-228600" marL="2514600" rtl="0">
        <a:spcBef>
          <a:spcPct val="20000"/>
        </a:spcBef>
        <a:spcAft>
          <a:spcPct val="0"/>
        </a:spcAft>
        <a:buChar char="»"/>
        <a:defRPr sz="2000">
          <a:solidFill>
            <a:schemeClr val="tx1"/>
          </a:solidFill>
          <a:latin typeface="+mn-lt"/>
          <a:cs typeface="+mn-cs"/>
        </a:defRPr>
      </a:lvl6pPr>
      <a:lvl7pPr algn="l" fontAlgn="base" indent="-228600" marL="2971800" rtl="0">
        <a:spcBef>
          <a:spcPct val="20000"/>
        </a:spcBef>
        <a:spcAft>
          <a:spcPct val="0"/>
        </a:spcAft>
        <a:buChar char="»"/>
        <a:defRPr sz="2000">
          <a:solidFill>
            <a:schemeClr val="tx1"/>
          </a:solidFill>
          <a:latin typeface="+mn-lt"/>
          <a:cs typeface="+mn-cs"/>
        </a:defRPr>
      </a:lvl7pPr>
      <a:lvl8pPr algn="l" fontAlgn="base" indent="-228600" marL="3429000" rtl="0">
        <a:spcBef>
          <a:spcPct val="20000"/>
        </a:spcBef>
        <a:spcAft>
          <a:spcPct val="0"/>
        </a:spcAft>
        <a:buChar char="»"/>
        <a:defRPr sz="2000">
          <a:solidFill>
            <a:schemeClr val="tx1"/>
          </a:solidFill>
          <a:latin typeface="+mn-lt"/>
          <a:cs typeface="+mn-cs"/>
        </a:defRPr>
      </a:lvl8pPr>
      <a:lvl9pPr algn="l" fontAlgn="base" indent="-228600" marL="3886200" rtl="0">
        <a:spcBef>
          <a:spcPct val="20000"/>
        </a:spcBef>
        <a:spcAft>
          <a:spcPct val="0"/>
        </a:spcAft>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oleObject" Target="../embeddings/oleObject3.bin"/><Relationship Id="rId3" Type="http://schemas.openxmlformats.org/officeDocument/2006/relationships/image" Target="../media/image9.emf"/><Relationship Id="rId4" Type="http://schemas.openxmlformats.org/officeDocument/2006/relationships/oleObject" Target="../embeddings/oleObject4.bin"/><Relationship Id="rId5" Type="http://schemas.openxmlformats.org/officeDocument/2006/relationships/image" Target="../media/image10.emf"/><Relationship Id="rId6" Type="http://schemas.openxmlformats.org/officeDocument/2006/relationships/oleObject" Target="../embeddings/oleObject5.bin"/><Relationship Id="rId7" Type="http://schemas.openxmlformats.org/officeDocument/2006/relationships/image" Target="../media/image11.emf"/><Relationship Id="rId8" Type="http://schemas.openxmlformats.org/officeDocument/2006/relationships/slideLayout" Target="../slideLayouts/slideLayout2.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oleObject" Target="../embeddings/oleObject6.bin"/><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oleObject" Target="../embeddings/oleObject7.bin"/><Relationship Id="rId2" Type="http://schemas.openxmlformats.org/officeDocument/2006/relationships/image" Target="../media/image13.emf"/><Relationship Id="rId3" Type="http://schemas.openxmlformats.org/officeDocument/2006/relationships/oleObject" Target="../embeddings/oleObject8.bin"/><Relationship Id="rId4" Type="http://schemas.openxmlformats.org/officeDocument/2006/relationships/image" Target="../media/image14.emf"/><Relationship Id="rId5" Type="http://schemas.openxmlformats.org/officeDocument/2006/relationships/slideLayout" Target="../slideLayouts/slideLayout13.xml"/><Relationship Id="rId6"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1.png"/><Relationship Id="rId3" Type="http://schemas.openxmlformats.org/officeDocument/2006/relationships/oleObject" Target="../embeddings/oleObject1.bin"/><Relationship Id="rId4" Type="http://schemas.openxmlformats.org/officeDocument/2006/relationships/image" Target="../media/image2.png"/><Relationship Id="rId5" Type="http://schemas.openxmlformats.org/officeDocument/2006/relationships/oleObject" Target="../embeddings/oleObject2.bin"/><Relationship Id="rId6" Type="http://schemas.openxmlformats.org/officeDocument/2006/relationships/image" Target="../media/image3.png"/><Relationship Id="rId7" Type="http://schemas.openxmlformats.org/officeDocument/2006/relationships/slideLayout" Target="../slideLayouts/slideLayout7.xml"/><Relationship Id="rId8"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oleObject" Target="../embeddings/oleObject9.bin"/><Relationship Id="rId2" Type="http://schemas.openxmlformats.org/officeDocument/2006/relationships/image" Target="../media/image15.emf"/><Relationship Id="rId3" Type="http://schemas.openxmlformats.org/officeDocument/2006/relationships/oleObject" Target="../embeddings/oleObject10.bin"/><Relationship Id="rId4" Type="http://schemas.openxmlformats.org/officeDocument/2006/relationships/image" Target="../media/image16.emf"/><Relationship Id="rId5" Type="http://schemas.openxmlformats.org/officeDocument/2006/relationships/oleObject" Target="../embeddings/oleObject11.bin"/><Relationship Id="rId6" Type="http://schemas.openxmlformats.org/officeDocument/2006/relationships/image" Target="../media/image17.emf"/><Relationship Id="rId7" Type="http://schemas.openxmlformats.org/officeDocument/2006/relationships/oleObject" Target="../embeddings/oleObject12.bin"/><Relationship Id="rId8" Type="http://schemas.openxmlformats.org/officeDocument/2006/relationships/image" Target="../media/image18.emf"/><Relationship Id="rId9" Type="http://schemas.openxmlformats.org/officeDocument/2006/relationships/oleObject" Target="../embeddings/oleObject13.bin"/><Relationship Id="rId10" Type="http://schemas.openxmlformats.org/officeDocument/2006/relationships/image" Target="../media/image19.emf"/><Relationship Id="rId11" Type="http://schemas.openxmlformats.org/officeDocument/2006/relationships/oleObject" Target="../embeddings/oleObject14.bin"/><Relationship Id="rId12" Type="http://schemas.openxmlformats.org/officeDocument/2006/relationships/image" Target="../media/image20.emf"/><Relationship Id="rId13" Type="http://schemas.openxmlformats.org/officeDocument/2006/relationships/slideLayout" Target="../slideLayouts/slideLayout14.xml"/><Relationship Id="rId1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oleObject" Target="../embeddings/oleObject15.bin"/><Relationship Id="rId2" Type="http://schemas.openxmlformats.org/officeDocument/2006/relationships/image" Target="../media/image21.emf"/><Relationship Id="rId3" Type="http://schemas.openxmlformats.org/officeDocument/2006/relationships/oleObject" Target="../embeddings/oleObject16.bin"/><Relationship Id="rId4" Type="http://schemas.openxmlformats.org/officeDocument/2006/relationships/image" Target="../media/image22.emf"/><Relationship Id="rId5" Type="http://schemas.openxmlformats.org/officeDocument/2006/relationships/slideLayout" Target="../slideLayouts/slideLayout12.xml"/><Relationship Id="rId6"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oleObject" Target="../embeddings/oleObject17.bin"/><Relationship Id="rId2" Type="http://schemas.openxmlformats.org/officeDocument/2006/relationships/image" Target="../media/image23.emf"/><Relationship Id="rId3" Type="http://schemas.openxmlformats.org/officeDocument/2006/relationships/oleObject" Target="../embeddings/oleObject18.bin"/><Relationship Id="rId4" Type="http://schemas.openxmlformats.org/officeDocument/2006/relationships/image" Target="../media/image24.emf"/><Relationship Id="rId5" Type="http://schemas.openxmlformats.org/officeDocument/2006/relationships/oleObject" Target="../embeddings/oleObject19.bin"/><Relationship Id="rId6" Type="http://schemas.openxmlformats.org/officeDocument/2006/relationships/image" Target="../media/image25.emf"/><Relationship Id="rId7" Type="http://schemas.openxmlformats.org/officeDocument/2006/relationships/slideLayout" Target="../slideLayouts/slideLayout15.xml"/><Relationship Id="rId8"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oleObject" Target="../embeddings/oleObject20.bin"/><Relationship Id="rId2" Type="http://schemas.openxmlformats.org/officeDocument/2006/relationships/image" Target="../media/image26.emf"/><Relationship Id="rId3" Type="http://schemas.openxmlformats.org/officeDocument/2006/relationships/slideLayout" Target="../slideLayouts/slideLayout1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oleObject" Target="../embeddings/oleObject21.bin"/><Relationship Id="rId2" Type="http://schemas.openxmlformats.org/officeDocument/2006/relationships/image" Target="../media/image27.emf"/><Relationship Id="rId3" Type="http://schemas.openxmlformats.org/officeDocument/2006/relationships/oleObject" Target="../embeddings/oleObject22.bin"/><Relationship Id="rId4" Type="http://schemas.openxmlformats.org/officeDocument/2006/relationships/image" Target="../media/image28.emf"/><Relationship Id="rId5" Type="http://schemas.openxmlformats.org/officeDocument/2006/relationships/oleObject" Target="../embeddings/oleObject23.bin"/><Relationship Id="rId6" Type="http://schemas.openxmlformats.org/officeDocument/2006/relationships/image" Target="../media/image29.emf"/><Relationship Id="rId7" Type="http://schemas.openxmlformats.org/officeDocument/2006/relationships/oleObject" Target="../embeddings/oleObject24.bin"/><Relationship Id="rId8" Type="http://schemas.openxmlformats.org/officeDocument/2006/relationships/image" Target="../media/image30.png"/><Relationship Id="rId9" Type="http://schemas.openxmlformats.org/officeDocument/2006/relationships/slideLayout" Target="../slideLayouts/slideLayout4.xml"/><Relationship Id="rId10"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oleObject" Target="../embeddings/oleObject25.bin"/><Relationship Id="rId3" Type="http://schemas.openxmlformats.org/officeDocument/2006/relationships/image" Target="../media/image32.emf"/><Relationship Id="rId4" Type="http://schemas.openxmlformats.org/officeDocument/2006/relationships/slideLayout" Target="../slideLayouts/slideLayout2.xml"/><Relationship Id="rId5"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oleObject" Target="../embeddings/oleObject26.bin"/><Relationship Id="rId2" Type="http://schemas.openxmlformats.org/officeDocument/2006/relationships/image" Target="../media/image33.emf"/><Relationship Id="rId3" Type="http://schemas.openxmlformats.org/officeDocument/2006/relationships/image" Target="../media/image34.png"/><Relationship Id="rId4" Type="http://schemas.openxmlformats.org/officeDocument/2006/relationships/slideLayout" Target="../slideLayouts/slideLayout12.xml"/><Relationship Id="rId5"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6.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image" Target="../media/image38.wmf"/><Relationship Id="rId4" Type="http://schemas.openxmlformats.org/officeDocument/2006/relationships/image" Target="../media/image39.wmf"/><Relationship Id="rId5" Type="http://schemas.openxmlformats.org/officeDocument/2006/relationships/slideLayout" Target="../slideLayouts/slideLayout7.xml"/><Relationship Id="rId6"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oleObject" Target="../embeddings/oleObject27.bin"/><Relationship Id="rId2" Type="http://schemas.openxmlformats.org/officeDocument/2006/relationships/image" Target="../media/image40.emf"/><Relationship Id="rId3" Type="http://schemas.openxmlformats.org/officeDocument/2006/relationships/slideLayout" Target="../slideLayouts/slideLayout16.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oleObject" Target="../embeddings/oleObject28.bin"/><Relationship Id="rId2" Type="http://schemas.openxmlformats.org/officeDocument/2006/relationships/image" Target="../media/image41.emf"/><Relationship Id="rId3" Type="http://schemas.openxmlformats.org/officeDocument/2006/relationships/slideLayout" Target="../slideLayouts/slideLayout16.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oleObject" Target="../embeddings/oleObject29.bin"/><Relationship Id="rId2" Type="http://schemas.openxmlformats.org/officeDocument/2006/relationships/image" Target="../media/image42.wmf"/><Relationship Id="rId3" Type="http://schemas.openxmlformats.org/officeDocument/2006/relationships/slideLayout" Target="../slideLayouts/slideLayout7.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8" name=""/>
        <p:cNvGrpSpPr/>
        <p:nvPr/>
      </p:nvGrpSpPr>
      <p:grpSpPr>
        <a:xfrm rot="0">
          <a:off x="0" y="0"/>
          <a:ext cx="0" cy="0"/>
          <a:chOff x="0" y="0"/>
          <a:chExt cx="0" cy="0"/>
        </a:xfrm>
      </p:grpSpPr>
      <p:sp>
        <p:nvSpPr>
          <p:cNvPr id="1048581"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algn="l" lvl="0"/>
            <a:r>
              <a:rPr altLang="en-US" b="1" sz="3600" lang="en-US">
                <a:solidFill>
                  <a:srgbClr val="FF0000"/>
                </a:solidFill>
                <a:latin typeface="Garamond" pitchFamily="18" charset="0"/>
              </a:rPr>
              <a:t>Biopharmaceutics &amp;Pharmacokinetics</a:t>
            </a:r>
            <a:br/>
            <a:r>
              <a:rPr altLang="en-US" b="1" sz="3600" lang="en-US">
                <a:solidFill>
                  <a:srgbClr val="FF0000"/>
                </a:solidFill>
                <a:latin typeface="Garamond" pitchFamily="18" charset="0"/>
              </a:rPr>
              <a:t>                               PHT 431</a:t>
            </a:r>
            <a:br/>
            <a:endParaRPr altLang="en-US" b="1" lang="en-US">
              <a:solidFill>
                <a:srgbClr val="FF0000"/>
              </a:solidFill>
              <a:latin typeface="Garamond" pitchFamily="18" charset="0"/>
            </a:endParaRPr>
          </a:p>
        </p:txBody>
      </p:sp>
      <p:sp>
        <p:nvSpPr>
          <p:cNvPr id="1048582" name="Content Placeholder 2"/>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5pPr>
          </a:lstStyle>
          <a:p>
            <a:pPr lvl="0"/>
            <a:r>
              <a:rPr altLang="en-US" lang="en-US"/>
              <a:t>Sources:</a:t>
            </a:r>
          </a:p>
          <a:p>
            <a:pPr lvl="0"/>
            <a:r>
              <a:rPr altLang="en-US" b="1" lang="en-US">
                <a:solidFill>
                  <a:srgbClr val="FF0000"/>
                </a:solidFill>
                <a:latin typeface="Garamond" pitchFamily="18" charset="0"/>
              </a:rPr>
              <a:t>Basic Biopharmaceutics &amp;Pharmacokinetics</a:t>
            </a:r>
          </a:p>
          <a:p>
            <a:pPr lvl="0">
              <a:buFontTx/>
              <a:buNone/>
            </a:pPr>
            <a:r>
              <a:rPr altLang="en-US" b="1" lang="en-US">
                <a:solidFill>
                  <a:srgbClr val="FF0000"/>
                </a:solidFill>
                <a:latin typeface="Garamond" pitchFamily="18" charset="0"/>
              </a:rPr>
              <a:t>    Prof. Dr. Mohsen Hedaya,</a:t>
            </a:r>
          </a:p>
          <a:p>
            <a:pPr lvl="0">
              <a:buFontTx/>
              <a:buNone/>
            </a:pPr>
            <a:r>
              <a:rPr altLang="en-US" b="1" lang="en-US">
                <a:solidFill>
                  <a:srgbClr val="FF0000"/>
                </a:solidFill>
                <a:latin typeface="Garamond" pitchFamily="18" charset="0"/>
              </a:rPr>
              <a:t>    Prof. Dr. Chargel</a:t>
            </a:r>
          </a:p>
          <a:p>
            <a:pPr lvl="0">
              <a:buFontTx/>
              <a:buNone/>
            </a:pPr>
            <a:endParaRPr altLang="en-US" b="1" lang="en-US">
              <a:solidFill>
                <a:srgbClr val="FF0000"/>
              </a:solidFill>
              <a:latin typeface="Garamond" pitchFamily="18" charset="0"/>
            </a:endParaRPr>
          </a:p>
          <a:p>
            <a:pPr lvl="0">
              <a:buFontTx/>
              <a:buNone/>
            </a:pPr>
            <a:r>
              <a:rPr altLang="en-US" b="1" lang="en-US">
                <a:solidFill>
                  <a:srgbClr val="FF0000"/>
                </a:solidFill>
                <a:latin typeface="Garamond" pitchFamily="18" charset="0"/>
              </a:rPr>
              <a:t>   Internet site: Boomer.com</a:t>
            </a:r>
            <a:br/>
            <a:endParaRPr altLang="en-US" b="1" lang="en-US">
              <a:solidFill>
                <a:srgbClr val="FF0000"/>
              </a:solidFill>
              <a:latin typeface="Garamond" pitchFamily="18" charset="0"/>
            </a:endParaRPr>
          </a:p>
          <a:p>
            <a:pPr lvl="0"/>
            <a:endParaRPr altLang="en-US" lang="ar-EG"/>
          </a:p>
        </p:txBody>
      </p:sp>
      <p:sp>
        <p:nvSpPr>
          <p:cNvPr id="1048583" name="Slide Number Placeholder 3"/>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a:t>
            </a:fld>
            <a:endParaRPr altLang="en-US" sz="1400" lang="ar-S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sp>
        <p:nvSpPr>
          <p:cNvPr id="1048706"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10</a:t>
            </a:fld>
            <a:endParaRPr altLang="en-US" sz="1400" lang="ar-SA"/>
          </a:p>
        </p:txBody>
      </p:sp>
      <p:sp>
        <p:nvSpPr>
          <p:cNvPr id="1048707"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lvl="0"/>
            <a:r>
              <a:rPr altLang="en-US" b="1" sz="3200" lang="en-US">
                <a:solidFill>
                  <a:srgbClr val="FF3300"/>
                </a:solidFill>
              </a:rPr>
              <a:t>Clinical Pharmacokinetics</a:t>
            </a:r>
          </a:p>
        </p:txBody>
      </p:sp>
      <p:sp>
        <p:nvSpPr>
          <p:cNvPr id="1048708" name="Rectangle 3"/>
          <p:cNvSpPr/>
          <p:nvPr/>
        </p:nvSpPr>
        <p:spPr>
          <a:xfrm rot="0">
            <a:off x="304800" y="1143000"/>
            <a:ext cx="8534400" cy="54864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Low" indent="-342900" lvl="0" marL="342900">
              <a:lnSpc>
                <a:spcPct val="90000"/>
              </a:lnSpc>
              <a:spcBef>
                <a:spcPct val="20000"/>
              </a:spcBef>
            </a:pPr>
            <a:endParaRPr altLang="en-US" b="1" sz="2400" lang="en-US"/>
          </a:p>
          <a:p>
            <a:pPr algn="justLow" indent="-342900" lvl="0" marL="342900">
              <a:lnSpc>
                <a:spcPct val="90000"/>
              </a:lnSpc>
              <a:spcBef>
                <a:spcPct val="20000"/>
              </a:spcBef>
              <a:buFontTx/>
              <a:buChar char="•"/>
            </a:pPr>
            <a:endParaRPr altLang="en-US" b="1" sz="2400" lang="en-US"/>
          </a:p>
          <a:p>
            <a:pPr algn="justLow" indent="-342900" lvl="0" marL="342900">
              <a:lnSpc>
                <a:spcPct val="90000"/>
              </a:lnSpc>
              <a:spcBef>
                <a:spcPct val="20000"/>
              </a:spcBef>
              <a:buFontTx/>
              <a:buChar char="•"/>
            </a:pPr>
            <a:r>
              <a:rPr altLang="en-US" b="1" sz="2400" lang="en-US"/>
              <a:t>Application the basic pharmacokinetic principles in individualization of drug therapy</a:t>
            </a:r>
          </a:p>
          <a:p>
            <a:pPr algn="justLow" indent="-342900" lvl="0" marL="342900">
              <a:lnSpc>
                <a:spcPct val="90000"/>
              </a:lnSpc>
              <a:spcBef>
                <a:spcPct val="20000"/>
              </a:spcBef>
            </a:pPr>
            <a:endParaRPr altLang="en-US" b="1" sz="2400" lang="en-US"/>
          </a:p>
          <a:p>
            <a:pPr algn="justLow" indent="-342900" lvl="0" marL="342900">
              <a:lnSpc>
                <a:spcPct val="90000"/>
              </a:lnSpc>
              <a:spcBef>
                <a:spcPct val="20000"/>
              </a:spcBef>
              <a:buFontTx/>
              <a:buChar char="•"/>
            </a:pPr>
            <a:r>
              <a:rPr altLang="en-US" b="1" sz="2400" lang="en-US"/>
              <a:t>Drug concentration as a guide for the design of appropriate dosage regimen for each individual patient.</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7" presetSubtype="0">
                                  <p:stCondLst>
                                    <p:cond delay="0"/>
                                  </p:stCondLst>
                                  <p:iterate type="lt">
                                    <p:tmPct val="50000"/>
                                  </p:iterate>
                                  <p:childTnLst>
                                    <p:set>
                                      <p:cBhvr>
                                        <p:cTn dur="1" fill="hold" id="6">
                                          <p:stCondLst>
                                            <p:cond delay="0"/>
                                          </p:stCondLst>
                                        </p:cTn>
                                        <p:tgtEl>
                                          <p:spTgt spid="1048707"/>
                                        </p:tgtEl>
                                        <p:attrNameLst>
                                          <p:attrName>style.visibility</p:attrName>
                                        </p:attrNameLst>
                                      </p:cBhvr>
                                      <p:to>
                                        <p:strVal val="visible"/>
                                      </p:to>
                                    </p:set>
                                    <p:anim calcmode="discrete" valueType="clr">
                                      <p:cBhvr override="childStyle">
                                        <p:cTn dur="80" id="7"/>
                                        <p:tgtEl>
                                          <p:spTgt spid="1048707"/>
                                        </p:tgtEl>
                                        <p:attrNameLst>
                                          <p:attrName>style.color</p:attrName>
                                        </p:attrNameLst>
                                      </p:cBhvr>
                                      <p:tavLst>
                                        <p:tav tm="0">
                                          <p:val>
                                            <p:clrVal>
                                              <a:srgbClr val="00B000"/>
                                            </p:clrVal>
                                          </p:val>
                                        </p:tav>
                                        <p:tav tm="50000">
                                          <p:val>
                                            <p:clrVal>
                                              <a:srgbClr val="66CCFF"/>
                                            </p:clrVal>
                                          </p:val>
                                        </p:tav>
                                      </p:tavLst>
                                    </p:anim>
                                    <p:anim calcmode="discrete" valueType="clr">
                                      <p:cBhvr>
                                        <p:cTn dur="80" id="8"/>
                                        <p:tgtEl>
                                          <p:spTgt spid="1048707"/>
                                        </p:tgtEl>
                                        <p:attrNameLst>
                                          <p:attrName>fill.color</p:attrName>
                                        </p:attrNameLst>
                                      </p:cBhvr>
                                      <p:tavLst>
                                        <p:tav tm="0">
                                          <p:val>
                                            <p:clrVal>
                                              <a:srgbClr val="00B000"/>
                                            </p:clrVal>
                                          </p:val>
                                        </p:tav>
                                        <p:tav tm="50000">
                                          <p:val>
                                            <p:clrVal>
                                              <a:srgbClr val="66CCFF"/>
                                            </p:clrVal>
                                          </p:val>
                                        </p:tav>
                                      </p:tavLst>
                                    </p:anim>
                                    <p:set>
                                      <p:cBhvr>
                                        <p:cTn dur="80" id="9"/>
                                        <p:tgtEl>
                                          <p:spTgt spid="104870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7" grpId="0" uiExpand="0" build="whole"/>
    </p:bld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711"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11</a:t>
            </a:fld>
            <a:endParaRPr altLang="en-US" sz="1400" lang="ar-SA"/>
          </a:p>
        </p:txBody>
      </p:sp>
      <p:sp>
        <p:nvSpPr>
          <p:cNvPr id="1048712" name="Rectangle 2"/>
          <p:cNvSpPr/>
          <p:nvPr/>
        </p:nvSpPr>
        <p:spPr>
          <a:xfrm rot="0">
            <a:off x="990600" y="1112837"/>
            <a:ext cx="6224587" cy="3078162"/>
          </a:xfrm>
          <a:prstGeom prst="rect"/>
          <a:solidFill>
            <a:srgbClr val="33CCCC"/>
          </a:solidFill>
          <a:ln w="9525" cap="flat" cmpd="sng">
            <a:solidFill>
              <a:srgbClr val="33CCCC">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endParaRPr altLang="en-US" b="1" lang="ar-EG"/>
          </a:p>
        </p:txBody>
      </p:sp>
      <p:sp>
        <p:nvSpPr>
          <p:cNvPr id="1048713" name="Freeform 3"/>
          <p:cNvSpPr/>
          <p:nvPr/>
        </p:nvSpPr>
        <p:spPr bwMode="auto">
          <a:xfrm rot="0">
            <a:off x="1668462" y="1606550"/>
            <a:ext cx="3560762" cy="2076450"/>
          </a:xfrm>
          <a:custGeom>
            <a:avLst/>
            <a:gdLst>
              <a:gd name="l" fmla="*/ 0 w 2897"/>
              <a:gd name="t" fmla="*/ 0 h 1648"/>
              <a:gd name="r" fmla="*/ 2897 w 2897"/>
              <a:gd name="b" fmla="*/ 1648 h 1648"/>
            </a:gdLst>
            <a:ahLst/>
            <a:rect l="l" t="t" r="r" b="b"/>
            <a:pathLst>
              <a:path w="2897" h="1648">
                <a:moveTo>
                  <a:pt x="0" y="1648"/>
                </a:moveTo>
                <a:cubicBezTo>
                  <a:pt x="92" y="1500"/>
                  <a:pt x="184" y="1352"/>
                  <a:pt x="288" y="1120"/>
                </a:cubicBezTo>
                <a:cubicBezTo>
                  <a:pt x="392" y="888"/>
                  <a:pt x="512" y="440"/>
                  <a:pt x="624" y="256"/>
                </a:cubicBezTo>
                <a:cubicBezTo>
                  <a:pt x="736" y="72"/>
                  <a:pt x="856" y="0"/>
                  <a:pt x="960" y="16"/>
                </a:cubicBezTo>
                <a:cubicBezTo>
                  <a:pt x="1064" y="32"/>
                  <a:pt x="1136" y="216"/>
                  <a:pt x="1248" y="352"/>
                </a:cubicBezTo>
                <a:cubicBezTo>
                  <a:pt x="1360" y="488"/>
                  <a:pt x="1472" y="688"/>
                  <a:pt x="1632" y="832"/>
                </a:cubicBezTo>
                <a:cubicBezTo>
                  <a:pt x="1792" y="976"/>
                  <a:pt x="2032" y="1128"/>
                  <a:pt x="2208" y="1216"/>
                </a:cubicBezTo>
                <a:cubicBezTo>
                  <a:pt x="2384" y="1304"/>
                  <a:pt x="2573" y="1330"/>
                  <a:pt x="2688" y="1360"/>
                </a:cubicBezTo>
                <a:cubicBezTo>
                  <a:pt x="2803" y="1390"/>
                  <a:pt x="2854" y="1389"/>
                  <a:pt x="2897" y="1396"/>
                </a:cubicBezTo>
              </a:path>
            </a:pathLst>
          </a:custGeom>
          <a:noFill/>
          <a:ln w="38100" cap="flat" cmpd="sng">
            <a:solidFill>
              <a:schemeClr val="dk2">
                <a:alpha val="100000"/>
              </a:schemeClr>
            </a:solidFill>
            <a:prstDash val="solid"/>
            <a:round/>
          </a:ln>
        </p:spPr>
      </p:sp>
      <p:grpSp>
        <p:nvGrpSpPr>
          <p:cNvPr id="104" name=""/>
          <p:cNvGrpSpPr/>
          <p:nvPr/>
        </p:nvGrpSpPr>
        <p:grpSpPr>
          <a:xfrm rot="0">
            <a:off x="987425" y="1319212"/>
            <a:ext cx="4248150" cy="2963862"/>
            <a:chOff x="432" y="675"/>
            <a:chExt cx="3456" cy="2352"/>
          </a:xfrm>
        </p:grpSpPr>
        <p:grpSp>
          <p:nvGrpSpPr>
            <p:cNvPr id="105" name=""/>
            <p:cNvGrpSpPr/>
            <p:nvPr/>
          </p:nvGrpSpPr>
          <p:grpSpPr>
            <a:xfrm rot="0">
              <a:off x="960" y="720"/>
              <a:ext cx="2928" cy="1872"/>
              <a:chOff x="960" y="720"/>
              <a:chExt cx="2928" cy="1872"/>
            </a:xfrm>
          </p:grpSpPr>
          <p:sp>
            <p:nvSpPr>
              <p:cNvPr id="1048714" name="Line 6"/>
              <p:cNvSpPr/>
              <p:nvPr/>
            </p:nvSpPr>
            <p:spPr>
              <a:xfrm rot="0" flipV="1">
                <a:off x="960" y="720"/>
                <a:ext cx="0" cy="1872"/>
              </a:xfrm>
              <a:prstGeom prst="line"/>
              <a:noFill/>
              <a:ln w="38100" cap="flat" cmpd="sng">
                <a:solidFill>
                  <a:schemeClr val="dk1">
                    <a:alpha val="100000"/>
                  </a:schemeClr>
                </a:solidFill>
                <a:prstDash val="solid"/>
                <a:round/>
                <a:tailEnd type="triangle" w="med" len="med"/>
              </a:ln>
            </p:spPr>
          </p:sp>
          <p:sp>
            <p:nvSpPr>
              <p:cNvPr id="1048715" name="Line 7"/>
              <p:cNvSpPr/>
              <p:nvPr/>
            </p:nvSpPr>
            <p:spPr>
              <a:xfrm rot="0">
                <a:off x="960" y="2592"/>
                <a:ext cx="2928" cy="0"/>
              </a:xfrm>
              <a:prstGeom prst="line"/>
              <a:noFill/>
              <a:ln w="38100" cap="flat" cmpd="sng">
                <a:solidFill>
                  <a:schemeClr val="dk1">
                    <a:alpha val="100000"/>
                  </a:schemeClr>
                </a:solidFill>
                <a:prstDash val="solid"/>
                <a:round/>
                <a:tailEnd type="triangle" w="med" len="med"/>
              </a:ln>
            </p:spPr>
          </p:sp>
        </p:grpSp>
        <p:sp>
          <p:nvSpPr>
            <p:cNvPr id="1048716" name="Text Box 8"/>
            <p:cNvSpPr txBox="1"/>
            <p:nvPr/>
          </p:nvSpPr>
          <p:spPr>
            <a:xfrm rot="16200000">
              <a:off x="-328" y="1435"/>
              <a:ext cx="1819" cy="29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Drug concentration</a:t>
              </a:r>
            </a:p>
          </p:txBody>
        </p:sp>
        <p:sp>
          <p:nvSpPr>
            <p:cNvPr id="1048717" name="Text Box 9"/>
            <p:cNvSpPr txBox="1"/>
            <p:nvPr/>
          </p:nvSpPr>
          <p:spPr>
            <a:xfrm rot="0">
              <a:off x="1967" y="2736"/>
              <a:ext cx="584" cy="29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Time</a:t>
              </a:r>
            </a:p>
          </p:txBody>
        </p:sp>
      </p:grpSp>
      <p:sp>
        <p:nvSpPr>
          <p:cNvPr id="1048718" name="Line 10"/>
          <p:cNvSpPr/>
          <p:nvPr/>
        </p:nvSpPr>
        <p:spPr>
          <a:xfrm rot="0">
            <a:off x="1636712" y="2767012"/>
            <a:ext cx="3592512" cy="0"/>
          </a:xfrm>
          <a:prstGeom prst="line"/>
          <a:noFill/>
          <a:ln w="9525" cap="flat" cmpd="sng">
            <a:solidFill>
              <a:schemeClr val="dk1">
                <a:alpha val="100000"/>
              </a:schemeClr>
            </a:solidFill>
            <a:prstDash val="sysDot"/>
            <a:round/>
          </a:ln>
        </p:spPr>
      </p:sp>
      <p:sp>
        <p:nvSpPr>
          <p:cNvPr id="1048719" name="Freeform 11"/>
          <p:cNvSpPr/>
          <p:nvPr/>
        </p:nvSpPr>
        <p:spPr bwMode="auto">
          <a:xfrm rot="0">
            <a:off x="1636712" y="2232025"/>
            <a:ext cx="3598862" cy="1503362"/>
          </a:xfrm>
          <a:custGeom>
            <a:avLst/>
            <a:gdLst>
              <a:gd name="l" fmla="*/ 0 w 2928"/>
              <a:gd name="t" fmla="*/ 0 h 1192"/>
              <a:gd name="r" fmla="*/ 2928 w 2928"/>
              <a:gd name="b" fmla="*/ 1192 h 1192"/>
            </a:gdLst>
            <a:ahLst/>
            <a:rect l="l" t="t" r="r" b="b"/>
            <a:pathLst>
              <a:path w="2928" h="1192">
                <a:moveTo>
                  <a:pt x="0" y="1192"/>
                </a:moveTo>
                <a:cubicBezTo>
                  <a:pt x="212" y="1076"/>
                  <a:pt x="424" y="960"/>
                  <a:pt x="576" y="856"/>
                </a:cubicBezTo>
                <a:cubicBezTo>
                  <a:pt x="728" y="752"/>
                  <a:pt x="808" y="664"/>
                  <a:pt x="912" y="568"/>
                </a:cubicBezTo>
                <a:cubicBezTo>
                  <a:pt x="1016" y="472"/>
                  <a:pt x="1096" y="368"/>
                  <a:pt x="1200" y="280"/>
                </a:cubicBezTo>
                <a:cubicBezTo>
                  <a:pt x="1304" y="192"/>
                  <a:pt x="1408" y="80"/>
                  <a:pt x="1536" y="40"/>
                </a:cubicBezTo>
                <a:cubicBezTo>
                  <a:pt x="1664" y="0"/>
                  <a:pt x="1840" y="8"/>
                  <a:pt x="1968" y="40"/>
                </a:cubicBezTo>
                <a:cubicBezTo>
                  <a:pt x="2096" y="72"/>
                  <a:pt x="2208" y="168"/>
                  <a:pt x="2304" y="232"/>
                </a:cubicBezTo>
                <a:cubicBezTo>
                  <a:pt x="2400" y="296"/>
                  <a:pt x="2440" y="368"/>
                  <a:pt x="2544" y="424"/>
                </a:cubicBezTo>
                <a:cubicBezTo>
                  <a:pt x="2648" y="480"/>
                  <a:pt x="2864" y="544"/>
                  <a:pt x="2928" y="568"/>
                </a:cubicBezTo>
              </a:path>
            </a:pathLst>
          </a:custGeom>
          <a:noFill/>
          <a:ln w="28575" cap="flat" cmpd="sng">
            <a:solidFill>
              <a:schemeClr val="lt1">
                <a:alpha val="100000"/>
              </a:schemeClr>
            </a:solidFill>
            <a:prstDash val="solid"/>
            <a:round/>
          </a:ln>
        </p:spPr>
      </p:sp>
      <p:sp>
        <p:nvSpPr>
          <p:cNvPr id="1048720" name="Freeform 12"/>
          <p:cNvSpPr/>
          <p:nvPr/>
        </p:nvSpPr>
        <p:spPr bwMode="auto">
          <a:xfrm rot="0">
            <a:off x="1695450" y="2878137"/>
            <a:ext cx="3540125" cy="857250"/>
          </a:xfrm>
          <a:custGeom>
            <a:avLst/>
            <a:gdLst>
              <a:gd name="l" fmla="*/ 0 w 2880"/>
              <a:gd name="t" fmla="*/ 0 h 680"/>
              <a:gd name="r" fmla="*/ 2880 w 2880"/>
              <a:gd name="b" fmla="*/ 680 h 680"/>
            </a:gdLst>
            <a:ahLst/>
            <a:rect l="l" t="t" r="r" b="b"/>
            <a:pathLst>
              <a:path w="2880" h="680">
                <a:moveTo>
                  <a:pt x="0" y="680"/>
                </a:moveTo>
                <a:cubicBezTo>
                  <a:pt x="164" y="664"/>
                  <a:pt x="340" y="656"/>
                  <a:pt x="528" y="584"/>
                </a:cubicBezTo>
                <a:cubicBezTo>
                  <a:pt x="716" y="512"/>
                  <a:pt x="966" y="336"/>
                  <a:pt x="1126" y="248"/>
                </a:cubicBezTo>
                <a:cubicBezTo>
                  <a:pt x="1286" y="160"/>
                  <a:pt x="1372" y="96"/>
                  <a:pt x="1488" y="56"/>
                </a:cubicBezTo>
                <a:cubicBezTo>
                  <a:pt x="1604" y="16"/>
                  <a:pt x="1704" y="0"/>
                  <a:pt x="1824" y="8"/>
                </a:cubicBezTo>
                <a:cubicBezTo>
                  <a:pt x="1944" y="16"/>
                  <a:pt x="2096" y="76"/>
                  <a:pt x="2208" y="104"/>
                </a:cubicBezTo>
                <a:cubicBezTo>
                  <a:pt x="2320" y="132"/>
                  <a:pt x="2386" y="155"/>
                  <a:pt x="2498" y="179"/>
                </a:cubicBezTo>
                <a:cubicBezTo>
                  <a:pt x="2610" y="203"/>
                  <a:pt x="2800" y="234"/>
                  <a:pt x="2880" y="248"/>
                </a:cubicBezTo>
              </a:path>
            </a:pathLst>
          </a:custGeom>
          <a:noFill/>
          <a:ln w="28575" cap="flat" cmpd="sng">
            <a:solidFill>
              <a:srgbClr val="99FF66">
                <a:alpha val="100000"/>
              </a:srgbClr>
            </a:solidFill>
            <a:prstDash val="solid"/>
            <a:round/>
          </a:ln>
        </p:spPr>
      </p:sp>
      <p:sp>
        <p:nvSpPr>
          <p:cNvPr id="1048721" name="Text Box 13"/>
          <p:cNvSpPr txBox="1"/>
          <p:nvPr/>
        </p:nvSpPr>
        <p:spPr>
          <a:xfrm rot="0">
            <a:off x="5329237" y="2255837"/>
            <a:ext cx="1695450" cy="91598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minimum</a:t>
            </a:r>
          </a:p>
          <a:p>
            <a:pPr lvl="0"/>
            <a:r>
              <a:rPr altLang="en-US" b="1" lang="en-US"/>
              <a:t> effective</a:t>
            </a:r>
          </a:p>
          <a:p>
            <a:pPr lvl="0"/>
            <a:r>
              <a:rPr altLang="en-US" b="1" lang="en-US"/>
              <a:t>concentration</a:t>
            </a:r>
          </a:p>
        </p:txBody>
      </p:sp>
      <p:sp>
        <p:nvSpPr>
          <p:cNvPr id="1048722" name="Text Box 14"/>
          <p:cNvSpPr txBox="1"/>
          <p:nvPr/>
        </p:nvSpPr>
        <p:spPr>
          <a:xfrm rot="0">
            <a:off x="2981325" y="1344612"/>
            <a:ext cx="3492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solidFill>
                  <a:schemeClr val="dk2"/>
                </a:solidFill>
              </a:rPr>
              <a:t>A</a:t>
            </a:r>
          </a:p>
        </p:txBody>
      </p:sp>
      <p:sp>
        <p:nvSpPr>
          <p:cNvPr id="1048723" name="Text Box 15"/>
          <p:cNvSpPr txBox="1"/>
          <p:nvPr/>
        </p:nvSpPr>
        <p:spPr>
          <a:xfrm rot="0">
            <a:off x="3867150" y="1889125"/>
            <a:ext cx="3492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solidFill>
                  <a:schemeClr val="lt1"/>
                </a:solidFill>
              </a:rPr>
              <a:t>B</a:t>
            </a:r>
          </a:p>
        </p:txBody>
      </p:sp>
      <p:sp>
        <p:nvSpPr>
          <p:cNvPr id="1048724" name="Text Box 16"/>
          <p:cNvSpPr txBox="1"/>
          <p:nvPr/>
        </p:nvSpPr>
        <p:spPr>
          <a:xfrm rot="0">
            <a:off x="4338637" y="2735262"/>
            <a:ext cx="3492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solidFill>
                  <a:srgbClr val="99FF66"/>
                </a:solidFill>
              </a:rPr>
              <a:t>C</a:t>
            </a:r>
          </a:p>
        </p:txBody>
      </p:sp>
      <p:sp>
        <p:nvSpPr>
          <p:cNvPr id="1048725" name="Text Box 17"/>
          <p:cNvSpPr txBox="1"/>
          <p:nvPr/>
        </p:nvSpPr>
        <p:spPr>
          <a:xfrm rot="0">
            <a:off x="457200" y="257175"/>
            <a:ext cx="8123237"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2800" lang="en-US">
                <a:solidFill>
                  <a:srgbClr val="FF3300"/>
                </a:solidFill>
              </a:rPr>
              <a:t>The drug-concentration-time profile</a:t>
            </a:r>
          </a:p>
        </p:txBody>
      </p:sp>
      <p:sp>
        <p:nvSpPr>
          <p:cNvPr id="1048726" name="Rectangle 18"/>
          <p:cNvSpPr/>
          <p:nvPr/>
        </p:nvSpPr>
        <p:spPr>
          <a:xfrm rot="0">
            <a:off x="228600" y="4419600"/>
            <a:ext cx="8915400" cy="2225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eaLnBrk="1" hangingPunct="1" latinLnBrk="1" lvl="0"/>
            <a:r>
              <a:rPr altLang="en-US" sz="2000" lang="en-US"/>
              <a:t>	Studying the rate of drug absorption, distribution and elimination allows characterization of the time course of the drug concentration in the body. </a:t>
            </a:r>
          </a:p>
          <a:p>
            <a:pPr algn="just" eaLnBrk="1" hangingPunct="1" latinLnBrk="1" lvl="0"/>
            <a:r>
              <a:rPr altLang="en-US" sz="2000" lang="en-US"/>
              <a:t>	Administration of the same dose of different drugs to the same individual will produce different drug concentration-time profiles. This is because different drugs have different rate of absorption, distribution and elimination.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7" presetSubtype="0">
                                  <p:stCondLst>
                                    <p:cond delay="0"/>
                                  </p:stCondLst>
                                  <p:iterate type="lt">
                                    <p:tmPct val="50000"/>
                                  </p:iterate>
                                  <p:childTnLst>
                                    <p:set>
                                      <p:cBhvr>
                                        <p:cTn dur="1" fill="hold" id="6">
                                          <p:stCondLst>
                                            <p:cond delay="0"/>
                                          </p:stCondLst>
                                        </p:cTn>
                                        <p:tgtEl>
                                          <p:spTgt spid="1048725">
                                            <p:txEl>
                                              <p:charRg st="0" end="36"/>
                                            </p:txEl>
                                          </p:spTgt>
                                        </p:tgtEl>
                                        <p:attrNameLst>
                                          <p:attrName>style.visibility</p:attrName>
                                        </p:attrNameLst>
                                      </p:cBhvr>
                                      <p:to>
                                        <p:strVal val="visible"/>
                                      </p:to>
                                    </p:set>
                                    <p:anim calcmode="discrete" valueType="clr">
                                      <p:cBhvr override="childStyle">
                                        <p:cTn dur="80" id="7"/>
                                        <p:tgtEl>
                                          <p:spTgt spid="1048725">
                                            <p:txEl>
                                              <p:charRg st="0" end="36"/>
                                            </p:txEl>
                                          </p:spTgt>
                                        </p:tgtEl>
                                        <p:attrNameLst>
                                          <p:attrName>style.color</p:attrName>
                                        </p:attrNameLst>
                                      </p:cBhvr>
                                      <p:tavLst>
                                        <p:tav tm="0">
                                          <p:val>
                                            <p:clrVal>
                                              <a:srgbClr val="00B000"/>
                                            </p:clrVal>
                                          </p:val>
                                        </p:tav>
                                        <p:tav tm="50000">
                                          <p:val>
                                            <p:clrVal>
                                              <a:srgbClr val="66CCFF"/>
                                            </p:clrVal>
                                          </p:val>
                                        </p:tav>
                                      </p:tavLst>
                                    </p:anim>
                                    <p:anim calcmode="discrete" valueType="clr">
                                      <p:cBhvr>
                                        <p:cTn dur="80" id="8"/>
                                        <p:tgtEl>
                                          <p:spTgt spid="1048725">
                                            <p:txEl>
                                              <p:charRg st="0" end="36"/>
                                            </p:txEl>
                                          </p:spTgt>
                                        </p:tgtEl>
                                        <p:attrNameLst>
                                          <p:attrName>fill.color</p:attrName>
                                        </p:attrNameLst>
                                      </p:cBhvr>
                                      <p:tavLst>
                                        <p:tav tm="0">
                                          <p:val>
                                            <p:clrVal>
                                              <a:srgbClr val="00B000"/>
                                            </p:clrVal>
                                          </p:val>
                                        </p:tav>
                                        <p:tav tm="50000">
                                          <p:val>
                                            <p:clrVal>
                                              <a:srgbClr val="66CCFF"/>
                                            </p:clrVal>
                                          </p:val>
                                        </p:tav>
                                      </p:tavLst>
                                    </p:anim>
                                    <p:set>
                                      <p:cBhvr>
                                        <p:cTn dur="80" id="9"/>
                                        <p:tgtEl>
                                          <p:spTgt spid="1048725">
                                            <p:txEl>
                                              <p:charRg st="0" end="36"/>
                                            </p:txEl>
                                          </p:spTgt>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grpId="0" id="12" nodeType="clickEffect" presetClass="entr" presetID="2" presetSubtype="4">
                                  <p:stCondLst>
                                    <p:cond delay="0"/>
                                  </p:stCondLst>
                                  <p:childTnLst>
                                    <p:set>
                                      <p:cBhvr>
                                        <p:cTn dur="1" fill="hold" id="13">
                                          <p:stCondLst>
                                            <p:cond delay="0"/>
                                          </p:stCondLst>
                                        </p:cTn>
                                        <p:tgtEl>
                                          <p:spTgt spid="1048712"/>
                                        </p:tgtEl>
                                        <p:attrNameLst>
                                          <p:attrName>style.visibility</p:attrName>
                                        </p:attrNameLst>
                                      </p:cBhvr>
                                      <p:to>
                                        <p:strVal val="visible"/>
                                      </p:to>
                                    </p:set>
                                    <p:anim calcmode="lin" valueType="num">
                                      <p:cBhvr additive="base">
                                        <p:cTn dur="500" fill="hold" id="14"/>
                                        <p:tgtEl>
                                          <p:spTgt spid="1048712"/>
                                        </p:tgtEl>
                                        <p:attrNameLst>
                                          <p:attrName>ppt_x</p:attrName>
                                        </p:attrNameLst>
                                      </p:cBhvr>
                                      <p:tavLst>
                                        <p:tav tm="0">
                                          <p:val>
                                            <p:strVal val="#ppt_x"/>
                                          </p:val>
                                        </p:tav>
                                        <p:tav tm="100000">
                                          <p:val>
                                            <p:strVal val="#ppt_x"/>
                                          </p:val>
                                        </p:tav>
                                      </p:tavLst>
                                    </p:anim>
                                    <p:anim calcmode="lin" valueType="num">
                                      <p:cBhvr additive="base">
                                        <p:cTn dur="500" fill="hold" id="15"/>
                                        <p:tgtEl>
                                          <p:spTgt spid="1048712"/>
                                        </p:tgtEl>
                                        <p:attrNameLst>
                                          <p:attrName>ppt_y</p:attrName>
                                        </p:attrNameLst>
                                      </p:cBhvr>
                                      <p:tavLst>
                                        <p:tav tm="0">
                                          <p:val>
                                            <p:strVal val="1+#ppt_h/2"/>
                                          </p:val>
                                        </p:tav>
                                        <p:tav tm="100000">
                                          <p:val>
                                            <p:strVal val="#ppt_y"/>
                                          </p:val>
                                        </p:tav>
                                      </p:tavLst>
                                    </p:anim>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12" presetSubtype="8">
                                  <p:stCondLst>
                                    <p:cond delay="0"/>
                                  </p:stCondLst>
                                  <p:childTnLst>
                                    <p:set>
                                      <p:cBhvr>
                                        <p:cTn dur="1" fill="hold" id="19">
                                          <p:stCondLst>
                                            <p:cond delay="0"/>
                                          </p:stCondLst>
                                        </p:cTn>
                                        <p:tgtEl>
                                          <p:spTgt spid="1048726">
                                            <p:txEl>
                                              <p:charRg st="0" end="151"/>
                                            </p:txEl>
                                          </p:spTgt>
                                        </p:tgtEl>
                                        <p:attrNameLst>
                                          <p:attrName>style.visibility</p:attrName>
                                        </p:attrNameLst>
                                      </p:cBhvr>
                                      <p:to>
                                        <p:strVal val="visible"/>
                                      </p:to>
                                    </p:set>
                                    <p:animEffect transition="in" filter="slide(fromLeft)">
                                      <p:cBhvr>
                                        <p:cTn dur="500" id="20"/>
                                        <p:tgtEl>
                                          <p:spTgt spid="1048726">
                                            <p:txEl>
                                              <p:charRg st="0" end="151"/>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12" presetSubtype="8">
                                  <p:stCondLst>
                                    <p:cond delay="0"/>
                                  </p:stCondLst>
                                  <p:childTnLst>
                                    <p:set>
                                      <p:cBhvr>
                                        <p:cTn dur="1" fill="hold" id="24">
                                          <p:stCondLst>
                                            <p:cond delay="0"/>
                                          </p:stCondLst>
                                        </p:cTn>
                                        <p:tgtEl>
                                          <p:spTgt spid="1048726">
                                            <p:txEl>
                                              <p:charRg st="151" end="381"/>
                                            </p:txEl>
                                          </p:spTgt>
                                        </p:tgtEl>
                                        <p:attrNameLst>
                                          <p:attrName>style.visibility</p:attrName>
                                        </p:attrNameLst>
                                      </p:cBhvr>
                                      <p:to>
                                        <p:strVal val="visible"/>
                                      </p:to>
                                    </p:set>
                                    <p:animEffect transition="in" filter="slide(fromLeft)">
                                      <p:cBhvr>
                                        <p:cTn dur="500" id="25"/>
                                        <p:tgtEl>
                                          <p:spTgt spid="1048726">
                                            <p:txEl>
                                              <p:charRg st="151" end="3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2" grpId="0" uiExpand="0" build="whole"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729"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12</a:t>
            </a:fld>
            <a:endParaRPr altLang="en-US" sz="1400" lang="ar-SA"/>
          </a:p>
        </p:txBody>
      </p:sp>
      <p:sp>
        <p:nvSpPr>
          <p:cNvPr id="1048730" name="Rectangle 2"/>
          <p:cNvSpPr/>
          <p:nvPr>
            <p:ph type="title" sz="full" idx="0"/>
          </p:nvPr>
        </p:nvSpPr>
        <p:spPr>
          <a:xfrm rot="0">
            <a:off x="1295400" y="228600"/>
            <a:ext cx="6705600" cy="7921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sz="3200" lang="en-US">
                <a:solidFill>
                  <a:srgbClr val="FF0000"/>
                </a:solidFill>
              </a:rPr>
              <a:t>Plasma Concentration Time Curve</a:t>
            </a:r>
          </a:p>
        </p:txBody>
      </p:sp>
      <p:sp>
        <p:nvSpPr>
          <p:cNvPr id="1048731" name="Rectangle 3"/>
          <p:cNvSpPr/>
          <p:nvPr>
            <p:ph type="body" sz="half" idx="1"/>
          </p:nvPr>
        </p:nvSpPr>
        <p:spPr>
          <a:xfrm rot="0">
            <a:off x="-152400" y="990600"/>
            <a:ext cx="4495800" cy="5867400"/>
          </a:xfrm>
          <a:prstGeom prst="rect"/>
          <a:noFill/>
          <a:ln>
            <a:noFill/>
          </a:ln>
        </p:spPr>
        <p:txBody>
          <a:bodyPr anchor="t" bIns="45720" lIns="91440" rIns="91440" tIns="45720" vert="horz"/>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algn="just" eaLnBrk="1" hangingPunct="1" latinLnBrk="1" lvl="0">
              <a:lnSpc>
                <a:spcPct val="80000"/>
              </a:lnSpc>
            </a:pPr>
            <a:r>
              <a:rPr altLang="en-US" b="1" sz="2200" i="1" lang="en-US">
                <a:solidFill>
                  <a:srgbClr val="FF0000"/>
                </a:solidFill>
              </a:rPr>
              <a:t>Peak plasma concentration (C</a:t>
            </a:r>
            <a:r>
              <a:rPr altLang="en-US" baseline="-25000" b="1" sz="2200" i="1" lang="en-US">
                <a:solidFill>
                  <a:srgbClr val="FF0000"/>
                </a:solidFill>
              </a:rPr>
              <a:t>max</a:t>
            </a:r>
            <a:r>
              <a:rPr altLang="en-US" b="1" sz="2200" lang="en-US">
                <a:solidFill>
                  <a:srgbClr val="FF0000"/>
                </a:solidFill>
              </a:rPr>
              <a:t>)</a:t>
            </a:r>
            <a:r>
              <a:rPr altLang="en-US" b="1" sz="2200" lang="en-US"/>
              <a:t> is the maximum concentration or level of the drug reached and it is related to the dose, the absorption rate constant and the elimination rate constant.</a:t>
            </a:r>
          </a:p>
          <a:p>
            <a:pPr algn="just" eaLnBrk="1" hangingPunct="1" latinLnBrk="1" lvl="0">
              <a:lnSpc>
                <a:spcPct val="80000"/>
              </a:lnSpc>
            </a:pPr>
            <a:r>
              <a:rPr altLang="en-US" b="1" sz="2200" i="1" lang="en-US">
                <a:solidFill>
                  <a:srgbClr val="FF0000"/>
                </a:solidFill>
              </a:rPr>
              <a:t>Time of peak plasma concentration (t</a:t>
            </a:r>
            <a:r>
              <a:rPr altLang="en-US" baseline="-25000" b="1" sz="2200" i="1" lang="en-US">
                <a:solidFill>
                  <a:srgbClr val="FF0000"/>
                </a:solidFill>
              </a:rPr>
              <a:t>max</a:t>
            </a:r>
            <a:r>
              <a:rPr altLang="en-US" b="1" sz="2200" lang="en-US">
                <a:solidFill>
                  <a:srgbClr val="FF0000"/>
                </a:solidFill>
              </a:rPr>
              <a:t>)</a:t>
            </a:r>
            <a:r>
              <a:rPr altLang="en-US" b="1" sz="2200" lang="en-US"/>
              <a:t> is the time of the maximum drug concentration in plasma and it is a measure of the rate of drug absorption.</a:t>
            </a:r>
          </a:p>
          <a:p>
            <a:pPr algn="just" eaLnBrk="1" hangingPunct="1" latinLnBrk="1" lvl="0">
              <a:lnSpc>
                <a:spcPct val="80000"/>
              </a:lnSpc>
            </a:pPr>
            <a:r>
              <a:rPr altLang="en-US" b="1" sz="2200" i="1" lang="en-US">
                <a:solidFill>
                  <a:srgbClr val="FF0000"/>
                </a:solidFill>
              </a:rPr>
              <a:t>The area under the curve (AUC)</a:t>
            </a:r>
            <a:r>
              <a:rPr altLang="en-US" b="1" sz="2200" lang="en-US"/>
              <a:t> is the area under the plasma concentration time curve which relates to the amount or extent of drug absorbed </a:t>
            </a:r>
          </a:p>
        </p:txBody>
      </p:sp>
      <p:pic>
        <p:nvPicPr>
          <p:cNvPr id="2097159" name="Picture 4" descr="S10"/>
          <p:cNvPicPr>
            <a:picLocks/>
          </p:cNvPicPr>
          <p:nvPr>
            <p:ph sz="half" idx="2"/>
          </p:nvPr>
        </p:nvPicPr>
        <p:blipFill>
          <a:blip xmlns:r="http://schemas.openxmlformats.org/officeDocument/2006/relationships" r:embed="rId1"/>
          <a:srcRect l="0" t="0" r="0" b="0"/>
          <a:stretch>
            <a:fillRect/>
          </a:stretch>
        </p:blipFill>
        <p:spPr>
          <a:xfrm rot="0">
            <a:off x="4724400" y="1828800"/>
            <a:ext cx="4216400" cy="38862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2" presetSubtype="4">
                                  <p:stCondLst>
                                    <p:cond delay="0"/>
                                  </p:stCondLst>
                                  <p:childTnLst>
                                    <p:set>
                                      <p:cBhvr>
                                        <p:cTn dur="1" fill="hold" id="6">
                                          <p:stCondLst>
                                            <p:cond delay="0"/>
                                          </p:stCondLst>
                                        </p:cTn>
                                        <p:tgtEl>
                                          <p:spTgt spid="1048730"/>
                                        </p:tgtEl>
                                        <p:attrNameLst>
                                          <p:attrName>style.visibility</p:attrName>
                                        </p:attrNameLst>
                                      </p:cBhvr>
                                      <p:to>
                                        <p:strVal val="visible"/>
                                      </p:to>
                                    </p:set>
                                    <p:animEffect transition="in" filter="slide(fromBottom)">
                                      <p:cBhvr>
                                        <p:cTn dur="500" id="7"/>
                                        <p:tgtEl>
                                          <p:spTgt spid="104873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2" presetSubtype="4">
                                  <p:stCondLst>
                                    <p:cond delay="0"/>
                                  </p:stCondLst>
                                  <p:childTnLst>
                                    <p:set>
                                      <p:cBhvr>
                                        <p:cTn dur="1" fill="hold" id="11">
                                          <p:stCondLst>
                                            <p:cond delay="0"/>
                                          </p:stCondLst>
                                        </p:cTn>
                                        <p:tgtEl>
                                          <p:spTgt spid="2097159"/>
                                        </p:tgtEl>
                                        <p:attrNameLst>
                                          <p:attrName>style.visibility</p:attrName>
                                        </p:attrNameLst>
                                      </p:cBhvr>
                                      <p:to>
                                        <p:strVal val="visible"/>
                                      </p:to>
                                    </p:set>
                                    <p:animEffect transition="in" filter="slide(fromBottom)">
                                      <p:cBhvr>
                                        <p:cTn dur="500" id="12"/>
                                        <p:tgtEl>
                                          <p:spTgt spid="2097159"/>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2" presetSubtype="4">
                                  <p:stCondLst>
                                    <p:cond delay="0"/>
                                  </p:stCondLst>
                                  <p:childTnLst>
                                    <p:set>
                                      <p:cBhvr>
                                        <p:cTn dur="1" fill="hold" id="16">
                                          <p:stCondLst>
                                            <p:cond delay="0"/>
                                          </p:stCondLst>
                                        </p:cTn>
                                        <p:tgtEl>
                                          <p:spTgt spid="1048731">
                                            <p:txEl>
                                              <p:charRg st="0" end="186"/>
                                            </p:txEl>
                                          </p:spTgt>
                                        </p:tgtEl>
                                        <p:attrNameLst>
                                          <p:attrName>style.visibility</p:attrName>
                                        </p:attrNameLst>
                                      </p:cBhvr>
                                      <p:to>
                                        <p:strVal val="visible"/>
                                      </p:to>
                                    </p:set>
                                    <p:animEffect transition="in" filter="slide(fromBottom)">
                                      <p:cBhvr>
                                        <p:cTn dur="500" id="17"/>
                                        <p:tgtEl>
                                          <p:spTgt spid="1048731">
                                            <p:txEl>
                                              <p:charRg st="0" end="186"/>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2" presetSubtype="4">
                                  <p:stCondLst>
                                    <p:cond delay="0"/>
                                  </p:stCondLst>
                                  <p:childTnLst>
                                    <p:set>
                                      <p:cBhvr>
                                        <p:cTn dur="1" fill="hold" id="21">
                                          <p:stCondLst>
                                            <p:cond delay="0"/>
                                          </p:stCondLst>
                                        </p:cTn>
                                        <p:tgtEl>
                                          <p:spTgt spid="1048731">
                                            <p:txEl>
                                              <p:charRg st="186" end="335"/>
                                            </p:txEl>
                                          </p:spTgt>
                                        </p:tgtEl>
                                        <p:attrNameLst>
                                          <p:attrName>style.visibility</p:attrName>
                                        </p:attrNameLst>
                                      </p:cBhvr>
                                      <p:to>
                                        <p:strVal val="visible"/>
                                      </p:to>
                                    </p:set>
                                    <p:animEffect transition="in" filter="slide(fromBottom)">
                                      <p:cBhvr>
                                        <p:cTn dur="500" id="22"/>
                                        <p:tgtEl>
                                          <p:spTgt spid="1048731">
                                            <p:txEl>
                                              <p:charRg st="186" end="335"/>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2" presetSubtype="4">
                                  <p:stCondLst>
                                    <p:cond delay="0"/>
                                  </p:stCondLst>
                                  <p:childTnLst>
                                    <p:set>
                                      <p:cBhvr>
                                        <p:cTn dur="1" fill="hold" id="26">
                                          <p:stCondLst>
                                            <p:cond delay="0"/>
                                          </p:stCondLst>
                                        </p:cTn>
                                        <p:tgtEl>
                                          <p:spTgt spid="1048731">
                                            <p:txEl>
                                              <p:charRg st="335" end="476"/>
                                            </p:txEl>
                                          </p:spTgt>
                                        </p:tgtEl>
                                        <p:attrNameLst>
                                          <p:attrName>style.visibility</p:attrName>
                                        </p:attrNameLst>
                                      </p:cBhvr>
                                      <p:to>
                                        <p:strVal val="visible"/>
                                      </p:to>
                                    </p:set>
                                    <p:animEffect transition="in" filter="slide(fromBottom)">
                                      <p:cBhvr>
                                        <p:cTn dur="500" id="27"/>
                                        <p:tgtEl>
                                          <p:spTgt spid="1048731">
                                            <p:txEl>
                                              <p:charRg st="335" end="4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uiExpand="0" build="whole"/>
    </p:bldLst>
  </p:timing>
</p:sld>
</file>

<file path=ppt/slides/slide13.xml><?xml version="1.0" encoding="utf-8"?>
<p:sld xmlns:a="http://schemas.openxmlformats.org/drawingml/2006/main" xmlns:r="http://schemas.openxmlformats.org/officeDocument/2006/relationships" xmlns:p="http://schemas.openxmlformats.org/presentationml/2006/main" show="1" showMasterSp="1">
  <p:cSld>
    <p:spTree>
      <p:nvGrpSpPr>
        <p:cNvPr id="112" name=""/>
        <p:cNvGrpSpPr/>
        <p:nvPr/>
      </p:nvGrpSpPr>
      <p:grpSpPr>
        <a:xfrm rot="0">
          <a:off x="0" y="0"/>
          <a:ext cx="0" cy="0"/>
          <a:chOff x="0" y="0"/>
          <a:chExt cx="0" cy="0"/>
        </a:xfrm>
      </p:grpSpPr>
      <p:sp>
        <p:nvSpPr>
          <p:cNvPr id="1048738"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13</a:t>
            </a:fld>
            <a:endParaRPr altLang="en-US" sz="1400" lang="ar-SA"/>
          </a:p>
        </p:txBody>
      </p:sp>
      <p:pic>
        <p:nvPicPr>
          <p:cNvPr id="2097160" name="Picture 2"/>
          <p:cNvPicPr>
            <a:picLocks/>
          </p:cNvPicPr>
          <p:nvPr>
            <p:ph type="body" sz="full" idx="1"/>
          </p:nvPr>
        </p:nvPicPr>
        <p:blipFill>
          <a:blip xmlns:r="http://schemas.openxmlformats.org/officeDocument/2006/relationships" r:embed="rId1"/>
          <a:srcRect l="0" t="0" r="0" b="0"/>
          <a:stretch>
            <a:fillRect/>
          </a:stretch>
        </p:blipFill>
        <p:spPr>
          <a:xfrm rot="0">
            <a:off x="1905000" y="381000"/>
            <a:ext cx="5895975" cy="3048000"/>
          </a:xfrm>
          <a:prstGeom prst="rect"/>
          <a:noFill/>
          <a:ln w="9525" cap="flat" cmpd="sng">
            <a:solidFill>
              <a:schemeClr val="hlink">
                <a:alpha val="100000"/>
              </a:schemeClr>
            </a:solidFill>
            <a:prstDash val="solid"/>
            <a:miter/>
          </a:ln>
        </p:spPr>
      </p:pic>
      <p:sp>
        <p:nvSpPr>
          <p:cNvPr id="1048739" name="Rectangle 3"/>
          <p:cNvSpPr/>
          <p:nvPr/>
        </p:nvSpPr>
        <p:spPr>
          <a:xfrm rot="0">
            <a:off x="495300" y="3451225"/>
            <a:ext cx="8648700" cy="1814512"/>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indent="0" lvl="0">
              <a:buClr>
                <a:srgbClr val="FF3300"/>
              </a:buClr>
              <a:buFont typeface="Wingdings" pitchFamily="2" charset="2"/>
              <a:buChar char="Ø"/>
            </a:pPr>
            <a:r>
              <a:rPr altLang="en-US" sz="2200" lang="en-US">
                <a:latin typeface="Garamond" pitchFamily="18" charset="0"/>
                <a:ea typeface="MS Mincho" pitchFamily="49" charset="-128"/>
              </a:rPr>
              <a:t>For example figure 1 shows a curve representing the elimination of a</a:t>
            </a:r>
          </a:p>
          <a:p>
            <a:pPr algn="just" indent="0" lvl="0">
              <a:buClr>
                <a:srgbClr val="FF3300"/>
              </a:buClr>
              <a:buFontTx/>
              <a:buNone/>
            </a:pPr>
            <a:r>
              <a:rPr altLang="en-US" sz="2200" lang="en-US">
                <a:latin typeface="Garamond" pitchFamily="18" charset="0"/>
                <a:ea typeface="MS Mincho" pitchFamily="49" charset="-128"/>
              </a:rPr>
              <a:t> drug from the plasma after a single intravenous injection.</a:t>
            </a:r>
          </a:p>
          <a:p>
            <a:pPr algn="just" indent="0" lvl="0">
              <a:buClr>
                <a:srgbClr val="FF3300"/>
              </a:buClr>
              <a:buFont typeface="Wingdings" pitchFamily="2" charset="2"/>
              <a:buChar char="Ø"/>
            </a:pPr>
            <a:r>
              <a:rPr altLang="en-US" sz="2200" lang="en-US">
                <a:latin typeface="Garamond" pitchFamily="18" charset="0"/>
                <a:ea typeface="MS Mincho" pitchFamily="49" charset="-128"/>
              </a:rPr>
              <a:t>The area between time intervals is the area of a </a:t>
            </a:r>
            <a:r>
              <a:rPr altLang="en-US" sz="2400" lang="en-US" u="sng">
                <a:solidFill>
                  <a:srgbClr val="FF3300"/>
                </a:solidFill>
                <a:latin typeface="Forte" pitchFamily="66" charset="0"/>
                <a:ea typeface="MS Mincho" pitchFamily="49" charset="-128"/>
              </a:rPr>
              <a:t>trapezoid</a:t>
            </a:r>
            <a:r>
              <a:rPr altLang="en-US" sz="2200" lang="en-US">
                <a:latin typeface="Garamond" pitchFamily="18" charset="0"/>
                <a:ea typeface="MS Mincho" pitchFamily="49" charset="-128"/>
              </a:rPr>
              <a:t> and can be</a:t>
            </a:r>
          </a:p>
          <a:p>
            <a:pPr algn="just" indent="0" lvl="0">
              <a:buClr>
                <a:srgbClr val="FF3300"/>
              </a:buClr>
              <a:buFontTx/>
              <a:buNone/>
            </a:pPr>
            <a:r>
              <a:rPr altLang="en-US" sz="2200" lang="en-US">
                <a:latin typeface="Garamond" pitchFamily="18" charset="0"/>
                <a:ea typeface="MS Mincho" pitchFamily="49" charset="-128"/>
              </a:rPr>
              <a:t>calculated with the following formula:</a:t>
            </a:r>
          </a:p>
          <a:p>
            <a:pPr indent="0" lvl="0"/>
            <a:endParaRPr altLang="en-US" sz="2200" lang="en-US">
              <a:latin typeface="Garamond" pitchFamily="18" charset="0"/>
              <a:ea typeface="MS Mincho" pitchFamily="49" charset="-128"/>
            </a:endParaRPr>
          </a:p>
        </p:txBody>
      </p:sp>
      <p:graphicFrame>
        <p:nvGraphicFramePr>
          <p:cNvPr id="4194308" name=""/>
          <p:cNvGraphicFramePr>
            <a:graphicFrameLocks/>
          </p:cNvGraphicFramePr>
          <p:nvPr/>
        </p:nvGraphicFramePr>
        <p:xfrm rot="0">
          <a:off x="2324100" y="5029200"/>
          <a:ext cx="4495800" cy="838200"/>
        </p:xfrm>
        <a:graphic>
          <a:graphicData uri="http://schemas.openxmlformats.org/presentationml/2006/ole">
            <mc:AlternateContent xmlns:mc="http://schemas.openxmlformats.org/markup-compatibility/2006">
              <mc:Choice xmlns:v="urn:schemas-microsoft-com:vml" Requires="v">
                <p:oleObj name="Equation" r:id="rId2" spid="" imgH="838200" imgW="4495800" showAsIcon="0" progId="Equation.3">
                  <p:embed followColorScheme="full"/>
                  <p:pic>
                    <p:nvPicPr>
                      <p:cNvPr id="2097161" name="Object 4"/>
                      <p:cNvPicPr>
                        <a:picLocks/>
                      </p:cNvPicPr>
                      <p:nvPr/>
                    </p:nvPicPr>
                    <p:blipFill>
                      <a:blip xmlns:r="http://schemas.openxmlformats.org/officeDocument/2006/relationships" r:embed="rId3"/>
                      <a:srcRect l="0" t="0" r="0" b="0"/>
                      <a:stretch>
                        <a:fillRect/>
                      </a:stretch>
                    </p:blipFill>
                    <p:spPr>
                      <a:xfrm rot="0">
                        <a:off x="2324100" y="5029200"/>
                        <a:ext cx="4495800" cy="838200"/>
                      </a:xfrm>
                      <a:prstGeom prst="rect"/>
                      <a:noFill/>
                      <a:ln w="9525" cap="flat" cmpd="sng">
                        <a:solidFill>
                          <a:srgbClr val="99CC00">
                            <a:alpha val="100000"/>
                          </a:srgbClr>
                        </a:solidFill>
                        <a:prstDash val="solid"/>
                        <a:round/>
                      </a:ln>
                    </p:spPr>
                  </p:pic>
                </p:oleObj>
              </mc:Choice>
              <mc:Fallback>
                <p:oleObj name="Equation" r:id="rId2" spid="" imgH="838200" imgW="4495800" showAsIcon="0" progId="Equation.3">
                  <p:embed followColorScheme="full"/>
                  <p:pic>
                    <p:nvPicPr>
                      <p:cNvPr id="2097161" name="Object 4"/>
                      <p:cNvPicPr>
                        <a:picLocks/>
                      </p:cNvPicPr>
                      <p:nvPr/>
                    </p:nvPicPr>
                    <p:blipFill>
                      <a:blip xmlns:r="http://schemas.openxmlformats.org/officeDocument/2006/relationships" r:embed="rId3"/>
                      <a:srcRect l="0" t="0" r="0" b="0"/>
                      <a:stretch>
                        <a:fillRect/>
                      </a:stretch>
                    </p:blipFill>
                    <p:spPr>
                      <a:xfrm rot="0">
                        <a:off x="2324100" y="5029200"/>
                        <a:ext cx="4495800" cy="838200"/>
                      </a:xfrm>
                      <a:prstGeom prst="rect"/>
                      <a:noFill/>
                      <a:ln w="9525" cap="flat" cmpd="sng">
                        <a:solidFill>
                          <a:srgbClr val="99CC00">
                            <a:alpha val="100000"/>
                          </a:srgbClr>
                        </a:solidFill>
                        <a:prstDash val="solid"/>
                        <a:round/>
                      </a:ln>
                    </p:spPr>
                  </p:pic>
                </p:oleObj>
              </mc:Fallback>
            </mc:AlternateContent>
          </a:graphicData>
        </a:graphic>
      </p:graphicFrame>
      <p:graphicFrame>
        <p:nvGraphicFramePr>
          <p:cNvPr id="4194309" name=""/>
          <p:cNvGraphicFramePr>
            <a:graphicFrameLocks/>
          </p:cNvGraphicFramePr>
          <p:nvPr/>
        </p:nvGraphicFramePr>
        <p:xfrm rot="0">
          <a:off x="2590800" y="5943600"/>
          <a:ext cx="1400175" cy="650875"/>
        </p:xfrm>
        <a:graphic>
          <a:graphicData uri="http://schemas.openxmlformats.org/presentationml/2006/ole">
            <mc:AlternateContent xmlns:mc="http://schemas.openxmlformats.org/markup-compatibility/2006">
              <mc:Choice xmlns:v="urn:schemas-microsoft-com:vml" Requires="v">
                <p:oleObj name="Equation" r:id="rId4" spid="" imgH="650875" imgW="1400175" showAsIcon="0" progId="Equation.3">
                  <p:embed followColorScheme="full"/>
                  <p:pic>
                    <p:nvPicPr>
                      <p:cNvPr id="2097162" name="Object 5"/>
                      <p:cNvPicPr>
                        <a:picLocks/>
                      </p:cNvPicPr>
                      <p:nvPr/>
                    </p:nvPicPr>
                    <p:blipFill>
                      <a:blip xmlns:r="http://schemas.openxmlformats.org/officeDocument/2006/relationships" r:embed="rId5"/>
                      <a:srcRect l="0" t="0" r="0" b="0"/>
                      <a:stretch>
                        <a:fillRect/>
                      </a:stretch>
                    </p:blipFill>
                    <p:spPr>
                      <a:xfrm rot="0">
                        <a:off x="2590800" y="5943600"/>
                        <a:ext cx="1400175" cy="650875"/>
                      </a:xfrm>
                      <a:prstGeom prst="rect"/>
                      <a:noFill/>
                      <a:ln>
                        <a:noFill/>
                      </a:ln>
                    </p:spPr>
                  </p:pic>
                </p:oleObj>
              </mc:Choice>
              <mc:Fallback>
                <p:oleObj name="Equation" r:id="rId4" spid="" imgH="650875" imgW="1400175" showAsIcon="0" progId="Equation.3">
                  <p:embed followColorScheme="full"/>
                  <p:pic>
                    <p:nvPicPr>
                      <p:cNvPr id="2097162" name="Object 5"/>
                      <p:cNvPicPr>
                        <a:picLocks/>
                      </p:cNvPicPr>
                      <p:nvPr/>
                    </p:nvPicPr>
                    <p:blipFill>
                      <a:blip xmlns:r="http://schemas.openxmlformats.org/officeDocument/2006/relationships" r:embed="rId5"/>
                      <a:srcRect l="0" t="0" r="0" b="0"/>
                      <a:stretch>
                        <a:fillRect/>
                      </a:stretch>
                    </p:blipFill>
                    <p:spPr>
                      <a:xfrm rot="0">
                        <a:off x="2590800" y="5943600"/>
                        <a:ext cx="1400175" cy="650875"/>
                      </a:xfrm>
                      <a:prstGeom prst="rect"/>
                      <a:noFill/>
                      <a:ln>
                        <a:noFill/>
                      </a:ln>
                    </p:spPr>
                  </p:pic>
                </p:oleObj>
              </mc:Fallback>
            </mc:AlternateContent>
          </a:graphicData>
        </a:graphic>
      </p:graphicFrame>
      <p:graphicFrame>
        <p:nvGraphicFramePr>
          <p:cNvPr id="4194310" name=""/>
          <p:cNvGraphicFramePr>
            <a:graphicFrameLocks/>
          </p:cNvGraphicFramePr>
          <p:nvPr/>
        </p:nvGraphicFramePr>
        <p:xfrm rot="0">
          <a:off x="4876800" y="5943600"/>
          <a:ext cx="731837" cy="914400"/>
        </p:xfrm>
        <a:graphic>
          <a:graphicData uri="http://schemas.openxmlformats.org/presentationml/2006/ole">
            <mc:AlternateContent xmlns:mc="http://schemas.openxmlformats.org/markup-compatibility/2006">
              <mc:Choice xmlns:v="urn:schemas-microsoft-com:vml" Requires="v">
                <p:oleObj name="Equation" r:id="rId6" spid="" imgH="914400" imgW="731837" showAsIcon="0" progId="Equation.3">
                  <p:embed followColorScheme="full"/>
                  <p:pic>
                    <p:nvPicPr>
                      <p:cNvPr id="2097163" name="Object 6"/>
                      <p:cNvPicPr>
                        <a:picLocks/>
                      </p:cNvPicPr>
                      <p:nvPr/>
                    </p:nvPicPr>
                    <p:blipFill>
                      <a:blip xmlns:r="http://schemas.openxmlformats.org/officeDocument/2006/relationships" r:embed="rId7"/>
                      <a:srcRect l="0" t="0" r="0" b="0"/>
                      <a:stretch>
                        <a:fillRect/>
                      </a:stretch>
                    </p:blipFill>
                    <p:spPr>
                      <a:xfrm rot="0">
                        <a:off x="4876800" y="5943600"/>
                        <a:ext cx="731837" cy="914400"/>
                      </a:xfrm>
                      <a:prstGeom prst="rect"/>
                      <a:noFill/>
                      <a:ln>
                        <a:noFill/>
                      </a:ln>
                    </p:spPr>
                  </p:pic>
                </p:oleObj>
              </mc:Choice>
              <mc:Fallback>
                <p:oleObj name="Equation" r:id="rId6" spid="" imgH="914400" imgW="731837" showAsIcon="0" progId="Equation.3">
                  <p:embed followColorScheme="full"/>
                  <p:pic>
                    <p:nvPicPr>
                      <p:cNvPr id="2097163" name="Object 6"/>
                      <p:cNvPicPr>
                        <a:picLocks/>
                      </p:cNvPicPr>
                      <p:nvPr/>
                    </p:nvPicPr>
                    <p:blipFill>
                      <a:blip xmlns:r="http://schemas.openxmlformats.org/officeDocument/2006/relationships" r:embed="rId7"/>
                      <a:srcRect l="0" t="0" r="0" b="0"/>
                      <a:stretch>
                        <a:fillRect/>
                      </a:stretch>
                    </p:blipFill>
                    <p:spPr>
                      <a:xfrm rot="0">
                        <a:off x="4876800" y="5943600"/>
                        <a:ext cx="731837" cy="914400"/>
                      </a:xfrm>
                      <a:prstGeom prst="rect"/>
                      <a:noFill/>
                      <a:ln>
                        <a:noFill/>
                      </a:ln>
                    </p:spPr>
                  </p:pic>
                </p:oleObj>
              </mc:Fallback>
            </mc:AlternateContent>
          </a:graphicData>
        </a:graphic>
      </p:graphicFrame>
      <p:sp>
        <p:nvSpPr>
          <p:cNvPr id="1048740" name="Rectangle 7"/>
          <p:cNvSpPr/>
          <p:nvPr/>
        </p:nvSpPr>
        <p:spPr>
          <a:xfrm rot="0">
            <a:off x="0" y="2955925"/>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741" name="Rectangle 8"/>
          <p:cNvSpPr/>
          <p:nvPr/>
        </p:nvSpPr>
        <p:spPr>
          <a:xfrm rot="0">
            <a:off x="4038600" y="6096000"/>
            <a:ext cx="390525" cy="396875"/>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sz="2000" lang="en-US">
                <a:latin typeface="Times New Roman" pitchFamily="18" charset="0"/>
                <a:ea typeface="MS Mincho" pitchFamily="49" charset="-128"/>
              </a:rPr>
              <a:t>= </a:t>
            </a:r>
          </a:p>
        </p:txBody>
      </p:sp>
      <p:sp>
        <p:nvSpPr>
          <p:cNvPr id="1048742" name="AutoShape 9"/>
          <p:cNvSpPr/>
          <p:nvPr/>
        </p:nvSpPr>
        <p:spPr>
          <a:xfrm rot="0">
            <a:off x="6705600" y="2057400"/>
            <a:ext cx="152400" cy="152400"/>
          </a:xfrm>
          <a:prstGeom prst="octagon"/>
          <a:noFill/>
          <a:ln w="19050" cap="flat" cmpd="sng">
            <a:solidFill>
              <a:srgbClr val="FF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743" name="Text Box 10"/>
          <p:cNvSpPr txBox="1"/>
          <p:nvPr/>
        </p:nvSpPr>
        <p:spPr>
          <a:xfrm rot="0">
            <a:off x="228600" y="152400"/>
            <a:ext cx="15240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spcBef>
                <a:spcPct val="50000"/>
              </a:spcBef>
            </a:pPr>
            <a:r>
              <a:rPr altLang="en-US" b="1" sz="2800" lang="en-US" u="sng">
                <a:effectLst>
                  <a:outerShdw algn="tl" blurRad="38100" dir="2700000" dist="38100">
                    <a:srgbClr val="C0C0C0"/>
                  </a:outerShdw>
                </a:effectLst>
                <a:latin typeface="Times New Roman" pitchFamily="18" charset="0"/>
                <a:ea typeface="Times New Roman" pitchFamily="18" charset="0"/>
              </a:rPr>
              <a:t>AUC</a:t>
            </a:r>
          </a:p>
        </p:txBody>
      </p:sp>
      <p:sp>
        <p:nvSpPr>
          <p:cNvPr id="1048744" name="Text Box 11"/>
          <p:cNvSpPr txBox="1"/>
          <p:nvPr/>
        </p:nvSpPr>
        <p:spPr>
          <a:xfrm rot="0">
            <a:off x="6629400" y="1676400"/>
            <a:ext cx="6858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spcBef>
                <a:spcPct val="50000"/>
              </a:spcBef>
            </a:pPr>
            <a:r>
              <a:rPr altLang="en-US" b="1" lang="en-US">
                <a:solidFill>
                  <a:srgbClr val="FF3300"/>
                </a:solidFill>
                <a:latin typeface="Garamond" pitchFamily="18" charset="0"/>
              </a:rPr>
              <a:t>Cpn</a:t>
            </a:r>
          </a:p>
        </p:txBody>
      </p:sp>
      <p:sp>
        <p:nvSpPr>
          <p:cNvPr id="1048745" name="Line 12"/>
          <p:cNvSpPr/>
          <p:nvPr/>
        </p:nvSpPr>
        <p:spPr>
          <a:xfrm rot="0">
            <a:off x="6781800" y="2133600"/>
            <a:ext cx="838200" cy="152400"/>
          </a:xfrm>
          <a:prstGeom prst="line"/>
          <a:noFill/>
          <a:ln w="22225" cap="flat" cmpd="sng">
            <a:solidFill>
              <a:srgbClr val="000000">
                <a:alpha val="100000"/>
              </a:srgbClr>
            </a:solidFill>
            <a:prstDash val="dash"/>
            <a:round/>
          </a:ln>
        </p:spPr>
      </p:sp>
      <p:sp>
        <p:nvSpPr>
          <p:cNvPr id="1048746" name="Line 13"/>
          <p:cNvSpPr/>
          <p:nvPr/>
        </p:nvSpPr>
        <p:spPr>
          <a:xfrm rot="0">
            <a:off x="3505200" y="1219200"/>
            <a:ext cx="838200" cy="457200"/>
          </a:xfrm>
          <a:prstGeom prst="line"/>
          <a:noFill/>
          <a:ln w="38100" cap="flat" cmpd="sng">
            <a:solidFill>
              <a:schemeClr val="dk2">
                <a:alpha val="100000"/>
              </a:schemeClr>
            </a:solidFill>
            <a:prstDash val="solid"/>
            <a:round/>
          </a:ln>
        </p:spPr>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0" presetSubtype="0">
                                  <p:stCondLst>
                                    <p:cond delay="0"/>
                                  </p:stCondLst>
                                  <p:childTnLst>
                                    <p:set>
                                      <p:cBhvr>
                                        <p:cTn dur="1" fill="hold" id="6">
                                          <p:stCondLst>
                                            <p:cond delay="0"/>
                                          </p:stCondLst>
                                        </p:cTn>
                                        <p:tgtEl>
                                          <p:spTgt spid="2097160"/>
                                        </p:tgtEl>
                                        <p:attrNameLst>
                                          <p:attrName>style.visibility</p:attrName>
                                        </p:attrNameLst>
                                      </p:cBhvr>
                                      <p:to>
                                        <p:strVal val="visible"/>
                                      </p:to>
                                    </p:set>
                                    <p:animEffect transition="in" filter="fade">
                                      <p:cBhvr>
                                        <p:cTn dur="2000" id="7"/>
                                        <p:tgtEl>
                                          <p:spTgt spid="209716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7" presetSubtype="0">
                                  <p:stCondLst>
                                    <p:cond delay="0"/>
                                  </p:stCondLst>
                                  <p:childTnLst>
                                    <p:set>
                                      <p:cBhvr>
                                        <p:cTn dur="1" fill="hold" id="11">
                                          <p:stCondLst>
                                            <p:cond delay="0"/>
                                          </p:stCondLst>
                                        </p:cTn>
                                        <p:tgtEl>
                                          <p:spTgt spid="1048739">
                                            <p:txEl>
                                              <p:charRg st="0" end="69"/>
                                            </p:txEl>
                                          </p:spTgt>
                                        </p:tgtEl>
                                        <p:attrNameLst>
                                          <p:attrName>style.visibility</p:attrName>
                                        </p:attrNameLst>
                                      </p:cBhvr>
                                      <p:to>
                                        <p:strVal val="visible"/>
                                      </p:to>
                                    </p:set>
                                    <p:animEffect transition="in" filter="fade">
                                      <p:cBhvr>
                                        <p:cTn dur="1000" id="12"/>
                                        <p:tgtEl>
                                          <p:spTgt spid="1048739">
                                            <p:txEl>
                                              <p:charRg st="0" end="69"/>
                                            </p:txEl>
                                          </p:spTgt>
                                        </p:tgtEl>
                                      </p:cBhvr>
                                    </p:animEffect>
                                    <p:anim calcmode="lin" valueType="num">
                                      <p:cBhvr>
                                        <p:cTn dur="1000" fill="hold" id="13"/>
                                        <p:tgtEl>
                                          <p:spTgt spid="1048739">
                                            <p:txEl>
                                              <p:charRg st="0" end="69"/>
                                            </p:txEl>
                                          </p:spTgt>
                                        </p:tgtEl>
                                        <p:attrNameLst>
                                          <p:attrName>ppt_x</p:attrName>
                                        </p:attrNameLst>
                                      </p:cBhvr>
                                      <p:tavLst>
                                        <p:tav tm="0">
                                          <p:val>
                                            <p:strVal val="#ppt_x"/>
                                          </p:val>
                                        </p:tav>
                                        <p:tav tm="100000">
                                          <p:val>
                                            <p:strVal val="#ppt_x"/>
                                          </p:val>
                                        </p:tav>
                                      </p:tavLst>
                                    </p:anim>
                                    <p:anim calcmode="lin" valueType="num">
                                      <p:cBhvr>
                                        <p:cTn decel="100000" dur="900" fill="hold" id="14"/>
                                        <p:tgtEl>
                                          <p:spTgt spid="1048739">
                                            <p:txEl>
                                              <p:charRg st="0" end="69"/>
                                            </p:txEl>
                                          </p:spTgt>
                                        </p:tgtEl>
                                        <p:attrNameLst>
                                          <p:attrName>ppt_y</p:attrName>
                                        </p:attrNameLst>
                                      </p:cBhvr>
                                      <p:tavLst>
                                        <p:tav tm="0">
                                          <p:val>
                                            <p:strVal val="#ppt_y+1"/>
                                          </p:val>
                                        </p:tav>
                                        <p:tav tm="100000">
                                          <p:val>
                                            <p:strVal val="#ppt_y-.03"/>
                                          </p:val>
                                        </p:tav>
                                      </p:tavLst>
                                    </p:anim>
                                    <p:anim calcmode="lin" valueType="num">
                                      <p:cBhvr>
                                        <p:cTn accel="100000" dur="100" fill="hold" id="15">
                                          <p:stCondLst>
                                            <p:cond delay="900"/>
                                          </p:stCondLst>
                                        </p:cTn>
                                        <p:tgtEl>
                                          <p:spTgt spid="1048739">
                                            <p:txEl>
                                              <p:charRg st="0" end="69"/>
                                            </p:txEl>
                                          </p:spTgt>
                                        </p:tgtEl>
                                        <p:attrNameLst>
                                          <p:attrName>ppt_y</p:attrName>
                                        </p:attrNameLst>
                                      </p:cBhvr>
                                      <p:tavLst>
                                        <p:tav tm="0">
                                          <p:val>
                                            <p:strVal val="#ppt_y-.03"/>
                                          </p:val>
                                        </p:tav>
                                        <p:tav tm="100000">
                                          <p:val>
                                            <p:strVal val="#ppt_y"/>
                                          </p:val>
                                        </p:tav>
                                      </p:tavLst>
                                    </p:anim>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7" presetSubtype="0">
                                  <p:stCondLst>
                                    <p:cond delay="0"/>
                                  </p:stCondLst>
                                  <p:childTnLst>
                                    <p:set>
                                      <p:cBhvr>
                                        <p:cTn dur="1" fill="hold" id="19">
                                          <p:stCondLst>
                                            <p:cond delay="0"/>
                                          </p:stCondLst>
                                        </p:cTn>
                                        <p:tgtEl>
                                          <p:spTgt spid="1048739">
                                            <p:txEl>
                                              <p:charRg st="69" end="129"/>
                                            </p:txEl>
                                          </p:spTgt>
                                        </p:tgtEl>
                                        <p:attrNameLst>
                                          <p:attrName>style.visibility</p:attrName>
                                        </p:attrNameLst>
                                      </p:cBhvr>
                                      <p:to>
                                        <p:strVal val="visible"/>
                                      </p:to>
                                    </p:set>
                                    <p:animEffect transition="in" filter="fade">
                                      <p:cBhvr>
                                        <p:cTn dur="1000" id="20"/>
                                        <p:tgtEl>
                                          <p:spTgt spid="1048739">
                                            <p:txEl>
                                              <p:charRg st="69" end="129"/>
                                            </p:txEl>
                                          </p:spTgt>
                                        </p:tgtEl>
                                      </p:cBhvr>
                                    </p:animEffect>
                                    <p:anim calcmode="lin" valueType="num">
                                      <p:cBhvr>
                                        <p:cTn dur="1000" fill="hold" id="21"/>
                                        <p:tgtEl>
                                          <p:spTgt spid="1048739">
                                            <p:txEl>
                                              <p:charRg st="69" end="129"/>
                                            </p:txEl>
                                          </p:spTgt>
                                        </p:tgtEl>
                                        <p:attrNameLst>
                                          <p:attrName>ppt_x</p:attrName>
                                        </p:attrNameLst>
                                      </p:cBhvr>
                                      <p:tavLst>
                                        <p:tav tm="0">
                                          <p:val>
                                            <p:strVal val="#ppt_x"/>
                                          </p:val>
                                        </p:tav>
                                        <p:tav tm="100000">
                                          <p:val>
                                            <p:strVal val="#ppt_x"/>
                                          </p:val>
                                        </p:tav>
                                      </p:tavLst>
                                    </p:anim>
                                    <p:anim calcmode="lin" valueType="num">
                                      <p:cBhvr>
                                        <p:cTn decel="100000" dur="900" fill="hold" id="22"/>
                                        <p:tgtEl>
                                          <p:spTgt spid="1048739">
                                            <p:txEl>
                                              <p:charRg st="69" end="129"/>
                                            </p:txEl>
                                          </p:spTgt>
                                        </p:tgtEl>
                                        <p:attrNameLst>
                                          <p:attrName>ppt_y</p:attrName>
                                        </p:attrNameLst>
                                      </p:cBhvr>
                                      <p:tavLst>
                                        <p:tav tm="0">
                                          <p:val>
                                            <p:strVal val="#ppt_y+1"/>
                                          </p:val>
                                        </p:tav>
                                        <p:tav tm="100000">
                                          <p:val>
                                            <p:strVal val="#ppt_y-.03"/>
                                          </p:val>
                                        </p:tav>
                                      </p:tavLst>
                                    </p:anim>
                                    <p:anim calcmode="lin" valueType="num">
                                      <p:cBhvr>
                                        <p:cTn accel="100000" dur="100" fill="hold" id="23">
                                          <p:stCondLst>
                                            <p:cond delay="900"/>
                                          </p:stCondLst>
                                        </p:cTn>
                                        <p:tgtEl>
                                          <p:spTgt spid="1048739">
                                            <p:txEl>
                                              <p:charRg st="69" end="129"/>
                                            </p:txEl>
                                          </p:spTgt>
                                        </p:tgtEl>
                                        <p:attrNameLst>
                                          <p:attrName>ppt_y</p:attrName>
                                        </p:attrNameLst>
                                      </p:cBhvr>
                                      <p:tavLst>
                                        <p:tav tm="0">
                                          <p:val>
                                            <p:strVal val="#ppt_y-.03"/>
                                          </p:val>
                                        </p:tav>
                                        <p:tav tm="100000">
                                          <p:val>
                                            <p:strVal val="#ppt_y"/>
                                          </p:val>
                                        </p:tav>
                                      </p:tavLst>
                                    </p:anim>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7" presetSubtype="0">
                                  <p:stCondLst>
                                    <p:cond delay="0"/>
                                  </p:stCondLst>
                                  <p:childTnLst>
                                    <p:set>
                                      <p:cBhvr>
                                        <p:cTn dur="1" fill="hold" id="27">
                                          <p:stCondLst>
                                            <p:cond delay="0"/>
                                          </p:stCondLst>
                                        </p:cTn>
                                        <p:tgtEl>
                                          <p:spTgt spid="1048739">
                                            <p:txEl>
                                              <p:charRg st="129" end="199"/>
                                            </p:txEl>
                                          </p:spTgt>
                                        </p:tgtEl>
                                        <p:attrNameLst>
                                          <p:attrName>style.visibility</p:attrName>
                                        </p:attrNameLst>
                                      </p:cBhvr>
                                      <p:to>
                                        <p:strVal val="visible"/>
                                      </p:to>
                                    </p:set>
                                    <p:animEffect transition="in" filter="fade">
                                      <p:cBhvr>
                                        <p:cTn dur="1000" id="28"/>
                                        <p:tgtEl>
                                          <p:spTgt spid="1048739">
                                            <p:txEl>
                                              <p:charRg st="129" end="199"/>
                                            </p:txEl>
                                          </p:spTgt>
                                        </p:tgtEl>
                                      </p:cBhvr>
                                    </p:animEffect>
                                    <p:anim calcmode="lin" valueType="num">
                                      <p:cBhvr>
                                        <p:cTn dur="1000" fill="hold" id="29"/>
                                        <p:tgtEl>
                                          <p:spTgt spid="1048739">
                                            <p:txEl>
                                              <p:charRg st="129" end="199"/>
                                            </p:txEl>
                                          </p:spTgt>
                                        </p:tgtEl>
                                        <p:attrNameLst>
                                          <p:attrName>ppt_x</p:attrName>
                                        </p:attrNameLst>
                                      </p:cBhvr>
                                      <p:tavLst>
                                        <p:tav tm="0">
                                          <p:val>
                                            <p:strVal val="#ppt_x"/>
                                          </p:val>
                                        </p:tav>
                                        <p:tav tm="100000">
                                          <p:val>
                                            <p:strVal val="#ppt_x"/>
                                          </p:val>
                                        </p:tav>
                                      </p:tavLst>
                                    </p:anim>
                                    <p:anim calcmode="lin" valueType="num">
                                      <p:cBhvr>
                                        <p:cTn decel="100000" dur="900" fill="hold" id="30"/>
                                        <p:tgtEl>
                                          <p:spTgt spid="1048739">
                                            <p:txEl>
                                              <p:charRg st="129" end="199"/>
                                            </p:txEl>
                                          </p:spTgt>
                                        </p:tgtEl>
                                        <p:attrNameLst>
                                          <p:attrName>ppt_y</p:attrName>
                                        </p:attrNameLst>
                                      </p:cBhvr>
                                      <p:tavLst>
                                        <p:tav tm="0">
                                          <p:val>
                                            <p:strVal val="#ppt_y+1"/>
                                          </p:val>
                                        </p:tav>
                                        <p:tav tm="100000">
                                          <p:val>
                                            <p:strVal val="#ppt_y-.03"/>
                                          </p:val>
                                        </p:tav>
                                      </p:tavLst>
                                    </p:anim>
                                    <p:anim calcmode="lin" valueType="num">
                                      <p:cBhvr>
                                        <p:cTn accel="100000" dur="100" fill="hold" id="31">
                                          <p:stCondLst>
                                            <p:cond delay="900"/>
                                          </p:stCondLst>
                                        </p:cTn>
                                        <p:tgtEl>
                                          <p:spTgt spid="1048739">
                                            <p:txEl>
                                              <p:charRg st="129" end="199"/>
                                            </p:txEl>
                                          </p:spTgt>
                                        </p:tgtEl>
                                        <p:attrNameLst>
                                          <p:attrName>ppt_y</p:attrName>
                                        </p:attrNameLst>
                                      </p:cBhvr>
                                      <p:tavLst>
                                        <p:tav tm="0">
                                          <p:val>
                                            <p:strVal val="#ppt_y-.03"/>
                                          </p:val>
                                        </p:tav>
                                        <p:tav tm="100000">
                                          <p:val>
                                            <p:strVal val="#ppt_y"/>
                                          </p:val>
                                        </p:tav>
                                      </p:tavLst>
                                    </p:anim>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37" presetSubtype="0">
                                  <p:stCondLst>
                                    <p:cond delay="0"/>
                                  </p:stCondLst>
                                  <p:childTnLst>
                                    <p:set>
                                      <p:cBhvr>
                                        <p:cTn dur="1" fill="hold" id="35">
                                          <p:stCondLst>
                                            <p:cond delay="0"/>
                                          </p:stCondLst>
                                        </p:cTn>
                                        <p:tgtEl>
                                          <p:spTgt spid="1048739">
                                            <p:txEl>
                                              <p:charRg st="199" end="238"/>
                                            </p:txEl>
                                          </p:spTgt>
                                        </p:tgtEl>
                                        <p:attrNameLst>
                                          <p:attrName>style.visibility</p:attrName>
                                        </p:attrNameLst>
                                      </p:cBhvr>
                                      <p:to>
                                        <p:strVal val="visible"/>
                                      </p:to>
                                    </p:set>
                                    <p:animEffect transition="in" filter="fade">
                                      <p:cBhvr>
                                        <p:cTn dur="1000" id="36"/>
                                        <p:tgtEl>
                                          <p:spTgt spid="1048739">
                                            <p:txEl>
                                              <p:charRg st="199" end="238"/>
                                            </p:txEl>
                                          </p:spTgt>
                                        </p:tgtEl>
                                      </p:cBhvr>
                                    </p:animEffect>
                                    <p:anim calcmode="lin" valueType="num">
                                      <p:cBhvr>
                                        <p:cTn dur="1000" fill="hold" id="37"/>
                                        <p:tgtEl>
                                          <p:spTgt spid="1048739">
                                            <p:txEl>
                                              <p:charRg st="199" end="238"/>
                                            </p:txEl>
                                          </p:spTgt>
                                        </p:tgtEl>
                                        <p:attrNameLst>
                                          <p:attrName>ppt_x</p:attrName>
                                        </p:attrNameLst>
                                      </p:cBhvr>
                                      <p:tavLst>
                                        <p:tav tm="0">
                                          <p:val>
                                            <p:strVal val="#ppt_x"/>
                                          </p:val>
                                        </p:tav>
                                        <p:tav tm="100000">
                                          <p:val>
                                            <p:strVal val="#ppt_x"/>
                                          </p:val>
                                        </p:tav>
                                      </p:tavLst>
                                    </p:anim>
                                    <p:anim calcmode="lin" valueType="num">
                                      <p:cBhvr>
                                        <p:cTn decel="100000" dur="900" fill="hold" id="38"/>
                                        <p:tgtEl>
                                          <p:spTgt spid="1048739">
                                            <p:txEl>
                                              <p:charRg st="199" end="238"/>
                                            </p:txEl>
                                          </p:spTgt>
                                        </p:tgtEl>
                                        <p:attrNameLst>
                                          <p:attrName>ppt_y</p:attrName>
                                        </p:attrNameLst>
                                      </p:cBhvr>
                                      <p:tavLst>
                                        <p:tav tm="0">
                                          <p:val>
                                            <p:strVal val="#ppt_y+1"/>
                                          </p:val>
                                        </p:tav>
                                        <p:tav tm="100000">
                                          <p:val>
                                            <p:strVal val="#ppt_y-.03"/>
                                          </p:val>
                                        </p:tav>
                                      </p:tavLst>
                                    </p:anim>
                                    <p:anim calcmode="lin" valueType="num">
                                      <p:cBhvr>
                                        <p:cTn accel="100000" dur="100" fill="hold" id="39">
                                          <p:stCondLst>
                                            <p:cond delay="900"/>
                                          </p:stCondLst>
                                        </p:cTn>
                                        <p:tgtEl>
                                          <p:spTgt spid="1048739">
                                            <p:txEl>
                                              <p:charRg st="199" end="238"/>
                                            </p:txEl>
                                          </p:spTgt>
                                        </p:tgtEl>
                                        <p:attrNameLst>
                                          <p:attrName>ppt_y</p:attrName>
                                        </p:attrNameLst>
                                      </p:cBhvr>
                                      <p:tavLst>
                                        <p:tav tm="0">
                                          <p:val>
                                            <p:strVal val="#ppt_y-.03"/>
                                          </p:val>
                                        </p:tav>
                                        <p:tav tm="100000">
                                          <p:val>
                                            <p:strVal val="#ppt_y"/>
                                          </p:val>
                                        </p:tav>
                                      </p:tavLst>
                                    </p:anim>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12" presetSubtype="4">
                                  <p:stCondLst>
                                    <p:cond delay="0"/>
                                  </p:stCondLst>
                                  <p:childTnLst>
                                    <p:set>
                                      <p:cBhvr>
                                        <p:cTn dur="1" fill="hold" id="43">
                                          <p:stCondLst>
                                            <p:cond delay="0"/>
                                          </p:stCondLst>
                                        </p:cTn>
                                        <p:tgtEl>
                                          <p:spTgt spid="1048746"/>
                                        </p:tgtEl>
                                        <p:attrNameLst>
                                          <p:attrName>style.visibility</p:attrName>
                                        </p:attrNameLst>
                                      </p:cBhvr>
                                      <p:to>
                                        <p:strVal val="visible"/>
                                      </p:to>
                                    </p:set>
                                    <p:animEffect transition="in" filter="slide(fromBottom)">
                                      <p:cBhvr>
                                        <p:cTn dur="500" id="44"/>
                                        <p:tgtEl>
                                          <p:spTgt spid="1048746"/>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10" presetSubtype="0">
                                  <p:stCondLst>
                                    <p:cond delay="0"/>
                                  </p:stCondLst>
                                  <p:childTnLst>
                                    <p:set>
                                      <p:cBhvr>
                                        <p:cTn dur="1" fill="hold" id="48">
                                          <p:stCondLst>
                                            <p:cond delay="0"/>
                                          </p:stCondLst>
                                        </p:cTn>
                                        <p:tgtEl>
                                          <p:spTgt spid="4194308"/>
                                        </p:tgtEl>
                                        <p:attrNameLst>
                                          <p:attrName>style.visibility</p:attrName>
                                        </p:attrNameLst>
                                      </p:cBhvr>
                                      <p:to>
                                        <p:strVal val="visible"/>
                                      </p:to>
                                    </p:set>
                                    <p:animEffect transition="in" filter="fade">
                                      <p:cBhvr>
                                        <p:cTn dur="2000" id="49"/>
                                        <p:tgtEl>
                                          <p:spTgt spid="4194308"/>
                                        </p:tgtEl>
                                      </p:cBhvr>
                                    </p:animEffect>
                                  </p:childTnLst>
                                </p:cTn>
                              </p:par>
                            </p:childTnLst>
                          </p:cTn>
                        </p:par>
                      </p:childTnLst>
                    </p:cTn>
                  </p:par>
                  <p:par>
                    <p:cTn fill="hold" id="50" nodeType="clickPar">
                      <p:stCondLst>
                        <p:cond delay="indefinite"/>
                      </p:stCondLst>
                      <p:childTnLst>
                        <p:par>
                          <p:cTn fill="hold" id="51" nodeType="withGroup">
                            <p:stCondLst>
                              <p:cond delay="0"/>
                            </p:stCondLst>
                            <p:childTnLst>
                              <p:par>
                                <p:cTn fill="hold" id="52" nodeType="clickEffect" presetClass="entr" presetID="3" presetSubtype="10">
                                  <p:stCondLst>
                                    <p:cond delay="0"/>
                                  </p:stCondLst>
                                  <p:childTnLst>
                                    <p:set>
                                      <p:cBhvr>
                                        <p:cTn dur="1" fill="hold" id="53">
                                          <p:stCondLst>
                                            <p:cond delay="0"/>
                                          </p:stCondLst>
                                        </p:cTn>
                                        <p:tgtEl>
                                          <p:spTgt spid="4194309"/>
                                        </p:tgtEl>
                                        <p:attrNameLst>
                                          <p:attrName>style.visibility</p:attrName>
                                        </p:attrNameLst>
                                      </p:cBhvr>
                                      <p:to>
                                        <p:strVal val="visible"/>
                                      </p:to>
                                    </p:set>
                                    <p:animEffect transition="in" filter="blinds(horizontal)">
                                      <p:cBhvr>
                                        <p:cTn dur="500" id="54"/>
                                        <p:tgtEl>
                                          <p:spTgt spid="4194309"/>
                                        </p:tgtEl>
                                      </p:cBhvr>
                                    </p:animEffect>
                                  </p:childTnLst>
                                </p:cTn>
                              </p:par>
                            </p:childTnLst>
                          </p:cTn>
                        </p:par>
                      </p:childTnLst>
                    </p:cTn>
                  </p:par>
                  <p:par>
                    <p:cTn fill="hold" id="55" nodeType="clickPar">
                      <p:stCondLst>
                        <p:cond delay="indefinite"/>
                      </p:stCondLst>
                      <p:childTnLst>
                        <p:par>
                          <p:cTn fill="hold" id="56" nodeType="withGroup">
                            <p:stCondLst>
                              <p:cond delay="0"/>
                            </p:stCondLst>
                            <p:childTnLst>
                              <p:par>
                                <p:cTn fill="hold" grpId="0" id="57" nodeType="clickEffect" presetClass="entr" presetID="37" presetSubtype="0">
                                  <p:stCondLst>
                                    <p:cond delay="0"/>
                                  </p:stCondLst>
                                  <p:childTnLst>
                                    <p:set>
                                      <p:cBhvr>
                                        <p:cTn dur="1" fill="hold" id="58">
                                          <p:stCondLst>
                                            <p:cond delay="0"/>
                                          </p:stCondLst>
                                        </p:cTn>
                                        <p:tgtEl>
                                          <p:spTgt spid="1048741"/>
                                        </p:tgtEl>
                                        <p:attrNameLst>
                                          <p:attrName>style.visibility</p:attrName>
                                        </p:attrNameLst>
                                      </p:cBhvr>
                                      <p:to>
                                        <p:strVal val="visible"/>
                                      </p:to>
                                    </p:set>
                                    <p:animEffect transition="in" filter="fade">
                                      <p:cBhvr>
                                        <p:cTn dur="1000" id="59"/>
                                        <p:tgtEl>
                                          <p:spTgt spid="1048741"/>
                                        </p:tgtEl>
                                      </p:cBhvr>
                                    </p:animEffect>
                                    <p:anim calcmode="lin" valueType="num">
                                      <p:cBhvr>
                                        <p:cTn dur="1000" fill="hold" id="60"/>
                                        <p:tgtEl>
                                          <p:spTgt spid="1048741"/>
                                        </p:tgtEl>
                                        <p:attrNameLst>
                                          <p:attrName>ppt_x</p:attrName>
                                        </p:attrNameLst>
                                      </p:cBhvr>
                                      <p:tavLst>
                                        <p:tav tm="0">
                                          <p:val>
                                            <p:strVal val="#ppt_x"/>
                                          </p:val>
                                        </p:tav>
                                        <p:tav tm="100000">
                                          <p:val>
                                            <p:strVal val="#ppt_x"/>
                                          </p:val>
                                        </p:tav>
                                      </p:tavLst>
                                    </p:anim>
                                    <p:anim calcmode="lin" valueType="num">
                                      <p:cBhvr>
                                        <p:cTn decel="100000" dur="900" fill="hold" id="61"/>
                                        <p:tgtEl>
                                          <p:spTgt spid="1048741"/>
                                        </p:tgtEl>
                                        <p:attrNameLst>
                                          <p:attrName>ppt_y</p:attrName>
                                        </p:attrNameLst>
                                      </p:cBhvr>
                                      <p:tavLst>
                                        <p:tav tm="0">
                                          <p:val>
                                            <p:strVal val="#ppt_y+1"/>
                                          </p:val>
                                        </p:tav>
                                        <p:tav tm="100000">
                                          <p:val>
                                            <p:strVal val="#ppt_y-.03"/>
                                          </p:val>
                                        </p:tav>
                                      </p:tavLst>
                                    </p:anim>
                                    <p:anim calcmode="lin" valueType="num">
                                      <p:cBhvr>
                                        <p:cTn accel="100000" dur="100" fill="hold" id="62">
                                          <p:stCondLst>
                                            <p:cond delay="900"/>
                                          </p:stCondLst>
                                        </p:cTn>
                                        <p:tgtEl>
                                          <p:spTgt spid="1048741"/>
                                        </p:tgtEl>
                                        <p:attrNameLst>
                                          <p:attrName>ppt_y</p:attrName>
                                        </p:attrNameLst>
                                      </p:cBhvr>
                                      <p:tavLst>
                                        <p:tav tm="0">
                                          <p:val>
                                            <p:strVal val="#ppt_y-.03"/>
                                          </p:val>
                                        </p:tav>
                                        <p:tav tm="100000">
                                          <p:val>
                                            <p:strVal val="#ppt_y"/>
                                          </p:val>
                                        </p:tav>
                                      </p:tavLst>
                                    </p:anim>
                                  </p:childTnLst>
                                </p:cTn>
                              </p:par>
                            </p:childTnLst>
                          </p:cTn>
                        </p:par>
                      </p:childTnLst>
                    </p:cTn>
                  </p:par>
                  <p:par>
                    <p:cTn fill="hold" id="63" nodeType="clickPar">
                      <p:stCondLst>
                        <p:cond delay="indefinite"/>
                      </p:stCondLst>
                      <p:childTnLst>
                        <p:par>
                          <p:cTn fill="hold" id="64" nodeType="withGroup">
                            <p:stCondLst>
                              <p:cond delay="0"/>
                            </p:stCondLst>
                            <p:childTnLst>
                              <p:par>
                                <p:cTn fill="hold" id="65" nodeType="clickEffect" presetClass="entr" presetID="16" presetSubtype="26">
                                  <p:stCondLst>
                                    <p:cond delay="0"/>
                                  </p:stCondLst>
                                  <p:childTnLst>
                                    <p:set>
                                      <p:cBhvr>
                                        <p:cTn dur="1" fill="hold" id="66">
                                          <p:stCondLst>
                                            <p:cond delay="0"/>
                                          </p:stCondLst>
                                        </p:cTn>
                                        <p:tgtEl>
                                          <p:spTgt spid="1048745"/>
                                        </p:tgtEl>
                                        <p:attrNameLst>
                                          <p:attrName>style.visibility</p:attrName>
                                        </p:attrNameLst>
                                      </p:cBhvr>
                                      <p:to>
                                        <p:strVal val="visible"/>
                                      </p:to>
                                    </p:set>
                                    <p:animEffect transition="in" filter="barn(inHorizontal)">
                                      <p:cBhvr>
                                        <p:cTn dur="500" id="67"/>
                                        <p:tgtEl>
                                          <p:spTgt spid="1048745"/>
                                        </p:tgtEl>
                                      </p:cBhvr>
                                    </p:animEffect>
                                  </p:childTnLst>
                                </p:cTn>
                              </p:par>
                            </p:childTnLst>
                          </p:cTn>
                        </p:par>
                      </p:childTnLst>
                    </p:cTn>
                  </p:par>
                  <p:par>
                    <p:cTn fill="hold" id="68" nodeType="clickPar">
                      <p:stCondLst>
                        <p:cond delay="indefinite"/>
                      </p:stCondLst>
                      <p:childTnLst>
                        <p:par>
                          <p:cTn fill="hold" id="69" nodeType="withGroup">
                            <p:stCondLst>
                              <p:cond delay="0"/>
                            </p:stCondLst>
                            <p:childTnLst>
                              <p:par>
                                <p:cTn fill="hold" grpId="0" id="70" nodeType="clickEffect" presetClass="entr" presetID="3" presetSubtype="10">
                                  <p:stCondLst>
                                    <p:cond delay="0"/>
                                  </p:stCondLst>
                                  <p:childTnLst>
                                    <p:set>
                                      <p:cBhvr>
                                        <p:cTn dur="1" fill="hold" id="71">
                                          <p:stCondLst>
                                            <p:cond delay="0"/>
                                          </p:stCondLst>
                                        </p:cTn>
                                        <p:tgtEl>
                                          <p:spTgt spid="1048742"/>
                                        </p:tgtEl>
                                        <p:attrNameLst>
                                          <p:attrName>style.visibility</p:attrName>
                                        </p:attrNameLst>
                                      </p:cBhvr>
                                      <p:to>
                                        <p:strVal val="visible"/>
                                      </p:to>
                                    </p:set>
                                    <p:animEffect transition="in" filter="blinds(horizontal)">
                                      <p:cBhvr>
                                        <p:cTn dur="500" id="72"/>
                                        <p:tgtEl>
                                          <p:spTgt spid="1048742"/>
                                        </p:tgtEl>
                                      </p:cBhvr>
                                    </p:animEffect>
                                  </p:childTnLst>
                                </p:cTn>
                              </p:par>
                            </p:childTnLst>
                          </p:cTn>
                        </p:par>
                      </p:childTnLst>
                    </p:cTn>
                  </p:par>
                  <p:par>
                    <p:cTn fill="hold" id="73" nodeType="clickPar">
                      <p:stCondLst>
                        <p:cond delay="indefinite"/>
                      </p:stCondLst>
                      <p:childTnLst>
                        <p:par>
                          <p:cTn fill="hold" id="74" nodeType="withGroup">
                            <p:stCondLst>
                              <p:cond delay="0"/>
                            </p:stCondLst>
                            <p:childTnLst>
                              <p:par>
                                <p:cTn fill="hold" grpId="0" id="75" nodeType="clickEffect" presetClass="entr" presetID="3" presetSubtype="10">
                                  <p:stCondLst>
                                    <p:cond delay="0"/>
                                  </p:stCondLst>
                                  <p:childTnLst>
                                    <p:set>
                                      <p:cBhvr>
                                        <p:cTn dur="1" fill="hold" id="76">
                                          <p:stCondLst>
                                            <p:cond delay="0"/>
                                          </p:stCondLst>
                                        </p:cTn>
                                        <p:tgtEl>
                                          <p:spTgt spid="1048744"/>
                                        </p:tgtEl>
                                        <p:attrNameLst>
                                          <p:attrName>style.visibility</p:attrName>
                                        </p:attrNameLst>
                                      </p:cBhvr>
                                      <p:to>
                                        <p:strVal val="visible"/>
                                      </p:to>
                                    </p:set>
                                    <p:animEffect transition="in" filter="blinds(horizontal)">
                                      <p:cBhvr>
                                        <p:cTn dur="500" id="77"/>
                                        <p:tgtEl>
                                          <p:spTgt spid="1048744"/>
                                        </p:tgtEl>
                                      </p:cBhvr>
                                    </p:animEffect>
                                  </p:childTnLst>
                                </p:cTn>
                              </p:par>
                            </p:childTnLst>
                          </p:cTn>
                        </p:par>
                      </p:childTnLst>
                    </p:cTn>
                  </p:par>
                  <p:par>
                    <p:cTn fill="hold" id="78" nodeType="clickPar">
                      <p:stCondLst>
                        <p:cond delay="indefinite"/>
                      </p:stCondLst>
                      <p:childTnLst>
                        <p:par>
                          <p:cTn fill="hold" id="79" nodeType="withGroup">
                            <p:stCondLst>
                              <p:cond delay="0"/>
                            </p:stCondLst>
                            <p:childTnLst>
                              <p:par>
                                <p:cTn fill="hold" id="80" nodeType="clickEffect" presetClass="entr" presetID="10" presetSubtype="0">
                                  <p:stCondLst>
                                    <p:cond delay="0"/>
                                  </p:stCondLst>
                                  <p:childTnLst>
                                    <p:set>
                                      <p:cBhvr>
                                        <p:cTn dur="1" fill="hold" id="81">
                                          <p:stCondLst>
                                            <p:cond delay="0"/>
                                          </p:stCondLst>
                                        </p:cTn>
                                        <p:tgtEl>
                                          <p:spTgt spid="4194310"/>
                                        </p:tgtEl>
                                        <p:attrNameLst>
                                          <p:attrName>style.visibility</p:attrName>
                                        </p:attrNameLst>
                                      </p:cBhvr>
                                      <p:to>
                                        <p:strVal val="visible"/>
                                      </p:to>
                                    </p:set>
                                    <p:animEffect transition="in" filter="fade">
                                      <p:cBhvr>
                                        <p:cTn dur="2000" id="82"/>
                                        <p:tgtEl>
                                          <p:spTgt spid="4194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1" grpId="0" uiExpand="0" build="whole"/>
      <p:bldP spid="1048742" grpId="0" uiExpand="0" build="whole" animBg="1"/>
      <p:bldP spid="1048744" grpId="0" uiExpand="0" build="whole"/>
    </p:bldLst>
  </p:timing>
</p:sld>
</file>

<file path=ppt/slides/slide14.xml><?xml version="1.0" encoding="utf-8"?>
<p:sld xmlns:a="http://schemas.openxmlformats.org/drawingml/2006/main" xmlns:r="http://schemas.openxmlformats.org/officeDocument/2006/relationships" xmlns:p="http://schemas.openxmlformats.org/presentationml/2006/main" show="1" showMasterSp="1">
  <p:cSld>
    <p:spTree>
      <p:nvGrpSpPr>
        <p:cNvPr id="115" name=""/>
        <p:cNvGrpSpPr/>
        <p:nvPr/>
      </p:nvGrpSpPr>
      <p:grpSpPr>
        <a:xfrm rot="0">
          <a:off x="0" y="0"/>
          <a:ext cx="0" cy="0"/>
          <a:chOff x="0" y="0"/>
          <a:chExt cx="0" cy="0"/>
        </a:xfrm>
      </p:grpSpPr>
      <p:sp>
        <p:nvSpPr>
          <p:cNvPr id="1048750"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14</a:t>
            </a:fld>
            <a:endParaRPr altLang="en-US" sz="1400" lang="ar-SA"/>
          </a:p>
        </p:txBody>
      </p:sp>
      <p:sp>
        <p:nvSpPr>
          <p:cNvPr id="1048751" name="Rectangle 2"/>
          <p:cNvSpPr/>
          <p:nvPr>
            <p:ph type="title" sz="full" idx="0"/>
          </p:nvPr>
        </p:nvSpPr>
        <p:spPr>
          <a:xfrm rot="0">
            <a:off x="457200" y="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lang="en-US"/>
              <a:t>Pharmacokinetic modeling</a:t>
            </a:r>
          </a:p>
        </p:txBody>
      </p:sp>
      <p:sp>
        <p:nvSpPr>
          <p:cNvPr id="1048752" name="Line 3"/>
          <p:cNvSpPr/>
          <p:nvPr/>
        </p:nvSpPr>
        <p:spPr>
          <a:xfrm rot="0" flipH="1">
            <a:off x="2362200" y="914400"/>
            <a:ext cx="2209800" cy="1295400"/>
          </a:xfrm>
          <a:prstGeom prst="line"/>
          <a:noFill/>
          <a:ln w="31750" cap="flat" cmpd="sng">
            <a:solidFill>
              <a:schemeClr val="dk1">
                <a:alpha val="100000"/>
              </a:schemeClr>
            </a:solidFill>
            <a:prstDash val="solid"/>
            <a:round/>
            <a:tailEnd type="arrow" w="med" len="med"/>
          </a:ln>
        </p:spPr>
      </p:sp>
      <p:sp>
        <p:nvSpPr>
          <p:cNvPr id="1048753" name="Line 4"/>
          <p:cNvSpPr/>
          <p:nvPr/>
        </p:nvSpPr>
        <p:spPr>
          <a:xfrm rot="0" flipH="1">
            <a:off x="4572000" y="914400"/>
            <a:ext cx="0" cy="1447800"/>
          </a:xfrm>
          <a:prstGeom prst="line"/>
          <a:noFill/>
          <a:ln w="31750" cap="flat" cmpd="sng">
            <a:solidFill>
              <a:schemeClr val="dk1">
                <a:alpha val="100000"/>
              </a:schemeClr>
            </a:solidFill>
            <a:prstDash val="solid"/>
            <a:round/>
            <a:tailEnd type="arrow" w="med" len="med"/>
          </a:ln>
        </p:spPr>
      </p:sp>
      <p:sp>
        <p:nvSpPr>
          <p:cNvPr id="1048754" name="Line 5"/>
          <p:cNvSpPr/>
          <p:nvPr/>
        </p:nvSpPr>
        <p:spPr>
          <a:xfrm rot="0">
            <a:off x="4572000" y="914400"/>
            <a:ext cx="1905000" cy="1295400"/>
          </a:xfrm>
          <a:prstGeom prst="line"/>
          <a:noFill/>
          <a:ln w="31750" cap="flat" cmpd="sng">
            <a:solidFill>
              <a:schemeClr val="dk1">
                <a:alpha val="100000"/>
              </a:schemeClr>
            </a:solidFill>
            <a:prstDash val="solid"/>
            <a:round/>
            <a:tailEnd type="arrow" w="med" len="med"/>
          </a:ln>
        </p:spPr>
      </p:sp>
      <p:sp>
        <p:nvSpPr>
          <p:cNvPr id="1048755" name="Text Box 6"/>
          <p:cNvSpPr txBox="1"/>
          <p:nvPr/>
        </p:nvSpPr>
        <p:spPr>
          <a:xfrm rot="0">
            <a:off x="533400" y="2268537"/>
            <a:ext cx="2971800" cy="9461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2800" lang="en-US">
                <a:effectLst>
                  <a:outerShdw algn="tl" blurRad="38100" dir="2700000" dist="38100">
                    <a:srgbClr val="C0C0C0"/>
                  </a:outerShdw>
                </a:effectLst>
                <a:latin typeface="Garamond" pitchFamily="18" charset="0"/>
              </a:rPr>
              <a:t>Compartmental </a:t>
            </a:r>
          </a:p>
          <a:p>
            <a:pPr algn="ctr" eaLnBrk="1" hangingPunct="1" latinLnBrk="1" lvl="0"/>
            <a:r>
              <a:rPr altLang="en-US" sz="2800" lang="en-US">
                <a:effectLst>
                  <a:outerShdw algn="tl" blurRad="38100" dir="2700000" dist="38100">
                    <a:srgbClr val="C0C0C0"/>
                  </a:outerShdw>
                </a:effectLst>
                <a:latin typeface="Garamond" pitchFamily="18" charset="0"/>
              </a:rPr>
              <a:t>modeling</a:t>
            </a:r>
          </a:p>
        </p:txBody>
      </p:sp>
      <p:sp>
        <p:nvSpPr>
          <p:cNvPr id="1048756" name="Text Box 7"/>
          <p:cNvSpPr txBox="1"/>
          <p:nvPr/>
        </p:nvSpPr>
        <p:spPr>
          <a:xfrm rot="0">
            <a:off x="3276600" y="2344737"/>
            <a:ext cx="2971800" cy="8858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2600" lang="en-US">
                <a:effectLst>
                  <a:outerShdw algn="tl" blurRad="38100" dir="2700000" dist="38100">
                    <a:srgbClr val="C0C0C0"/>
                  </a:outerShdw>
                </a:effectLst>
                <a:latin typeface="Garamond" pitchFamily="18" charset="0"/>
              </a:rPr>
              <a:t>Non-Compartmental </a:t>
            </a:r>
          </a:p>
          <a:p>
            <a:pPr algn="ctr" eaLnBrk="1" hangingPunct="1" latinLnBrk="1" lvl="0"/>
            <a:r>
              <a:rPr altLang="en-US" sz="2600" lang="en-US">
                <a:effectLst>
                  <a:outerShdw algn="tl" blurRad="38100" dir="2700000" dist="38100">
                    <a:srgbClr val="C0C0C0"/>
                  </a:outerShdw>
                </a:effectLst>
                <a:latin typeface="Garamond" pitchFamily="18" charset="0"/>
              </a:rPr>
              <a:t>modeling</a:t>
            </a:r>
          </a:p>
        </p:txBody>
      </p:sp>
      <p:sp>
        <p:nvSpPr>
          <p:cNvPr id="1048757" name="Text Box 8"/>
          <p:cNvSpPr txBox="1"/>
          <p:nvPr/>
        </p:nvSpPr>
        <p:spPr>
          <a:xfrm rot="0">
            <a:off x="5867400" y="2268537"/>
            <a:ext cx="2971800" cy="9461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2800" lang="en-US">
                <a:effectLst>
                  <a:outerShdw algn="tl" blurRad="38100" dir="2700000" dist="38100">
                    <a:srgbClr val="C0C0C0"/>
                  </a:outerShdw>
                </a:effectLst>
                <a:latin typeface="Garamond" pitchFamily="18" charset="0"/>
              </a:rPr>
              <a:t>Physiological</a:t>
            </a:r>
          </a:p>
          <a:p>
            <a:pPr algn="ctr" eaLnBrk="1" hangingPunct="1" latinLnBrk="1" lvl="0"/>
            <a:r>
              <a:rPr altLang="en-US" sz="2800" lang="en-US">
                <a:effectLst>
                  <a:outerShdw algn="tl" blurRad="38100" dir="2700000" dist="38100">
                    <a:srgbClr val="C0C0C0"/>
                  </a:outerShdw>
                </a:effectLst>
                <a:latin typeface="Garamond" pitchFamily="18" charset="0"/>
              </a:rPr>
              <a:t>modeling</a:t>
            </a:r>
          </a:p>
        </p:txBody>
      </p:sp>
      <p:sp>
        <p:nvSpPr>
          <p:cNvPr id="1048758" name="Text Box 9"/>
          <p:cNvSpPr txBox="1"/>
          <p:nvPr/>
        </p:nvSpPr>
        <p:spPr>
          <a:xfrm rot="0">
            <a:off x="457200" y="3733800"/>
            <a:ext cx="8229600" cy="9461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indent="-228600" latinLnBrk="1" lvl="0" marL="228600">
              <a:buClr>
                <a:srgbClr val="66FF33"/>
              </a:buClr>
              <a:buNone/>
            </a:pPr>
            <a:r>
              <a:rPr altLang="en-US" sz="2800" lang="en-US">
                <a:latin typeface="Garamond" pitchFamily="18" charset="0"/>
              </a:rPr>
              <a:t> </a:t>
            </a:r>
          </a:p>
          <a:p>
            <a:pPr eaLnBrk="1" hangingPunct="1" indent="-228600" latinLnBrk="1" lvl="0" marL="228600">
              <a:buClr>
                <a:srgbClr val="66FF33"/>
              </a:buClr>
              <a:buChar char="●"/>
            </a:pPr>
            <a:endParaRPr altLang="en-US" sz="2800" lang="en-US">
              <a:latin typeface="Garamond" pitchFamily="18" charset="0"/>
            </a:endParaRPr>
          </a:p>
        </p:txBody>
      </p:sp>
      <p:sp>
        <p:nvSpPr>
          <p:cNvPr id="1048759" name="Text Box 10"/>
          <p:cNvSpPr txBox="1"/>
          <p:nvPr/>
        </p:nvSpPr>
        <p:spPr>
          <a:xfrm rot="0">
            <a:off x="381000" y="5257800"/>
            <a:ext cx="8458200" cy="519112"/>
          </a:xfrm>
          <a:prstGeom prst="rect"/>
          <a:solidFill>
            <a:srgbClr val="CCFF33"/>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spcBef>
                <a:spcPct val="50000"/>
              </a:spcBef>
            </a:pPr>
            <a:r>
              <a:rPr altLang="en-US" sz="2800" lang="en-US">
                <a:latin typeface="Garamond" pitchFamily="18" charset="0"/>
              </a:rPr>
              <a:t>All the designed models are mathematically based</a:t>
            </a:r>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48751"/>
                                        </p:tgtEl>
                                        <p:attrNameLst>
                                          <p:attrName>style.visibility</p:attrName>
                                        </p:attrNameLst>
                                      </p:cBhvr>
                                      <p:to>
                                        <p:strVal val="visible"/>
                                      </p:to>
                                    </p:set>
                                    <p:animEffect transition="in" filter="box(in)">
                                      <p:cBhvr>
                                        <p:cTn dur="500" id="7"/>
                                        <p:tgtEl>
                                          <p:spTgt spid="1048751"/>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752"/>
                                        </p:tgtEl>
                                        <p:attrNameLst>
                                          <p:attrName>style.visibility</p:attrName>
                                        </p:attrNameLst>
                                      </p:cBhvr>
                                      <p:to>
                                        <p:strVal val="visible"/>
                                      </p:to>
                                    </p:set>
                                    <p:animEffect transition="in" filter="blinds(horizontal)">
                                      <p:cBhvr>
                                        <p:cTn dur="500" id="12"/>
                                        <p:tgtEl>
                                          <p:spTgt spid="1048752"/>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14" presetSubtype="10">
                                  <p:stCondLst>
                                    <p:cond delay="0"/>
                                  </p:stCondLst>
                                  <p:childTnLst>
                                    <p:set>
                                      <p:cBhvr>
                                        <p:cTn dur="1" fill="hold" id="16">
                                          <p:stCondLst>
                                            <p:cond delay="0"/>
                                          </p:stCondLst>
                                        </p:cTn>
                                        <p:tgtEl>
                                          <p:spTgt spid="1048755"/>
                                        </p:tgtEl>
                                        <p:attrNameLst>
                                          <p:attrName>style.visibility</p:attrName>
                                        </p:attrNameLst>
                                      </p:cBhvr>
                                      <p:to>
                                        <p:strVal val="visible"/>
                                      </p:to>
                                    </p:set>
                                    <p:animEffect transition="in" filter="randombar(horizontal)">
                                      <p:cBhvr>
                                        <p:cTn dur="500" id="17"/>
                                        <p:tgtEl>
                                          <p:spTgt spid="1048755"/>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6" presetSubtype="26">
                                  <p:stCondLst>
                                    <p:cond delay="0"/>
                                  </p:stCondLst>
                                  <p:childTnLst>
                                    <p:set>
                                      <p:cBhvr>
                                        <p:cTn dur="1" fill="hold" id="21">
                                          <p:stCondLst>
                                            <p:cond delay="0"/>
                                          </p:stCondLst>
                                        </p:cTn>
                                        <p:tgtEl>
                                          <p:spTgt spid="1048753"/>
                                        </p:tgtEl>
                                        <p:attrNameLst>
                                          <p:attrName>style.visibility</p:attrName>
                                        </p:attrNameLst>
                                      </p:cBhvr>
                                      <p:to>
                                        <p:strVal val="visible"/>
                                      </p:to>
                                    </p:set>
                                    <p:animEffect transition="in" filter="barn(inHorizontal)">
                                      <p:cBhvr>
                                        <p:cTn dur="500" id="22"/>
                                        <p:tgtEl>
                                          <p:spTgt spid="1048753"/>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14" presetSubtype="10">
                                  <p:stCondLst>
                                    <p:cond delay="0"/>
                                  </p:stCondLst>
                                  <p:childTnLst>
                                    <p:set>
                                      <p:cBhvr>
                                        <p:cTn dur="1" fill="hold" id="26">
                                          <p:stCondLst>
                                            <p:cond delay="0"/>
                                          </p:stCondLst>
                                        </p:cTn>
                                        <p:tgtEl>
                                          <p:spTgt spid="1048756"/>
                                        </p:tgtEl>
                                        <p:attrNameLst>
                                          <p:attrName>style.visibility</p:attrName>
                                        </p:attrNameLst>
                                      </p:cBhvr>
                                      <p:to>
                                        <p:strVal val="visible"/>
                                      </p:to>
                                    </p:set>
                                    <p:animEffect transition="in" filter="randombar(horizontal)">
                                      <p:cBhvr>
                                        <p:cTn dur="500" id="27"/>
                                        <p:tgtEl>
                                          <p:spTgt spid="1048756"/>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16" presetSubtype="26">
                                  <p:stCondLst>
                                    <p:cond delay="0"/>
                                  </p:stCondLst>
                                  <p:childTnLst>
                                    <p:set>
                                      <p:cBhvr>
                                        <p:cTn dur="1" fill="hold" id="31">
                                          <p:stCondLst>
                                            <p:cond delay="0"/>
                                          </p:stCondLst>
                                        </p:cTn>
                                        <p:tgtEl>
                                          <p:spTgt spid="1048754"/>
                                        </p:tgtEl>
                                        <p:attrNameLst>
                                          <p:attrName>style.visibility</p:attrName>
                                        </p:attrNameLst>
                                      </p:cBhvr>
                                      <p:to>
                                        <p:strVal val="visible"/>
                                      </p:to>
                                    </p:set>
                                    <p:animEffect transition="in" filter="barn(inHorizontal)">
                                      <p:cBhvr>
                                        <p:cTn dur="500" id="32"/>
                                        <p:tgtEl>
                                          <p:spTgt spid="1048754"/>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4" presetSubtype="10">
                                  <p:stCondLst>
                                    <p:cond delay="0"/>
                                  </p:stCondLst>
                                  <p:childTnLst>
                                    <p:set>
                                      <p:cBhvr>
                                        <p:cTn dur="1" fill="hold" id="36">
                                          <p:stCondLst>
                                            <p:cond delay="0"/>
                                          </p:stCondLst>
                                        </p:cTn>
                                        <p:tgtEl>
                                          <p:spTgt spid="1048757">
                                            <p:txEl>
                                              <p:charRg st="0" end="14"/>
                                            </p:txEl>
                                          </p:spTgt>
                                        </p:tgtEl>
                                        <p:attrNameLst>
                                          <p:attrName>style.visibility</p:attrName>
                                        </p:attrNameLst>
                                      </p:cBhvr>
                                      <p:to>
                                        <p:strVal val="visible"/>
                                      </p:to>
                                    </p:set>
                                    <p:animEffect transition="in" filter="randombar(horizontal)">
                                      <p:cBhvr>
                                        <p:cTn dur="500" id="37"/>
                                        <p:tgtEl>
                                          <p:spTgt spid="1048757">
                                            <p:txEl>
                                              <p:charRg st="0" end="14"/>
                                            </p:txEl>
                                          </p:spTgt>
                                        </p:tgtEl>
                                      </p:cBhvr>
                                    </p:animEffect>
                                  </p:childTnLst>
                                </p:cTn>
                              </p:par>
                              <p:par>
                                <p:cTn fill="hold" id="38" nodeType="withEffect" presetClass="entr" presetID="14" presetSubtype="10">
                                  <p:stCondLst>
                                    <p:cond delay="0"/>
                                  </p:stCondLst>
                                  <p:childTnLst>
                                    <p:set>
                                      <p:cBhvr>
                                        <p:cTn dur="1" fill="hold" id="39">
                                          <p:stCondLst>
                                            <p:cond delay="0"/>
                                          </p:stCondLst>
                                        </p:cTn>
                                        <p:tgtEl>
                                          <p:spTgt spid="1048757">
                                            <p:txEl>
                                              <p:charRg st="14" end="23"/>
                                            </p:txEl>
                                          </p:spTgt>
                                        </p:tgtEl>
                                        <p:attrNameLst>
                                          <p:attrName>style.visibility</p:attrName>
                                        </p:attrNameLst>
                                      </p:cBhvr>
                                      <p:to>
                                        <p:strVal val="visible"/>
                                      </p:to>
                                    </p:set>
                                    <p:animEffect transition="in" filter="randombar(horizontal)">
                                      <p:cBhvr>
                                        <p:cTn dur="500" id="40"/>
                                        <p:tgtEl>
                                          <p:spTgt spid="1048757">
                                            <p:txEl>
                                              <p:charRg st="14" end="23"/>
                                            </p:txEl>
                                          </p:spTgt>
                                        </p:tgtEl>
                                      </p:cBhvr>
                                    </p:animEffect>
                                  </p:childTnLst>
                                </p:cTn>
                              </p:par>
                            </p:childTnLst>
                          </p:cTn>
                        </p:par>
                      </p:childTnLst>
                    </p:cTn>
                  </p:par>
                  <p:par>
                    <p:cTn fill="hold" id="41" nodeType="clickPar">
                      <p:stCondLst>
                        <p:cond delay="indefinite"/>
                      </p:stCondLst>
                      <p:childTnLst>
                        <p:par>
                          <p:cTn fill="hold" id="42" nodeType="withGroup">
                            <p:stCondLst>
                              <p:cond delay="0"/>
                            </p:stCondLst>
                            <p:childTnLst>
                              <p:par>
                                <p:cTn fill="hold" id="43" nodeType="clickEffect" presetClass="entr" presetID="12" presetSubtype="4">
                                  <p:stCondLst>
                                    <p:cond delay="0"/>
                                  </p:stCondLst>
                                  <p:childTnLst>
                                    <p:set>
                                      <p:cBhvr>
                                        <p:cTn dur="1" fill="hold" id="44">
                                          <p:stCondLst>
                                            <p:cond delay="0"/>
                                          </p:stCondLst>
                                        </p:cTn>
                                        <p:tgtEl>
                                          <p:spTgt spid="1048758">
                                            <p:txEl>
                                              <p:charRg st="0" end="2"/>
                                            </p:txEl>
                                          </p:spTgt>
                                        </p:tgtEl>
                                        <p:attrNameLst>
                                          <p:attrName>style.visibility</p:attrName>
                                        </p:attrNameLst>
                                      </p:cBhvr>
                                      <p:to>
                                        <p:strVal val="visible"/>
                                      </p:to>
                                    </p:set>
                                    <p:animEffect transition="in" filter="slide(fromBottom)">
                                      <p:cBhvr>
                                        <p:cTn dur="500" id="45"/>
                                        <p:tgtEl>
                                          <p:spTgt spid="1048758">
                                            <p:txEl>
                                              <p:charRg st="0" end="2"/>
                                            </p:txEl>
                                          </p:spTgt>
                                        </p:tgtEl>
                                      </p:cBhvr>
                                    </p:animEffect>
                                  </p:childTnLst>
                                </p:cTn>
                              </p:par>
                            </p:childTnLst>
                          </p:cTn>
                        </p:par>
                      </p:childTnLst>
                    </p:cTn>
                  </p:par>
                  <p:par>
                    <p:cTn fill="hold" id="46" nodeType="clickPar">
                      <p:stCondLst>
                        <p:cond delay="indefinite"/>
                      </p:stCondLst>
                      <p:childTnLst>
                        <p:par>
                          <p:cTn fill="hold" id="47" nodeType="withGroup">
                            <p:stCondLst>
                              <p:cond delay="0"/>
                            </p:stCondLst>
                            <p:childTnLst>
                              <p:par>
                                <p:cTn fill="hold" grpId="0" id="48" nodeType="clickEffect" presetClass="entr" presetID="9" presetSubtype="0">
                                  <p:stCondLst>
                                    <p:cond delay="0"/>
                                  </p:stCondLst>
                                  <p:childTnLst>
                                    <p:set>
                                      <p:cBhvr>
                                        <p:cTn dur="1" fill="hold" id="49">
                                          <p:stCondLst>
                                            <p:cond delay="0"/>
                                          </p:stCondLst>
                                        </p:cTn>
                                        <p:tgtEl>
                                          <p:spTgt spid="1048759"/>
                                        </p:tgtEl>
                                        <p:attrNameLst>
                                          <p:attrName>style.visibility</p:attrName>
                                        </p:attrNameLst>
                                      </p:cBhvr>
                                      <p:to>
                                        <p:strVal val="visible"/>
                                      </p:to>
                                    </p:set>
                                    <p:animEffect transition="in" filter="dissolve">
                                      <p:cBhvr>
                                        <p:cTn dur="500" id="50"/>
                                        <p:tgtEl>
                                          <p:spTgt spid="1048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1" grpId="0" uiExpand="0" build="whole"/>
      <p:bldP spid="1048755" grpId="0" uiExpand="0" build="whole"/>
      <p:bldP spid="1048756" grpId="0" uiExpand="0" build="whole"/>
      <p:bldP spid="1048759" grpId="0" uiExpand="0" build="whole"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18" name=""/>
        <p:cNvGrpSpPr/>
        <p:nvPr/>
      </p:nvGrpSpPr>
      <p:grpSpPr>
        <a:xfrm rot="0">
          <a:off x="0" y="0"/>
          <a:ext cx="0" cy="0"/>
          <a:chOff x="0" y="0"/>
          <a:chExt cx="0" cy="0"/>
        </a:xfrm>
      </p:grpSpPr>
      <p:sp>
        <p:nvSpPr>
          <p:cNvPr id="1048763"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15</a:t>
            </a:fld>
            <a:endParaRPr altLang="en-US" sz="1400" lang="ar-SA"/>
          </a:p>
        </p:txBody>
      </p:sp>
      <p:sp>
        <p:nvSpPr>
          <p:cNvPr id="1048764" name="Rectangle 2"/>
          <p:cNvSpPr/>
          <p:nvPr>
            <p:ph type="title" sz="full" idx="0"/>
          </p:nvPr>
        </p:nvSpPr>
        <p:spPr>
          <a:xfrm rot="0">
            <a:off x="1752600" y="274637"/>
            <a:ext cx="5257800" cy="8683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sz="3200" lang="en-US">
                <a:solidFill>
                  <a:srgbClr val="FF0000"/>
                </a:solidFill>
              </a:rPr>
              <a:t>Compartment Models</a:t>
            </a:r>
          </a:p>
        </p:txBody>
      </p:sp>
      <p:sp>
        <p:nvSpPr>
          <p:cNvPr id="1048765" name="Rectangle 3"/>
          <p:cNvSpPr/>
          <p:nvPr>
            <p:ph type="body" sz="full" idx="1"/>
          </p:nvPr>
        </p:nvSpPr>
        <p:spPr>
          <a:xfrm rot="0">
            <a:off x="457200" y="990600"/>
            <a:ext cx="8229600" cy="58674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5pPr>
          </a:lstStyle>
          <a:p>
            <a:pPr algn="just" eaLnBrk="1" hangingPunct="1" latinLnBrk="1" lvl="0">
              <a:lnSpc>
                <a:spcPct val="90000"/>
              </a:lnSpc>
            </a:pPr>
            <a:r>
              <a:rPr altLang="en-US" b="1" sz="2600" lang="en-US">
                <a:solidFill>
                  <a:srgbClr val="FF0000"/>
                </a:solidFill>
              </a:rPr>
              <a:t>Pharmacokinetic model</a:t>
            </a:r>
            <a:r>
              <a:rPr altLang="en-US" b="1" sz="2600" lang="en-US"/>
              <a:t> is defined as a </a:t>
            </a:r>
            <a:r>
              <a:rPr altLang="en-US" b="1" sz="2600" lang="en-US">
                <a:latin typeface="Times New Roman" pitchFamily="18" charset="0"/>
                <a:ea typeface="Times New Roman" pitchFamily="18" charset="0"/>
              </a:rPr>
              <a:t>mathematical model used to simulate the rate processes of drug absorption, distribution and metabolism, and predict drug concentration in the body as a function of time.</a:t>
            </a:r>
          </a:p>
          <a:p>
            <a:pPr algn="just" eaLnBrk="1" hangingPunct="1" latinLnBrk="1" lvl="0">
              <a:lnSpc>
                <a:spcPct val="90000"/>
              </a:lnSpc>
            </a:pPr>
            <a:endParaRPr altLang="en-US" b="1" sz="2600" lang="en-US">
              <a:latin typeface="Times New Roman" pitchFamily="18" charset="0"/>
              <a:ea typeface="Times New Roman" pitchFamily="18" charset="0"/>
            </a:endParaRPr>
          </a:p>
          <a:p>
            <a:pPr algn="just" eaLnBrk="1" hangingPunct="1" latinLnBrk="1" lvl="0">
              <a:lnSpc>
                <a:spcPct val="90000"/>
              </a:lnSpc>
            </a:pPr>
            <a:r>
              <a:rPr altLang="en-US" b="1" sz="2600" lang="en-US">
                <a:latin typeface="Times New Roman" pitchFamily="18" charset="0"/>
                <a:ea typeface="Times New Roman" pitchFamily="18" charset="0"/>
              </a:rPr>
              <a:t>Pharmacokinetic models are used to predict plasma, tissue and urine drug levels; to estimate the possible accumulation of drugs and also to correlate the drug concentrations with pharmacologic response. </a:t>
            </a:r>
          </a:p>
          <a:p>
            <a:pPr algn="just" eaLnBrk="1" hangingPunct="1" latinLnBrk="1" lvl="0">
              <a:lnSpc>
                <a:spcPct val="90000"/>
              </a:lnSpc>
            </a:pPr>
            <a:endParaRPr altLang="en-US" b="1" sz="2600" lang="en-US">
              <a:latin typeface="Times New Roman" pitchFamily="18" charset="0"/>
              <a:ea typeface="Times New Roman" pitchFamily="18" charset="0"/>
            </a:endParaRPr>
          </a:p>
          <a:p>
            <a:pPr algn="just" eaLnBrk="1" hangingPunct="1" latinLnBrk="1" lvl="0">
              <a:lnSpc>
                <a:spcPct val="90000"/>
              </a:lnSpc>
            </a:pPr>
            <a:r>
              <a:rPr altLang="en-US" b="1" sz="2600" lang="en-US">
                <a:latin typeface="Times New Roman" pitchFamily="18" charset="0"/>
                <a:ea typeface="Times New Roman" pitchFamily="18" charset="0"/>
              </a:rPr>
              <a:t>These models are useful to predict the time course of drugs in the body and to allow us to maintain drug concentration in the therapeutic range (optimize therapy).</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2" presetSubtype="4">
                                  <p:stCondLst>
                                    <p:cond delay="0"/>
                                  </p:stCondLst>
                                  <p:childTnLst>
                                    <p:set>
                                      <p:cBhvr>
                                        <p:cTn dur="1" fill="hold" id="6">
                                          <p:stCondLst>
                                            <p:cond delay="0"/>
                                          </p:stCondLst>
                                        </p:cTn>
                                        <p:tgtEl>
                                          <p:spTgt spid="1048764"/>
                                        </p:tgtEl>
                                        <p:attrNameLst>
                                          <p:attrName>style.visibility</p:attrName>
                                        </p:attrNameLst>
                                      </p:cBhvr>
                                      <p:to>
                                        <p:strVal val="visible"/>
                                      </p:to>
                                    </p:set>
                                    <p:animEffect transition="in" filter="slide(fromBottom)">
                                      <p:cBhvr>
                                        <p:cTn dur="500" id="7"/>
                                        <p:tgtEl>
                                          <p:spTgt spid="1048764"/>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2" presetSubtype="4">
                                  <p:stCondLst>
                                    <p:cond delay="0"/>
                                  </p:stCondLst>
                                  <p:childTnLst>
                                    <p:set>
                                      <p:cBhvr>
                                        <p:cTn dur="1" fill="hold" id="11">
                                          <p:stCondLst>
                                            <p:cond delay="0"/>
                                          </p:stCondLst>
                                        </p:cTn>
                                        <p:tgtEl>
                                          <p:spTgt spid="1048765">
                                            <p:txEl>
                                              <p:charRg st="0" end="208"/>
                                            </p:txEl>
                                          </p:spTgt>
                                        </p:tgtEl>
                                        <p:attrNameLst>
                                          <p:attrName>style.visibility</p:attrName>
                                        </p:attrNameLst>
                                      </p:cBhvr>
                                      <p:to>
                                        <p:strVal val="visible"/>
                                      </p:to>
                                    </p:set>
                                    <p:animEffect transition="in" filter="slide(fromBottom)">
                                      <p:cBhvr>
                                        <p:cTn dur="500" id="12"/>
                                        <p:tgtEl>
                                          <p:spTgt spid="1048765">
                                            <p:txEl>
                                              <p:charRg st="0" end="208"/>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2" presetSubtype="4">
                                  <p:stCondLst>
                                    <p:cond delay="0"/>
                                  </p:stCondLst>
                                  <p:childTnLst>
                                    <p:set>
                                      <p:cBhvr>
                                        <p:cTn dur="1" fill="hold" id="16">
                                          <p:stCondLst>
                                            <p:cond delay="0"/>
                                          </p:stCondLst>
                                        </p:cTn>
                                        <p:tgtEl>
                                          <p:spTgt spid="1048765">
                                            <p:txEl>
                                              <p:charRg st="209" end="413"/>
                                            </p:txEl>
                                          </p:spTgt>
                                        </p:tgtEl>
                                        <p:attrNameLst>
                                          <p:attrName>style.visibility</p:attrName>
                                        </p:attrNameLst>
                                      </p:cBhvr>
                                      <p:to>
                                        <p:strVal val="visible"/>
                                      </p:to>
                                    </p:set>
                                    <p:animEffect transition="in" filter="slide(fromBottom)">
                                      <p:cBhvr>
                                        <p:cTn dur="500" id="17"/>
                                        <p:tgtEl>
                                          <p:spTgt spid="1048765">
                                            <p:txEl>
                                              <p:charRg st="209" end="413"/>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2" presetSubtype="4">
                                  <p:stCondLst>
                                    <p:cond delay="0"/>
                                  </p:stCondLst>
                                  <p:childTnLst>
                                    <p:set>
                                      <p:cBhvr>
                                        <p:cTn dur="1" fill="hold" id="21">
                                          <p:stCondLst>
                                            <p:cond delay="0"/>
                                          </p:stCondLst>
                                        </p:cTn>
                                        <p:tgtEl>
                                          <p:spTgt spid="1048765">
                                            <p:txEl>
                                              <p:charRg st="414" end="578"/>
                                            </p:txEl>
                                          </p:spTgt>
                                        </p:tgtEl>
                                        <p:attrNameLst>
                                          <p:attrName>style.visibility</p:attrName>
                                        </p:attrNameLst>
                                      </p:cBhvr>
                                      <p:to>
                                        <p:strVal val="visible"/>
                                      </p:to>
                                    </p:set>
                                    <p:animEffect transition="in" filter="slide(fromBottom)">
                                      <p:cBhvr>
                                        <p:cTn dur="500" id="22"/>
                                        <p:tgtEl>
                                          <p:spTgt spid="1048765">
                                            <p:txEl>
                                              <p:charRg st="414" end="5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4" grpId="0" uiExpand="0" build="whole"/>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769"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16</a:t>
            </a:fld>
            <a:endParaRPr altLang="en-US" sz="1400" lang="ar-SA"/>
          </a:p>
        </p:txBody>
      </p:sp>
      <p:sp>
        <p:nvSpPr>
          <p:cNvPr id="1048770" name="Rectangle 2"/>
          <p:cNvSpPr/>
          <p:nvPr/>
        </p:nvSpPr>
        <p:spPr>
          <a:xfrm rot="0">
            <a:off x="4267200" y="4343400"/>
            <a:ext cx="914400" cy="838200"/>
          </a:xfrm>
          <a:prstGeom prst="rect"/>
          <a:solidFill>
            <a:srgbClr val="FF0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FF00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4000" lang="en-US"/>
              <a:t>A</a:t>
            </a:r>
            <a:r>
              <a:rPr altLang="en-US" baseline="-25000" b="1" sz="4000" lang="en-US"/>
              <a:t>1</a:t>
            </a:r>
          </a:p>
        </p:txBody>
      </p:sp>
      <p:sp>
        <p:nvSpPr>
          <p:cNvPr id="1048771" name="Line 3"/>
          <p:cNvSpPr/>
          <p:nvPr/>
        </p:nvSpPr>
        <p:spPr>
          <a:xfrm rot="16200000" flipH="1">
            <a:off x="4476750" y="5581650"/>
            <a:ext cx="647700" cy="0"/>
          </a:xfrm>
          <a:prstGeom prst="line"/>
          <a:noFill/>
          <a:ln w="28575" cap="flat" cmpd="sng">
            <a:solidFill>
              <a:schemeClr val="dk2">
                <a:alpha val="100000"/>
              </a:schemeClr>
            </a:solidFill>
            <a:prstDash val="solid"/>
            <a:round/>
            <a:tailEnd type="triangle" w="med" len="med"/>
          </a:ln>
        </p:spPr>
      </p:sp>
      <p:sp>
        <p:nvSpPr>
          <p:cNvPr id="1048772" name="Text Box 4"/>
          <p:cNvSpPr txBox="1"/>
          <p:nvPr/>
        </p:nvSpPr>
        <p:spPr>
          <a:xfrm rot="0">
            <a:off x="2590800" y="381000"/>
            <a:ext cx="4648200" cy="579437"/>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3200" lang="en-US">
                <a:solidFill>
                  <a:srgbClr val="FF0000"/>
                </a:solidFill>
                <a:latin typeface="Garamond" pitchFamily="18" charset="0"/>
              </a:rPr>
              <a:t>One compartment model</a:t>
            </a:r>
          </a:p>
        </p:txBody>
      </p:sp>
      <p:sp>
        <p:nvSpPr>
          <p:cNvPr id="1048773" name="Text Box 5"/>
          <p:cNvSpPr txBox="1"/>
          <p:nvPr/>
        </p:nvSpPr>
        <p:spPr>
          <a:xfrm rot="0">
            <a:off x="4953000" y="5410200"/>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p>
        </p:txBody>
      </p:sp>
      <p:grpSp>
        <p:nvGrpSpPr>
          <p:cNvPr id="122" name=""/>
          <p:cNvGrpSpPr/>
          <p:nvPr/>
        </p:nvGrpSpPr>
        <p:grpSpPr>
          <a:xfrm rot="0">
            <a:off x="1600200" y="1143000"/>
            <a:ext cx="854075" cy="782637"/>
            <a:chOff x="439" y="1468"/>
            <a:chExt cx="538" cy="493"/>
          </a:xfrm>
        </p:grpSpPr>
        <p:sp>
          <p:nvSpPr>
            <p:cNvPr id="1048774" name="Freeform 7"/>
            <p:cNvSpPr/>
            <p:nvPr/>
          </p:nvSpPr>
          <p:spPr bwMode="auto">
            <a:xfrm rot="0" flipH="1">
              <a:off x="608" y="1542"/>
              <a:ext cx="46" cy="50"/>
            </a:xfrm>
            <a:custGeom>
              <a:avLst/>
              <a:gdLst>
                <a:gd name="l" fmla="*/ 0 w 46"/>
                <a:gd name="t" fmla="*/ 0 h 50"/>
                <a:gd name="r" fmla="*/ 46 w 46"/>
                <a:gd name="b" fmla="*/ 50 h 50"/>
              </a:gdLst>
              <a:ahLst/>
              <a:rect l="l" t="t" r="r" b="b"/>
              <a:pathLst>
                <a:path w="46" h="50">
                  <a:moveTo>
                    <a:pt x="17" y="0"/>
                  </a:moveTo>
                  <a:lnTo>
                    <a:pt x="46" y="30"/>
                  </a:lnTo>
                  <a:lnTo>
                    <a:pt x="17" y="50"/>
                  </a:lnTo>
                  <a:lnTo>
                    <a:pt x="0" y="19"/>
                  </a:lnTo>
                  <a:lnTo>
                    <a:pt x="17" y="0"/>
                  </a:lnTo>
                </a:path>
              </a:pathLst>
            </a:custGeom>
            <a:solidFill>
              <a:srgbClr val="ABABAB">
                <a:alpha val="100000"/>
              </a:srgbClr>
            </a:solidFill>
            <a:ln w="1588" cap="flat" cmpd="sng">
              <a:solidFill>
                <a:srgbClr val="000000">
                  <a:alpha val="100000"/>
                </a:srgbClr>
              </a:solidFill>
              <a:prstDash val="solid"/>
              <a:round/>
            </a:ln>
          </p:spPr>
        </p:sp>
        <p:sp>
          <p:nvSpPr>
            <p:cNvPr id="1048775" name="Freeform 8"/>
            <p:cNvSpPr/>
            <p:nvPr/>
          </p:nvSpPr>
          <p:spPr bwMode="auto">
            <a:xfrm rot="0" flipH="1">
              <a:off x="528" y="1645"/>
              <a:ext cx="41" cy="42"/>
            </a:xfrm>
            <a:custGeom>
              <a:avLst/>
              <a:gdLst>
                <a:gd name="l" fmla="*/ 0 w 41"/>
                <a:gd name="t" fmla="*/ 0 h 42"/>
                <a:gd name="r" fmla="*/ 41 w 41"/>
                <a:gd name="b" fmla="*/ 42 h 42"/>
              </a:gdLst>
              <a:ahLst/>
              <a:rect l="l" t="t" r="r" b="b"/>
              <a:pathLst>
                <a:path w="41" h="42">
                  <a:moveTo>
                    <a:pt x="41" y="23"/>
                  </a:moveTo>
                  <a:lnTo>
                    <a:pt x="25" y="42"/>
                  </a:lnTo>
                  <a:lnTo>
                    <a:pt x="0" y="21"/>
                  </a:lnTo>
                  <a:lnTo>
                    <a:pt x="21" y="0"/>
                  </a:lnTo>
                  <a:lnTo>
                    <a:pt x="41" y="23"/>
                  </a:lnTo>
                </a:path>
              </a:pathLst>
            </a:custGeom>
            <a:solidFill>
              <a:srgbClr val="ABABAB">
                <a:alpha val="100000"/>
              </a:srgbClr>
            </a:solidFill>
            <a:ln w="1588" cap="flat" cmpd="sng">
              <a:solidFill>
                <a:srgbClr val="000000">
                  <a:alpha val="100000"/>
                </a:srgbClr>
              </a:solidFill>
              <a:prstDash val="solid"/>
              <a:round/>
            </a:ln>
          </p:spPr>
        </p:sp>
        <p:sp>
          <p:nvSpPr>
            <p:cNvPr id="1048776" name="Freeform 9"/>
            <p:cNvSpPr/>
            <p:nvPr/>
          </p:nvSpPr>
          <p:spPr bwMode="auto">
            <a:xfrm rot="0" flipH="1">
              <a:off x="517" y="1533"/>
              <a:ext cx="122" cy="137"/>
            </a:xfrm>
            <a:custGeom>
              <a:avLst/>
              <a:gdLst>
                <a:gd name="l" fmla="*/ 0 w 122"/>
                <a:gd name="t" fmla="*/ 0 h 137"/>
                <a:gd name="r" fmla="*/ 122 w 122"/>
                <a:gd name="b" fmla="*/ 137 h 137"/>
              </a:gdLst>
              <a:ahLst/>
              <a:rect l="l" t="t" r="r" b="b"/>
              <a:pathLst>
                <a:path w="122" h="137">
                  <a:moveTo>
                    <a:pt x="45" y="37"/>
                  </a:moveTo>
                  <a:lnTo>
                    <a:pt x="49" y="40"/>
                  </a:lnTo>
                  <a:lnTo>
                    <a:pt x="61" y="44"/>
                  </a:lnTo>
                  <a:lnTo>
                    <a:pt x="89" y="71"/>
                  </a:lnTo>
                  <a:lnTo>
                    <a:pt x="89" y="80"/>
                  </a:lnTo>
                  <a:lnTo>
                    <a:pt x="91" y="82"/>
                  </a:lnTo>
                  <a:lnTo>
                    <a:pt x="122" y="124"/>
                  </a:lnTo>
                  <a:lnTo>
                    <a:pt x="110" y="137"/>
                  </a:lnTo>
                  <a:lnTo>
                    <a:pt x="92" y="116"/>
                  </a:lnTo>
                  <a:lnTo>
                    <a:pt x="22" y="38"/>
                  </a:lnTo>
                  <a:lnTo>
                    <a:pt x="0" y="11"/>
                  </a:lnTo>
                  <a:lnTo>
                    <a:pt x="13" y="0"/>
                  </a:lnTo>
                  <a:lnTo>
                    <a:pt x="45" y="37"/>
                  </a:lnTo>
                </a:path>
              </a:pathLst>
            </a:custGeom>
            <a:solidFill>
              <a:srgbClr val="FFFFFF">
                <a:alpha val="100000"/>
              </a:srgbClr>
            </a:solidFill>
            <a:ln w="1588" cap="flat" cmpd="sng">
              <a:solidFill>
                <a:srgbClr val="000000">
                  <a:alpha val="100000"/>
                </a:srgbClr>
              </a:solidFill>
              <a:prstDash val="solid"/>
              <a:round/>
            </a:ln>
          </p:spPr>
        </p:sp>
        <p:sp>
          <p:nvSpPr>
            <p:cNvPr id="1048777" name="Freeform 10"/>
            <p:cNvSpPr/>
            <p:nvPr/>
          </p:nvSpPr>
          <p:spPr bwMode="auto">
            <a:xfrm rot="0" flipH="1">
              <a:off x="547" y="1571"/>
              <a:ext cx="237" cy="226"/>
            </a:xfrm>
            <a:custGeom>
              <a:avLst/>
              <a:gdLst>
                <a:gd name="l" fmla="*/ 0 w 237"/>
                <a:gd name="t" fmla="*/ 0 h 226"/>
                <a:gd name="r" fmla="*/ 237 w 237"/>
                <a:gd name="b" fmla="*/ 226 h 226"/>
              </a:gdLst>
              <a:ahLst/>
              <a:rect l="l" t="t" r="r" b="b"/>
              <a:pathLst>
                <a:path w="237" h="226">
                  <a:moveTo>
                    <a:pt x="0" y="142"/>
                  </a:moveTo>
                  <a:lnTo>
                    <a:pt x="168" y="0"/>
                  </a:lnTo>
                  <a:lnTo>
                    <a:pt x="172" y="1"/>
                  </a:lnTo>
                  <a:lnTo>
                    <a:pt x="178" y="4"/>
                  </a:lnTo>
                  <a:lnTo>
                    <a:pt x="184" y="9"/>
                  </a:lnTo>
                  <a:lnTo>
                    <a:pt x="191" y="12"/>
                  </a:lnTo>
                  <a:lnTo>
                    <a:pt x="195" y="16"/>
                  </a:lnTo>
                  <a:lnTo>
                    <a:pt x="201" y="20"/>
                  </a:lnTo>
                  <a:lnTo>
                    <a:pt x="205" y="24"/>
                  </a:lnTo>
                  <a:lnTo>
                    <a:pt x="210" y="29"/>
                  </a:lnTo>
                  <a:lnTo>
                    <a:pt x="214" y="33"/>
                  </a:lnTo>
                  <a:lnTo>
                    <a:pt x="219" y="38"/>
                  </a:lnTo>
                  <a:lnTo>
                    <a:pt x="222" y="43"/>
                  </a:lnTo>
                  <a:lnTo>
                    <a:pt x="225" y="49"/>
                  </a:lnTo>
                  <a:lnTo>
                    <a:pt x="229" y="55"/>
                  </a:lnTo>
                  <a:lnTo>
                    <a:pt x="231" y="61"/>
                  </a:lnTo>
                  <a:lnTo>
                    <a:pt x="233" y="68"/>
                  </a:lnTo>
                  <a:lnTo>
                    <a:pt x="237" y="78"/>
                  </a:lnTo>
                  <a:lnTo>
                    <a:pt x="72" y="226"/>
                  </a:lnTo>
                  <a:lnTo>
                    <a:pt x="58" y="180"/>
                  </a:lnTo>
                  <a:lnTo>
                    <a:pt x="25" y="152"/>
                  </a:lnTo>
                  <a:lnTo>
                    <a:pt x="0" y="142"/>
                  </a:lnTo>
                </a:path>
              </a:pathLst>
            </a:custGeom>
            <a:solidFill>
              <a:srgbClr val="FFFFFF">
                <a:alpha val="100000"/>
              </a:srgbClr>
            </a:solidFill>
            <a:ln w="1588" cap="flat" cmpd="sng">
              <a:solidFill>
                <a:srgbClr val="000000">
                  <a:alpha val="100000"/>
                </a:srgbClr>
              </a:solidFill>
              <a:prstDash val="solid"/>
              <a:round/>
            </a:ln>
          </p:spPr>
        </p:sp>
        <p:sp>
          <p:nvSpPr>
            <p:cNvPr id="1048778" name="Freeform 11"/>
            <p:cNvSpPr/>
            <p:nvPr/>
          </p:nvSpPr>
          <p:spPr bwMode="auto">
            <a:xfrm rot="0" flipH="1">
              <a:off x="524" y="1476"/>
              <a:ext cx="31" cy="91"/>
            </a:xfrm>
            <a:custGeom>
              <a:avLst/>
              <a:gdLst>
                <a:gd name="l" fmla="*/ 0 w 31"/>
                <a:gd name="t" fmla="*/ 0 h 91"/>
                <a:gd name="r" fmla="*/ 31 w 31"/>
                <a:gd name="b" fmla="*/ 91 h 91"/>
              </a:gdLst>
              <a:ahLst/>
              <a:rect l="l" t="t" r="r" b="b"/>
              <a:pathLst>
                <a:path w="31" h="91">
                  <a:moveTo>
                    <a:pt x="21" y="2"/>
                  </a:moveTo>
                  <a:lnTo>
                    <a:pt x="30" y="0"/>
                  </a:lnTo>
                  <a:lnTo>
                    <a:pt x="19" y="14"/>
                  </a:lnTo>
                  <a:lnTo>
                    <a:pt x="14" y="31"/>
                  </a:lnTo>
                  <a:lnTo>
                    <a:pt x="14" y="45"/>
                  </a:lnTo>
                  <a:lnTo>
                    <a:pt x="21" y="63"/>
                  </a:lnTo>
                  <a:lnTo>
                    <a:pt x="31" y="82"/>
                  </a:lnTo>
                  <a:lnTo>
                    <a:pt x="19" y="91"/>
                  </a:lnTo>
                  <a:lnTo>
                    <a:pt x="17" y="89"/>
                  </a:lnTo>
                  <a:lnTo>
                    <a:pt x="13" y="85"/>
                  </a:lnTo>
                  <a:lnTo>
                    <a:pt x="11" y="80"/>
                  </a:lnTo>
                  <a:lnTo>
                    <a:pt x="8" y="76"/>
                  </a:lnTo>
                  <a:lnTo>
                    <a:pt x="7" y="71"/>
                  </a:lnTo>
                  <a:lnTo>
                    <a:pt x="4" y="67"/>
                  </a:lnTo>
                  <a:lnTo>
                    <a:pt x="3" y="62"/>
                  </a:lnTo>
                  <a:lnTo>
                    <a:pt x="1" y="58"/>
                  </a:lnTo>
                  <a:lnTo>
                    <a:pt x="1" y="53"/>
                  </a:lnTo>
                  <a:lnTo>
                    <a:pt x="0" y="49"/>
                  </a:lnTo>
                  <a:lnTo>
                    <a:pt x="0" y="44"/>
                  </a:lnTo>
                  <a:lnTo>
                    <a:pt x="0" y="40"/>
                  </a:lnTo>
                  <a:lnTo>
                    <a:pt x="0" y="36"/>
                  </a:lnTo>
                  <a:lnTo>
                    <a:pt x="0" y="33"/>
                  </a:lnTo>
                  <a:lnTo>
                    <a:pt x="0" y="29"/>
                  </a:lnTo>
                  <a:lnTo>
                    <a:pt x="2" y="24"/>
                  </a:lnTo>
                  <a:lnTo>
                    <a:pt x="21" y="2"/>
                  </a:lnTo>
                </a:path>
              </a:pathLst>
            </a:custGeom>
            <a:solidFill>
              <a:srgbClr val="ABABAB">
                <a:alpha val="100000"/>
              </a:srgbClr>
            </a:solidFill>
            <a:ln w="1588" cap="flat" cmpd="sng">
              <a:solidFill>
                <a:srgbClr val="000000">
                  <a:alpha val="100000"/>
                </a:srgbClr>
              </a:solidFill>
              <a:prstDash val="solid"/>
              <a:round/>
            </a:ln>
          </p:spPr>
        </p:sp>
        <p:sp>
          <p:nvSpPr>
            <p:cNvPr id="1048779" name="Freeform 12"/>
            <p:cNvSpPr/>
            <p:nvPr/>
          </p:nvSpPr>
          <p:spPr bwMode="auto">
            <a:xfrm rot="0" flipH="1">
              <a:off x="450" y="1558"/>
              <a:ext cx="83" cy="40"/>
            </a:xfrm>
            <a:custGeom>
              <a:avLst/>
              <a:gdLst>
                <a:gd name="l" fmla="*/ 0 w 83"/>
                <a:gd name="t" fmla="*/ 0 h 40"/>
                <a:gd name="r" fmla="*/ 83 w 83"/>
                <a:gd name="b" fmla="*/ 40 h 40"/>
              </a:gdLst>
              <a:ahLst/>
              <a:rect l="l" t="t" r="r" b="b"/>
              <a:pathLst>
                <a:path w="83" h="40">
                  <a:moveTo>
                    <a:pt x="22" y="8"/>
                  </a:moveTo>
                  <a:lnTo>
                    <a:pt x="34" y="18"/>
                  </a:lnTo>
                  <a:lnTo>
                    <a:pt x="56" y="24"/>
                  </a:lnTo>
                  <a:lnTo>
                    <a:pt x="73" y="21"/>
                  </a:lnTo>
                  <a:lnTo>
                    <a:pt x="83" y="17"/>
                  </a:lnTo>
                  <a:lnTo>
                    <a:pt x="65" y="36"/>
                  </a:lnTo>
                  <a:lnTo>
                    <a:pt x="63" y="37"/>
                  </a:lnTo>
                  <a:lnTo>
                    <a:pt x="58" y="38"/>
                  </a:lnTo>
                  <a:lnTo>
                    <a:pt x="55" y="40"/>
                  </a:lnTo>
                  <a:lnTo>
                    <a:pt x="51" y="40"/>
                  </a:lnTo>
                  <a:lnTo>
                    <a:pt x="46" y="40"/>
                  </a:lnTo>
                  <a:lnTo>
                    <a:pt x="43" y="40"/>
                  </a:lnTo>
                  <a:lnTo>
                    <a:pt x="38" y="40"/>
                  </a:lnTo>
                  <a:lnTo>
                    <a:pt x="35" y="38"/>
                  </a:lnTo>
                  <a:lnTo>
                    <a:pt x="30" y="37"/>
                  </a:lnTo>
                  <a:lnTo>
                    <a:pt x="27" y="36"/>
                  </a:lnTo>
                  <a:lnTo>
                    <a:pt x="24" y="34"/>
                  </a:lnTo>
                  <a:lnTo>
                    <a:pt x="19" y="32"/>
                  </a:lnTo>
                  <a:lnTo>
                    <a:pt x="16" y="29"/>
                  </a:lnTo>
                  <a:lnTo>
                    <a:pt x="13" y="27"/>
                  </a:lnTo>
                  <a:lnTo>
                    <a:pt x="9" y="25"/>
                  </a:lnTo>
                  <a:lnTo>
                    <a:pt x="5" y="21"/>
                  </a:lnTo>
                  <a:lnTo>
                    <a:pt x="0" y="15"/>
                  </a:lnTo>
                  <a:lnTo>
                    <a:pt x="5" y="10"/>
                  </a:lnTo>
                  <a:lnTo>
                    <a:pt x="8" y="3"/>
                  </a:lnTo>
                  <a:lnTo>
                    <a:pt x="11" y="0"/>
                  </a:lnTo>
                  <a:lnTo>
                    <a:pt x="22" y="8"/>
                  </a:lnTo>
                </a:path>
              </a:pathLst>
            </a:custGeom>
            <a:solidFill>
              <a:srgbClr val="ABABAB">
                <a:alpha val="100000"/>
              </a:srgbClr>
            </a:solidFill>
            <a:ln w="1588" cap="flat" cmpd="sng">
              <a:solidFill>
                <a:srgbClr val="000000">
                  <a:alpha val="100000"/>
                </a:srgbClr>
              </a:solidFill>
              <a:prstDash val="solid"/>
              <a:round/>
            </a:ln>
          </p:spPr>
        </p:sp>
        <p:sp>
          <p:nvSpPr>
            <p:cNvPr id="1048780" name="Freeform 13"/>
            <p:cNvSpPr/>
            <p:nvPr/>
          </p:nvSpPr>
          <p:spPr bwMode="auto">
            <a:xfrm rot="0" flipH="1">
              <a:off x="445" y="1473"/>
              <a:ext cx="87" cy="98"/>
            </a:xfrm>
            <a:custGeom>
              <a:avLst/>
              <a:gdLst>
                <a:gd name="l" fmla="*/ 0 w 87"/>
                <a:gd name="t" fmla="*/ 0 h 98"/>
                <a:gd name="r" fmla="*/ 87 w 87"/>
                <a:gd name="b" fmla="*/ 98 h 98"/>
              </a:gdLst>
              <a:ahLst/>
              <a:rect l="l" t="t" r="r" b="b"/>
              <a:pathLst>
                <a:path w="87" h="98">
                  <a:moveTo>
                    <a:pt x="15" y="0"/>
                  </a:moveTo>
                  <a:lnTo>
                    <a:pt x="32" y="3"/>
                  </a:lnTo>
                  <a:lnTo>
                    <a:pt x="51" y="13"/>
                  </a:lnTo>
                  <a:lnTo>
                    <a:pt x="74" y="32"/>
                  </a:lnTo>
                  <a:lnTo>
                    <a:pt x="87" y="55"/>
                  </a:lnTo>
                  <a:lnTo>
                    <a:pt x="85" y="80"/>
                  </a:lnTo>
                  <a:lnTo>
                    <a:pt x="81" y="95"/>
                  </a:lnTo>
                  <a:lnTo>
                    <a:pt x="73" y="98"/>
                  </a:lnTo>
                  <a:lnTo>
                    <a:pt x="73" y="94"/>
                  </a:lnTo>
                  <a:lnTo>
                    <a:pt x="74" y="91"/>
                  </a:lnTo>
                  <a:lnTo>
                    <a:pt x="73" y="86"/>
                  </a:lnTo>
                  <a:lnTo>
                    <a:pt x="73" y="82"/>
                  </a:lnTo>
                  <a:lnTo>
                    <a:pt x="73" y="79"/>
                  </a:lnTo>
                  <a:lnTo>
                    <a:pt x="72" y="75"/>
                  </a:lnTo>
                  <a:lnTo>
                    <a:pt x="72" y="71"/>
                  </a:lnTo>
                  <a:lnTo>
                    <a:pt x="71" y="67"/>
                  </a:lnTo>
                  <a:lnTo>
                    <a:pt x="69" y="64"/>
                  </a:lnTo>
                  <a:lnTo>
                    <a:pt x="68" y="61"/>
                  </a:lnTo>
                  <a:lnTo>
                    <a:pt x="66" y="57"/>
                  </a:lnTo>
                  <a:lnTo>
                    <a:pt x="64" y="54"/>
                  </a:lnTo>
                  <a:lnTo>
                    <a:pt x="62" y="50"/>
                  </a:lnTo>
                  <a:lnTo>
                    <a:pt x="60" y="46"/>
                  </a:lnTo>
                  <a:lnTo>
                    <a:pt x="56" y="43"/>
                  </a:lnTo>
                  <a:lnTo>
                    <a:pt x="52" y="36"/>
                  </a:lnTo>
                  <a:lnTo>
                    <a:pt x="51" y="35"/>
                  </a:lnTo>
                  <a:lnTo>
                    <a:pt x="48" y="33"/>
                  </a:lnTo>
                  <a:lnTo>
                    <a:pt x="45" y="31"/>
                  </a:lnTo>
                  <a:lnTo>
                    <a:pt x="43" y="28"/>
                  </a:lnTo>
                  <a:lnTo>
                    <a:pt x="40" y="26"/>
                  </a:lnTo>
                  <a:lnTo>
                    <a:pt x="36" y="25"/>
                  </a:lnTo>
                  <a:lnTo>
                    <a:pt x="33" y="23"/>
                  </a:lnTo>
                  <a:lnTo>
                    <a:pt x="31" y="22"/>
                  </a:lnTo>
                  <a:lnTo>
                    <a:pt x="27" y="20"/>
                  </a:lnTo>
                  <a:lnTo>
                    <a:pt x="24" y="19"/>
                  </a:lnTo>
                  <a:lnTo>
                    <a:pt x="21" y="19"/>
                  </a:lnTo>
                  <a:lnTo>
                    <a:pt x="17" y="18"/>
                  </a:lnTo>
                  <a:lnTo>
                    <a:pt x="14" y="18"/>
                  </a:lnTo>
                  <a:lnTo>
                    <a:pt x="9" y="17"/>
                  </a:lnTo>
                  <a:lnTo>
                    <a:pt x="6" y="17"/>
                  </a:lnTo>
                  <a:lnTo>
                    <a:pt x="0" y="17"/>
                  </a:lnTo>
                  <a:lnTo>
                    <a:pt x="0" y="9"/>
                  </a:lnTo>
                  <a:lnTo>
                    <a:pt x="7" y="4"/>
                  </a:lnTo>
                  <a:lnTo>
                    <a:pt x="15" y="0"/>
                  </a:lnTo>
                </a:path>
              </a:pathLst>
            </a:custGeom>
            <a:solidFill>
              <a:srgbClr val="ABABAB">
                <a:alpha val="100000"/>
              </a:srgbClr>
            </a:solidFill>
            <a:ln w="1588" cap="flat" cmpd="sng">
              <a:solidFill>
                <a:srgbClr val="000000">
                  <a:alpha val="100000"/>
                </a:srgbClr>
              </a:solidFill>
              <a:prstDash val="solid"/>
              <a:round/>
            </a:ln>
          </p:spPr>
        </p:sp>
        <p:sp>
          <p:nvSpPr>
            <p:cNvPr id="1048781" name="Freeform 14"/>
            <p:cNvSpPr/>
            <p:nvPr/>
          </p:nvSpPr>
          <p:spPr bwMode="auto">
            <a:xfrm rot="0" flipH="1">
              <a:off x="743" y="1749"/>
              <a:ext cx="90" cy="90"/>
            </a:xfrm>
            <a:custGeom>
              <a:avLst/>
              <a:gdLst>
                <a:gd name="l" fmla="*/ 0 w 90"/>
                <a:gd name="t" fmla="*/ 0 h 90"/>
                <a:gd name="r" fmla="*/ 90 w 90"/>
                <a:gd name="b" fmla="*/ 90 h 90"/>
              </a:gdLst>
              <a:ahLst/>
              <a:rect l="l" t="t" r="r" b="b"/>
              <a:pathLst>
                <a:path w="90" h="90">
                  <a:moveTo>
                    <a:pt x="0" y="41"/>
                  </a:moveTo>
                  <a:lnTo>
                    <a:pt x="47" y="1"/>
                  </a:lnTo>
                  <a:lnTo>
                    <a:pt x="61" y="0"/>
                  </a:lnTo>
                  <a:lnTo>
                    <a:pt x="83" y="23"/>
                  </a:lnTo>
                  <a:lnTo>
                    <a:pt x="90" y="50"/>
                  </a:lnTo>
                  <a:lnTo>
                    <a:pt x="82" y="54"/>
                  </a:lnTo>
                  <a:lnTo>
                    <a:pt x="44" y="90"/>
                  </a:lnTo>
                  <a:lnTo>
                    <a:pt x="0" y="41"/>
                  </a:lnTo>
                </a:path>
              </a:pathLst>
            </a:custGeom>
            <a:solidFill>
              <a:srgbClr val="FFFFFF">
                <a:alpha val="100000"/>
              </a:srgbClr>
            </a:solidFill>
            <a:ln w="1588" cap="flat" cmpd="sng">
              <a:solidFill>
                <a:srgbClr val="000000">
                  <a:alpha val="100000"/>
                </a:srgbClr>
              </a:solidFill>
              <a:prstDash val="solid"/>
              <a:round/>
            </a:ln>
          </p:spPr>
        </p:sp>
        <p:sp>
          <p:nvSpPr>
            <p:cNvPr id="1048782" name="Freeform 15"/>
            <p:cNvSpPr/>
            <p:nvPr/>
          </p:nvSpPr>
          <p:spPr bwMode="auto">
            <a:xfrm rot="0" flipH="1">
              <a:off x="786" y="1788"/>
              <a:ext cx="54" cy="57"/>
            </a:xfrm>
            <a:custGeom>
              <a:avLst/>
              <a:gdLst>
                <a:gd name="l" fmla="*/ 0 w 54"/>
                <a:gd name="t" fmla="*/ 0 h 57"/>
                <a:gd name="r" fmla="*/ 54 w 54"/>
                <a:gd name="b" fmla="*/ 57 h 57"/>
              </a:gdLst>
              <a:ahLst/>
              <a:rect l="l" t="t" r="r" b="b"/>
              <a:pathLst>
                <a:path w="54" h="57">
                  <a:moveTo>
                    <a:pt x="43" y="13"/>
                  </a:moveTo>
                  <a:lnTo>
                    <a:pt x="43" y="13"/>
                  </a:lnTo>
                  <a:lnTo>
                    <a:pt x="44" y="14"/>
                  </a:lnTo>
                  <a:lnTo>
                    <a:pt x="46" y="17"/>
                  </a:lnTo>
                  <a:lnTo>
                    <a:pt x="47" y="19"/>
                  </a:lnTo>
                  <a:lnTo>
                    <a:pt x="49" y="21"/>
                  </a:lnTo>
                  <a:lnTo>
                    <a:pt x="51" y="24"/>
                  </a:lnTo>
                  <a:lnTo>
                    <a:pt x="52" y="27"/>
                  </a:lnTo>
                  <a:lnTo>
                    <a:pt x="53" y="29"/>
                  </a:lnTo>
                  <a:lnTo>
                    <a:pt x="53" y="32"/>
                  </a:lnTo>
                  <a:lnTo>
                    <a:pt x="54" y="35"/>
                  </a:lnTo>
                  <a:lnTo>
                    <a:pt x="54" y="37"/>
                  </a:lnTo>
                  <a:lnTo>
                    <a:pt x="54" y="40"/>
                  </a:lnTo>
                  <a:lnTo>
                    <a:pt x="54" y="42"/>
                  </a:lnTo>
                  <a:lnTo>
                    <a:pt x="54" y="45"/>
                  </a:lnTo>
                  <a:lnTo>
                    <a:pt x="53" y="47"/>
                  </a:lnTo>
                  <a:lnTo>
                    <a:pt x="52" y="49"/>
                  </a:lnTo>
                  <a:lnTo>
                    <a:pt x="50" y="52"/>
                  </a:lnTo>
                  <a:lnTo>
                    <a:pt x="49" y="54"/>
                  </a:lnTo>
                  <a:lnTo>
                    <a:pt x="47" y="55"/>
                  </a:lnTo>
                  <a:lnTo>
                    <a:pt x="45" y="55"/>
                  </a:lnTo>
                  <a:lnTo>
                    <a:pt x="44" y="56"/>
                  </a:lnTo>
                  <a:lnTo>
                    <a:pt x="43" y="57"/>
                  </a:lnTo>
                  <a:lnTo>
                    <a:pt x="42" y="57"/>
                  </a:lnTo>
                  <a:lnTo>
                    <a:pt x="40" y="57"/>
                  </a:lnTo>
                  <a:lnTo>
                    <a:pt x="39" y="57"/>
                  </a:lnTo>
                  <a:lnTo>
                    <a:pt x="37" y="57"/>
                  </a:lnTo>
                  <a:lnTo>
                    <a:pt x="36" y="56"/>
                  </a:lnTo>
                  <a:lnTo>
                    <a:pt x="35" y="56"/>
                  </a:lnTo>
                  <a:lnTo>
                    <a:pt x="33" y="55"/>
                  </a:lnTo>
                  <a:lnTo>
                    <a:pt x="32" y="55"/>
                  </a:lnTo>
                  <a:lnTo>
                    <a:pt x="31" y="54"/>
                  </a:lnTo>
                  <a:lnTo>
                    <a:pt x="28" y="52"/>
                  </a:lnTo>
                  <a:lnTo>
                    <a:pt x="26" y="51"/>
                  </a:lnTo>
                  <a:lnTo>
                    <a:pt x="4" y="23"/>
                  </a:lnTo>
                  <a:lnTo>
                    <a:pt x="4" y="22"/>
                  </a:lnTo>
                  <a:lnTo>
                    <a:pt x="3" y="21"/>
                  </a:lnTo>
                  <a:lnTo>
                    <a:pt x="2" y="19"/>
                  </a:lnTo>
                  <a:lnTo>
                    <a:pt x="2" y="18"/>
                  </a:lnTo>
                  <a:lnTo>
                    <a:pt x="2" y="15"/>
                  </a:lnTo>
                  <a:lnTo>
                    <a:pt x="2" y="14"/>
                  </a:lnTo>
                  <a:lnTo>
                    <a:pt x="0" y="13"/>
                  </a:lnTo>
                  <a:lnTo>
                    <a:pt x="2" y="11"/>
                  </a:lnTo>
                  <a:lnTo>
                    <a:pt x="2" y="10"/>
                  </a:lnTo>
                  <a:lnTo>
                    <a:pt x="2" y="9"/>
                  </a:lnTo>
                  <a:lnTo>
                    <a:pt x="2" y="8"/>
                  </a:lnTo>
                  <a:lnTo>
                    <a:pt x="3" y="7"/>
                  </a:lnTo>
                  <a:lnTo>
                    <a:pt x="4" y="5"/>
                  </a:lnTo>
                  <a:lnTo>
                    <a:pt x="5" y="4"/>
                  </a:lnTo>
                  <a:lnTo>
                    <a:pt x="6" y="3"/>
                  </a:lnTo>
                  <a:lnTo>
                    <a:pt x="8" y="2"/>
                  </a:lnTo>
                  <a:lnTo>
                    <a:pt x="9" y="1"/>
                  </a:lnTo>
                  <a:lnTo>
                    <a:pt x="12" y="1"/>
                  </a:lnTo>
                  <a:lnTo>
                    <a:pt x="14" y="0"/>
                  </a:lnTo>
                  <a:lnTo>
                    <a:pt x="16" y="0"/>
                  </a:lnTo>
                  <a:lnTo>
                    <a:pt x="19" y="0"/>
                  </a:lnTo>
                  <a:lnTo>
                    <a:pt x="22" y="0"/>
                  </a:lnTo>
                  <a:lnTo>
                    <a:pt x="24" y="0"/>
                  </a:lnTo>
                  <a:lnTo>
                    <a:pt x="26" y="1"/>
                  </a:lnTo>
                  <a:lnTo>
                    <a:pt x="28" y="2"/>
                  </a:lnTo>
                  <a:lnTo>
                    <a:pt x="31" y="3"/>
                  </a:lnTo>
                  <a:lnTo>
                    <a:pt x="33" y="4"/>
                  </a:lnTo>
                  <a:lnTo>
                    <a:pt x="35" y="5"/>
                  </a:lnTo>
                  <a:lnTo>
                    <a:pt x="37" y="8"/>
                  </a:lnTo>
                  <a:lnTo>
                    <a:pt x="39" y="9"/>
                  </a:lnTo>
                  <a:lnTo>
                    <a:pt x="41" y="11"/>
                  </a:lnTo>
                  <a:lnTo>
                    <a:pt x="43" y="13"/>
                  </a:lnTo>
                </a:path>
              </a:pathLst>
            </a:custGeom>
            <a:solidFill>
              <a:srgbClr val="FFFFFF">
                <a:alpha val="100000"/>
              </a:srgbClr>
            </a:solidFill>
            <a:ln w="1588" cap="flat" cmpd="sng">
              <a:solidFill>
                <a:srgbClr val="000000">
                  <a:alpha val="100000"/>
                </a:srgbClr>
              </a:solidFill>
              <a:prstDash val="solid"/>
              <a:round/>
            </a:ln>
          </p:spPr>
        </p:sp>
        <p:sp>
          <p:nvSpPr>
            <p:cNvPr id="1048783" name="Freeform 16"/>
            <p:cNvSpPr/>
            <p:nvPr/>
          </p:nvSpPr>
          <p:spPr bwMode="auto">
            <a:xfrm rot="0" flipH="1">
              <a:off x="794" y="1795"/>
              <a:ext cx="38" cy="41"/>
            </a:xfrm>
            <a:custGeom>
              <a:avLst/>
              <a:gdLst>
                <a:gd name="l" fmla="*/ 0 w 38"/>
                <a:gd name="t" fmla="*/ 0 h 41"/>
                <a:gd name="r" fmla="*/ 38 w 38"/>
                <a:gd name="b" fmla="*/ 41 h 41"/>
              </a:gdLst>
              <a:ahLst/>
              <a:rect l="l" t="t" r="r" b="b"/>
              <a:pathLst>
                <a:path w="38" h="41">
                  <a:moveTo>
                    <a:pt x="29" y="12"/>
                  </a:moveTo>
                  <a:lnTo>
                    <a:pt x="29" y="12"/>
                  </a:lnTo>
                  <a:lnTo>
                    <a:pt x="29" y="13"/>
                  </a:lnTo>
                  <a:lnTo>
                    <a:pt x="31" y="14"/>
                  </a:lnTo>
                  <a:lnTo>
                    <a:pt x="32" y="15"/>
                  </a:lnTo>
                  <a:lnTo>
                    <a:pt x="33" y="17"/>
                  </a:lnTo>
                  <a:lnTo>
                    <a:pt x="34" y="19"/>
                  </a:lnTo>
                  <a:lnTo>
                    <a:pt x="35" y="21"/>
                  </a:lnTo>
                  <a:lnTo>
                    <a:pt x="35" y="23"/>
                  </a:lnTo>
                  <a:lnTo>
                    <a:pt x="36" y="24"/>
                  </a:lnTo>
                  <a:lnTo>
                    <a:pt x="37" y="26"/>
                  </a:lnTo>
                  <a:lnTo>
                    <a:pt x="37" y="29"/>
                  </a:lnTo>
                  <a:lnTo>
                    <a:pt x="37" y="30"/>
                  </a:lnTo>
                  <a:lnTo>
                    <a:pt x="38" y="32"/>
                  </a:lnTo>
                  <a:lnTo>
                    <a:pt x="38" y="33"/>
                  </a:lnTo>
                  <a:lnTo>
                    <a:pt x="37" y="35"/>
                  </a:lnTo>
                  <a:lnTo>
                    <a:pt x="37" y="36"/>
                  </a:lnTo>
                  <a:lnTo>
                    <a:pt x="36" y="39"/>
                  </a:lnTo>
                  <a:lnTo>
                    <a:pt x="35" y="39"/>
                  </a:lnTo>
                  <a:lnTo>
                    <a:pt x="34" y="40"/>
                  </a:lnTo>
                  <a:lnTo>
                    <a:pt x="33" y="41"/>
                  </a:lnTo>
                  <a:lnTo>
                    <a:pt x="32" y="41"/>
                  </a:lnTo>
                  <a:lnTo>
                    <a:pt x="31" y="41"/>
                  </a:lnTo>
                  <a:lnTo>
                    <a:pt x="29" y="41"/>
                  </a:lnTo>
                  <a:lnTo>
                    <a:pt x="28" y="41"/>
                  </a:lnTo>
                  <a:lnTo>
                    <a:pt x="27" y="40"/>
                  </a:lnTo>
                  <a:lnTo>
                    <a:pt x="26" y="40"/>
                  </a:lnTo>
                  <a:lnTo>
                    <a:pt x="25" y="39"/>
                  </a:lnTo>
                  <a:lnTo>
                    <a:pt x="23" y="38"/>
                  </a:lnTo>
                  <a:lnTo>
                    <a:pt x="1" y="12"/>
                  </a:lnTo>
                  <a:lnTo>
                    <a:pt x="1" y="11"/>
                  </a:lnTo>
                  <a:lnTo>
                    <a:pt x="0" y="10"/>
                  </a:lnTo>
                  <a:lnTo>
                    <a:pt x="0" y="8"/>
                  </a:lnTo>
                  <a:lnTo>
                    <a:pt x="0" y="7"/>
                  </a:lnTo>
                  <a:lnTo>
                    <a:pt x="0" y="6"/>
                  </a:lnTo>
                  <a:lnTo>
                    <a:pt x="0" y="5"/>
                  </a:lnTo>
                  <a:lnTo>
                    <a:pt x="1" y="4"/>
                  </a:lnTo>
                  <a:lnTo>
                    <a:pt x="1" y="3"/>
                  </a:lnTo>
                  <a:lnTo>
                    <a:pt x="3" y="2"/>
                  </a:lnTo>
                  <a:lnTo>
                    <a:pt x="4" y="2"/>
                  </a:lnTo>
                  <a:lnTo>
                    <a:pt x="4" y="1"/>
                  </a:lnTo>
                  <a:lnTo>
                    <a:pt x="5" y="1"/>
                  </a:lnTo>
                  <a:lnTo>
                    <a:pt x="6" y="1"/>
                  </a:lnTo>
                  <a:lnTo>
                    <a:pt x="8" y="0"/>
                  </a:lnTo>
                  <a:lnTo>
                    <a:pt x="9" y="0"/>
                  </a:lnTo>
                  <a:lnTo>
                    <a:pt x="10" y="0"/>
                  </a:lnTo>
                  <a:lnTo>
                    <a:pt x="11" y="0"/>
                  </a:lnTo>
                  <a:lnTo>
                    <a:pt x="13" y="1"/>
                  </a:lnTo>
                  <a:lnTo>
                    <a:pt x="14" y="1"/>
                  </a:lnTo>
                  <a:lnTo>
                    <a:pt x="16" y="1"/>
                  </a:lnTo>
                  <a:lnTo>
                    <a:pt x="17" y="2"/>
                  </a:lnTo>
                  <a:lnTo>
                    <a:pt x="18" y="3"/>
                  </a:lnTo>
                  <a:lnTo>
                    <a:pt x="20" y="3"/>
                  </a:lnTo>
                  <a:lnTo>
                    <a:pt x="22" y="4"/>
                  </a:lnTo>
                  <a:lnTo>
                    <a:pt x="23" y="5"/>
                  </a:lnTo>
                  <a:lnTo>
                    <a:pt x="24" y="6"/>
                  </a:lnTo>
                  <a:lnTo>
                    <a:pt x="26" y="7"/>
                  </a:lnTo>
                  <a:lnTo>
                    <a:pt x="27" y="10"/>
                  </a:lnTo>
                  <a:lnTo>
                    <a:pt x="29" y="12"/>
                  </a:lnTo>
                </a:path>
              </a:pathLst>
            </a:custGeom>
            <a:solidFill>
              <a:srgbClr val="D9D9D9">
                <a:alpha val="100000"/>
              </a:srgbClr>
            </a:solidFill>
            <a:ln w="1588" cap="flat" cmpd="sng">
              <a:solidFill>
                <a:srgbClr val="000000">
                  <a:alpha val="100000"/>
                </a:srgbClr>
              </a:solidFill>
              <a:prstDash val="solid"/>
              <a:round/>
            </a:ln>
          </p:spPr>
        </p:sp>
        <p:sp>
          <p:nvSpPr>
            <p:cNvPr id="1048784" name="Freeform 17"/>
            <p:cNvSpPr/>
            <p:nvPr/>
          </p:nvSpPr>
          <p:spPr bwMode="auto">
            <a:xfrm rot="0" flipH="1">
              <a:off x="844" y="1842"/>
              <a:ext cx="133" cy="119"/>
            </a:xfrm>
            <a:custGeom>
              <a:avLst/>
              <a:gdLst>
                <a:gd name="l" fmla="*/ 0 w 133"/>
                <a:gd name="t" fmla="*/ 0 h 119"/>
                <a:gd name="r" fmla="*/ 133 w 133"/>
                <a:gd name="b" fmla="*/ 119 h 119"/>
              </a:gdLst>
              <a:ahLst/>
              <a:rect l="l" t="t" r="r" b="b"/>
              <a:pathLst>
                <a:path w="133" h="119">
                  <a:moveTo>
                    <a:pt x="98" y="4"/>
                  </a:moveTo>
                  <a:lnTo>
                    <a:pt x="112" y="0"/>
                  </a:lnTo>
                  <a:lnTo>
                    <a:pt x="133" y="15"/>
                  </a:lnTo>
                  <a:lnTo>
                    <a:pt x="122" y="34"/>
                  </a:lnTo>
                  <a:lnTo>
                    <a:pt x="118" y="36"/>
                  </a:lnTo>
                  <a:lnTo>
                    <a:pt x="116" y="38"/>
                  </a:lnTo>
                  <a:lnTo>
                    <a:pt x="112" y="39"/>
                  </a:lnTo>
                  <a:lnTo>
                    <a:pt x="108" y="40"/>
                  </a:lnTo>
                  <a:lnTo>
                    <a:pt x="105" y="39"/>
                  </a:lnTo>
                  <a:lnTo>
                    <a:pt x="98" y="36"/>
                  </a:lnTo>
                  <a:lnTo>
                    <a:pt x="96" y="39"/>
                  </a:lnTo>
                  <a:lnTo>
                    <a:pt x="0" y="119"/>
                  </a:lnTo>
                  <a:lnTo>
                    <a:pt x="93" y="32"/>
                  </a:lnTo>
                  <a:lnTo>
                    <a:pt x="89" y="22"/>
                  </a:lnTo>
                  <a:lnTo>
                    <a:pt x="89" y="16"/>
                  </a:lnTo>
                  <a:lnTo>
                    <a:pt x="92" y="12"/>
                  </a:lnTo>
                  <a:lnTo>
                    <a:pt x="93" y="10"/>
                  </a:lnTo>
                  <a:lnTo>
                    <a:pt x="98" y="4"/>
                  </a:lnTo>
                </a:path>
              </a:pathLst>
            </a:custGeom>
            <a:solidFill>
              <a:srgbClr val="D9D9D9">
                <a:alpha val="100000"/>
              </a:srgbClr>
            </a:solidFill>
            <a:ln w="1588" cap="flat" cmpd="sng">
              <a:solidFill>
                <a:srgbClr val="000000">
                  <a:alpha val="100000"/>
                </a:srgbClr>
              </a:solidFill>
              <a:prstDash val="solid"/>
              <a:round/>
            </a:ln>
          </p:spPr>
        </p:sp>
        <p:sp>
          <p:nvSpPr>
            <p:cNvPr id="1048785" name="Freeform 18"/>
            <p:cNvSpPr/>
            <p:nvPr/>
          </p:nvSpPr>
          <p:spPr bwMode="auto">
            <a:xfrm rot="0" flipH="1">
              <a:off x="560" y="1582"/>
              <a:ext cx="63" cy="75"/>
            </a:xfrm>
            <a:custGeom>
              <a:avLst/>
              <a:gdLst>
                <a:gd name="l" fmla="*/ 0 w 63"/>
                <a:gd name="t" fmla="*/ 0 h 75"/>
                <a:gd name="r" fmla="*/ 63 w 63"/>
                <a:gd name="b" fmla="*/ 75 h 75"/>
              </a:gdLst>
              <a:ahLst/>
              <a:rect l="l" t="t" r="r" b="b"/>
              <a:pathLst>
                <a:path w="63" h="75">
                  <a:moveTo>
                    <a:pt x="5" y="2"/>
                  </a:moveTo>
                  <a:lnTo>
                    <a:pt x="5" y="2"/>
                  </a:lnTo>
                  <a:lnTo>
                    <a:pt x="6" y="1"/>
                  </a:lnTo>
                  <a:lnTo>
                    <a:pt x="8" y="1"/>
                  </a:lnTo>
                  <a:lnTo>
                    <a:pt x="12" y="0"/>
                  </a:lnTo>
                  <a:lnTo>
                    <a:pt x="14" y="0"/>
                  </a:lnTo>
                  <a:lnTo>
                    <a:pt x="16" y="0"/>
                  </a:lnTo>
                  <a:lnTo>
                    <a:pt x="20" y="1"/>
                  </a:lnTo>
                  <a:lnTo>
                    <a:pt x="23" y="2"/>
                  </a:lnTo>
                  <a:lnTo>
                    <a:pt x="25" y="3"/>
                  </a:lnTo>
                  <a:lnTo>
                    <a:pt x="29" y="4"/>
                  </a:lnTo>
                  <a:lnTo>
                    <a:pt x="31" y="5"/>
                  </a:lnTo>
                  <a:lnTo>
                    <a:pt x="34" y="8"/>
                  </a:lnTo>
                  <a:lnTo>
                    <a:pt x="36" y="10"/>
                  </a:lnTo>
                  <a:lnTo>
                    <a:pt x="39" y="12"/>
                  </a:lnTo>
                  <a:lnTo>
                    <a:pt x="41" y="14"/>
                  </a:lnTo>
                  <a:lnTo>
                    <a:pt x="43" y="17"/>
                  </a:lnTo>
                  <a:lnTo>
                    <a:pt x="47" y="20"/>
                  </a:lnTo>
                  <a:lnTo>
                    <a:pt x="48" y="21"/>
                  </a:lnTo>
                  <a:lnTo>
                    <a:pt x="51" y="26"/>
                  </a:lnTo>
                  <a:lnTo>
                    <a:pt x="53" y="30"/>
                  </a:lnTo>
                  <a:lnTo>
                    <a:pt x="57" y="33"/>
                  </a:lnTo>
                  <a:lnTo>
                    <a:pt x="58" y="38"/>
                  </a:lnTo>
                  <a:lnTo>
                    <a:pt x="60" y="42"/>
                  </a:lnTo>
                  <a:lnTo>
                    <a:pt x="61" y="46"/>
                  </a:lnTo>
                  <a:lnTo>
                    <a:pt x="62" y="49"/>
                  </a:lnTo>
                  <a:lnTo>
                    <a:pt x="63" y="52"/>
                  </a:lnTo>
                  <a:lnTo>
                    <a:pt x="63" y="56"/>
                  </a:lnTo>
                  <a:lnTo>
                    <a:pt x="63" y="59"/>
                  </a:lnTo>
                  <a:lnTo>
                    <a:pt x="63" y="61"/>
                  </a:lnTo>
                  <a:lnTo>
                    <a:pt x="63" y="64"/>
                  </a:lnTo>
                  <a:lnTo>
                    <a:pt x="62" y="66"/>
                  </a:lnTo>
                  <a:lnTo>
                    <a:pt x="61" y="68"/>
                  </a:lnTo>
                  <a:lnTo>
                    <a:pt x="59" y="70"/>
                  </a:lnTo>
                  <a:lnTo>
                    <a:pt x="59" y="72"/>
                  </a:lnTo>
                  <a:lnTo>
                    <a:pt x="57" y="73"/>
                  </a:lnTo>
                  <a:lnTo>
                    <a:pt x="54" y="74"/>
                  </a:lnTo>
                  <a:lnTo>
                    <a:pt x="52" y="75"/>
                  </a:lnTo>
                  <a:lnTo>
                    <a:pt x="51" y="75"/>
                  </a:lnTo>
                  <a:lnTo>
                    <a:pt x="49" y="75"/>
                  </a:lnTo>
                  <a:lnTo>
                    <a:pt x="47" y="75"/>
                  </a:lnTo>
                  <a:lnTo>
                    <a:pt x="44" y="75"/>
                  </a:lnTo>
                  <a:lnTo>
                    <a:pt x="42" y="74"/>
                  </a:lnTo>
                  <a:lnTo>
                    <a:pt x="40" y="74"/>
                  </a:lnTo>
                  <a:lnTo>
                    <a:pt x="38" y="73"/>
                  </a:lnTo>
                  <a:lnTo>
                    <a:pt x="35" y="73"/>
                  </a:lnTo>
                  <a:lnTo>
                    <a:pt x="33" y="72"/>
                  </a:lnTo>
                  <a:lnTo>
                    <a:pt x="31" y="70"/>
                  </a:lnTo>
                  <a:lnTo>
                    <a:pt x="29" y="69"/>
                  </a:lnTo>
                  <a:lnTo>
                    <a:pt x="26" y="67"/>
                  </a:lnTo>
                  <a:lnTo>
                    <a:pt x="32" y="61"/>
                  </a:lnTo>
                  <a:lnTo>
                    <a:pt x="33" y="61"/>
                  </a:lnTo>
                  <a:lnTo>
                    <a:pt x="33" y="63"/>
                  </a:lnTo>
                  <a:lnTo>
                    <a:pt x="34" y="63"/>
                  </a:lnTo>
                  <a:lnTo>
                    <a:pt x="35" y="63"/>
                  </a:lnTo>
                  <a:lnTo>
                    <a:pt x="36" y="64"/>
                  </a:lnTo>
                  <a:lnTo>
                    <a:pt x="38" y="64"/>
                  </a:lnTo>
                  <a:lnTo>
                    <a:pt x="39" y="64"/>
                  </a:lnTo>
                  <a:lnTo>
                    <a:pt x="40" y="65"/>
                  </a:lnTo>
                  <a:lnTo>
                    <a:pt x="41" y="65"/>
                  </a:lnTo>
                  <a:lnTo>
                    <a:pt x="42" y="65"/>
                  </a:lnTo>
                  <a:lnTo>
                    <a:pt x="43" y="65"/>
                  </a:lnTo>
                  <a:lnTo>
                    <a:pt x="44" y="65"/>
                  </a:lnTo>
                  <a:lnTo>
                    <a:pt x="45" y="65"/>
                  </a:lnTo>
                  <a:lnTo>
                    <a:pt x="47" y="64"/>
                  </a:lnTo>
                  <a:lnTo>
                    <a:pt x="49" y="63"/>
                  </a:lnTo>
                  <a:lnTo>
                    <a:pt x="50" y="61"/>
                  </a:lnTo>
                  <a:lnTo>
                    <a:pt x="50" y="59"/>
                  </a:lnTo>
                  <a:lnTo>
                    <a:pt x="51" y="58"/>
                  </a:lnTo>
                  <a:lnTo>
                    <a:pt x="51" y="56"/>
                  </a:lnTo>
                  <a:lnTo>
                    <a:pt x="51" y="55"/>
                  </a:lnTo>
                  <a:lnTo>
                    <a:pt x="51" y="52"/>
                  </a:lnTo>
                  <a:lnTo>
                    <a:pt x="51" y="50"/>
                  </a:lnTo>
                  <a:lnTo>
                    <a:pt x="50" y="48"/>
                  </a:lnTo>
                  <a:lnTo>
                    <a:pt x="50" y="45"/>
                  </a:lnTo>
                  <a:lnTo>
                    <a:pt x="49" y="42"/>
                  </a:lnTo>
                  <a:lnTo>
                    <a:pt x="48" y="40"/>
                  </a:lnTo>
                  <a:lnTo>
                    <a:pt x="47" y="38"/>
                  </a:lnTo>
                  <a:lnTo>
                    <a:pt x="44" y="36"/>
                  </a:lnTo>
                  <a:lnTo>
                    <a:pt x="43" y="33"/>
                  </a:lnTo>
                  <a:lnTo>
                    <a:pt x="41" y="30"/>
                  </a:lnTo>
                  <a:lnTo>
                    <a:pt x="40" y="29"/>
                  </a:lnTo>
                  <a:lnTo>
                    <a:pt x="39" y="27"/>
                  </a:lnTo>
                  <a:lnTo>
                    <a:pt x="36" y="26"/>
                  </a:lnTo>
                  <a:lnTo>
                    <a:pt x="35" y="23"/>
                  </a:lnTo>
                  <a:lnTo>
                    <a:pt x="33" y="22"/>
                  </a:lnTo>
                  <a:lnTo>
                    <a:pt x="31" y="20"/>
                  </a:lnTo>
                  <a:lnTo>
                    <a:pt x="29" y="19"/>
                  </a:lnTo>
                  <a:lnTo>
                    <a:pt x="28" y="18"/>
                  </a:lnTo>
                  <a:lnTo>
                    <a:pt x="25" y="17"/>
                  </a:lnTo>
                  <a:lnTo>
                    <a:pt x="23" y="16"/>
                  </a:lnTo>
                  <a:lnTo>
                    <a:pt x="21" y="14"/>
                  </a:lnTo>
                  <a:lnTo>
                    <a:pt x="19" y="14"/>
                  </a:lnTo>
                  <a:lnTo>
                    <a:pt x="17" y="14"/>
                  </a:lnTo>
                  <a:lnTo>
                    <a:pt x="15" y="13"/>
                  </a:lnTo>
                  <a:lnTo>
                    <a:pt x="14" y="14"/>
                  </a:lnTo>
                  <a:lnTo>
                    <a:pt x="12" y="14"/>
                  </a:lnTo>
                  <a:lnTo>
                    <a:pt x="12" y="16"/>
                  </a:lnTo>
                  <a:lnTo>
                    <a:pt x="11" y="17"/>
                  </a:lnTo>
                  <a:lnTo>
                    <a:pt x="10" y="17"/>
                  </a:lnTo>
                  <a:lnTo>
                    <a:pt x="10" y="18"/>
                  </a:lnTo>
                  <a:lnTo>
                    <a:pt x="8" y="19"/>
                  </a:lnTo>
                  <a:lnTo>
                    <a:pt x="8" y="20"/>
                  </a:lnTo>
                  <a:lnTo>
                    <a:pt x="8" y="21"/>
                  </a:lnTo>
                  <a:lnTo>
                    <a:pt x="8" y="22"/>
                  </a:lnTo>
                  <a:lnTo>
                    <a:pt x="8" y="23"/>
                  </a:lnTo>
                  <a:lnTo>
                    <a:pt x="8" y="24"/>
                  </a:lnTo>
                  <a:lnTo>
                    <a:pt x="8" y="27"/>
                  </a:lnTo>
                  <a:lnTo>
                    <a:pt x="10" y="28"/>
                  </a:lnTo>
                  <a:lnTo>
                    <a:pt x="3" y="33"/>
                  </a:lnTo>
                  <a:lnTo>
                    <a:pt x="3" y="32"/>
                  </a:lnTo>
                  <a:lnTo>
                    <a:pt x="2" y="30"/>
                  </a:lnTo>
                  <a:lnTo>
                    <a:pt x="1" y="28"/>
                  </a:lnTo>
                  <a:lnTo>
                    <a:pt x="1" y="26"/>
                  </a:lnTo>
                  <a:lnTo>
                    <a:pt x="1" y="23"/>
                  </a:lnTo>
                  <a:lnTo>
                    <a:pt x="0" y="21"/>
                  </a:lnTo>
                  <a:lnTo>
                    <a:pt x="0" y="19"/>
                  </a:lnTo>
                  <a:lnTo>
                    <a:pt x="0" y="17"/>
                  </a:lnTo>
                  <a:lnTo>
                    <a:pt x="0" y="14"/>
                  </a:lnTo>
                  <a:lnTo>
                    <a:pt x="0" y="12"/>
                  </a:lnTo>
                  <a:lnTo>
                    <a:pt x="0" y="11"/>
                  </a:lnTo>
                  <a:lnTo>
                    <a:pt x="1" y="9"/>
                  </a:lnTo>
                  <a:lnTo>
                    <a:pt x="1" y="7"/>
                  </a:lnTo>
                  <a:lnTo>
                    <a:pt x="2" y="5"/>
                  </a:lnTo>
                  <a:lnTo>
                    <a:pt x="3" y="4"/>
                  </a:lnTo>
                  <a:lnTo>
                    <a:pt x="5" y="2"/>
                  </a:lnTo>
                </a:path>
              </a:pathLst>
            </a:custGeom>
            <a:solidFill>
              <a:srgbClr val="000000">
                <a:alpha val="100000"/>
              </a:srgbClr>
            </a:solidFill>
            <a:ln w="1588" cap="flat" cmpd="sng">
              <a:solidFill>
                <a:srgbClr val="000000">
                  <a:alpha val="100000"/>
                </a:srgbClr>
              </a:solidFill>
              <a:prstDash val="solid"/>
              <a:round/>
            </a:ln>
          </p:spPr>
        </p:sp>
        <p:sp>
          <p:nvSpPr>
            <p:cNvPr id="1048786" name="Freeform 19"/>
            <p:cNvSpPr/>
            <p:nvPr/>
          </p:nvSpPr>
          <p:spPr bwMode="auto">
            <a:xfrm rot="0" flipH="1">
              <a:off x="629" y="1641"/>
              <a:ext cx="75" cy="86"/>
            </a:xfrm>
            <a:custGeom>
              <a:avLst/>
              <a:gdLst>
                <a:gd name="l" fmla="*/ 0 w 75"/>
                <a:gd name="t" fmla="*/ 0 h 86"/>
                <a:gd name="r" fmla="*/ 75 w 75"/>
                <a:gd name="b" fmla="*/ 86 h 86"/>
              </a:gdLst>
              <a:ahLst/>
              <a:rect l="l" t="t" r="r" b="b"/>
              <a:pathLst>
                <a:path w="75" h="86">
                  <a:moveTo>
                    <a:pt x="10" y="0"/>
                  </a:moveTo>
                  <a:lnTo>
                    <a:pt x="36" y="6"/>
                  </a:lnTo>
                  <a:lnTo>
                    <a:pt x="53" y="19"/>
                  </a:lnTo>
                  <a:lnTo>
                    <a:pt x="65" y="39"/>
                  </a:lnTo>
                  <a:lnTo>
                    <a:pt x="75" y="62"/>
                  </a:lnTo>
                  <a:lnTo>
                    <a:pt x="72" y="84"/>
                  </a:lnTo>
                  <a:lnTo>
                    <a:pt x="67" y="83"/>
                  </a:lnTo>
                  <a:lnTo>
                    <a:pt x="42" y="86"/>
                  </a:lnTo>
                  <a:lnTo>
                    <a:pt x="1" y="43"/>
                  </a:lnTo>
                  <a:lnTo>
                    <a:pt x="0" y="10"/>
                  </a:lnTo>
                  <a:lnTo>
                    <a:pt x="2" y="2"/>
                  </a:lnTo>
                  <a:lnTo>
                    <a:pt x="10" y="0"/>
                  </a:lnTo>
                </a:path>
              </a:pathLst>
            </a:custGeom>
            <a:solidFill>
              <a:srgbClr val="336600">
                <a:alpha val="100000"/>
              </a:srgbClr>
            </a:solidFill>
            <a:ln w="1588" cap="flat" cmpd="sng">
              <a:solidFill>
                <a:srgbClr val="000000">
                  <a:alpha val="100000"/>
                </a:srgbClr>
              </a:solidFill>
              <a:prstDash val="solid"/>
              <a:round/>
            </a:ln>
          </p:spPr>
        </p:sp>
        <p:sp>
          <p:nvSpPr>
            <p:cNvPr id="1048787" name="Freeform 20"/>
            <p:cNvSpPr/>
            <p:nvPr/>
          </p:nvSpPr>
          <p:spPr bwMode="auto">
            <a:xfrm rot="0" flipH="1">
              <a:off x="439" y="1468"/>
              <a:ext cx="106" cy="118"/>
            </a:xfrm>
            <a:custGeom>
              <a:avLst/>
              <a:gdLst>
                <a:gd name="l" fmla="*/ 0 w 106"/>
                <a:gd name="t" fmla="*/ 0 h 118"/>
                <a:gd name="r" fmla="*/ 106 w 106"/>
                <a:gd name="b" fmla="*/ 118 h 118"/>
              </a:gdLst>
              <a:ahLst/>
              <a:rect l="l" t="t" r="r" b="b"/>
              <a:pathLst>
                <a:path w="106" h="118">
                  <a:moveTo>
                    <a:pt x="87" y="28"/>
                  </a:moveTo>
                  <a:lnTo>
                    <a:pt x="87" y="28"/>
                  </a:lnTo>
                  <a:lnTo>
                    <a:pt x="88" y="30"/>
                  </a:lnTo>
                  <a:lnTo>
                    <a:pt x="92" y="34"/>
                  </a:lnTo>
                  <a:lnTo>
                    <a:pt x="94" y="38"/>
                  </a:lnTo>
                  <a:lnTo>
                    <a:pt x="97" y="42"/>
                  </a:lnTo>
                  <a:lnTo>
                    <a:pt x="98" y="47"/>
                  </a:lnTo>
                  <a:lnTo>
                    <a:pt x="101" y="51"/>
                  </a:lnTo>
                  <a:lnTo>
                    <a:pt x="103" y="56"/>
                  </a:lnTo>
                  <a:lnTo>
                    <a:pt x="104" y="60"/>
                  </a:lnTo>
                  <a:lnTo>
                    <a:pt x="105" y="65"/>
                  </a:lnTo>
                  <a:lnTo>
                    <a:pt x="105" y="69"/>
                  </a:lnTo>
                  <a:lnTo>
                    <a:pt x="106" y="74"/>
                  </a:lnTo>
                  <a:lnTo>
                    <a:pt x="105" y="78"/>
                  </a:lnTo>
                  <a:lnTo>
                    <a:pt x="105" y="84"/>
                  </a:lnTo>
                  <a:lnTo>
                    <a:pt x="104" y="88"/>
                  </a:lnTo>
                  <a:lnTo>
                    <a:pt x="103" y="93"/>
                  </a:lnTo>
                  <a:lnTo>
                    <a:pt x="101" y="99"/>
                  </a:lnTo>
                  <a:lnTo>
                    <a:pt x="100" y="102"/>
                  </a:lnTo>
                  <a:lnTo>
                    <a:pt x="96" y="106"/>
                  </a:lnTo>
                  <a:lnTo>
                    <a:pt x="93" y="109"/>
                  </a:lnTo>
                  <a:lnTo>
                    <a:pt x="89" y="113"/>
                  </a:lnTo>
                  <a:lnTo>
                    <a:pt x="85" y="115"/>
                  </a:lnTo>
                  <a:lnTo>
                    <a:pt x="82" y="117"/>
                  </a:lnTo>
                  <a:lnTo>
                    <a:pt x="77" y="118"/>
                  </a:lnTo>
                  <a:lnTo>
                    <a:pt x="72" y="118"/>
                  </a:lnTo>
                  <a:lnTo>
                    <a:pt x="67" y="118"/>
                  </a:lnTo>
                  <a:lnTo>
                    <a:pt x="63" y="118"/>
                  </a:lnTo>
                  <a:lnTo>
                    <a:pt x="57" y="117"/>
                  </a:lnTo>
                  <a:lnTo>
                    <a:pt x="53" y="115"/>
                  </a:lnTo>
                  <a:lnTo>
                    <a:pt x="47" y="114"/>
                  </a:lnTo>
                  <a:lnTo>
                    <a:pt x="42" y="112"/>
                  </a:lnTo>
                  <a:lnTo>
                    <a:pt x="38" y="108"/>
                  </a:lnTo>
                  <a:lnTo>
                    <a:pt x="30" y="104"/>
                  </a:lnTo>
                  <a:lnTo>
                    <a:pt x="29" y="103"/>
                  </a:lnTo>
                  <a:lnTo>
                    <a:pt x="26" y="99"/>
                  </a:lnTo>
                  <a:lnTo>
                    <a:pt x="23" y="97"/>
                  </a:lnTo>
                  <a:lnTo>
                    <a:pt x="20" y="94"/>
                  </a:lnTo>
                  <a:lnTo>
                    <a:pt x="18" y="90"/>
                  </a:lnTo>
                  <a:lnTo>
                    <a:pt x="16" y="87"/>
                  </a:lnTo>
                  <a:lnTo>
                    <a:pt x="13" y="84"/>
                  </a:lnTo>
                  <a:lnTo>
                    <a:pt x="11" y="80"/>
                  </a:lnTo>
                  <a:lnTo>
                    <a:pt x="9" y="77"/>
                  </a:lnTo>
                  <a:lnTo>
                    <a:pt x="8" y="72"/>
                  </a:lnTo>
                  <a:lnTo>
                    <a:pt x="7" y="69"/>
                  </a:lnTo>
                  <a:lnTo>
                    <a:pt x="4" y="65"/>
                  </a:lnTo>
                  <a:lnTo>
                    <a:pt x="3" y="60"/>
                  </a:lnTo>
                  <a:lnTo>
                    <a:pt x="2" y="57"/>
                  </a:lnTo>
                  <a:lnTo>
                    <a:pt x="1" y="52"/>
                  </a:lnTo>
                  <a:lnTo>
                    <a:pt x="1" y="47"/>
                  </a:lnTo>
                  <a:lnTo>
                    <a:pt x="0" y="44"/>
                  </a:lnTo>
                  <a:lnTo>
                    <a:pt x="0" y="42"/>
                  </a:lnTo>
                  <a:lnTo>
                    <a:pt x="0" y="39"/>
                  </a:lnTo>
                  <a:lnTo>
                    <a:pt x="0" y="36"/>
                  </a:lnTo>
                  <a:lnTo>
                    <a:pt x="1" y="32"/>
                  </a:lnTo>
                  <a:lnTo>
                    <a:pt x="1" y="29"/>
                  </a:lnTo>
                  <a:lnTo>
                    <a:pt x="2" y="25"/>
                  </a:lnTo>
                  <a:lnTo>
                    <a:pt x="3" y="22"/>
                  </a:lnTo>
                  <a:lnTo>
                    <a:pt x="4" y="20"/>
                  </a:lnTo>
                  <a:lnTo>
                    <a:pt x="6" y="17"/>
                  </a:lnTo>
                  <a:lnTo>
                    <a:pt x="8" y="14"/>
                  </a:lnTo>
                  <a:lnTo>
                    <a:pt x="9" y="11"/>
                  </a:lnTo>
                  <a:lnTo>
                    <a:pt x="11" y="9"/>
                  </a:lnTo>
                  <a:lnTo>
                    <a:pt x="13" y="8"/>
                  </a:lnTo>
                  <a:lnTo>
                    <a:pt x="16" y="5"/>
                  </a:lnTo>
                  <a:lnTo>
                    <a:pt x="20" y="3"/>
                  </a:lnTo>
                  <a:lnTo>
                    <a:pt x="32" y="11"/>
                  </a:lnTo>
                  <a:lnTo>
                    <a:pt x="31" y="11"/>
                  </a:lnTo>
                  <a:lnTo>
                    <a:pt x="29" y="12"/>
                  </a:lnTo>
                  <a:lnTo>
                    <a:pt x="27" y="13"/>
                  </a:lnTo>
                  <a:lnTo>
                    <a:pt x="25" y="14"/>
                  </a:lnTo>
                  <a:lnTo>
                    <a:pt x="22" y="15"/>
                  </a:lnTo>
                  <a:lnTo>
                    <a:pt x="21" y="17"/>
                  </a:lnTo>
                  <a:lnTo>
                    <a:pt x="19" y="19"/>
                  </a:lnTo>
                  <a:lnTo>
                    <a:pt x="18" y="21"/>
                  </a:lnTo>
                  <a:lnTo>
                    <a:pt x="17" y="22"/>
                  </a:lnTo>
                  <a:lnTo>
                    <a:pt x="16" y="24"/>
                  </a:lnTo>
                  <a:lnTo>
                    <a:pt x="14" y="28"/>
                  </a:lnTo>
                  <a:lnTo>
                    <a:pt x="13" y="30"/>
                  </a:lnTo>
                  <a:lnTo>
                    <a:pt x="13" y="32"/>
                  </a:lnTo>
                  <a:lnTo>
                    <a:pt x="12" y="36"/>
                  </a:lnTo>
                  <a:lnTo>
                    <a:pt x="12" y="39"/>
                  </a:lnTo>
                  <a:lnTo>
                    <a:pt x="12" y="43"/>
                  </a:lnTo>
                  <a:lnTo>
                    <a:pt x="12" y="46"/>
                  </a:lnTo>
                  <a:lnTo>
                    <a:pt x="12" y="49"/>
                  </a:lnTo>
                  <a:lnTo>
                    <a:pt x="13" y="53"/>
                  </a:lnTo>
                  <a:lnTo>
                    <a:pt x="14" y="57"/>
                  </a:lnTo>
                  <a:lnTo>
                    <a:pt x="16" y="61"/>
                  </a:lnTo>
                  <a:lnTo>
                    <a:pt x="17" y="65"/>
                  </a:lnTo>
                  <a:lnTo>
                    <a:pt x="18" y="68"/>
                  </a:lnTo>
                  <a:lnTo>
                    <a:pt x="19" y="71"/>
                  </a:lnTo>
                  <a:lnTo>
                    <a:pt x="21" y="75"/>
                  </a:lnTo>
                  <a:lnTo>
                    <a:pt x="23" y="78"/>
                  </a:lnTo>
                  <a:lnTo>
                    <a:pt x="26" y="81"/>
                  </a:lnTo>
                  <a:lnTo>
                    <a:pt x="28" y="85"/>
                  </a:lnTo>
                  <a:lnTo>
                    <a:pt x="30" y="87"/>
                  </a:lnTo>
                  <a:lnTo>
                    <a:pt x="34" y="90"/>
                  </a:lnTo>
                  <a:lnTo>
                    <a:pt x="36" y="93"/>
                  </a:lnTo>
                  <a:lnTo>
                    <a:pt x="40" y="96"/>
                  </a:lnTo>
                  <a:lnTo>
                    <a:pt x="41" y="97"/>
                  </a:lnTo>
                  <a:lnTo>
                    <a:pt x="45" y="99"/>
                  </a:lnTo>
                  <a:lnTo>
                    <a:pt x="48" y="100"/>
                  </a:lnTo>
                  <a:lnTo>
                    <a:pt x="51" y="103"/>
                  </a:lnTo>
                  <a:lnTo>
                    <a:pt x="55" y="104"/>
                  </a:lnTo>
                  <a:lnTo>
                    <a:pt x="58" y="105"/>
                  </a:lnTo>
                  <a:lnTo>
                    <a:pt x="61" y="106"/>
                  </a:lnTo>
                  <a:lnTo>
                    <a:pt x="65" y="106"/>
                  </a:lnTo>
                  <a:lnTo>
                    <a:pt x="68" y="106"/>
                  </a:lnTo>
                  <a:lnTo>
                    <a:pt x="72" y="106"/>
                  </a:lnTo>
                  <a:lnTo>
                    <a:pt x="75" y="106"/>
                  </a:lnTo>
                  <a:lnTo>
                    <a:pt x="78" y="105"/>
                  </a:lnTo>
                  <a:lnTo>
                    <a:pt x="82" y="104"/>
                  </a:lnTo>
                  <a:lnTo>
                    <a:pt x="84" y="103"/>
                  </a:lnTo>
                  <a:lnTo>
                    <a:pt x="86" y="100"/>
                  </a:lnTo>
                  <a:lnTo>
                    <a:pt x="89" y="97"/>
                  </a:lnTo>
                  <a:lnTo>
                    <a:pt x="91" y="95"/>
                  </a:lnTo>
                  <a:lnTo>
                    <a:pt x="93" y="91"/>
                  </a:lnTo>
                  <a:lnTo>
                    <a:pt x="94" y="88"/>
                  </a:lnTo>
                  <a:lnTo>
                    <a:pt x="95" y="84"/>
                  </a:lnTo>
                  <a:lnTo>
                    <a:pt x="95" y="80"/>
                  </a:lnTo>
                  <a:lnTo>
                    <a:pt x="96" y="76"/>
                  </a:lnTo>
                  <a:lnTo>
                    <a:pt x="96" y="72"/>
                  </a:lnTo>
                  <a:lnTo>
                    <a:pt x="95" y="68"/>
                  </a:lnTo>
                  <a:lnTo>
                    <a:pt x="95" y="65"/>
                  </a:lnTo>
                  <a:lnTo>
                    <a:pt x="94" y="60"/>
                  </a:lnTo>
                  <a:lnTo>
                    <a:pt x="92" y="57"/>
                  </a:lnTo>
                  <a:lnTo>
                    <a:pt x="91" y="52"/>
                  </a:lnTo>
                  <a:lnTo>
                    <a:pt x="88" y="49"/>
                  </a:lnTo>
                  <a:lnTo>
                    <a:pt x="86" y="46"/>
                  </a:lnTo>
                  <a:lnTo>
                    <a:pt x="84" y="42"/>
                  </a:lnTo>
                  <a:lnTo>
                    <a:pt x="81" y="37"/>
                  </a:lnTo>
                  <a:lnTo>
                    <a:pt x="79" y="36"/>
                  </a:lnTo>
                  <a:lnTo>
                    <a:pt x="78" y="34"/>
                  </a:lnTo>
                  <a:lnTo>
                    <a:pt x="76" y="32"/>
                  </a:lnTo>
                  <a:lnTo>
                    <a:pt x="74" y="30"/>
                  </a:lnTo>
                  <a:lnTo>
                    <a:pt x="72" y="28"/>
                  </a:lnTo>
                  <a:lnTo>
                    <a:pt x="69" y="25"/>
                  </a:lnTo>
                  <a:lnTo>
                    <a:pt x="66" y="23"/>
                  </a:lnTo>
                  <a:lnTo>
                    <a:pt x="63" y="21"/>
                  </a:lnTo>
                  <a:lnTo>
                    <a:pt x="59" y="19"/>
                  </a:lnTo>
                  <a:lnTo>
                    <a:pt x="56" y="17"/>
                  </a:lnTo>
                  <a:lnTo>
                    <a:pt x="53" y="14"/>
                  </a:lnTo>
                  <a:lnTo>
                    <a:pt x="49" y="13"/>
                  </a:lnTo>
                  <a:lnTo>
                    <a:pt x="46" y="12"/>
                  </a:lnTo>
                  <a:lnTo>
                    <a:pt x="41" y="11"/>
                  </a:lnTo>
                  <a:lnTo>
                    <a:pt x="38" y="11"/>
                  </a:lnTo>
                  <a:lnTo>
                    <a:pt x="32" y="11"/>
                  </a:lnTo>
                  <a:lnTo>
                    <a:pt x="20" y="3"/>
                  </a:lnTo>
                  <a:lnTo>
                    <a:pt x="22" y="2"/>
                  </a:lnTo>
                  <a:lnTo>
                    <a:pt x="27" y="1"/>
                  </a:lnTo>
                  <a:lnTo>
                    <a:pt x="31" y="0"/>
                  </a:lnTo>
                  <a:lnTo>
                    <a:pt x="37" y="0"/>
                  </a:lnTo>
                  <a:lnTo>
                    <a:pt x="41" y="1"/>
                  </a:lnTo>
                  <a:lnTo>
                    <a:pt x="46" y="1"/>
                  </a:lnTo>
                  <a:lnTo>
                    <a:pt x="50" y="3"/>
                  </a:lnTo>
                  <a:lnTo>
                    <a:pt x="55" y="4"/>
                  </a:lnTo>
                  <a:lnTo>
                    <a:pt x="59" y="6"/>
                  </a:lnTo>
                  <a:lnTo>
                    <a:pt x="64" y="9"/>
                  </a:lnTo>
                  <a:lnTo>
                    <a:pt x="68" y="11"/>
                  </a:lnTo>
                  <a:lnTo>
                    <a:pt x="72" y="14"/>
                  </a:lnTo>
                  <a:lnTo>
                    <a:pt x="76" y="18"/>
                  </a:lnTo>
                  <a:lnTo>
                    <a:pt x="79" y="20"/>
                  </a:lnTo>
                  <a:lnTo>
                    <a:pt x="83" y="23"/>
                  </a:lnTo>
                  <a:lnTo>
                    <a:pt x="87" y="28"/>
                  </a:lnTo>
                </a:path>
              </a:pathLst>
            </a:custGeom>
            <a:solidFill>
              <a:srgbClr val="000000">
                <a:alpha val="100000"/>
              </a:srgbClr>
            </a:solidFill>
            <a:ln>
              <a:noFill/>
            </a:ln>
          </p:spPr>
        </p:sp>
        <p:sp>
          <p:nvSpPr>
            <p:cNvPr id="1048788" name="Freeform 21"/>
            <p:cNvSpPr/>
            <p:nvPr/>
          </p:nvSpPr>
          <p:spPr bwMode="auto">
            <a:xfrm rot="0" flipH="1">
              <a:off x="522" y="1553"/>
              <a:ext cx="53" cy="49"/>
            </a:xfrm>
            <a:custGeom>
              <a:avLst/>
              <a:gdLst>
                <a:gd name="l" fmla="*/ 0 w 53"/>
                <a:gd name="t" fmla="*/ 0 h 49"/>
                <a:gd name="r" fmla="*/ 53 w 53"/>
                <a:gd name="b" fmla="*/ 49 h 49"/>
              </a:gdLst>
              <a:ahLst/>
              <a:rect l="l" t="t" r="r" b="b"/>
              <a:pathLst>
                <a:path w="53" h="49">
                  <a:moveTo>
                    <a:pt x="27" y="3"/>
                  </a:moveTo>
                  <a:lnTo>
                    <a:pt x="27" y="3"/>
                  </a:lnTo>
                  <a:lnTo>
                    <a:pt x="28" y="2"/>
                  </a:lnTo>
                  <a:lnTo>
                    <a:pt x="30" y="1"/>
                  </a:lnTo>
                  <a:lnTo>
                    <a:pt x="32" y="0"/>
                  </a:lnTo>
                  <a:lnTo>
                    <a:pt x="36" y="0"/>
                  </a:lnTo>
                  <a:lnTo>
                    <a:pt x="38" y="0"/>
                  </a:lnTo>
                  <a:lnTo>
                    <a:pt x="40" y="1"/>
                  </a:lnTo>
                  <a:lnTo>
                    <a:pt x="42" y="2"/>
                  </a:lnTo>
                  <a:lnTo>
                    <a:pt x="46" y="3"/>
                  </a:lnTo>
                  <a:lnTo>
                    <a:pt x="48" y="5"/>
                  </a:lnTo>
                  <a:lnTo>
                    <a:pt x="49" y="8"/>
                  </a:lnTo>
                  <a:lnTo>
                    <a:pt x="51" y="10"/>
                  </a:lnTo>
                  <a:lnTo>
                    <a:pt x="52" y="12"/>
                  </a:lnTo>
                  <a:lnTo>
                    <a:pt x="52" y="14"/>
                  </a:lnTo>
                  <a:lnTo>
                    <a:pt x="53" y="17"/>
                  </a:lnTo>
                  <a:lnTo>
                    <a:pt x="52" y="19"/>
                  </a:lnTo>
                  <a:lnTo>
                    <a:pt x="51" y="22"/>
                  </a:lnTo>
                  <a:lnTo>
                    <a:pt x="23" y="49"/>
                  </a:lnTo>
                  <a:lnTo>
                    <a:pt x="0" y="26"/>
                  </a:lnTo>
                  <a:lnTo>
                    <a:pt x="27" y="3"/>
                  </a:lnTo>
                </a:path>
              </a:pathLst>
            </a:custGeom>
            <a:solidFill>
              <a:srgbClr val="D9D9D9">
                <a:alpha val="100000"/>
              </a:srgbClr>
            </a:solidFill>
            <a:ln w="1588" cap="flat" cmpd="sng">
              <a:solidFill>
                <a:srgbClr val="000000">
                  <a:alpha val="100000"/>
                </a:srgbClr>
              </a:solidFill>
              <a:prstDash val="solid"/>
              <a:round/>
            </a:ln>
          </p:spPr>
        </p:sp>
        <p:sp>
          <p:nvSpPr>
            <p:cNvPr id="1048789" name="Freeform 22"/>
            <p:cNvSpPr/>
            <p:nvPr/>
          </p:nvSpPr>
          <p:spPr bwMode="auto">
            <a:xfrm rot="0" flipH="1">
              <a:off x="580" y="1605"/>
              <a:ext cx="78" cy="79"/>
            </a:xfrm>
            <a:custGeom>
              <a:avLst/>
              <a:gdLst>
                <a:gd name="l" fmla="*/ 0 w 78"/>
                <a:gd name="t" fmla="*/ 0 h 79"/>
                <a:gd name="r" fmla="*/ 78 w 78"/>
                <a:gd name="b" fmla="*/ 79 h 79"/>
              </a:gdLst>
              <a:ahLst/>
              <a:rect l="l" t="t" r="r" b="b"/>
              <a:pathLst>
                <a:path w="78" h="79">
                  <a:moveTo>
                    <a:pt x="49" y="0"/>
                  </a:moveTo>
                  <a:lnTo>
                    <a:pt x="49" y="0"/>
                  </a:lnTo>
                  <a:lnTo>
                    <a:pt x="50" y="0"/>
                  </a:lnTo>
                  <a:lnTo>
                    <a:pt x="54" y="1"/>
                  </a:lnTo>
                  <a:lnTo>
                    <a:pt x="56" y="4"/>
                  </a:lnTo>
                  <a:lnTo>
                    <a:pt x="58" y="5"/>
                  </a:lnTo>
                  <a:lnTo>
                    <a:pt x="60" y="7"/>
                  </a:lnTo>
                  <a:lnTo>
                    <a:pt x="63" y="8"/>
                  </a:lnTo>
                  <a:lnTo>
                    <a:pt x="65" y="10"/>
                  </a:lnTo>
                  <a:lnTo>
                    <a:pt x="66" y="12"/>
                  </a:lnTo>
                  <a:lnTo>
                    <a:pt x="68" y="14"/>
                  </a:lnTo>
                  <a:lnTo>
                    <a:pt x="69" y="16"/>
                  </a:lnTo>
                  <a:lnTo>
                    <a:pt x="70" y="18"/>
                  </a:lnTo>
                  <a:lnTo>
                    <a:pt x="73" y="21"/>
                  </a:lnTo>
                  <a:lnTo>
                    <a:pt x="74" y="23"/>
                  </a:lnTo>
                  <a:lnTo>
                    <a:pt x="75" y="25"/>
                  </a:lnTo>
                  <a:lnTo>
                    <a:pt x="76" y="27"/>
                  </a:lnTo>
                  <a:lnTo>
                    <a:pt x="78" y="32"/>
                  </a:lnTo>
                  <a:lnTo>
                    <a:pt x="28" y="79"/>
                  </a:lnTo>
                  <a:lnTo>
                    <a:pt x="0" y="43"/>
                  </a:lnTo>
                  <a:lnTo>
                    <a:pt x="49" y="0"/>
                  </a:lnTo>
                </a:path>
              </a:pathLst>
            </a:custGeom>
            <a:solidFill>
              <a:srgbClr val="D9D9D9">
                <a:alpha val="100000"/>
              </a:srgbClr>
            </a:solidFill>
            <a:ln w="1588" cap="flat" cmpd="sng">
              <a:solidFill>
                <a:srgbClr val="000000">
                  <a:alpha val="100000"/>
                </a:srgbClr>
              </a:solidFill>
              <a:prstDash val="solid"/>
              <a:round/>
            </a:ln>
          </p:spPr>
        </p:sp>
        <p:sp>
          <p:nvSpPr>
            <p:cNvPr id="1048790" name="Freeform 23"/>
            <p:cNvSpPr/>
            <p:nvPr/>
          </p:nvSpPr>
          <p:spPr bwMode="auto">
            <a:xfrm rot="0" flipH="1">
              <a:off x="625" y="1639"/>
              <a:ext cx="78" cy="86"/>
            </a:xfrm>
            <a:custGeom>
              <a:avLst/>
              <a:gdLst>
                <a:gd name="l" fmla="*/ 0 w 78"/>
                <a:gd name="t" fmla="*/ 0 h 86"/>
                <a:gd name="r" fmla="*/ 78 w 78"/>
                <a:gd name="b" fmla="*/ 86 h 86"/>
              </a:gdLst>
              <a:ahLst/>
              <a:rect l="l" t="t" r="r" b="b"/>
              <a:pathLst>
                <a:path w="78" h="86">
                  <a:moveTo>
                    <a:pt x="0" y="6"/>
                  </a:moveTo>
                  <a:lnTo>
                    <a:pt x="7" y="0"/>
                  </a:lnTo>
                  <a:lnTo>
                    <a:pt x="9" y="0"/>
                  </a:lnTo>
                  <a:lnTo>
                    <a:pt x="13" y="0"/>
                  </a:lnTo>
                  <a:lnTo>
                    <a:pt x="18" y="0"/>
                  </a:lnTo>
                  <a:lnTo>
                    <a:pt x="21" y="1"/>
                  </a:lnTo>
                  <a:lnTo>
                    <a:pt x="26" y="1"/>
                  </a:lnTo>
                  <a:lnTo>
                    <a:pt x="29" y="2"/>
                  </a:lnTo>
                  <a:lnTo>
                    <a:pt x="33" y="3"/>
                  </a:lnTo>
                  <a:lnTo>
                    <a:pt x="36" y="4"/>
                  </a:lnTo>
                  <a:lnTo>
                    <a:pt x="39" y="7"/>
                  </a:lnTo>
                  <a:lnTo>
                    <a:pt x="43" y="8"/>
                  </a:lnTo>
                  <a:lnTo>
                    <a:pt x="46" y="10"/>
                  </a:lnTo>
                  <a:lnTo>
                    <a:pt x="49" y="12"/>
                  </a:lnTo>
                  <a:lnTo>
                    <a:pt x="52" y="15"/>
                  </a:lnTo>
                  <a:lnTo>
                    <a:pt x="55" y="18"/>
                  </a:lnTo>
                  <a:lnTo>
                    <a:pt x="57" y="20"/>
                  </a:lnTo>
                  <a:lnTo>
                    <a:pt x="62" y="26"/>
                  </a:lnTo>
                  <a:lnTo>
                    <a:pt x="63" y="27"/>
                  </a:lnTo>
                  <a:lnTo>
                    <a:pt x="65" y="30"/>
                  </a:lnTo>
                  <a:lnTo>
                    <a:pt x="67" y="34"/>
                  </a:lnTo>
                  <a:lnTo>
                    <a:pt x="68" y="36"/>
                  </a:lnTo>
                  <a:lnTo>
                    <a:pt x="71" y="39"/>
                  </a:lnTo>
                  <a:lnTo>
                    <a:pt x="72" y="42"/>
                  </a:lnTo>
                  <a:lnTo>
                    <a:pt x="73" y="46"/>
                  </a:lnTo>
                  <a:lnTo>
                    <a:pt x="74" y="49"/>
                  </a:lnTo>
                  <a:lnTo>
                    <a:pt x="75" y="53"/>
                  </a:lnTo>
                  <a:lnTo>
                    <a:pt x="76" y="56"/>
                  </a:lnTo>
                  <a:lnTo>
                    <a:pt x="77" y="59"/>
                  </a:lnTo>
                  <a:lnTo>
                    <a:pt x="77" y="63"/>
                  </a:lnTo>
                  <a:lnTo>
                    <a:pt x="78" y="67"/>
                  </a:lnTo>
                  <a:lnTo>
                    <a:pt x="78" y="70"/>
                  </a:lnTo>
                  <a:lnTo>
                    <a:pt x="78" y="74"/>
                  </a:lnTo>
                  <a:lnTo>
                    <a:pt x="78" y="79"/>
                  </a:lnTo>
                  <a:lnTo>
                    <a:pt x="71" y="86"/>
                  </a:lnTo>
                  <a:lnTo>
                    <a:pt x="71" y="84"/>
                  </a:lnTo>
                  <a:lnTo>
                    <a:pt x="71" y="81"/>
                  </a:lnTo>
                  <a:lnTo>
                    <a:pt x="69" y="76"/>
                  </a:lnTo>
                  <a:lnTo>
                    <a:pt x="69" y="73"/>
                  </a:lnTo>
                  <a:lnTo>
                    <a:pt x="68" y="69"/>
                  </a:lnTo>
                  <a:lnTo>
                    <a:pt x="68" y="66"/>
                  </a:lnTo>
                  <a:lnTo>
                    <a:pt x="67" y="62"/>
                  </a:lnTo>
                  <a:lnTo>
                    <a:pt x="66" y="58"/>
                  </a:lnTo>
                  <a:lnTo>
                    <a:pt x="65" y="55"/>
                  </a:lnTo>
                  <a:lnTo>
                    <a:pt x="64" y="51"/>
                  </a:lnTo>
                  <a:lnTo>
                    <a:pt x="62" y="48"/>
                  </a:lnTo>
                  <a:lnTo>
                    <a:pt x="61" y="45"/>
                  </a:lnTo>
                  <a:lnTo>
                    <a:pt x="59" y="41"/>
                  </a:lnTo>
                  <a:lnTo>
                    <a:pt x="57" y="38"/>
                  </a:lnTo>
                  <a:lnTo>
                    <a:pt x="55" y="35"/>
                  </a:lnTo>
                  <a:lnTo>
                    <a:pt x="52" y="30"/>
                  </a:lnTo>
                  <a:lnTo>
                    <a:pt x="50" y="28"/>
                  </a:lnTo>
                  <a:lnTo>
                    <a:pt x="48" y="26"/>
                  </a:lnTo>
                  <a:lnTo>
                    <a:pt x="45" y="22"/>
                  </a:lnTo>
                  <a:lnTo>
                    <a:pt x="43" y="20"/>
                  </a:lnTo>
                  <a:lnTo>
                    <a:pt x="39" y="18"/>
                  </a:lnTo>
                  <a:lnTo>
                    <a:pt x="37" y="16"/>
                  </a:lnTo>
                  <a:lnTo>
                    <a:pt x="34" y="13"/>
                  </a:lnTo>
                  <a:lnTo>
                    <a:pt x="30" y="12"/>
                  </a:lnTo>
                  <a:lnTo>
                    <a:pt x="28" y="10"/>
                  </a:lnTo>
                  <a:lnTo>
                    <a:pt x="25" y="9"/>
                  </a:lnTo>
                  <a:lnTo>
                    <a:pt x="21" y="8"/>
                  </a:lnTo>
                  <a:lnTo>
                    <a:pt x="17" y="7"/>
                  </a:lnTo>
                  <a:lnTo>
                    <a:pt x="13" y="7"/>
                  </a:lnTo>
                  <a:lnTo>
                    <a:pt x="10" y="6"/>
                  </a:lnTo>
                  <a:lnTo>
                    <a:pt x="6" y="6"/>
                  </a:lnTo>
                  <a:lnTo>
                    <a:pt x="0" y="6"/>
                  </a:lnTo>
                </a:path>
              </a:pathLst>
            </a:custGeom>
            <a:solidFill>
              <a:srgbClr val="000000">
                <a:alpha val="100000"/>
              </a:srgbClr>
            </a:solidFill>
            <a:ln w="1588" cap="flat" cmpd="sng">
              <a:solidFill>
                <a:srgbClr val="000000">
                  <a:alpha val="100000"/>
                </a:srgbClr>
              </a:solidFill>
              <a:prstDash val="solid"/>
              <a:round/>
            </a:ln>
          </p:spPr>
        </p:sp>
        <p:sp>
          <p:nvSpPr>
            <p:cNvPr id="1048791" name="Freeform 24"/>
            <p:cNvSpPr/>
            <p:nvPr/>
          </p:nvSpPr>
          <p:spPr bwMode="auto">
            <a:xfrm rot="0" flipH="1">
              <a:off x="703" y="1705"/>
              <a:ext cx="92" cy="101"/>
            </a:xfrm>
            <a:custGeom>
              <a:avLst/>
              <a:gdLst>
                <a:gd name="l" fmla="*/ 0 w 92"/>
                <a:gd name="t" fmla="*/ 0 h 101"/>
                <a:gd name="r" fmla="*/ 92 w 92"/>
                <a:gd name="b" fmla="*/ 101 h 101"/>
              </a:gdLst>
              <a:ahLst/>
              <a:rect l="l" t="t" r="r" b="b"/>
              <a:pathLst>
                <a:path w="92" h="101">
                  <a:moveTo>
                    <a:pt x="37" y="0"/>
                  </a:moveTo>
                  <a:lnTo>
                    <a:pt x="92" y="53"/>
                  </a:lnTo>
                  <a:lnTo>
                    <a:pt x="83" y="88"/>
                  </a:lnTo>
                  <a:lnTo>
                    <a:pt x="83" y="92"/>
                  </a:lnTo>
                  <a:lnTo>
                    <a:pt x="74" y="101"/>
                  </a:lnTo>
                  <a:lnTo>
                    <a:pt x="55" y="72"/>
                  </a:lnTo>
                  <a:lnTo>
                    <a:pt x="28" y="36"/>
                  </a:lnTo>
                  <a:lnTo>
                    <a:pt x="0" y="18"/>
                  </a:lnTo>
                  <a:lnTo>
                    <a:pt x="13" y="7"/>
                  </a:lnTo>
                  <a:lnTo>
                    <a:pt x="14" y="8"/>
                  </a:lnTo>
                  <a:lnTo>
                    <a:pt x="37" y="0"/>
                  </a:lnTo>
                </a:path>
              </a:pathLst>
            </a:custGeom>
            <a:solidFill>
              <a:srgbClr val="000000">
                <a:alpha val="100000"/>
              </a:srgbClr>
            </a:solidFill>
            <a:ln w="1588" cap="flat" cmpd="sng">
              <a:solidFill>
                <a:srgbClr val="000000">
                  <a:alpha val="100000"/>
                </a:srgbClr>
              </a:solidFill>
              <a:prstDash val="solid"/>
              <a:round/>
            </a:ln>
          </p:spPr>
        </p:sp>
        <p:sp>
          <p:nvSpPr>
            <p:cNvPr id="1048792" name="Freeform 25"/>
            <p:cNvSpPr/>
            <p:nvPr/>
          </p:nvSpPr>
          <p:spPr bwMode="auto">
            <a:xfrm rot="0" flipH="1">
              <a:off x="632" y="1645"/>
              <a:ext cx="149" cy="151"/>
            </a:xfrm>
            <a:custGeom>
              <a:avLst/>
              <a:gdLst>
                <a:gd name="l" fmla="*/ 0 w 149"/>
                <a:gd name="t" fmla="*/ 0 h 151"/>
                <a:gd name="r" fmla="*/ 149 w 149"/>
                <a:gd name="b" fmla="*/ 151 h 151"/>
              </a:gdLst>
              <a:ahLst/>
              <a:rect l="l" t="t" r="r" b="b"/>
              <a:pathLst>
                <a:path w="149" h="151">
                  <a:moveTo>
                    <a:pt x="79" y="0"/>
                  </a:moveTo>
                  <a:lnTo>
                    <a:pt x="79" y="0"/>
                  </a:lnTo>
                  <a:lnTo>
                    <a:pt x="80" y="1"/>
                  </a:lnTo>
                  <a:lnTo>
                    <a:pt x="80" y="4"/>
                  </a:lnTo>
                  <a:lnTo>
                    <a:pt x="81" y="6"/>
                  </a:lnTo>
                  <a:lnTo>
                    <a:pt x="81" y="10"/>
                  </a:lnTo>
                  <a:lnTo>
                    <a:pt x="83" y="13"/>
                  </a:lnTo>
                  <a:lnTo>
                    <a:pt x="83" y="16"/>
                  </a:lnTo>
                  <a:lnTo>
                    <a:pt x="84" y="20"/>
                  </a:lnTo>
                  <a:lnTo>
                    <a:pt x="85" y="23"/>
                  </a:lnTo>
                  <a:lnTo>
                    <a:pt x="86" y="26"/>
                  </a:lnTo>
                  <a:lnTo>
                    <a:pt x="87" y="30"/>
                  </a:lnTo>
                  <a:lnTo>
                    <a:pt x="88" y="33"/>
                  </a:lnTo>
                  <a:lnTo>
                    <a:pt x="89" y="36"/>
                  </a:lnTo>
                  <a:lnTo>
                    <a:pt x="90" y="39"/>
                  </a:lnTo>
                  <a:lnTo>
                    <a:pt x="93" y="42"/>
                  </a:lnTo>
                  <a:lnTo>
                    <a:pt x="94" y="44"/>
                  </a:lnTo>
                  <a:lnTo>
                    <a:pt x="97" y="49"/>
                  </a:lnTo>
                  <a:lnTo>
                    <a:pt x="98" y="50"/>
                  </a:lnTo>
                  <a:lnTo>
                    <a:pt x="102" y="53"/>
                  </a:lnTo>
                  <a:lnTo>
                    <a:pt x="104" y="56"/>
                  </a:lnTo>
                  <a:lnTo>
                    <a:pt x="106" y="59"/>
                  </a:lnTo>
                  <a:lnTo>
                    <a:pt x="109" y="61"/>
                  </a:lnTo>
                  <a:lnTo>
                    <a:pt x="113" y="63"/>
                  </a:lnTo>
                  <a:lnTo>
                    <a:pt x="116" y="66"/>
                  </a:lnTo>
                  <a:lnTo>
                    <a:pt x="118" y="68"/>
                  </a:lnTo>
                  <a:lnTo>
                    <a:pt x="122" y="70"/>
                  </a:lnTo>
                  <a:lnTo>
                    <a:pt x="125" y="72"/>
                  </a:lnTo>
                  <a:lnTo>
                    <a:pt x="128" y="73"/>
                  </a:lnTo>
                  <a:lnTo>
                    <a:pt x="132" y="76"/>
                  </a:lnTo>
                  <a:lnTo>
                    <a:pt x="136" y="77"/>
                  </a:lnTo>
                  <a:lnTo>
                    <a:pt x="140" y="78"/>
                  </a:lnTo>
                  <a:lnTo>
                    <a:pt x="143" y="79"/>
                  </a:lnTo>
                  <a:lnTo>
                    <a:pt x="149" y="79"/>
                  </a:lnTo>
                  <a:lnTo>
                    <a:pt x="69" y="151"/>
                  </a:lnTo>
                  <a:lnTo>
                    <a:pt x="69" y="148"/>
                  </a:lnTo>
                  <a:lnTo>
                    <a:pt x="69" y="144"/>
                  </a:lnTo>
                  <a:lnTo>
                    <a:pt x="69" y="139"/>
                  </a:lnTo>
                  <a:lnTo>
                    <a:pt x="69" y="135"/>
                  </a:lnTo>
                  <a:lnTo>
                    <a:pt x="68" y="130"/>
                  </a:lnTo>
                  <a:lnTo>
                    <a:pt x="67" y="127"/>
                  </a:lnTo>
                  <a:lnTo>
                    <a:pt x="66" y="123"/>
                  </a:lnTo>
                  <a:lnTo>
                    <a:pt x="65" y="119"/>
                  </a:lnTo>
                  <a:lnTo>
                    <a:pt x="63" y="116"/>
                  </a:lnTo>
                  <a:lnTo>
                    <a:pt x="62" y="113"/>
                  </a:lnTo>
                  <a:lnTo>
                    <a:pt x="60" y="109"/>
                  </a:lnTo>
                  <a:lnTo>
                    <a:pt x="58" y="106"/>
                  </a:lnTo>
                  <a:lnTo>
                    <a:pt x="57" y="103"/>
                  </a:lnTo>
                  <a:lnTo>
                    <a:pt x="55" y="99"/>
                  </a:lnTo>
                  <a:lnTo>
                    <a:pt x="52" y="96"/>
                  </a:lnTo>
                  <a:lnTo>
                    <a:pt x="49" y="91"/>
                  </a:lnTo>
                  <a:lnTo>
                    <a:pt x="48" y="90"/>
                  </a:lnTo>
                  <a:lnTo>
                    <a:pt x="46" y="88"/>
                  </a:lnTo>
                  <a:lnTo>
                    <a:pt x="43" y="86"/>
                  </a:lnTo>
                  <a:lnTo>
                    <a:pt x="41" y="83"/>
                  </a:lnTo>
                  <a:lnTo>
                    <a:pt x="38" y="81"/>
                  </a:lnTo>
                  <a:lnTo>
                    <a:pt x="35" y="79"/>
                  </a:lnTo>
                  <a:lnTo>
                    <a:pt x="32" y="78"/>
                  </a:lnTo>
                  <a:lnTo>
                    <a:pt x="29" y="76"/>
                  </a:lnTo>
                  <a:lnTo>
                    <a:pt x="25" y="73"/>
                  </a:lnTo>
                  <a:lnTo>
                    <a:pt x="22" y="72"/>
                  </a:lnTo>
                  <a:lnTo>
                    <a:pt x="19" y="71"/>
                  </a:lnTo>
                  <a:lnTo>
                    <a:pt x="15" y="70"/>
                  </a:lnTo>
                  <a:lnTo>
                    <a:pt x="12" y="69"/>
                  </a:lnTo>
                  <a:lnTo>
                    <a:pt x="7" y="69"/>
                  </a:lnTo>
                  <a:lnTo>
                    <a:pt x="4" y="68"/>
                  </a:lnTo>
                  <a:lnTo>
                    <a:pt x="0" y="68"/>
                  </a:lnTo>
                  <a:lnTo>
                    <a:pt x="79" y="0"/>
                  </a:lnTo>
                </a:path>
              </a:pathLst>
            </a:custGeom>
            <a:solidFill>
              <a:srgbClr val="008000">
                <a:alpha val="100000"/>
              </a:srgbClr>
            </a:solidFill>
            <a:ln w="1588" cap="flat" cmpd="sng">
              <a:solidFill>
                <a:srgbClr val="000000">
                  <a:alpha val="100000"/>
                </a:srgbClr>
              </a:solidFill>
              <a:prstDash val="solid"/>
              <a:round/>
            </a:ln>
          </p:spPr>
        </p:sp>
        <p:sp>
          <p:nvSpPr>
            <p:cNvPr id="1048793" name="Freeform 26"/>
            <p:cNvSpPr/>
            <p:nvPr/>
          </p:nvSpPr>
          <p:spPr bwMode="auto">
            <a:xfrm rot="0" flipH="1">
              <a:off x="721" y="1722"/>
              <a:ext cx="84" cy="90"/>
            </a:xfrm>
            <a:custGeom>
              <a:avLst/>
              <a:gdLst>
                <a:gd name="l" fmla="*/ 0 w 84"/>
                <a:gd name="t" fmla="*/ 0 h 90"/>
                <a:gd name="r" fmla="*/ 84 w 84"/>
                <a:gd name="b" fmla="*/ 90 h 90"/>
              </a:gdLst>
              <a:ahLst/>
              <a:rect l="l" t="t" r="r" b="b"/>
              <a:pathLst>
                <a:path w="84" h="90">
                  <a:moveTo>
                    <a:pt x="54" y="80"/>
                  </a:moveTo>
                  <a:lnTo>
                    <a:pt x="54" y="80"/>
                  </a:lnTo>
                  <a:lnTo>
                    <a:pt x="54" y="79"/>
                  </a:lnTo>
                  <a:lnTo>
                    <a:pt x="55" y="77"/>
                  </a:lnTo>
                  <a:lnTo>
                    <a:pt x="56" y="75"/>
                  </a:lnTo>
                  <a:lnTo>
                    <a:pt x="56" y="73"/>
                  </a:lnTo>
                  <a:lnTo>
                    <a:pt x="56" y="70"/>
                  </a:lnTo>
                  <a:lnTo>
                    <a:pt x="56" y="67"/>
                  </a:lnTo>
                  <a:lnTo>
                    <a:pt x="56" y="65"/>
                  </a:lnTo>
                  <a:lnTo>
                    <a:pt x="55" y="62"/>
                  </a:lnTo>
                  <a:lnTo>
                    <a:pt x="55" y="60"/>
                  </a:lnTo>
                  <a:lnTo>
                    <a:pt x="54" y="58"/>
                  </a:lnTo>
                  <a:lnTo>
                    <a:pt x="53" y="56"/>
                  </a:lnTo>
                  <a:lnTo>
                    <a:pt x="52" y="53"/>
                  </a:lnTo>
                  <a:lnTo>
                    <a:pt x="51" y="51"/>
                  </a:lnTo>
                  <a:lnTo>
                    <a:pt x="49" y="49"/>
                  </a:lnTo>
                  <a:lnTo>
                    <a:pt x="48" y="48"/>
                  </a:lnTo>
                  <a:lnTo>
                    <a:pt x="46" y="46"/>
                  </a:lnTo>
                  <a:lnTo>
                    <a:pt x="46" y="45"/>
                  </a:lnTo>
                  <a:lnTo>
                    <a:pt x="44" y="42"/>
                  </a:lnTo>
                  <a:lnTo>
                    <a:pt x="43" y="41"/>
                  </a:lnTo>
                  <a:lnTo>
                    <a:pt x="42" y="39"/>
                  </a:lnTo>
                  <a:lnTo>
                    <a:pt x="39" y="38"/>
                  </a:lnTo>
                  <a:lnTo>
                    <a:pt x="38" y="37"/>
                  </a:lnTo>
                  <a:lnTo>
                    <a:pt x="37" y="36"/>
                  </a:lnTo>
                  <a:lnTo>
                    <a:pt x="36" y="34"/>
                  </a:lnTo>
                  <a:lnTo>
                    <a:pt x="34" y="33"/>
                  </a:lnTo>
                  <a:lnTo>
                    <a:pt x="33" y="32"/>
                  </a:lnTo>
                  <a:lnTo>
                    <a:pt x="31" y="31"/>
                  </a:lnTo>
                  <a:lnTo>
                    <a:pt x="29" y="31"/>
                  </a:lnTo>
                  <a:lnTo>
                    <a:pt x="27" y="30"/>
                  </a:lnTo>
                  <a:lnTo>
                    <a:pt x="26" y="29"/>
                  </a:lnTo>
                  <a:lnTo>
                    <a:pt x="24" y="29"/>
                  </a:lnTo>
                  <a:lnTo>
                    <a:pt x="20" y="28"/>
                  </a:lnTo>
                  <a:lnTo>
                    <a:pt x="5" y="40"/>
                  </a:lnTo>
                  <a:lnTo>
                    <a:pt x="4" y="39"/>
                  </a:lnTo>
                  <a:lnTo>
                    <a:pt x="2" y="36"/>
                  </a:lnTo>
                  <a:lnTo>
                    <a:pt x="1" y="33"/>
                  </a:lnTo>
                  <a:lnTo>
                    <a:pt x="0" y="30"/>
                  </a:lnTo>
                  <a:lnTo>
                    <a:pt x="0" y="28"/>
                  </a:lnTo>
                  <a:lnTo>
                    <a:pt x="0" y="24"/>
                  </a:lnTo>
                  <a:lnTo>
                    <a:pt x="0" y="22"/>
                  </a:lnTo>
                  <a:lnTo>
                    <a:pt x="0" y="20"/>
                  </a:lnTo>
                  <a:lnTo>
                    <a:pt x="0" y="17"/>
                  </a:lnTo>
                  <a:lnTo>
                    <a:pt x="0" y="14"/>
                  </a:lnTo>
                  <a:lnTo>
                    <a:pt x="1" y="12"/>
                  </a:lnTo>
                  <a:lnTo>
                    <a:pt x="2" y="10"/>
                  </a:lnTo>
                  <a:lnTo>
                    <a:pt x="4" y="8"/>
                  </a:lnTo>
                  <a:lnTo>
                    <a:pt x="6" y="5"/>
                  </a:lnTo>
                  <a:lnTo>
                    <a:pt x="7" y="3"/>
                  </a:lnTo>
                  <a:lnTo>
                    <a:pt x="10" y="0"/>
                  </a:lnTo>
                  <a:lnTo>
                    <a:pt x="12" y="0"/>
                  </a:lnTo>
                  <a:lnTo>
                    <a:pt x="17" y="1"/>
                  </a:lnTo>
                  <a:lnTo>
                    <a:pt x="21" y="1"/>
                  </a:lnTo>
                  <a:lnTo>
                    <a:pt x="26" y="1"/>
                  </a:lnTo>
                  <a:lnTo>
                    <a:pt x="29" y="2"/>
                  </a:lnTo>
                  <a:lnTo>
                    <a:pt x="34" y="3"/>
                  </a:lnTo>
                  <a:lnTo>
                    <a:pt x="37" y="4"/>
                  </a:lnTo>
                  <a:lnTo>
                    <a:pt x="40" y="5"/>
                  </a:lnTo>
                  <a:lnTo>
                    <a:pt x="44" y="6"/>
                  </a:lnTo>
                  <a:lnTo>
                    <a:pt x="47" y="9"/>
                  </a:lnTo>
                  <a:lnTo>
                    <a:pt x="51" y="11"/>
                  </a:lnTo>
                  <a:lnTo>
                    <a:pt x="54" y="13"/>
                  </a:lnTo>
                  <a:lnTo>
                    <a:pt x="57" y="15"/>
                  </a:lnTo>
                  <a:lnTo>
                    <a:pt x="59" y="19"/>
                  </a:lnTo>
                  <a:lnTo>
                    <a:pt x="63" y="22"/>
                  </a:lnTo>
                  <a:lnTo>
                    <a:pt x="67" y="27"/>
                  </a:lnTo>
                  <a:lnTo>
                    <a:pt x="67" y="29"/>
                  </a:lnTo>
                  <a:lnTo>
                    <a:pt x="70" y="31"/>
                  </a:lnTo>
                  <a:lnTo>
                    <a:pt x="72" y="34"/>
                  </a:lnTo>
                  <a:lnTo>
                    <a:pt x="74" y="38"/>
                  </a:lnTo>
                  <a:lnTo>
                    <a:pt x="75" y="41"/>
                  </a:lnTo>
                  <a:lnTo>
                    <a:pt x="76" y="45"/>
                  </a:lnTo>
                  <a:lnTo>
                    <a:pt x="79" y="48"/>
                  </a:lnTo>
                  <a:lnTo>
                    <a:pt x="80" y="52"/>
                  </a:lnTo>
                  <a:lnTo>
                    <a:pt x="81" y="56"/>
                  </a:lnTo>
                  <a:lnTo>
                    <a:pt x="81" y="59"/>
                  </a:lnTo>
                  <a:lnTo>
                    <a:pt x="82" y="62"/>
                  </a:lnTo>
                  <a:lnTo>
                    <a:pt x="83" y="67"/>
                  </a:lnTo>
                  <a:lnTo>
                    <a:pt x="83" y="70"/>
                  </a:lnTo>
                  <a:lnTo>
                    <a:pt x="84" y="74"/>
                  </a:lnTo>
                  <a:lnTo>
                    <a:pt x="84" y="77"/>
                  </a:lnTo>
                  <a:lnTo>
                    <a:pt x="84" y="84"/>
                  </a:lnTo>
                  <a:lnTo>
                    <a:pt x="83" y="84"/>
                  </a:lnTo>
                  <a:lnTo>
                    <a:pt x="81" y="85"/>
                  </a:lnTo>
                  <a:lnTo>
                    <a:pt x="79" y="86"/>
                  </a:lnTo>
                  <a:lnTo>
                    <a:pt x="76" y="87"/>
                  </a:lnTo>
                  <a:lnTo>
                    <a:pt x="74" y="88"/>
                  </a:lnTo>
                  <a:lnTo>
                    <a:pt x="72" y="89"/>
                  </a:lnTo>
                  <a:lnTo>
                    <a:pt x="70" y="89"/>
                  </a:lnTo>
                  <a:lnTo>
                    <a:pt x="67" y="90"/>
                  </a:lnTo>
                  <a:lnTo>
                    <a:pt x="65" y="90"/>
                  </a:lnTo>
                  <a:lnTo>
                    <a:pt x="63" y="90"/>
                  </a:lnTo>
                  <a:lnTo>
                    <a:pt x="61" y="90"/>
                  </a:lnTo>
                  <a:lnTo>
                    <a:pt x="58" y="90"/>
                  </a:lnTo>
                  <a:lnTo>
                    <a:pt x="56" y="89"/>
                  </a:lnTo>
                  <a:lnTo>
                    <a:pt x="54" y="89"/>
                  </a:lnTo>
                  <a:lnTo>
                    <a:pt x="52" y="88"/>
                  </a:lnTo>
                  <a:lnTo>
                    <a:pt x="48" y="87"/>
                  </a:lnTo>
                  <a:lnTo>
                    <a:pt x="54" y="80"/>
                  </a:lnTo>
                </a:path>
              </a:pathLst>
            </a:custGeom>
            <a:solidFill>
              <a:srgbClr val="D9D9D9">
                <a:alpha val="100000"/>
              </a:srgbClr>
            </a:solidFill>
            <a:ln w="1588" cap="flat" cmpd="sng">
              <a:solidFill>
                <a:srgbClr val="000000">
                  <a:alpha val="100000"/>
                </a:srgbClr>
              </a:solidFill>
              <a:prstDash val="solid"/>
              <a:round/>
            </a:ln>
          </p:spPr>
        </p:sp>
        <p:sp>
          <p:nvSpPr>
            <p:cNvPr id="1048794" name="Freeform 27"/>
            <p:cNvSpPr/>
            <p:nvPr/>
          </p:nvSpPr>
          <p:spPr bwMode="auto">
            <a:xfrm rot="0" flipH="1">
              <a:off x="801" y="1800"/>
              <a:ext cx="77" cy="76"/>
            </a:xfrm>
            <a:custGeom>
              <a:avLst/>
              <a:gdLst>
                <a:gd name="l" fmla="*/ 0 w 77"/>
                <a:gd name="t" fmla="*/ 0 h 76"/>
                <a:gd name="r" fmla="*/ 77 w 77"/>
                <a:gd name="b" fmla="*/ 76 h 76"/>
              </a:gdLst>
              <a:ahLst/>
              <a:rect l="l" t="t" r="r" b="b"/>
              <a:pathLst>
                <a:path w="77" h="76">
                  <a:moveTo>
                    <a:pt x="54" y="0"/>
                  </a:moveTo>
                  <a:lnTo>
                    <a:pt x="54" y="0"/>
                  </a:lnTo>
                  <a:lnTo>
                    <a:pt x="55" y="0"/>
                  </a:lnTo>
                  <a:lnTo>
                    <a:pt x="57" y="0"/>
                  </a:lnTo>
                  <a:lnTo>
                    <a:pt x="60" y="1"/>
                  </a:lnTo>
                  <a:lnTo>
                    <a:pt x="62" y="2"/>
                  </a:lnTo>
                  <a:lnTo>
                    <a:pt x="64" y="3"/>
                  </a:lnTo>
                  <a:lnTo>
                    <a:pt x="66" y="5"/>
                  </a:lnTo>
                  <a:lnTo>
                    <a:pt x="68" y="7"/>
                  </a:lnTo>
                  <a:lnTo>
                    <a:pt x="70" y="8"/>
                  </a:lnTo>
                  <a:lnTo>
                    <a:pt x="71" y="10"/>
                  </a:lnTo>
                  <a:lnTo>
                    <a:pt x="72" y="12"/>
                  </a:lnTo>
                  <a:lnTo>
                    <a:pt x="73" y="15"/>
                  </a:lnTo>
                  <a:lnTo>
                    <a:pt x="74" y="17"/>
                  </a:lnTo>
                  <a:lnTo>
                    <a:pt x="75" y="19"/>
                  </a:lnTo>
                  <a:lnTo>
                    <a:pt x="75" y="21"/>
                  </a:lnTo>
                  <a:lnTo>
                    <a:pt x="77" y="24"/>
                  </a:lnTo>
                  <a:lnTo>
                    <a:pt x="77" y="27"/>
                  </a:lnTo>
                  <a:lnTo>
                    <a:pt x="23" y="76"/>
                  </a:lnTo>
                  <a:lnTo>
                    <a:pt x="23" y="75"/>
                  </a:lnTo>
                  <a:lnTo>
                    <a:pt x="22" y="73"/>
                  </a:lnTo>
                  <a:lnTo>
                    <a:pt x="21" y="71"/>
                  </a:lnTo>
                  <a:lnTo>
                    <a:pt x="21" y="68"/>
                  </a:lnTo>
                  <a:lnTo>
                    <a:pt x="19" y="66"/>
                  </a:lnTo>
                  <a:lnTo>
                    <a:pt x="18" y="64"/>
                  </a:lnTo>
                  <a:lnTo>
                    <a:pt x="17" y="62"/>
                  </a:lnTo>
                  <a:lnTo>
                    <a:pt x="16" y="59"/>
                  </a:lnTo>
                  <a:lnTo>
                    <a:pt x="14" y="57"/>
                  </a:lnTo>
                  <a:lnTo>
                    <a:pt x="13" y="55"/>
                  </a:lnTo>
                  <a:lnTo>
                    <a:pt x="12" y="54"/>
                  </a:lnTo>
                  <a:lnTo>
                    <a:pt x="9" y="52"/>
                  </a:lnTo>
                  <a:lnTo>
                    <a:pt x="7" y="50"/>
                  </a:lnTo>
                  <a:lnTo>
                    <a:pt x="6" y="48"/>
                  </a:lnTo>
                  <a:lnTo>
                    <a:pt x="4" y="47"/>
                  </a:lnTo>
                  <a:lnTo>
                    <a:pt x="0" y="46"/>
                  </a:lnTo>
                  <a:lnTo>
                    <a:pt x="54" y="0"/>
                  </a:lnTo>
                </a:path>
              </a:pathLst>
            </a:custGeom>
            <a:solidFill>
              <a:srgbClr val="FFFFFF">
                <a:alpha val="100000"/>
              </a:srgbClr>
            </a:solidFill>
            <a:ln w="1588" cap="flat" cmpd="sng">
              <a:solidFill>
                <a:srgbClr val="000000">
                  <a:alpha val="100000"/>
                </a:srgbClr>
              </a:solidFill>
              <a:prstDash val="solid"/>
              <a:round/>
            </a:ln>
          </p:spPr>
        </p:sp>
      </p:grpSp>
      <p:sp>
        <p:nvSpPr>
          <p:cNvPr id="1048795" name="Freeform 28"/>
          <p:cNvSpPr/>
          <p:nvPr/>
        </p:nvSpPr>
        <p:spPr bwMode="auto">
          <a:xfrm rot="0">
            <a:off x="2362200" y="1143000"/>
            <a:ext cx="1143000" cy="2362200"/>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solidFill>
            <a:schemeClr val="dk1">
              <a:alpha val="100000"/>
            </a:schemeClr>
          </a:solidFill>
          <a:ln w="0" cap="flat" cmpd="sng">
            <a:solidFill>
              <a:srgbClr val="000000">
                <a:alpha val="100000"/>
              </a:srgbClr>
            </a:solidFill>
            <a:prstDash val="solid"/>
            <a:round/>
          </a:ln>
        </p:spPr>
      </p:sp>
      <p:sp>
        <p:nvSpPr>
          <p:cNvPr id="1048796" name="AutoShape 29"/>
          <p:cNvSpPr/>
          <p:nvPr/>
        </p:nvSpPr>
        <p:spPr>
          <a:xfrm rot="0">
            <a:off x="4495800" y="2133600"/>
            <a:ext cx="685800" cy="152400"/>
          </a:xfrm>
          <a:prstGeom prst="rightArrow">
            <a:avLst>
              <a:gd name="adj1" fmla="val 50000"/>
              <a:gd name="adj2" fmla="val 112500"/>
            </a:avLst>
          </a:prstGeom>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797" name="Freeform 30" descr="Divot"/>
          <p:cNvSpPr/>
          <p:nvPr/>
        </p:nvSpPr>
        <p:spPr bwMode="auto">
          <a:xfrm rot="0">
            <a:off x="6019800" y="1219200"/>
            <a:ext cx="1143000" cy="2362200"/>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pattFill prst="divot">
            <a:fgClr>
              <a:srgbClr val="008000"/>
            </a:fgClr>
            <a:bgClr>
              <a:srgbClr val="FFFFFF"/>
            </a:bgClr>
          </a:pattFill>
          <a:ln w="0" cap="flat" cmpd="sng">
            <a:solidFill>
              <a:srgbClr val="000000">
                <a:alpha val="100000"/>
              </a:srgbClr>
            </a:solidFill>
            <a:prstDash val="solid"/>
            <a:round/>
          </a:ln>
        </p:spPr>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2" presetSubtype="4">
                                  <p:stCondLst>
                                    <p:cond delay="0"/>
                                  </p:stCondLst>
                                  <p:childTnLst>
                                    <p:set>
                                      <p:cBhvr>
                                        <p:cTn dur="1" fill="hold" id="6">
                                          <p:stCondLst>
                                            <p:cond delay="0"/>
                                          </p:stCondLst>
                                        </p:cTn>
                                        <p:tgtEl>
                                          <p:spTgt spid="1048772"/>
                                        </p:tgtEl>
                                        <p:attrNameLst>
                                          <p:attrName>style.visibility</p:attrName>
                                        </p:attrNameLst>
                                      </p:cBhvr>
                                      <p:to>
                                        <p:strVal val="visible"/>
                                      </p:to>
                                    </p:set>
                                    <p:animEffect transition="in" filter="slide(fromBottom)">
                                      <p:cBhvr>
                                        <p:cTn dur="500" id="7"/>
                                        <p:tgtEl>
                                          <p:spTgt spid="1048772"/>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2" presetSubtype="4">
                                  <p:stCondLst>
                                    <p:cond delay="0"/>
                                  </p:stCondLst>
                                  <p:childTnLst>
                                    <p:set>
                                      <p:cBhvr>
                                        <p:cTn dur="1" fill="hold" id="11">
                                          <p:stCondLst>
                                            <p:cond delay="0"/>
                                          </p:stCondLst>
                                        </p:cTn>
                                        <p:tgtEl>
                                          <p:spTgt spid="122"/>
                                        </p:tgtEl>
                                        <p:attrNameLst>
                                          <p:attrName>style.visibility</p:attrName>
                                        </p:attrNameLst>
                                      </p:cBhvr>
                                      <p:to>
                                        <p:strVal val="visible"/>
                                      </p:to>
                                    </p:set>
                                    <p:animEffect transition="in" filter="slide(fromBottom)">
                                      <p:cBhvr>
                                        <p:cTn dur="500" id="12"/>
                                        <p:tgtEl>
                                          <p:spTgt spid="122"/>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2" presetSubtype="4">
                                  <p:stCondLst>
                                    <p:cond delay="0"/>
                                  </p:stCondLst>
                                  <p:childTnLst>
                                    <p:set>
                                      <p:cBhvr>
                                        <p:cTn dur="1" fill="hold" id="16">
                                          <p:stCondLst>
                                            <p:cond delay="0"/>
                                          </p:stCondLst>
                                        </p:cTn>
                                        <p:tgtEl>
                                          <p:spTgt spid="1048795"/>
                                        </p:tgtEl>
                                        <p:attrNameLst>
                                          <p:attrName>style.visibility</p:attrName>
                                        </p:attrNameLst>
                                      </p:cBhvr>
                                      <p:to>
                                        <p:strVal val="visible"/>
                                      </p:to>
                                    </p:set>
                                    <p:animEffect transition="in" filter="slide(fromBottom)">
                                      <p:cBhvr>
                                        <p:cTn dur="500" id="17"/>
                                        <p:tgtEl>
                                          <p:spTgt spid="1048795"/>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12" presetSubtype="4">
                                  <p:stCondLst>
                                    <p:cond delay="0"/>
                                  </p:stCondLst>
                                  <p:childTnLst>
                                    <p:set>
                                      <p:cBhvr>
                                        <p:cTn dur="1" fill="hold" id="21">
                                          <p:stCondLst>
                                            <p:cond delay="0"/>
                                          </p:stCondLst>
                                        </p:cTn>
                                        <p:tgtEl>
                                          <p:spTgt spid="1048796"/>
                                        </p:tgtEl>
                                        <p:attrNameLst>
                                          <p:attrName>style.visibility</p:attrName>
                                        </p:attrNameLst>
                                      </p:cBhvr>
                                      <p:to>
                                        <p:strVal val="visible"/>
                                      </p:to>
                                    </p:set>
                                    <p:animEffect transition="in" filter="slide(fromBottom)">
                                      <p:cBhvr>
                                        <p:cTn dur="500" id="22"/>
                                        <p:tgtEl>
                                          <p:spTgt spid="1048796"/>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2" presetSubtype="4">
                                  <p:stCondLst>
                                    <p:cond delay="0"/>
                                  </p:stCondLst>
                                  <p:childTnLst>
                                    <p:set>
                                      <p:cBhvr>
                                        <p:cTn dur="1" fill="hold" id="26">
                                          <p:stCondLst>
                                            <p:cond delay="0"/>
                                          </p:stCondLst>
                                        </p:cTn>
                                        <p:tgtEl>
                                          <p:spTgt spid="1048797"/>
                                        </p:tgtEl>
                                        <p:attrNameLst>
                                          <p:attrName>style.visibility</p:attrName>
                                        </p:attrNameLst>
                                      </p:cBhvr>
                                      <p:to>
                                        <p:strVal val="visible"/>
                                      </p:to>
                                    </p:set>
                                    <p:animEffect transition="in" filter="slide(fromBottom)">
                                      <p:cBhvr>
                                        <p:cTn dur="500" id="27"/>
                                        <p:tgtEl>
                                          <p:spTgt spid="1048797"/>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grpId="0" id="30" nodeType="clickEffect" presetClass="entr" presetID="12" presetSubtype="4">
                                  <p:stCondLst>
                                    <p:cond delay="0"/>
                                  </p:stCondLst>
                                  <p:childTnLst>
                                    <p:set>
                                      <p:cBhvr>
                                        <p:cTn dur="1" fill="hold" id="31">
                                          <p:stCondLst>
                                            <p:cond delay="0"/>
                                          </p:stCondLst>
                                        </p:cTn>
                                        <p:tgtEl>
                                          <p:spTgt spid="1048770"/>
                                        </p:tgtEl>
                                        <p:attrNameLst>
                                          <p:attrName>style.visibility</p:attrName>
                                        </p:attrNameLst>
                                      </p:cBhvr>
                                      <p:to>
                                        <p:strVal val="visible"/>
                                      </p:to>
                                    </p:set>
                                    <p:animEffect transition="in" filter="slide(fromBottom)">
                                      <p:cBhvr>
                                        <p:cTn dur="500" id="32"/>
                                        <p:tgtEl>
                                          <p:spTgt spid="1048770"/>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2" presetSubtype="4">
                                  <p:stCondLst>
                                    <p:cond delay="0"/>
                                  </p:stCondLst>
                                  <p:childTnLst>
                                    <p:set>
                                      <p:cBhvr>
                                        <p:cTn dur="1" fill="hold" id="36">
                                          <p:stCondLst>
                                            <p:cond delay="0"/>
                                          </p:stCondLst>
                                        </p:cTn>
                                        <p:tgtEl>
                                          <p:spTgt spid="1048771"/>
                                        </p:tgtEl>
                                        <p:attrNameLst>
                                          <p:attrName>style.visibility</p:attrName>
                                        </p:attrNameLst>
                                      </p:cBhvr>
                                      <p:to>
                                        <p:strVal val="visible"/>
                                      </p:to>
                                    </p:set>
                                    <p:animEffect transition="in" filter="slide(fromBottom)">
                                      <p:cBhvr>
                                        <p:cTn dur="500" id="37"/>
                                        <p:tgtEl>
                                          <p:spTgt spid="1048771"/>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grpId="0" id="40" nodeType="clickEffect" presetClass="entr" presetID="12" presetSubtype="4">
                                  <p:stCondLst>
                                    <p:cond delay="0"/>
                                  </p:stCondLst>
                                  <p:childTnLst>
                                    <p:set>
                                      <p:cBhvr>
                                        <p:cTn dur="1" fill="hold" id="41">
                                          <p:stCondLst>
                                            <p:cond delay="0"/>
                                          </p:stCondLst>
                                        </p:cTn>
                                        <p:tgtEl>
                                          <p:spTgt spid="1048773"/>
                                        </p:tgtEl>
                                        <p:attrNameLst>
                                          <p:attrName>style.visibility</p:attrName>
                                        </p:attrNameLst>
                                      </p:cBhvr>
                                      <p:to>
                                        <p:strVal val="visible"/>
                                      </p:to>
                                    </p:set>
                                    <p:animEffect transition="in" filter="slide(fromBottom)">
                                      <p:cBhvr>
                                        <p:cTn dur="500" id="42"/>
                                        <p:tgtEl>
                                          <p:spTgt spid="104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0" grpId="0" uiExpand="0" build="whole" animBg="1"/>
      <p:bldP spid="1048772" grpId="0" uiExpand="0" build="whole" animBg="1"/>
      <p:bldP spid="1048773" grpId="0" uiExpand="0" build="whole"/>
      <p:bldP spid="1048796" grpId="0" uiExpand="0" build="whole"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25" name=""/>
        <p:cNvGrpSpPr/>
        <p:nvPr/>
      </p:nvGrpSpPr>
      <p:grpSpPr>
        <a:xfrm rot="0">
          <a:off x="0" y="0"/>
          <a:ext cx="0" cy="0"/>
          <a:chOff x="0" y="0"/>
          <a:chExt cx="0" cy="0"/>
        </a:xfrm>
      </p:grpSpPr>
      <p:sp>
        <p:nvSpPr>
          <p:cNvPr id="1048801"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17</a:t>
            </a:fld>
            <a:endParaRPr altLang="en-US" sz="1400" lang="ar-SA"/>
          </a:p>
        </p:txBody>
      </p:sp>
      <p:sp>
        <p:nvSpPr>
          <p:cNvPr id="1048802" name="Rectangle 2"/>
          <p:cNvSpPr/>
          <p:nvPr/>
        </p:nvSpPr>
        <p:spPr>
          <a:xfrm rot="0">
            <a:off x="2209800" y="4114800"/>
            <a:ext cx="915987" cy="990600"/>
          </a:xfrm>
          <a:prstGeom prst="rect"/>
          <a:solidFill>
            <a:srgbClr val="FF0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FF00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4000" lang="en-US"/>
              <a:t>A</a:t>
            </a:r>
            <a:r>
              <a:rPr altLang="en-US" baseline="-25000" b="1" sz="4000" lang="en-US"/>
              <a:t>1</a:t>
            </a:r>
          </a:p>
        </p:txBody>
      </p:sp>
      <p:sp>
        <p:nvSpPr>
          <p:cNvPr id="1048803" name="Rectangle 3"/>
          <p:cNvSpPr/>
          <p:nvPr/>
        </p:nvSpPr>
        <p:spPr>
          <a:xfrm rot="0">
            <a:off x="4724400" y="4191000"/>
            <a:ext cx="914400" cy="990600"/>
          </a:xfrm>
          <a:prstGeom prst="rect"/>
          <a:solidFill>
            <a:srgbClr val="3366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3366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4000" lang="en-US"/>
              <a:t>A</a:t>
            </a:r>
            <a:r>
              <a:rPr altLang="en-US" baseline="-25000" b="1" sz="4000" lang="en-US"/>
              <a:t>2</a:t>
            </a:r>
          </a:p>
        </p:txBody>
      </p:sp>
      <p:grpSp>
        <p:nvGrpSpPr>
          <p:cNvPr id="126" name=""/>
          <p:cNvGrpSpPr/>
          <p:nvPr/>
        </p:nvGrpSpPr>
        <p:grpSpPr>
          <a:xfrm rot="0">
            <a:off x="3657600" y="4495800"/>
            <a:ext cx="647700" cy="134937"/>
            <a:chOff x="3152" y="1392"/>
            <a:chExt cx="459" cy="96"/>
          </a:xfrm>
        </p:grpSpPr>
        <p:sp>
          <p:nvSpPr>
            <p:cNvPr id="1048804" name="Line 5"/>
            <p:cNvSpPr/>
            <p:nvPr/>
          </p:nvSpPr>
          <p:spPr>
            <a:xfrm rot="0">
              <a:off x="3152" y="1392"/>
              <a:ext cx="459" cy="0"/>
            </a:xfrm>
            <a:prstGeom prst="line"/>
            <a:noFill/>
            <a:ln w="9525" cap="flat" cmpd="sng">
              <a:solidFill>
                <a:schemeClr val="dk1">
                  <a:alpha val="100000"/>
                </a:schemeClr>
              </a:solidFill>
              <a:prstDash val="solid"/>
              <a:round/>
              <a:tailEnd type="triangle" w="med" len="med"/>
            </a:ln>
          </p:spPr>
        </p:sp>
        <p:sp>
          <p:nvSpPr>
            <p:cNvPr id="1048805" name="Line 6"/>
            <p:cNvSpPr/>
            <p:nvPr/>
          </p:nvSpPr>
          <p:spPr>
            <a:xfrm rot="0" flipH="1">
              <a:off x="3152" y="1488"/>
              <a:ext cx="459" cy="0"/>
            </a:xfrm>
            <a:prstGeom prst="line"/>
            <a:noFill/>
            <a:ln w="9525" cap="flat" cmpd="sng">
              <a:solidFill>
                <a:schemeClr val="dk1">
                  <a:alpha val="100000"/>
                </a:schemeClr>
              </a:solidFill>
              <a:prstDash val="solid"/>
              <a:round/>
              <a:tailEnd type="triangle" w="med" len="med"/>
            </a:ln>
          </p:spPr>
        </p:sp>
      </p:grpSp>
      <p:sp>
        <p:nvSpPr>
          <p:cNvPr id="1048806" name="Line 7"/>
          <p:cNvSpPr/>
          <p:nvPr/>
        </p:nvSpPr>
        <p:spPr>
          <a:xfrm rot="16200000" flipH="1">
            <a:off x="2266157" y="5430043"/>
            <a:ext cx="649287" cy="0"/>
          </a:xfrm>
          <a:prstGeom prst="line"/>
          <a:noFill/>
          <a:ln w="28575" cap="flat" cmpd="sng">
            <a:solidFill>
              <a:schemeClr val="dk2">
                <a:alpha val="100000"/>
              </a:schemeClr>
            </a:solidFill>
            <a:prstDash val="solid"/>
            <a:round/>
            <a:tailEnd type="triangle" w="med" len="med"/>
          </a:ln>
        </p:spPr>
      </p:sp>
      <p:sp>
        <p:nvSpPr>
          <p:cNvPr id="1048807" name="Text Box 8"/>
          <p:cNvSpPr txBox="1"/>
          <p:nvPr/>
        </p:nvSpPr>
        <p:spPr>
          <a:xfrm rot="0">
            <a:off x="3657600" y="4038600"/>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12</a:t>
            </a:r>
          </a:p>
        </p:txBody>
      </p:sp>
      <p:sp>
        <p:nvSpPr>
          <p:cNvPr id="1048808" name="Text Box 9"/>
          <p:cNvSpPr txBox="1"/>
          <p:nvPr/>
        </p:nvSpPr>
        <p:spPr>
          <a:xfrm rot="0">
            <a:off x="3733800" y="4800600"/>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21</a:t>
            </a:r>
          </a:p>
        </p:txBody>
      </p:sp>
      <p:sp>
        <p:nvSpPr>
          <p:cNvPr id="1048809" name="Text Box 10"/>
          <p:cNvSpPr txBox="1"/>
          <p:nvPr/>
        </p:nvSpPr>
        <p:spPr>
          <a:xfrm rot="0">
            <a:off x="2819400" y="5257800"/>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p>
        </p:txBody>
      </p:sp>
      <p:sp>
        <p:nvSpPr>
          <p:cNvPr id="1048810" name="Text Box 11"/>
          <p:cNvSpPr txBox="1"/>
          <p:nvPr/>
        </p:nvSpPr>
        <p:spPr>
          <a:xfrm rot="0">
            <a:off x="2438400" y="228600"/>
            <a:ext cx="4648200" cy="579437"/>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3200" lang="en-US">
                <a:solidFill>
                  <a:srgbClr val="FF0000"/>
                </a:solidFill>
                <a:latin typeface="Garamond" pitchFamily="18" charset="0"/>
              </a:rPr>
              <a:t>Two compartment model</a:t>
            </a:r>
          </a:p>
        </p:txBody>
      </p:sp>
      <p:sp>
        <p:nvSpPr>
          <p:cNvPr id="1048811" name="Text Box 12"/>
          <p:cNvSpPr txBox="1"/>
          <p:nvPr/>
        </p:nvSpPr>
        <p:spPr>
          <a:xfrm rot="0">
            <a:off x="1066800" y="5867400"/>
            <a:ext cx="74168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A</a:t>
            </a:r>
            <a:r>
              <a:rPr altLang="en-US" baseline="-25000" b="1" lang="en-US"/>
              <a:t>1</a:t>
            </a:r>
            <a:r>
              <a:rPr altLang="en-US" b="1" lang="en-US"/>
              <a:t> = central compartment	A</a:t>
            </a:r>
            <a:r>
              <a:rPr altLang="en-US" baseline="-25000" b="1" lang="en-US"/>
              <a:t>2 </a:t>
            </a:r>
            <a:r>
              <a:rPr altLang="en-US" b="1" lang="en-US"/>
              <a:t>= peripheral compartment</a:t>
            </a:r>
          </a:p>
        </p:txBody>
      </p:sp>
      <p:grpSp>
        <p:nvGrpSpPr>
          <p:cNvPr id="127" name=""/>
          <p:cNvGrpSpPr/>
          <p:nvPr/>
        </p:nvGrpSpPr>
        <p:grpSpPr>
          <a:xfrm rot="0">
            <a:off x="533400" y="990600"/>
            <a:ext cx="854075" cy="782637"/>
            <a:chOff x="439" y="1468"/>
            <a:chExt cx="538" cy="493"/>
          </a:xfrm>
        </p:grpSpPr>
        <p:sp>
          <p:nvSpPr>
            <p:cNvPr id="1048812" name="Freeform 14"/>
            <p:cNvSpPr/>
            <p:nvPr/>
          </p:nvSpPr>
          <p:spPr bwMode="auto">
            <a:xfrm rot="0" flipH="1">
              <a:off x="608" y="1542"/>
              <a:ext cx="46" cy="50"/>
            </a:xfrm>
            <a:custGeom>
              <a:avLst/>
              <a:gdLst>
                <a:gd name="l" fmla="*/ 0 w 46"/>
                <a:gd name="t" fmla="*/ 0 h 50"/>
                <a:gd name="r" fmla="*/ 46 w 46"/>
                <a:gd name="b" fmla="*/ 50 h 50"/>
              </a:gdLst>
              <a:ahLst/>
              <a:rect l="l" t="t" r="r" b="b"/>
              <a:pathLst>
                <a:path w="46" h="50">
                  <a:moveTo>
                    <a:pt x="17" y="0"/>
                  </a:moveTo>
                  <a:lnTo>
                    <a:pt x="46" y="30"/>
                  </a:lnTo>
                  <a:lnTo>
                    <a:pt x="17" y="50"/>
                  </a:lnTo>
                  <a:lnTo>
                    <a:pt x="0" y="19"/>
                  </a:lnTo>
                  <a:lnTo>
                    <a:pt x="17" y="0"/>
                  </a:lnTo>
                </a:path>
              </a:pathLst>
            </a:custGeom>
            <a:solidFill>
              <a:srgbClr val="ABABAB">
                <a:alpha val="100000"/>
              </a:srgbClr>
            </a:solidFill>
            <a:ln w="1588" cap="flat" cmpd="sng">
              <a:solidFill>
                <a:srgbClr val="000000">
                  <a:alpha val="100000"/>
                </a:srgbClr>
              </a:solidFill>
              <a:prstDash val="solid"/>
              <a:round/>
            </a:ln>
          </p:spPr>
        </p:sp>
        <p:sp>
          <p:nvSpPr>
            <p:cNvPr id="1048813" name="Freeform 15"/>
            <p:cNvSpPr/>
            <p:nvPr/>
          </p:nvSpPr>
          <p:spPr bwMode="auto">
            <a:xfrm rot="0" flipH="1">
              <a:off x="528" y="1645"/>
              <a:ext cx="41" cy="42"/>
            </a:xfrm>
            <a:custGeom>
              <a:avLst/>
              <a:gdLst>
                <a:gd name="l" fmla="*/ 0 w 41"/>
                <a:gd name="t" fmla="*/ 0 h 42"/>
                <a:gd name="r" fmla="*/ 41 w 41"/>
                <a:gd name="b" fmla="*/ 42 h 42"/>
              </a:gdLst>
              <a:ahLst/>
              <a:rect l="l" t="t" r="r" b="b"/>
              <a:pathLst>
                <a:path w="41" h="42">
                  <a:moveTo>
                    <a:pt x="41" y="23"/>
                  </a:moveTo>
                  <a:lnTo>
                    <a:pt x="25" y="42"/>
                  </a:lnTo>
                  <a:lnTo>
                    <a:pt x="0" y="21"/>
                  </a:lnTo>
                  <a:lnTo>
                    <a:pt x="21" y="0"/>
                  </a:lnTo>
                  <a:lnTo>
                    <a:pt x="41" y="23"/>
                  </a:lnTo>
                </a:path>
              </a:pathLst>
            </a:custGeom>
            <a:solidFill>
              <a:srgbClr val="ABABAB">
                <a:alpha val="100000"/>
              </a:srgbClr>
            </a:solidFill>
            <a:ln w="1588" cap="flat" cmpd="sng">
              <a:solidFill>
                <a:srgbClr val="000000">
                  <a:alpha val="100000"/>
                </a:srgbClr>
              </a:solidFill>
              <a:prstDash val="solid"/>
              <a:round/>
            </a:ln>
          </p:spPr>
        </p:sp>
        <p:sp>
          <p:nvSpPr>
            <p:cNvPr id="1048814" name="Freeform 16"/>
            <p:cNvSpPr/>
            <p:nvPr/>
          </p:nvSpPr>
          <p:spPr bwMode="auto">
            <a:xfrm rot="0" flipH="1">
              <a:off x="517" y="1533"/>
              <a:ext cx="122" cy="137"/>
            </a:xfrm>
            <a:custGeom>
              <a:avLst/>
              <a:gdLst>
                <a:gd name="l" fmla="*/ 0 w 122"/>
                <a:gd name="t" fmla="*/ 0 h 137"/>
                <a:gd name="r" fmla="*/ 122 w 122"/>
                <a:gd name="b" fmla="*/ 137 h 137"/>
              </a:gdLst>
              <a:ahLst/>
              <a:rect l="l" t="t" r="r" b="b"/>
              <a:pathLst>
                <a:path w="122" h="137">
                  <a:moveTo>
                    <a:pt x="45" y="37"/>
                  </a:moveTo>
                  <a:lnTo>
                    <a:pt x="49" y="40"/>
                  </a:lnTo>
                  <a:lnTo>
                    <a:pt x="61" y="44"/>
                  </a:lnTo>
                  <a:lnTo>
                    <a:pt x="89" y="71"/>
                  </a:lnTo>
                  <a:lnTo>
                    <a:pt x="89" y="80"/>
                  </a:lnTo>
                  <a:lnTo>
                    <a:pt x="91" y="82"/>
                  </a:lnTo>
                  <a:lnTo>
                    <a:pt x="122" y="124"/>
                  </a:lnTo>
                  <a:lnTo>
                    <a:pt x="110" y="137"/>
                  </a:lnTo>
                  <a:lnTo>
                    <a:pt x="92" y="116"/>
                  </a:lnTo>
                  <a:lnTo>
                    <a:pt x="22" y="38"/>
                  </a:lnTo>
                  <a:lnTo>
                    <a:pt x="0" y="11"/>
                  </a:lnTo>
                  <a:lnTo>
                    <a:pt x="13" y="0"/>
                  </a:lnTo>
                  <a:lnTo>
                    <a:pt x="45" y="37"/>
                  </a:lnTo>
                </a:path>
              </a:pathLst>
            </a:custGeom>
            <a:solidFill>
              <a:srgbClr val="FFFFFF">
                <a:alpha val="100000"/>
              </a:srgbClr>
            </a:solidFill>
            <a:ln w="1588" cap="flat" cmpd="sng">
              <a:solidFill>
                <a:srgbClr val="000000">
                  <a:alpha val="100000"/>
                </a:srgbClr>
              </a:solidFill>
              <a:prstDash val="solid"/>
              <a:round/>
            </a:ln>
          </p:spPr>
        </p:sp>
        <p:sp>
          <p:nvSpPr>
            <p:cNvPr id="1048815" name="Freeform 17"/>
            <p:cNvSpPr/>
            <p:nvPr/>
          </p:nvSpPr>
          <p:spPr bwMode="auto">
            <a:xfrm rot="0" flipH="1">
              <a:off x="547" y="1571"/>
              <a:ext cx="237" cy="226"/>
            </a:xfrm>
            <a:custGeom>
              <a:avLst/>
              <a:gdLst>
                <a:gd name="l" fmla="*/ 0 w 237"/>
                <a:gd name="t" fmla="*/ 0 h 226"/>
                <a:gd name="r" fmla="*/ 237 w 237"/>
                <a:gd name="b" fmla="*/ 226 h 226"/>
              </a:gdLst>
              <a:ahLst/>
              <a:rect l="l" t="t" r="r" b="b"/>
              <a:pathLst>
                <a:path w="237" h="226">
                  <a:moveTo>
                    <a:pt x="0" y="142"/>
                  </a:moveTo>
                  <a:lnTo>
                    <a:pt x="168" y="0"/>
                  </a:lnTo>
                  <a:lnTo>
                    <a:pt x="172" y="1"/>
                  </a:lnTo>
                  <a:lnTo>
                    <a:pt x="178" y="4"/>
                  </a:lnTo>
                  <a:lnTo>
                    <a:pt x="184" y="9"/>
                  </a:lnTo>
                  <a:lnTo>
                    <a:pt x="191" y="12"/>
                  </a:lnTo>
                  <a:lnTo>
                    <a:pt x="195" y="16"/>
                  </a:lnTo>
                  <a:lnTo>
                    <a:pt x="201" y="20"/>
                  </a:lnTo>
                  <a:lnTo>
                    <a:pt x="205" y="24"/>
                  </a:lnTo>
                  <a:lnTo>
                    <a:pt x="210" y="29"/>
                  </a:lnTo>
                  <a:lnTo>
                    <a:pt x="214" y="33"/>
                  </a:lnTo>
                  <a:lnTo>
                    <a:pt x="219" y="38"/>
                  </a:lnTo>
                  <a:lnTo>
                    <a:pt x="222" y="43"/>
                  </a:lnTo>
                  <a:lnTo>
                    <a:pt x="225" y="49"/>
                  </a:lnTo>
                  <a:lnTo>
                    <a:pt x="229" y="55"/>
                  </a:lnTo>
                  <a:lnTo>
                    <a:pt x="231" y="61"/>
                  </a:lnTo>
                  <a:lnTo>
                    <a:pt x="233" y="68"/>
                  </a:lnTo>
                  <a:lnTo>
                    <a:pt x="237" y="78"/>
                  </a:lnTo>
                  <a:lnTo>
                    <a:pt x="72" y="226"/>
                  </a:lnTo>
                  <a:lnTo>
                    <a:pt x="58" y="180"/>
                  </a:lnTo>
                  <a:lnTo>
                    <a:pt x="25" y="152"/>
                  </a:lnTo>
                  <a:lnTo>
                    <a:pt x="0" y="142"/>
                  </a:lnTo>
                </a:path>
              </a:pathLst>
            </a:custGeom>
            <a:solidFill>
              <a:srgbClr val="FFFFFF">
                <a:alpha val="100000"/>
              </a:srgbClr>
            </a:solidFill>
            <a:ln w="1588" cap="flat" cmpd="sng">
              <a:solidFill>
                <a:srgbClr val="000000">
                  <a:alpha val="100000"/>
                </a:srgbClr>
              </a:solidFill>
              <a:prstDash val="solid"/>
              <a:round/>
            </a:ln>
          </p:spPr>
        </p:sp>
        <p:sp>
          <p:nvSpPr>
            <p:cNvPr id="1048816" name="Freeform 18"/>
            <p:cNvSpPr/>
            <p:nvPr/>
          </p:nvSpPr>
          <p:spPr bwMode="auto">
            <a:xfrm rot="0" flipH="1">
              <a:off x="524" y="1476"/>
              <a:ext cx="31" cy="91"/>
            </a:xfrm>
            <a:custGeom>
              <a:avLst/>
              <a:gdLst>
                <a:gd name="l" fmla="*/ 0 w 31"/>
                <a:gd name="t" fmla="*/ 0 h 91"/>
                <a:gd name="r" fmla="*/ 31 w 31"/>
                <a:gd name="b" fmla="*/ 91 h 91"/>
              </a:gdLst>
              <a:ahLst/>
              <a:rect l="l" t="t" r="r" b="b"/>
              <a:pathLst>
                <a:path w="31" h="91">
                  <a:moveTo>
                    <a:pt x="21" y="2"/>
                  </a:moveTo>
                  <a:lnTo>
                    <a:pt x="30" y="0"/>
                  </a:lnTo>
                  <a:lnTo>
                    <a:pt x="19" y="14"/>
                  </a:lnTo>
                  <a:lnTo>
                    <a:pt x="14" y="31"/>
                  </a:lnTo>
                  <a:lnTo>
                    <a:pt x="14" y="45"/>
                  </a:lnTo>
                  <a:lnTo>
                    <a:pt x="21" y="63"/>
                  </a:lnTo>
                  <a:lnTo>
                    <a:pt x="31" y="82"/>
                  </a:lnTo>
                  <a:lnTo>
                    <a:pt x="19" y="91"/>
                  </a:lnTo>
                  <a:lnTo>
                    <a:pt x="17" y="89"/>
                  </a:lnTo>
                  <a:lnTo>
                    <a:pt x="13" y="85"/>
                  </a:lnTo>
                  <a:lnTo>
                    <a:pt x="11" y="80"/>
                  </a:lnTo>
                  <a:lnTo>
                    <a:pt x="8" y="76"/>
                  </a:lnTo>
                  <a:lnTo>
                    <a:pt x="7" y="71"/>
                  </a:lnTo>
                  <a:lnTo>
                    <a:pt x="4" y="67"/>
                  </a:lnTo>
                  <a:lnTo>
                    <a:pt x="3" y="62"/>
                  </a:lnTo>
                  <a:lnTo>
                    <a:pt x="1" y="58"/>
                  </a:lnTo>
                  <a:lnTo>
                    <a:pt x="1" y="53"/>
                  </a:lnTo>
                  <a:lnTo>
                    <a:pt x="0" y="49"/>
                  </a:lnTo>
                  <a:lnTo>
                    <a:pt x="0" y="44"/>
                  </a:lnTo>
                  <a:lnTo>
                    <a:pt x="0" y="40"/>
                  </a:lnTo>
                  <a:lnTo>
                    <a:pt x="0" y="36"/>
                  </a:lnTo>
                  <a:lnTo>
                    <a:pt x="0" y="33"/>
                  </a:lnTo>
                  <a:lnTo>
                    <a:pt x="0" y="29"/>
                  </a:lnTo>
                  <a:lnTo>
                    <a:pt x="2" y="24"/>
                  </a:lnTo>
                  <a:lnTo>
                    <a:pt x="21" y="2"/>
                  </a:lnTo>
                </a:path>
              </a:pathLst>
            </a:custGeom>
            <a:solidFill>
              <a:srgbClr val="ABABAB">
                <a:alpha val="100000"/>
              </a:srgbClr>
            </a:solidFill>
            <a:ln w="1588" cap="flat" cmpd="sng">
              <a:solidFill>
                <a:srgbClr val="000000">
                  <a:alpha val="100000"/>
                </a:srgbClr>
              </a:solidFill>
              <a:prstDash val="solid"/>
              <a:round/>
            </a:ln>
          </p:spPr>
        </p:sp>
        <p:sp>
          <p:nvSpPr>
            <p:cNvPr id="1048817" name="Freeform 19"/>
            <p:cNvSpPr/>
            <p:nvPr/>
          </p:nvSpPr>
          <p:spPr bwMode="auto">
            <a:xfrm rot="0" flipH="1">
              <a:off x="450" y="1558"/>
              <a:ext cx="83" cy="40"/>
            </a:xfrm>
            <a:custGeom>
              <a:avLst/>
              <a:gdLst>
                <a:gd name="l" fmla="*/ 0 w 83"/>
                <a:gd name="t" fmla="*/ 0 h 40"/>
                <a:gd name="r" fmla="*/ 83 w 83"/>
                <a:gd name="b" fmla="*/ 40 h 40"/>
              </a:gdLst>
              <a:ahLst/>
              <a:rect l="l" t="t" r="r" b="b"/>
              <a:pathLst>
                <a:path w="83" h="40">
                  <a:moveTo>
                    <a:pt x="22" y="8"/>
                  </a:moveTo>
                  <a:lnTo>
                    <a:pt x="34" y="18"/>
                  </a:lnTo>
                  <a:lnTo>
                    <a:pt x="56" y="24"/>
                  </a:lnTo>
                  <a:lnTo>
                    <a:pt x="73" y="21"/>
                  </a:lnTo>
                  <a:lnTo>
                    <a:pt x="83" y="17"/>
                  </a:lnTo>
                  <a:lnTo>
                    <a:pt x="65" y="36"/>
                  </a:lnTo>
                  <a:lnTo>
                    <a:pt x="63" y="37"/>
                  </a:lnTo>
                  <a:lnTo>
                    <a:pt x="58" y="38"/>
                  </a:lnTo>
                  <a:lnTo>
                    <a:pt x="55" y="40"/>
                  </a:lnTo>
                  <a:lnTo>
                    <a:pt x="51" y="40"/>
                  </a:lnTo>
                  <a:lnTo>
                    <a:pt x="46" y="40"/>
                  </a:lnTo>
                  <a:lnTo>
                    <a:pt x="43" y="40"/>
                  </a:lnTo>
                  <a:lnTo>
                    <a:pt x="38" y="40"/>
                  </a:lnTo>
                  <a:lnTo>
                    <a:pt x="35" y="38"/>
                  </a:lnTo>
                  <a:lnTo>
                    <a:pt x="30" y="37"/>
                  </a:lnTo>
                  <a:lnTo>
                    <a:pt x="27" y="36"/>
                  </a:lnTo>
                  <a:lnTo>
                    <a:pt x="24" y="34"/>
                  </a:lnTo>
                  <a:lnTo>
                    <a:pt x="19" y="32"/>
                  </a:lnTo>
                  <a:lnTo>
                    <a:pt x="16" y="29"/>
                  </a:lnTo>
                  <a:lnTo>
                    <a:pt x="13" y="27"/>
                  </a:lnTo>
                  <a:lnTo>
                    <a:pt x="9" y="25"/>
                  </a:lnTo>
                  <a:lnTo>
                    <a:pt x="5" y="21"/>
                  </a:lnTo>
                  <a:lnTo>
                    <a:pt x="0" y="15"/>
                  </a:lnTo>
                  <a:lnTo>
                    <a:pt x="5" y="10"/>
                  </a:lnTo>
                  <a:lnTo>
                    <a:pt x="8" y="3"/>
                  </a:lnTo>
                  <a:lnTo>
                    <a:pt x="11" y="0"/>
                  </a:lnTo>
                  <a:lnTo>
                    <a:pt x="22" y="8"/>
                  </a:lnTo>
                </a:path>
              </a:pathLst>
            </a:custGeom>
            <a:solidFill>
              <a:srgbClr val="ABABAB">
                <a:alpha val="100000"/>
              </a:srgbClr>
            </a:solidFill>
            <a:ln w="1588" cap="flat" cmpd="sng">
              <a:solidFill>
                <a:srgbClr val="000000">
                  <a:alpha val="100000"/>
                </a:srgbClr>
              </a:solidFill>
              <a:prstDash val="solid"/>
              <a:round/>
            </a:ln>
          </p:spPr>
        </p:sp>
        <p:sp>
          <p:nvSpPr>
            <p:cNvPr id="1048818" name="Freeform 20"/>
            <p:cNvSpPr/>
            <p:nvPr/>
          </p:nvSpPr>
          <p:spPr bwMode="auto">
            <a:xfrm rot="0" flipH="1">
              <a:off x="445" y="1473"/>
              <a:ext cx="87" cy="98"/>
            </a:xfrm>
            <a:custGeom>
              <a:avLst/>
              <a:gdLst>
                <a:gd name="l" fmla="*/ 0 w 87"/>
                <a:gd name="t" fmla="*/ 0 h 98"/>
                <a:gd name="r" fmla="*/ 87 w 87"/>
                <a:gd name="b" fmla="*/ 98 h 98"/>
              </a:gdLst>
              <a:ahLst/>
              <a:rect l="l" t="t" r="r" b="b"/>
              <a:pathLst>
                <a:path w="87" h="98">
                  <a:moveTo>
                    <a:pt x="15" y="0"/>
                  </a:moveTo>
                  <a:lnTo>
                    <a:pt x="32" y="3"/>
                  </a:lnTo>
                  <a:lnTo>
                    <a:pt x="51" y="13"/>
                  </a:lnTo>
                  <a:lnTo>
                    <a:pt x="74" y="32"/>
                  </a:lnTo>
                  <a:lnTo>
                    <a:pt x="87" y="55"/>
                  </a:lnTo>
                  <a:lnTo>
                    <a:pt x="85" y="80"/>
                  </a:lnTo>
                  <a:lnTo>
                    <a:pt x="81" y="95"/>
                  </a:lnTo>
                  <a:lnTo>
                    <a:pt x="73" y="98"/>
                  </a:lnTo>
                  <a:lnTo>
                    <a:pt x="73" y="94"/>
                  </a:lnTo>
                  <a:lnTo>
                    <a:pt x="74" y="91"/>
                  </a:lnTo>
                  <a:lnTo>
                    <a:pt x="73" y="86"/>
                  </a:lnTo>
                  <a:lnTo>
                    <a:pt x="73" y="82"/>
                  </a:lnTo>
                  <a:lnTo>
                    <a:pt x="73" y="79"/>
                  </a:lnTo>
                  <a:lnTo>
                    <a:pt x="72" y="75"/>
                  </a:lnTo>
                  <a:lnTo>
                    <a:pt x="72" y="71"/>
                  </a:lnTo>
                  <a:lnTo>
                    <a:pt x="71" y="67"/>
                  </a:lnTo>
                  <a:lnTo>
                    <a:pt x="69" y="64"/>
                  </a:lnTo>
                  <a:lnTo>
                    <a:pt x="68" y="61"/>
                  </a:lnTo>
                  <a:lnTo>
                    <a:pt x="66" y="57"/>
                  </a:lnTo>
                  <a:lnTo>
                    <a:pt x="64" y="54"/>
                  </a:lnTo>
                  <a:lnTo>
                    <a:pt x="62" y="50"/>
                  </a:lnTo>
                  <a:lnTo>
                    <a:pt x="60" y="46"/>
                  </a:lnTo>
                  <a:lnTo>
                    <a:pt x="56" y="43"/>
                  </a:lnTo>
                  <a:lnTo>
                    <a:pt x="52" y="36"/>
                  </a:lnTo>
                  <a:lnTo>
                    <a:pt x="51" y="35"/>
                  </a:lnTo>
                  <a:lnTo>
                    <a:pt x="48" y="33"/>
                  </a:lnTo>
                  <a:lnTo>
                    <a:pt x="45" y="31"/>
                  </a:lnTo>
                  <a:lnTo>
                    <a:pt x="43" y="28"/>
                  </a:lnTo>
                  <a:lnTo>
                    <a:pt x="40" y="26"/>
                  </a:lnTo>
                  <a:lnTo>
                    <a:pt x="36" y="25"/>
                  </a:lnTo>
                  <a:lnTo>
                    <a:pt x="33" y="23"/>
                  </a:lnTo>
                  <a:lnTo>
                    <a:pt x="31" y="22"/>
                  </a:lnTo>
                  <a:lnTo>
                    <a:pt x="27" y="20"/>
                  </a:lnTo>
                  <a:lnTo>
                    <a:pt x="24" y="19"/>
                  </a:lnTo>
                  <a:lnTo>
                    <a:pt x="21" y="19"/>
                  </a:lnTo>
                  <a:lnTo>
                    <a:pt x="17" y="18"/>
                  </a:lnTo>
                  <a:lnTo>
                    <a:pt x="14" y="18"/>
                  </a:lnTo>
                  <a:lnTo>
                    <a:pt x="9" y="17"/>
                  </a:lnTo>
                  <a:lnTo>
                    <a:pt x="6" y="17"/>
                  </a:lnTo>
                  <a:lnTo>
                    <a:pt x="0" y="17"/>
                  </a:lnTo>
                  <a:lnTo>
                    <a:pt x="0" y="9"/>
                  </a:lnTo>
                  <a:lnTo>
                    <a:pt x="7" y="4"/>
                  </a:lnTo>
                  <a:lnTo>
                    <a:pt x="15" y="0"/>
                  </a:lnTo>
                </a:path>
              </a:pathLst>
            </a:custGeom>
            <a:solidFill>
              <a:srgbClr val="ABABAB">
                <a:alpha val="100000"/>
              </a:srgbClr>
            </a:solidFill>
            <a:ln w="1588" cap="flat" cmpd="sng">
              <a:solidFill>
                <a:srgbClr val="000000">
                  <a:alpha val="100000"/>
                </a:srgbClr>
              </a:solidFill>
              <a:prstDash val="solid"/>
              <a:round/>
            </a:ln>
          </p:spPr>
        </p:sp>
        <p:sp>
          <p:nvSpPr>
            <p:cNvPr id="1048819" name="Freeform 21"/>
            <p:cNvSpPr/>
            <p:nvPr/>
          </p:nvSpPr>
          <p:spPr bwMode="auto">
            <a:xfrm rot="0" flipH="1">
              <a:off x="743" y="1749"/>
              <a:ext cx="90" cy="90"/>
            </a:xfrm>
            <a:custGeom>
              <a:avLst/>
              <a:gdLst>
                <a:gd name="l" fmla="*/ 0 w 90"/>
                <a:gd name="t" fmla="*/ 0 h 90"/>
                <a:gd name="r" fmla="*/ 90 w 90"/>
                <a:gd name="b" fmla="*/ 90 h 90"/>
              </a:gdLst>
              <a:ahLst/>
              <a:rect l="l" t="t" r="r" b="b"/>
              <a:pathLst>
                <a:path w="90" h="90">
                  <a:moveTo>
                    <a:pt x="0" y="41"/>
                  </a:moveTo>
                  <a:lnTo>
                    <a:pt x="47" y="1"/>
                  </a:lnTo>
                  <a:lnTo>
                    <a:pt x="61" y="0"/>
                  </a:lnTo>
                  <a:lnTo>
                    <a:pt x="83" y="23"/>
                  </a:lnTo>
                  <a:lnTo>
                    <a:pt x="90" y="50"/>
                  </a:lnTo>
                  <a:lnTo>
                    <a:pt x="82" y="54"/>
                  </a:lnTo>
                  <a:lnTo>
                    <a:pt x="44" y="90"/>
                  </a:lnTo>
                  <a:lnTo>
                    <a:pt x="0" y="41"/>
                  </a:lnTo>
                </a:path>
              </a:pathLst>
            </a:custGeom>
            <a:solidFill>
              <a:srgbClr val="FFFFFF">
                <a:alpha val="100000"/>
              </a:srgbClr>
            </a:solidFill>
            <a:ln w="1588" cap="flat" cmpd="sng">
              <a:solidFill>
                <a:srgbClr val="000000">
                  <a:alpha val="100000"/>
                </a:srgbClr>
              </a:solidFill>
              <a:prstDash val="solid"/>
              <a:round/>
            </a:ln>
          </p:spPr>
        </p:sp>
        <p:sp>
          <p:nvSpPr>
            <p:cNvPr id="1048820" name="Freeform 22"/>
            <p:cNvSpPr/>
            <p:nvPr/>
          </p:nvSpPr>
          <p:spPr bwMode="auto">
            <a:xfrm rot="0" flipH="1">
              <a:off x="786" y="1788"/>
              <a:ext cx="54" cy="57"/>
            </a:xfrm>
            <a:custGeom>
              <a:avLst/>
              <a:gdLst>
                <a:gd name="l" fmla="*/ 0 w 54"/>
                <a:gd name="t" fmla="*/ 0 h 57"/>
                <a:gd name="r" fmla="*/ 54 w 54"/>
                <a:gd name="b" fmla="*/ 57 h 57"/>
              </a:gdLst>
              <a:ahLst/>
              <a:rect l="l" t="t" r="r" b="b"/>
              <a:pathLst>
                <a:path w="54" h="57">
                  <a:moveTo>
                    <a:pt x="43" y="13"/>
                  </a:moveTo>
                  <a:lnTo>
                    <a:pt x="43" y="13"/>
                  </a:lnTo>
                  <a:lnTo>
                    <a:pt x="44" y="14"/>
                  </a:lnTo>
                  <a:lnTo>
                    <a:pt x="46" y="17"/>
                  </a:lnTo>
                  <a:lnTo>
                    <a:pt x="47" y="19"/>
                  </a:lnTo>
                  <a:lnTo>
                    <a:pt x="49" y="21"/>
                  </a:lnTo>
                  <a:lnTo>
                    <a:pt x="51" y="24"/>
                  </a:lnTo>
                  <a:lnTo>
                    <a:pt x="52" y="27"/>
                  </a:lnTo>
                  <a:lnTo>
                    <a:pt x="53" y="29"/>
                  </a:lnTo>
                  <a:lnTo>
                    <a:pt x="53" y="32"/>
                  </a:lnTo>
                  <a:lnTo>
                    <a:pt x="54" y="35"/>
                  </a:lnTo>
                  <a:lnTo>
                    <a:pt x="54" y="37"/>
                  </a:lnTo>
                  <a:lnTo>
                    <a:pt x="54" y="40"/>
                  </a:lnTo>
                  <a:lnTo>
                    <a:pt x="54" y="42"/>
                  </a:lnTo>
                  <a:lnTo>
                    <a:pt x="54" y="45"/>
                  </a:lnTo>
                  <a:lnTo>
                    <a:pt x="53" y="47"/>
                  </a:lnTo>
                  <a:lnTo>
                    <a:pt x="52" y="49"/>
                  </a:lnTo>
                  <a:lnTo>
                    <a:pt x="50" y="52"/>
                  </a:lnTo>
                  <a:lnTo>
                    <a:pt x="49" y="54"/>
                  </a:lnTo>
                  <a:lnTo>
                    <a:pt x="47" y="55"/>
                  </a:lnTo>
                  <a:lnTo>
                    <a:pt x="45" y="55"/>
                  </a:lnTo>
                  <a:lnTo>
                    <a:pt x="44" y="56"/>
                  </a:lnTo>
                  <a:lnTo>
                    <a:pt x="43" y="57"/>
                  </a:lnTo>
                  <a:lnTo>
                    <a:pt x="42" y="57"/>
                  </a:lnTo>
                  <a:lnTo>
                    <a:pt x="40" y="57"/>
                  </a:lnTo>
                  <a:lnTo>
                    <a:pt x="39" y="57"/>
                  </a:lnTo>
                  <a:lnTo>
                    <a:pt x="37" y="57"/>
                  </a:lnTo>
                  <a:lnTo>
                    <a:pt x="36" y="56"/>
                  </a:lnTo>
                  <a:lnTo>
                    <a:pt x="35" y="56"/>
                  </a:lnTo>
                  <a:lnTo>
                    <a:pt x="33" y="55"/>
                  </a:lnTo>
                  <a:lnTo>
                    <a:pt x="32" y="55"/>
                  </a:lnTo>
                  <a:lnTo>
                    <a:pt x="31" y="54"/>
                  </a:lnTo>
                  <a:lnTo>
                    <a:pt x="28" y="52"/>
                  </a:lnTo>
                  <a:lnTo>
                    <a:pt x="26" y="51"/>
                  </a:lnTo>
                  <a:lnTo>
                    <a:pt x="4" y="23"/>
                  </a:lnTo>
                  <a:lnTo>
                    <a:pt x="4" y="22"/>
                  </a:lnTo>
                  <a:lnTo>
                    <a:pt x="3" y="21"/>
                  </a:lnTo>
                  <a:lnTo>
                    <a:pt x="2" y="19"/>
                  </a:lnTo>
                  <a:lnTo>
                    <a:pt x="2" y="18"/>
                  </a:lnTo>
                  <a:lnTo>
                    <a:pt x="2" y="15"/>
                  </a:lnTo>
                  <a:lnTo>
                    <a:pt x="2" y="14"/>
                  </a:lnTo>
                  <a:lnTo>
                    <a:pt x="0" y="13"/>
                  </a:lnTo>
                  <a:lnTo>
                    <a:pt x="2" y="11"/>
                  </a:lnTo>
                  <a:lnTo>
                    <a:pt x="2" y="10"/>
                  </a:lnTo>
                  <a:lnTo>
                    <a:pt x="2" y="9"/>
                  </a:lnTo>
                  <a:lnTo>
                    <a:pt x="2" y="8"/>
                  </a:lnTo>
                  <a:lnTo>
                    <a:pt x="3" y="7"/>
                  </a:lnTo>
                  <a:lnTo>
                    <a:pt x="4" y="5"/>
                  </a:lnTo>
                  <a:lnTo>
                    <a:pt x="5" y="4"/>
                  </a:lnTo>
                  <a:lnTo>
                    <a:pt x="6" y="3"/>
                  </a:lnTo>
                  <a:lnTo>
                    <a:pt x="8" y="2"/>
                  </a:lnTo>
                  <a:lnTo>
                    <a:pt x="9" y="1"/>
                  </a:lnTo>
                  <a:lnTo>
                    <a:pt x="12" y="1"/>
                  </a:lnTo>
                  <a:lnTo>
                    <a:pt x="14" y="0"/>
                  </a:lnTo>
                  <a:lnTo>
                    <a:pt x="16" y="0"/>
                  </a:lnTo>
                  <a:lnTo>
                    <a:pt x="19" y="0"/>
                  </a:lnTo>
                  <a:lnTo>
                    <a:pt x="22" y="0"/>
                  </a:lnTo>
                  <a:lnTo>
                    <a:pt x="24" y="0"/>
                  </a:lnTo>
                  <a:lnTo>
                    <a:pt x="26" y="1"/>
                  </a:lnTo>
                  <a:lnTo>
                    <a:pt x="28" y="2"/>
                  </a:lnTo>
                  <a:lnTo>
                    <a:pt x="31" y="3"/>
                  </a:lnTo>
                  <a:lnTo>
                    <a:pt x="33" y="4"/>
                  </a:lnTo>
                  <a:lnTo>
                    <a:pt x="35" y="5"/>
                  </a:lnTo>
                  <a:lnTo>
                    <a:pt x="37" y="8"/>
                  </a:lnTo>
                  <a:lnTo>
                    <a:pt x="39" y="9"/>
                  </a:lnTo>
                  <a:lnTo>
                    <a:pt x="41" y="11"/>
                  </a:lnTo>
                  <a:lnTo>
                    <a:pt x="43" y="13"/>
                  </a:lnTo>
                </a:path>
              </a:pathLst>
            </a:custGeom>
            <a:solidFill>
              <a:srgbClr val="FFFFFF">
                <a:alpha val="100000"/>
              </a:srgbClr>
            </a:solidFill>
            <a:ln w="1588" cap="flat" cmpd="sng">
              <a:solidFill>
                <a:srgbClr val="000000">
                  <a:alpha val="100000"/>
                </a:srgbClr>
              </a:solidFill>
              <a:prstDash val="solid"/>
              <a:round/>
            </a:ln>
          </p:spPr>
        </p:sp>
        <p:sp>
          <p:nvSpPr>
            <p:cNvPr id="1048821" name="Freeform 23"/>
            <p:cNvSpPr/>
            <p:nvPr/>
          </p:nvSpPr>
          <p:spPr bwMode="auto">
            <a:xfrm rot="0" flipH="1">
              <a:off x="794" y="1795"/>
              <a:ext cx="38" cy="41"/>
            </a:xfrm>
            <a:custGeom>
              <a:avLst/>
              <a:gdLst>
                <a:gd name="l" fmla="*/ 0 w 38"/>
                <a:gd name="t" fmla="*/ 0 h 41"/>
                <a:gd name="r" fmla="*/ 38 w 38"/>
                <a:gd name="b" fmla="*/ 41 h 41"/>
              </a:gdLst>
              <a:ahLst/>
              <a:rect l="l" t="t" r="r" b="b"/>
              <a:pathLst>
                <a:path w="38" h="41">
                  <a:moveTo>
                    <a:pt x="29" y="12"/>
                  </a:moveTo>
                  <a:lnTo>
                    <a:pt x="29" y="12"/>
                  </a:lnTo>
                  <a:lnTo>
                    <a:pt x="29" y="13"/>
                  </a:lnTo>
                  <a:lnTo>
                    <a:pt x="31" y="14"/>
                  </a:lnTo>
                  <a:lnTo>
                    <a:pt x="32" y="15"/>
                  </a:lnTo>
                  <a:lnTo>
                    <a:pt x="33" y="17"/>
                  </a:lnTo>
                  <a:lnTo>
                    <a:pt x="34" y="19"/>
                  </a:lnTo>
                  <a:lnTo>
                    <a:pt x="35" y="21"/>
                  </a:lnTo>
                  <a:lnTo>
                    <a:pt x="35" y="23"/>
                  </a:lnTo>
                  <a:lnTo>
                    <a:pt x="36" y="24"/>
                  </a:lnTo>
                  <a:lnTo>
                    <a:pt x="37" y="26"/>
                  </a:lnTo>
                  <a:lnTo>
                    <a:pt x="37" y="29"/>
                  </a:lnTo>
                  <a:lnTo>
                    <a:pt x="37" y="30"/>
                  </a:lnTo>
                  <a:lnTo>
                    <a:pt x="38" y="32"/>
                  </a:lnTo>
                  <a:lnTo>
                    <a:pt x="38" y="33"/>
                  </a:lnTo>
                  <a:lnTo>
                    <a:pt x="37" y="35"/>
                  </a:lnTo>
                  <a:lnTo>
                    <a:pt x="37" y="36"/>
                  </a:lnTo>
                  <a:lnTo>
                    <a:pt x="36" y="39"/>
                  </a:lnTo>
                  <a:lnTo>
                    <a:pt x="35" y="39"/>
                  </a:lnTo>
                  <a:lnTo>
                    <a:pt x="34" y="40"/>
                  </a:lnTo>
                  <a:lnTo>
                    <a:pt x="33" y="41"/>
                  </a:lnTo>
                  <a:lnTo>
                    <a:pt x="32" y="41"/>
                  </a:lnTo>
                  <a:lnTo>
                    <a:pt x="31" y="41"/>
                  </a:lnTo>
                  <a:lnTo>
                    <a:pt x="29" y="41"/>
                  </a:lnTo>
                  <a:lnTo>
                    <a:pt x="28" y="41"/>
                  </a:lnTo>
                  <a:lnTo>
                    <a:pt x="27" y="40"/>
                  </a:lnTo>
                  <a:lnTo>
                    <a:pt x="26" y="40"/>
                  </a:lnTo>
                  <a:lnTo>
                    <a:pt x="25" y="39"/>
                  </a:lnTo>
                  <a:lnTo>
                    <a:pt x="23" y="38"/>
                  </a:lnTo>
                  <a:lnTo>
                    <a:pt x="1" y="12"/>
                  </a:lnTo>
                  <a:lnTo>
                    <a:pt x="1" y="11"/>
                  </a:lnTo>
                  <a:lnTo>
                    <a:pt x="0" y="10"/>
                  </a:lnTo>
                  <a:lnTo>
                    <a:pt x="0" y="8"/>
                  </a:lnTo>
                  <a:lnTo>
                    <a:pt x="0" y="7"/>
                  </a:lnTo>
                  <a:lnTo>
                    <a:pt x="0" y="6"/>
                  </a:lnTo>
                  <a:lnTo>
                    <a:pt x="0" y="5"/>
                  </a:lnTo>
                  <a:lnTo>
                    <a:pt x="1" y="4"/>
                  </a:lnTo>
                  <a:lnTo>
                    <a:pt x="1" y="3"/>
                  </a:lnTo>
                  <a:lnTo>
                    <a:pt x="3" y="2"/>
                  </a:lnTo>
                  <a:lnTo>
                    <a:pt x="4" y="2"/>
                  </a:lnTo>
                  <a:lnTo>
                    <a:pt x="4" y="1"/>
                  </a:lnTo>
                  <a:lnTo>
                    <a:pt x="5" y="1"/>
                  </a:lnTo>
                  <a:lnTo>
                    <a:pt x="6" y="1"/>
                  </a:lnTo>
                  <a:lnTo>
                    <a:pt x="8" y="0"/>
                  </a:lnTo>
                  <a:lnTo>
                    <a:pt x="9" y="0"/>
                  </a:lnTo>
                  <a:lnTo>
                    <a:pt x="10" y="0"/>
                  </a:lnTo>
                  <a:lnTo>
                    <a:pt x="11" y="0"/>
                  </a:lnTo>
                  <a:lnTo>
                    <a:pt x="13" y="1"/>
                  </a:lnTo>
                  <a:lnTo>
                    <a:pt x="14" y="1"/>
                  </a:lnTo>
                  <a:lnTo>
                    <a:pt x="16" y="1"/>
                  </a:lnTo>
                  <a:lnTo>
                    <a:pt x="17" y="2"/>
                  </a:lnTo>
                  <a:lnTo>
                    <a:pt x="18" y="3"/>
                  </a:lnTo>
                  <a:lnTo>
                    <a:pt x="20" y="3"/>
                  </a:lnTo>
                  <a:lnTo>
                    <a:pt x="22" y="4"/>
                  </a:lnTo>
                  <a:lnTo>
                    <a:pt x="23" y="5"/>
                  </a:lnTo>
                  <a:lnTo>
                    <a:pt x="24" y="6"/>
                  </a:lnTo>
                  <a:lnTo>
                    <a:pt x="26" y="7"/>
                  </a:lnTo>
                  <a:lnTo>
                    <a:pt x="27" y="10"/>
                  </a:lnTo>
                  <a:lnTo>
                    <a:pt x="29" y="12"/>
                  </a:lnTo>
                </a:path>
              </a:pathLst>
            </a:custGeom>
            <a:solidFill>
              <a:srgbClr val="D9D9D9">
                <a:alpha val="100000"/>
              </a:srgbClr>
            </a:solidFill>
            <a:ln w="1588" cap="flat" cmpd="sng">
              <a:solidFill>
                <a:srgbClr val="000000">
                  <a:alpha val="100000"/>
                </a:srgbClr>
              </a:solidFill>
              <a:prstDash val="solid"/>
              <a:round/>
            </a:ln>
          </p:spPr>
        </p:sp>
        <p:sp>
          <p:nvSpPr>
            <p:cNvPr id="1048822" name="Freeform 24"/>
            <p:cNvSpPr/>
            <p:nvPr/>
          </p:nvSpPr>
          <p:spPr bwMode="auto">
            <a:xfrm rot="0" flipH="1">
              <a:off x="844" y="1842"/>
              <a:ext cx="133" cy="119"/>
            </a:xfrm>
            <a:custGeom>
              <a:avLst/>
              <a:gdLst>
                <a:gd name="l" fmla="*/ 0 w 133"/>
                <a:gd name="t" fmla="*/ 0 h 119"/>
                <a:gd name="r" fmla="*/ 133 w 133"/>
                <a:gd name="b" fmla="*/ 119 h 119"/>
              </a:gdLst>
              <a:ahLst/>
              <a:rect l="l" t="t" r="r" b="b"/>
              <a:pathLst>
                <a:path w="133" h="119">
                  <a:moveTo>
                    <a:pt x="98" y="4"/>
                  </a:moveTo>
                  <a:lnTo>
                    <a:pt x="112" y="0"/>
                  </a:lnTo>
                  <a:lnTo>
                    <a:pt x="133" y="15"/>
                  </a:lnTo>
                  <a:lnTo>
                    <a:pt x="122" y="34"/>
                  </a:lnTo>
                  <a:lnTo>
                    <a:pt x="118" y="36"/>
                  </a:lnTo>
                  <a:lnTo>
                    <a:pt x="116" y="38"/>
                  </a:lnTo>
                  <a:lnTo>
                    <a:pt x="112" y="39"/>
                  </a:lnTo>
                  <a:lnTo>
                    <a:pt x="108" y="40"/>
                  </a:lnTo>
                  <a:lnTo>
                    <a:pt x="105" y="39"/>
                  </a:lnTo>
                  <a:lnTo>
                    <a:pt x="98" y="36"/>
                  </a:lnTo>
                  <a:lnTo>
                    <a:pt x="96" y="39"/>
                  </a:lnTo>
                  <a:lnTo>
                    <a:pt x="0" y="119"/>
                  </a:lnTo>
                  <a:lnTo>
                    <a:pt x="93" y="32"/>
                  </a:lnTo>
                  <a:lnTo>
                    <a:pt x="89" y="22"/>
                  </a:lnTo>
                  <a:lnTo>
                    <a:pt x="89" y="16"/>
                  </a:lnTo>
                  <a:lnTo>
                    <a:pt x="92" y="12"/>
                  </a:lnTo>
                  <a:lnTo>
                    <a:pt x="93" y="10"/>
                  </a:lnTo>
                  <a:lnTo>
                    <a:pt x="98" y="4"/>
                  </a:lnTo>
                </a:path>
              </a:pathLst>
            </a:custGeom>
            <a:solidFill>
              <a:srgbClr val="D9D9D9">
                <a:alpha val="100000"/>
              </a:srgbClr>
            </a:solidFill>
            <a:ln w="1588" cap="flat" cmpd="sng">
              <a:solidFill>
                <a:srgbClr val="000000">
                  <a:alpha val="100000"/>
                </a:srgbClr>
              </a:solidFill>
              <a:prstDash val="solid"/>
              <a:round/>
            </a:ln>
          </p:spPr>
        </p:sp>
        <p:sp>
          <p:nvSpPr>
            <p:cNvPr id="1048823" name="Freeform 25"/>
            <p:cNvSpPr/>
            <p:nvPr/>
          </p:nvSpPr>
          <p:spPr bwMode="auto">
            <a:xfrm rot="0" flipH="1">
              <a:off x="560" y="1582"/>
              <a:ext cx="63" cy="75"/>
            </a:xfrm>
            <a:custGeom>
              <a:avLst/>
              <a:gdLst>
                <a:gd name="l" fmla="*/ 0 w 63"/>
                <a:gd name="t" fmla="*/ 0 h 75"/>
                <a:gd name="r" fmla="*/ 63 w 63"/>
                <a:gd name="b" fmla="*/ 75 h 75"/>
              </a:gdLst>
              <a:ahLst/>
              <a:rect l="l" t="t" r="r" b="b"/>
              <a:pathLst>
                <a:path w="63" h="75">
                  <a:moveTo>
                    <a:pt x="5" y="2"/>
                  </a:moveTo>
                  <a:lnTo>
                    <a:pt x="5" y="2"/>
                  </a:lnTo>
                  <a:lnTo>
                    <a:pt x="6" y="1"/>
                  </a:lnTo>
                  <a:lnTo>
                    <a:pt x="8" y="1"/>
                  </a:lnTo>
                  <a:lnTo>
                    <a:pt x="12" y="0"/>
                  </a:lnTo>
                  <a:lnTo>
                    <a:pt x="14" y="0"/>
                  </a:lnTo>
                  <a:lnTo>
                    <a:pt x="16" y="0"/>
                  </a:lnTo>
                  <a:lnTo>
                    <a:pt x="20" y="1"/>
                  </a:lnTo>
                  <a:lnTo>
                    <a:pt x="23" y="2"/>
                  </a:lnTo>
                  <a:lnTo>
                    <a:pt x="25" y="3"/>
                  </a:lnTo>
                  <a:lnTo>
                    <a:pt x="29" y="4"/>
                  </a:lnTo>
                  <a:lnTo>
                    <a:pt x="31" y="5"/>
                  </a:lnTo>
                  <a:lnTo>
                    <a:pt x="34" y="8"/>
                  </a:lnTo>
                  <a:lnTo>
                    <a:pt x="36" y="10"/>
                  </a:lnTo>
                  <a:lnTo>
                    <a:pt x="39" y="12"/>
                  </a:lnTo>
                  <a:lnTo>
                    <a:pt x="41" y="14"/>
                  </a:lnTo>
                  <a:lnTo>
                    <a:pt x="43" y="17"/>
                  </a:lnTo>
                  <a:lnTo>
                    <a:pt x="47" y="20"/>
                  </a:lnTo>
                  <a:lnTo>
                    <a:pt x="48" y="21"/>
                  </a:lnTo>
                  <a:lnTo>
                    <a:pt x="51" y="26"/>
                  </a:lnTo>
                  <a:lnTo>
                    <a:pt x="53" y="30"/>
                  </a:lnTo>
                  <a:lnTo>
                    <a:pt x="57" y="33"/>
                  </a:lnTo>
                  <a:lnTo>
                    <a:pt x="58" y="38"/>
                  </a:lnTo>
                  <a:lnTo>
                    <a:pt x="60" y="42"/>
                  </a:lnTo>
                  <a:lnTo>
                    <a:pt x="61" y="46"/>
                  </a:lnTo>
                  <a:lnTo>
                    <a:pt x="62" y="49"/>
                  </a:lnTo>
                  <a:lnTo>
                    <a:pt x="63" y="52"/>
                  </a:lnTo>
                  <a:lnTo>
                    <a:pt x="63" y="56"/>
                  </a:lnTo>
                  <a:lnTo>
                    <a:pt x="63" y="59"/>
                  </a:lnTo>
                  <a:lnTo>
                    <a:pt x="63" y="61"/>
                  </a:lnTo>
                  <a:lnTo>
                    <a:pt x="63" y="64"/>
                  </a:lnTo>
                  <a:lnTo>
                    <a:pt x="62" y="66"/>
                  </a:lnTo>
                  <a:lnTo>
                    <a:pt x="61" y="68"/>
                  </a:lnTo>
                  <a:lnTo>
                    <a:pt x="59" y="70"/>
                  </a:lnTo>
                  <a:lnTo>
                    <a:pt x="59" y="72"/>
                  </a:lnTo>
                  <a:lnTo>
                    <a:pt x="57" y="73"/>
                  </a:lnTo>
                  <a:lnTo>
                    <a:pt x="54" y="74"/>
                  </a:lnTo>
                  <a:lnTo>
                    <a:pt x="52" y="75"/>
                  </a:lnTo>
                  <a:lnTo>
                    <a:pt x="51" y="75"/>
                  </a:lnTo>
                  <a:lnTo>
                    <a:pt x="49" y="75"/>
                  </a:lnTo>
                  <a:lnTo>
                    <a:pt x="47" y="75"/>
                  </a:lnTo>
                  <a:lnTo>
                    <a:pt x="44" y="75"/>
                  </a:lnTo>
                  <a:lnTo>
                    <a:pt x="42" y="74"/>
                  </a:lnTo>
                  <a:lnTo>
                    <a:pt x="40" y="74"/>
                  </a:lnTo>
                  <a:lnTo>
                    <a:pt x="38" y="73"/>
                  </a:lnTo>
                  <a:lnTo>
                    <a:pt x="35" y="73"/>
                  </a:lnTo>
                  <a:lnTo>
                    <a:pt x="33" y="72"/>
                  </a:lnTo>
                  <a:lnTo>
                    <a:pt x="31" y="70"/>
                  </a:lnTo>
                  <a:lnTo>
                    <a:pt x="29" y="69"/>
                  </a:lnTo>
                  <a:lnTo>
                    <a:pt x="26" y="67"/>
                  </a:lnTo>
                  <a:lnTo>
                    <a:pt x="32" y="61"/>
                  </a:lnTo>
                  <a:lnTo>
                    <a:pt x="33" y="61"/>
                  </a:lnTo>
                  <a:lnTo>
                    <a:pt x="33" y="63"/>
                  </a:lnTo>
                  <a:lnTo>
                    <a:pt x="34" y="63"/>
                  </a:lnTo>
                  <a:lnTo>
                    <a:pt x="35" y="63"/>
                  </a:lnTo>
                  <a:lnTo>
                    <a:pt x="36" y="64"/>
                  </a:lnTo>
                  <a:lnTo>
                    <a:pt x="38" y="64"/>
                  </a:lnTo>
                  <a:lnTo>
                    <a:pt x="39" y="64"/>
                  </a:lnTo>
                  <a:lnTo>
                    <a:pt x="40" y="65"/>
                  </a:lnTo>
                  <a:lnTo>
                    <a:pt x="41" y="65"/>
                  </a:lnTo>
                  <a:lnTo>
                    <a:pt x="42" y="65"/>
                  </a:lnTo>
                  <a:lnTo>
                    <a:pt x="43" y="65"/>
                  </a:lnTo>
                  <a:lnTo>
                    <a:pt x="44" y="65"/>
                  </a:lnTo>
                  <a:lnTo>
                    <a:pt x="45" y="65"/>
                  </a:lnTo>
                  <a:lnTo>
                    <a:pt x="47" y="64"/>
                  </a:lnTo>
                  <a:lnTo>
                    <a:pt x="49" y="63"/>
                  </a:lnTo>
                  <a:lnTo>
                    <a:pt x="50" y="61"/>
                  </a:lnTo>
                  <a:lnTo>
                    <a:pt x="50" y="59"/>
                  </a:lnTo>
                  <a:lnTo>
                    <a:pt x="51" y="58"/>
                  </a:lnTo>
                  <a:lnTo>
                    <a:pt x="51" y="56"/>
                  </a:lnTo>
                  <a:lnTo>
                    <a:pt x="51" y="55"/>
                  </a:lnTo>
                  <a:lnTo>
                    <a:pt x="51" y="52"/>
                  </a:lnTo>
                  <a:lnTo>
                    <a:pt x="51" y="50"/>
                  </a:lnTo>
                  <a:lnTo>
                    <a:pt x="50" y="48"/>
                  </a:lnTo>
                  <a:lnTo>
                    <a:pt x="50" y="45"/>
                  </a:lnTo>
                  <a:lnTo>
                    <a:pt x="49" y="42"/>
                  </a:lnTo>
                  <a:lnTo>
                    <a:pt x="48" y="40"/>
                  </a:lnTo>
                  <a:lnTo>
                    <a:pt x="47" y="38"/>
                  </a:lnTo>
                  <a:lnTo>
                    <a:pt x="44" y="36"/>
                  </a:lnTo>
                  <a:lnTo>
                    <a:pt x="43" y="33"/>
                  </a:lnTo>
                  <a:lnTo>
                    <a:pt x="41" y="30"/>
                  </a:lnTo>
                  <a:lnTo>
                    <a:pt x="40" y="29"/>
                  </a:lnTo>
                  <a:lnTo>
                    <a:pt x="39" y="27"/>
                  </a:lnTo>
                  <a:lnTo>
                    <a:pt x="36" y="26"/>
                  </a:lnTo>
                  <a:lnTo>
                    <a:pt x="35" y="23"/>
                  </a:lnTo>
                  <a:lnTo>
                    <a:pt x="33" y="22"/>
                  </a:lnTo>
                  <a:lnTo>
                    <a:pt x="31" y="20"/>
                  </a:lnTo>
                  <a:lnTo>
                    <a:pt x="29" y="19"/>
                  </a:lnTo>
                  <a:lnTo>
                    <a:pt x="28" y="18"/>
                  </a:lnTo>
                  <a:lnTo>
                    <a:pt x="25" y="17"/>
                  </a:lnTo>
                  <a:lnTo>
                    <a:pt x="23" y="16"/>
                  </a:lnTo>
                  <a:lnTo>
                    <a:pt x="21" y="14"/>
                  </a:lnTo>
                  <a:lnTo>
                    <a:pt x="19" y="14"/>
                  </a:lnTo>
                  <a:lnTo>
                    <a:pt x="17" y="14"/>
                  </a:lnTo>
                  <a:lnTo>
                    <a:pt x="15" y="13"/>
                  </a:lnTo>
                  <a:lnTo>
                    <a:pt x="14" y="14"/>
                  </a:lnTo>
                  <a:lnTo>
                    <a:pt x="12" y="14"/>
                  </a:lnTo>
                  <a:lnTo>
                    <a:pt x="12" y="16"/>
                  </a:lnTo>
                  <a:lnTo>
                    <a:pt x="11" y="17"/>
                  </a:lnTo>
                  <a:lnTo>
                    <a:pt x="10" y="17"/>
                  </a:lnTo>
                  <a:lnTo>
                    <a:pt x="10" y="18"/>
                  </a:lnTo>
                  <a:lnTo>
                    <a:pt x="8" y="19"/>
                  </a:lnTo>
                  <a:lnTo>
                    <a:pt x="8" y="20"/>
                  </a:lnTo>
                  <a:lnTo>
                    <a:pt x="8" y="21"/>
                  </a:lnTo>
                  <a:lnTo>
                    <a:pt x="8" y="22"/>
                  </a:lnTo>
                  <a:lnTo>
                    <a:pt x="8" y="23"/>
                  </a:lnTo>
                  <a:lnTo>
                    <a:pt x="8" y="24"/>
                  </a:lnTo>
                  <a:lnTo>
                    <a:pt x="8" y="27"/>
                  </a:lnTo>
                  <a:lnTo>
                    <a:pt x="10" y="28"/>
                  </a:lnTo>
                  <a:lnTo>
                    <a:pt x="3" y="33"/>
                  </a:lnTo>
                  <a:lnTo>
                    <a:pt x="3" y="32"/>
                  </a:lnTo>
                  <a:lnTo>
                    <a:pt x="2" y="30"/>
                  </a:lnTo>
                  <a:lnTo>
                    <a:pt x="1" y="28"/>
                  </a:lnTo>
                  <a:lnTo>
                    <a:pt x="1" y="26"/>
                  </a:lnTo>
                  <a:lnTo>
                    <a:pt x="1" y="23"/>
                  </a:lnTo>
                  <a:lnTo>
                    <a:pt x="0" y="21"/>
                  </a:lnTo>
                  <a:lnTo>
                    <a:pt x="0" y="19"/>
                  </a:lnTo>
                  <a:lnTo>
                    <a:pt x="0" y="17"/>
                  </a:lnTo>
                  <a:lnTo>
                    <a:pt x="0" y="14"/>
                  </a:lnTo>
                  <a:lnTo>
                    <a:pt x="0" y="12"/>
                  </a:lnTo>
                  <a:lnTo>
                    <a:pt x="0" y="11"/>
                  </a:lnTo>
                  <a:lnTo>
                    <a:pt x="1" y="9"/>
                  </a:lnTo>
                  <a:lnTo>
                    <a:pt x="1" y="7"/>
                  </a:lnTo>
                  <a:lnTo>
                    <a:pt x="2" y="5"/>
                  </a:lnTo>
                  <a:lnTo>
                    <a:pt x="3" y="4"/>
                  </a:lnTo>
                  <a:lnTo>
                    <a:pt x="5" y="2"/>
                  </a:lnTo>
                </a:path>
              </a:pathLst>
            </a:custGeom>
            <a:solidFill>
              <a:srgbClr val="000000">
                <a:alpha val="100000"/>
              </a:srgbClr>
            </a:solidFill>
            <a:ln w="1588" cap="flat" cmpd="sng">
              <a:solidFill>
                <a:srgbClr val="000000">
                  <a:alpha val="100000"/>
                </a:srgbClr>
              </a:solidFill>
              <a:prstDash val="solid"/>
              <a:round/>
            </a:ln>
          </p:spPr>
        </p:sp>
        <p:sp>
          <p:nvSpPr>
            <p:cNvPr id="1048824" name="Freeform 26"/>
            <p:cNvSpPr/>
            <p:nvPr/>
          </p:nvSpPr>
          <p:spPr bwMode="auto">
            <a:xfrm rot="0" flipH="1">
              <a:off x="629" y="1641"/>
              <a:ext cx="75" cy="86"/>
            </a:xfrm>
            <a:custGeom>
              <a:avLst/>
              <a:gdLst>
                <a:gd name="l" fmla="*/ 0 w 75"/>
                <a:gd name="t" fmla="*/ 0 h 86"/>
                <a:gd name="r" fmla="*/ 75 w 75"/>
                <a:gd name="b" fmla="*/ 86 h 86"/>
              </a:gdLst>
              <a:ahLst/>
              <a:rect l="l" t="t" r="r" b="b"/>
              <a:pathLst>
                <a:path w="75" h="86">
                  <a:moveTo>
                    <a:pt x="10" y="0"/>
                  </a:moveTo>
                  <a:lnTo>
                    <a:pt x="36" y="6"/>
                  </a:lnTo>
                  <a:lnTo>
                    <a:pt x="53" y="19"/>
                  </a:lnTo>
                  <a:lnTo>
                    <a:pt x="65" y="39"/>
                  </a:lnTo>
                  <a:lnTo>
                    <a:pt x="75" y="62"/>
                  </a:lnTo>
                  <a:lnTo>
                    <a:pt x="72" y="84"/>
                  </a:lnTo>
                  <a:lnTo>
                    <a:pt x="67" y="83"/>
                  </a:lnTo>
                  <a:lnTo>
                    <a:pt x="42" y="86"/>
                  </a:lnTo>
                  <a:lnTo>
                    <a:pt x="1" y="43"/>
                  </a:lnTo>
                  <a:lnTo>
                    <a:pt x="0" y="10"/>
                  </a:lnTo>
                  <a:lnTo>
                    <a:pt x="2" y="2"/>
                  </a:lnTo>
                  <a:lnTo>
                    <a:pt x="10" y="0"/>
                  </a:lnTo>
                </a:path>
              </a:pathLst>
            </a:custGeom>
            <a:solidFill>
              <a:srgbClr val="336600">
                <a:alpha val="100000"/>
              </a:srgbClr>
            </a:solidFill>
            <a:ln w="1588" cap="flat" cmpd="sng">
              <a:solidFill>
                <a:srgbClr val="000000">
                  <a:alpha val="100000"/>
                </a:srgbClr>
              </a:solidFill>
              <a:prstDash val="solid"/>
              <a:round/>
            </a:ln>
          </p:spPr>
        </p:sp>
        <p:sp>
          <p:nvSpPr>
            <p:cNvPr id="1048825" name="Freeform 27"/>
            <p:cNvSpPr/>
            <p:nvPr/>
          </p:nvSpPr>
          <p:spPr bwMode="auto">
            <a:xfrm rot="0" flipH="1">
              <a:off x="439" y="1468"/>
              <a:ext cx="106" cy="118"/>
            </a:xfrm>
            <a:custGeom>
              <a:avLst/>
              <a:gdLst>
                <a:gd name="l" fmla="*/ 0 w 106"/>
                <a:gd name="t" fmla="*/ 0 h 118"/>
                <a:gd name="r" fmla="*/ 106 w 106"/>
                <a:gd name="b" fmla="*/ 118 h 118"/>
              </a:gdLst>
              <a:ahLst/>
              <a:rect l="l" t="t" r="r" b="b"/>
              <a:pathLst>
                <a:path w="106" h="118">
                  <a:moveTo>
                    <a:pt x="87" y="28"/>
                  </a:moveTo>
                  <a:lnTo>
                    <a:pt x="87" y="28"/>
                  </a:lnTo>
                  <a:lnTo>
                    <a:pt x="88" y="30"/>
                  </a:lnTo>
                  <a:lnTo>
                    <a:pt x="92" y="34"/>
                  </a:lnTo>
                  <a:lnTo>
                    <a:pt x="94" y="38"/>
                  </a:lnTo>
                  <a:lnTo>
                    <a:pt x="97" y="42"/>
                  </a:lnTo>
                  <a:lnTo>
                    <a:pt x="98" y="47"/>
                  </a:lnTo>
                  <a:lnTo>
                    <a:pt x="101" y="51"/>
                  </a:lnTo>
                  <a:lnTo>
                    <a:pt x="103" y="56"/>
                  </a:lnTo>
                  <a:lnTo>
                    <a:pt x="104" y="60"/>
                  </a:lnTo>
                  <a:lnTo>
                    <a:pt x="105" y="65"/>
                  </a:lnTo>
                  <a:lnTo>
                    <a:pt x="105" y="69"/>
                  </a:lnTo>
                  <a:lnTo>
                    <a:pt x="106" y="74"/>
                  </a:lnTo>
                  <a:lnTo>
                    <a:pt x="105" y="78"/>
                  </a:lnTo>
                  <a:lnTo>
                    <a:pt x="105" y="84"/>
                  </a:lnTo>
                  <a:lnTo>
                    <a:pt x="104" y="88"/>
                  </a:lnTo>
                  <a:lnTo>
                    <a:pt x="103" y="93"/>
                  </a:lnTo>
                  <a:lnTo>
                    <a:pt x="101" y="99"/>
                  </a:lnTo>
                  <a:lnTo>
                    <a:pt x="100" y="102"/>
                  </a:lnTo>
                  <a:lnTo>
                    <a:pt x="96" y="106"/>
                  </a:lnTo>
                  <a:lnTo>
                    <a:pt x="93" y="109"/>
                  </a:lnTo>
                  <a:lnTo>
                    <a:pt x="89" y="113"/>
                  </a:lnTo>
                  <a:lnTo>
                    <a:pt x="85" y="115"/>
                  </a:lnTo>
                  <a:lnTo>
                    <a:pt x="82" y="117"/>
                  </a:lnTo>
                  <a:lnTo>
                    <a:pt x="77" y="118"/>
                  </a:lnTo>
                  <a:lnTo>
                    <a:pt x="72" y="118"/>
                  </a:lnTo>
                  <a:lnTo>
                    <a:pt x="67" y="118"/>
                  </a:lnTo>
                  <a:lnTo>
                    <a:pt x="63" y="118"/>
                  </a:lnTo>
                  <a:lnTo>
                    <a:pt x="57" y="117"/>
                  </a:lnTo>
                  <a:lnTo>
                    <a:pt x="53" y="115"/>
                  </a:lnTo>
                  <a:lnTo>
                    <a:pt x="47" y="114"/>
                  </a:lnTo>
                  <a:lnTo>
                    <a:pt x="42" y="112"/>
                  </a:lnTo>
                  <a:lnTo>
                    <a:pt x="38" y="108"/>
                  </a:lnTo>
                  <a:lnTo>
                    <a:pt x="30" y="104"/>
                  </a:lnTo>
                  <a:lnTo>
                    <a:pt x="29" y="103"/>
                  </a:lnTo>
                  <a:lnTo>
                    <a:pt x="26" y="99"/>
                  </a:lnTo>
                  <a:lnTo>
                    <a:pt x="23" y="97"/>
                  </a:lnTo>
                  <a:lnTo>
                    <a:pt x="20" y="94"/>
                  </a:lnTo>
                  <a:lnTo>
                    <a:pt x="18" y="90"/>
                  </a:lnTo>
                  <a:lnTo>
                    <a:pt x="16" y="87"/>
                  </a:lnTo>
                  <a:lnTo>
                    <a:pt x="13" y="84"/>
                  </a:lnTo>
                  <a:lnTo>
                    <a:pt x="11" y="80"/>
                  </a:lnTo>
                  <a:lnTo>
                    <a:pt x="9" y="77"/>
                  </a:lnTo>
                  <a:lnTo>
                    <a:pt x="8" y="72"/>
                  </a:lnTo>
                  <a:lnTo>
                    <a:pt x="7" y="69"/>
                  </a:lnTo>
                  <a:lnTo>
                    <a:pt x="4" y="65"/>
                  </a:lnTo>
                  <a:lnTo>
                    <a:pt x="3" y="60"/>
                  </a:lnTo>
                  <a:lnTo>
                    <a:pt x="2" y="57"/>
                  </a:lnTo>
                  <a:lnTo>
                    <a:pt x="1" y="52"/>
                  </a:lnTo>
                  <a:lnTo>
                    <a:pt x="1" y="47"/>
                  </a:lnTo>
                  <a:lnTo>
                    <a:pt x="0" y="44"/>
                  </a:lnTo>
                  <a:lnTo>
                    <a:pt x="0" y="42"/>
                  </a:lnTo>
                  <a:lnTo>
                    <a:pt x="0" y="39"/>
                  </a:lnTo>
                  <a:lnTo>
                    <a:pt x="0" y="36"/>
                  </a:lnTo>
                  <a:lnTo>
                    <a:pt x="1" y="32"/>
                  </a:lnTo>
                  <a:lnTo>
                    <a:pt x="1" y="29"/>
                  </a:lnTo>
                  <a:lnTo>
                    <a:pt x="2" y="25"/>
                  </a:lnTo>
                  <a:lnTo>
                    <a:pt x="3" y="22"/>
                  </a:lnTo>
                  <a:lnTo>
                    <a:pt x="4" y="20"/>
                  </a:lnTo>
                  <a:lnTo>
                    <a:pt x="6" y="17"/>
                  </a:lnTo>
                  <a:lnTo>
                    <a:pt x="8" y="14"/>
                  </a:lnTo>
                  <a:lnTo>
                    <a:pt x="9" y="11"/>
                  </a:lnTo>
                  <a:lnTo>
                    <a:pt x="11" y="9"/>
                  </a:lnTo>
                  <a:lnTo>
                    <a:pt x="13" y="8"/>
                  </a:lnTo>
                  <a:lnTo>
                    <a:pt x="16" y="5"/>
                  </a:lnTo>
                  <a:lnTo>
                    <a:pt x="20" y="3"/>
                  </a:lnTo>
                  <a:lnTo>
                    <a:pt x="32" y="11"/>
                  </a:lnTo>
                  <a:lnTo>
                    <a:pt x="31" y="11"/>
                  </a:lnTo>
                  <a:lnTo>
                    <a:pt x="29" y="12"/>
                  </a:lnTo>
                  <a:lnTo>
                    <a:pt x="27" y="13"/>
                  </a:lnTo>
                  <a:lnTo>
                    <a:pt x="25" y="14"/>
                  </a:lnTo>
                  <a:lnTo>
                    <a:pt x="22" y="15"/>
                  </a:lnTo>
                  <a:lnTo>
                    <a:pt x="21" y="17"/>
                  </a:lnTo>
                  <a:lnTo>
                    <a:pt x="19" y="19"/>
                  </a:lnTo>
                  <a:lnTo>
                    <a:pt x="18" y="21"/>
                  </a:lnTo>
                  <a:lnTo>
                    <a:pt x="17" y="22"/>
                  </a:lnTo>
                  <a:lnTo>
                    <a:pt x="16" y="24"/>
                  </a:lnTo>
                  <a:lnTo>
                    <a:pt x="14" y="28"/>
                  </a:lnTo>
                  <a:lnTo>
                    <a:pt x="13" y="30"/>
                  </a:lnTo>
                  <a:lnTo>
                    <a:pt x="13" y="32"/>
                  </a:lnTo>
                  <a:lnTo>
                    <a:pt x="12" y="36"/>
                  </a:lnTo>
                  <a:lnTo>
                    <a:pt x="12" y="39"/>
                  </a:lnTo>
                  <a:lnTo>
                    <a:pt x="12" y="43"/>
                  </a:lnTo>
                  <a:lnTo>
                    <a:pt x="12" y="46"/>
                  </a:lnTo>
                  <a:lnTo>
                    <a:pt x="12" y="49"/>
                  </a:lnTo>
                  <a:lnTo>
                    <a:pt x="13" y="53"/>
                  </a:lnTo>
                  <a:lnTo>
                    <a:pt x="14" y="57"/>
                  </a:lnTo>
                  <a:lnTo>
                    <a:pt x="16" y="61"/>
                  </a:lnTo>
                  <a:lnTo>
                    <a:pt x="17" y="65"/>
                  </a:lnTo>
                  <a:lnTo>
                    <a:pt x="18" y="68"/>
                  </a:lnTo>
                  <a:lnTo>
                    <a:pt x="19" y="71"/>
                  </a:lnTo>
                  <a:lnTo>
                    <a:pt x="21" y="75"/>
                  </a:lnTo>
                  <a:lnTo>
                    <a:pt x="23" y="78"/>
                  </a:lnTo>
                  <a:lnTo>
                    <a:pt x="26" y="81"/>
                  </a:lnTo>
                  <a:lnTo>
                    <a:pt x="28" y="85"/>
                  </a:lnTo>
                  <a:lnTo>
                    <a:pt x="30" y="87"/>
                  </a:lnTo>
                  <a:lnTo>
                    <a:pt x="34" y="90"/>
                  </a:lnTo>
                  <a:lnTo>
                    <a:pt x="36" y="93"/>
                  </a:lnTo>
                  <a:lnTo>
                    <a:pt x="40" y="96"/>
                  </a:lnTo>
                  <a:lnTo>
                    <a:pt x="41" y="97"/>
                  </a:lnTo>
                  <a:lnTo>
                    <a:pt x="45" y="99"/>
                  </a:lnTo>
                  <a:lnTo>
                    <a:pt x="48" y="100"/>
                  </a:lnTo>
                  <a:lnTo>
                    <a:pt x="51" y="103"/>
                  </a:lnTo>
                  <a:lnTo>
                    <a:pt x="55" y="104"/>
                  </a:lnTo>
                  <a:lnTo>
                    <a:pt x="58" y="105"/>
                  </a:lnTo>
                  <a:lnTo>
                    <a:pt x="61" y="106"/>
                  </a:lnTo>
                  <a:lnTo>
                    <a:pt x="65" y="106"/>
                  </a:lnTo>
                  <a:lnTo>
                    <a:pt x="68" y="106"/>
                  </a:lnTo>
                  <a:lnTo>
                    <a:pt x="72" y="106"/>
                  </a:lnTo>
                  <a:lnTo>
                    <a:pt x="75" y="106"/>
                  </a:lnTo>
                  <a:lnTo>
                    <a:pt x="78" y="105"/>
                  </a:lnTo>
                  <a:lnTo>
                    <a:pt x="82" y="104"/>
                  </a:lnTo>
                  <a:lnTo>
                    <a:pt x="84" y="103"/>
                  </a:lnTo>
                  <a:lnTo>
                    <a:pt x="86" y="100"/>
                  </a:lnTo>
                  <a:lnTo>
                    <a:pt x="89" y="97"/>
                  </a:lnTo>
                  <a:lnTo>
                    <a:pt x="91" y="95"/>
                  </a:lnTo>
                  <a:lnTo>
                    <a:pt x="93" y="91"/>
                  </a:lnTo>
                  <a:lnTo>
                    <a:pt x="94" y="88"/>
                  </a:lnTo>
                  <a:lnTo>
                    <a:pt x="95" y="84"/>
                  </a:lnTo>
                  <a:lnTo>
                    <a:pt x="95" y="80"/>
                  </a:lnTo>
                  <a:lnTo>
                    <a:pt x="96" y="76"/>
                  </a:lnTo>
                  <a:lnTo>
                    <a:pt x="96" y="72"/>
                  </a:lnTo>
                  <a:lnTo>
                    <a:pt x="95" y="68"/>
                  </a:lnTo>
                  <a:lnTo>
                    <a:pt x="95" y="65"/>
                  </a:lnTo>
                  <a:lnTo>
                    <a:pt x="94" y="60"/>
                  </a:lnTo>
                  <a:lnTo>
                    <a:pt x="92" y="57"/>
                  </a:lnTo>
                  <a:lnTo>
                    <a:pt x="91" y="52"/>
                  </a:lnTo>
                  <a:lnTo>
                    <a:pt x="88" y="49"/>
                  </a:lnTo>
                  <a:lnTo>
                    <a:pt x="86" y="46"/>
                  </a:lnTo>
                  <a:lnTo>
                    <a:pt x="84" y="42"/>
                  </a:lnTo>
                  <a:lnTo>
                    <a:pt x="81" y="37"/>
                  </a:lnTo>
                  <a:lnTo>
                    <a:pt x="79" y="36"/>
                  </a:lnTo>
                  <a:lnTo>
                    <a:pt x="78" y="34"/>
                  </a:lnTo>
                  <a:lnTo>
                    <a:pt x="76" y="32"/>
                  </a:lnTo>
                  <a:lnTo>
                    <a:pt x="74" y="30"/>
                  </a:lnTo>
                  <a:lnTo>
                    <a:pt x="72" y="28"/>
                  </a:lnTo>
                  <a:lnTo>
                    <a:pt x="69" y="25"/>
                  </a:lnTo>
                  <a:lnTo>
                    <a:pt x="66" y="23"/>
                  </a:lnTo>
                  <a:lnTo>
                    <a:pt x="63" y="21"/>
                  </a:lnTo>
                  <a:lnTo>
                    <a:pt x="59" y="19"/>
                  </a:lnTo>
                  <a:lnTo>
                    <a:pt x="56" y="17"/>
                  </a:lnTo>
                  <a:lnTo>
                    <a:pt x="53" y="14"/>
                  </a:lnTo>
                  <a:lnTo>
                    <a:pt x="49" y="13"/>
                  </a:lnTo>
                  <a:lnTo>
                    <a:pt x="46" y="12"/>
                  </a:lnTo>
                  <a:lnTo>
                    <a:pt x="41" y="11"/>
                  </a:lnTo>
                  <a:lnTo>
                    <a:pt x="38" y="11"/>
                  </a:lnTo>
                  <a:lnTo>
                    <a:pt x="32" y="11"/>
                  </a:lnTo>
                  <a:lnTo>
                    <a:pt x="20" y="3"/>
                  </a:lnTo>
                  <a:lnTo>
                    <a:pt x="22" y="2"/>
                  </a:lnTo>
                  <a:lnTo>
                    <a:pt x="27" y="1"/>
                  </a:lnTo>
                  <a:lnTo>
                    <a:pt x="31" y="0"/>
                  </a:lnTo>
                  <a:lnTo>
                    <a:pt x="37" y="0"/>
                  </a:lnTo>
                  <a:lnTo>
                    <a:pt x="41" y="1"/>
                  </a:lnTo>
                  <a:lnTo>
                    <a:pt x="46" y="1"/>
                  </a:lnTo>
                  <a:lnTo>
                    <a:pt x="50" y="3"/>
                  </a:lnTo>
                  <a:lnTo>
                    <a:pt x="55" y="4"/>
                  </a:lnTo>
                  <a:lnTo>
                    <a:pt x="59" y="6"/>
                  </a:lnTo>
                  <a:lnTo>
                    <a:pt x="64" y="9"/>
                  </a:lnTo>
                  <a:lnTo>
                    <a:pt x="68" y="11"/>
                  </a:lnTo>
                  <a:lnTo>
                    <a:pt x="72" y="14"/>
                  </a:lnTo>
                  <a:lnTo>
                    <a:pt x="76" y="18"/>
                  </a:lnTo>
                  <a:lnTo>
                    <a:pt x="79" y="20"/>
                  </a:lnTo>
                  <a:lnTo>
                    <a:pt x="83" y="23"/>
                  </a:lnTo>
                  <a:lnTo>
                    <a:pt x="87" y="28"/>
                  </a:lnTo>
                </a:path>
              </a:pathLst>
            </a:custGeom>
            <a:solidFill>
              <a:srgbClr val="000000">
                <a:alpha val="100000"/>
              </a:srgbClr>
            </a:solidFill>
            <a:ln>
              <a:noFill/>
            </a:ln>
          </p:spPr>
        </p:sp>
        <p:sp>
          <p:nvSpPr>
            <p:cNvPr id="1048826" name="Freeform 28"/>
            <p:cNvSpPr/>
            <p:nvPr/>
          </p:nvSpPr>
          <p:spPr bwMode="auto">
            <a:xfrm rot="0" flipH="1">
              <a:off x="522" y="1553"/>
              <a:ext cx="53" cy="49"/>
            </a:xfrm>
            <a:custGeom>
              <a:avLst/>
              <a:gdLst>
                <a:gd name="l" fmla="*/ 0 w 53"/>
                <a:gd name="t" fmla="*/ 0 h 49"/>
                <a:gd name="r" fmla="*/ 53 w 53"/>
                <a:gd name="b" fmla="*/ 49 h 49"/>
              </a:gdLst>
              <a:ahLst/>
              <a:rect l="l" t="t" r="r" b="b"/>
              <a:pathLst>
                <a:path w="53" h="49">
                  <a:moveTo>
                    <a:pt x="27" y="3"/>
                  </a:moveTo>
                  <a:lnTo>
                    <a:pt x="27" y="3"/>
                  </a:lnTo>
                  <a:lnTo>
                    <a:pt x="28" y="2"/>
                  </a:lnTo>
                  <a:lnTo>
                    <a:pt x="30" y="1"/>
                  </a:lnTo>
                  <a:lnTo>
                    <a:pt x="32" y="0"/>
                  </a:lnTo>
                  <a:lnTo>
                    <a:pt x="36" y="0"/>
                  </a:lnTo>
                  <a:lnTo>
                    <a:pt x="38" y="0"/>
                  </a:lnTo>
                  <a:lnTo>
                    <a:pt x="40" y="1"/>
                  </a:lnTo>
                  <a:lnTo>
                    <a:pt x="42" y="2"/>
                  </a:lnTo>
                  <a:lnTo>
                    <a:pt x="46" y="3"/>
                  </a:lnTo>
                  <a:lnTo>
                    <a:pt x="48" y="5"/>
                  </a:lnTo>
                  <a:lnTo>
                    <a:pt x="49" y="8"/>
                  </a:lnTo>
                  <a:lnTo>
                    <a:pt x="51" y="10"/>
                  </a:lnTo>
                  <a:lnTo>
                    <a:pt x="52" y="12"/>
                  </a:lnTo>
                  <a:lnTo>
                    <a:pt x="52" y="14"/>
                  </a:lnTo>
                  <a:lnTo>
                    <a:pt x="53" y="17"/>
                  </a:lnTo>
                  <a:lnTo>
                    <a:pt x="52" y="19"/>
                  </a:lnTo>
                  <a:lnTo>
                    <a:pt x="51" y="22"/>
                  </a:lnTo>
                  <a:lnTo>
                    <a:pt x="23" y="49"/>
                  </a:lnTo>
                  <a:lnTo>
                    <a:pt x="0" y="26"/>
                  </a:lnTo>
                  <a:lnTo>
                    <a:pt x="27" y="3"/>
                  </a:lnTo>
                </a:path>
              </a:pathLst>
            </a:custGeom>
            <a:solidFill>
              <a:srgbClr val="D9D9D9">
                <a:alpha val="100000"/>
              </a:srgbClr>
            </a:solidFill>
            <a:ln w="1588" cap="flat" cmpd="sng">
              <a:solidFill>
                <a:srgbClr val="000000">
                  <a:alpha val="100000"/>
                </a:srgbClr>
              </a:solidFill>
              <a:prstDash val="solid"/>
              <a:round/>
            </a:ln>
          </p:spPr>
        </p:sp>
        <p:sp>
          <p:nvSpPr>
            <p:cNvPr id="1048827" name="Freeform 29"/>
            <p:cNvSpPr/>
            <p:nvPr/>
          </p:nvSpPr>
          <p:spPr bwMode="auto">
            <a:xfrm rot="0" flipH="1">
              <a:off x="580" y="1605"/>
              <a:ext cx="78" cy="79"/>
            </a:xfrm>
            <a:custGeom>
              <a:avLst/>
              <a:gdLst>
                <a:gd name="l" fmla="*/ 0 w 78"/>
                <a:gd name="t" fmla="*/ 0 h 79"/>
                <a:gd name="r" fmla="*/ 78 w 78"/>
                <a:gd name="b" fmla="*/ 79 h 79"/>
              </a:gdLst>
              <a:ahLst/>
              <a:rect l="l" t="t" r="r" b="b"/>
              <a:pathLst>
                <a:path w="78" h="79">
                  <a:moveTo>
                    <a:pt x="49" y="0"/>
                  </a:moveTo>
                  <a:lnTo>
                    <a:pt x="49" y="0"/>
                  </a:lnTo>
                  <a:lnTo>
                    <a:pt x="50" y="0"/>
                  </a:lnTo>
                  <a:lnTo>
                    <a:pt x="54" y="1"/>
                  </a:lnTo>
                  <a:lnTo>
                    <a:pt x="56" y="4"/>
                  </a:lnTo>
                  <a:lnTo>
                    <a:pt x="58" y="5"/>
                  </a:lnTo>
                  <a:lnTo>
                    <a:pt x="60" y="7"/>
                  </a:lnTo>
                  <a:lnTo>
                    <a:pt x="63" y="8"/>
                  </a:lnTo>
                  <a:lnTo>
                    <a:pt x="65" y="10"/>
                  </a:lnTo>
                  <a:lnTo>
                    <a:pt x="66" y="12"/>
                  </a:lnTo>
                  <a:lnTo>
                    <a:pt x="68" y="14"/>
                  </a:lnTo>
                  <a:lnTo>
                    <a:pt x="69" y="16"/>
                  </a:lnTo>
                  <a:lnTo>
                    <a:pt x="70" y="18"/>
                  </a:lnTo>
                  <a:lnTo>
                    <a:pt x="73" y="21"/>
                  </a:lnTo>
                  <a:lnTo>
                    <a:pt x="74" y="23"/>
                  </a:lnTo>
                  <a:lnTo>
                    <a:pt x="75" y="25"/>
                  </a:lnTo>
                  <a:lnTo>
                    <a:pt x="76" y="27"/>
                  </a:lnTo>
                  <a:lnTo>
                    <a:pt x="78" y="32"/>
                  </a:lnTo>
                  <a:lnTo>
                    <a:pt x="28" y="79"/>
                  </a:lnTo>
                  <a:lnTo>
                    <a:pt x="0" y="43"/>
                  </a:lnTo>
                  <a:lnTo>
                    <a:pt x="49" y="0"/>
                  </a:lnTo>
                </a:path>
              </a:pathLst>
            </a:custGeom>
            <a:solidFill>
              <a:srgbClr val="D9D9D9">
                <a:alpha val="100000"/>
              </a:srgbClr>
            </a:solidFill>
            <a:ln w="1588" cap="flat" cmpd="sng">
              <a:solidFill>
                <a:srgbClr val="000000">
                  <a:alpha val="100000"/>
                </a:srgbClr>
              </a:solidFill>
              <a:prstDash val="solid"/>
              <a:round/>
            </a:ln>
          </p:spPr>
        </p:sp>
        <p:sp>
          <p:nvSpPr>
            <p:cNvPr id="1048828" name="Freeform 30"/>
            <p:cNvSpPr/>
            <p:nvPr/>
          </p:nvSpPr>
          <p:spPr bwMode="auto">
            <a:xfrm rot="0" flipH="1">
              <a:off x="625" y="1639"/>
              <a:ext cx="78" cy="86"/>
            </a:xfrm>
            <a:custGeom>
              <a:avLst/>
              <a:gdLst>
                <a:gd name="l" fmla="*/ 0 w 78"/>
                <a:gd name="t" fmla="*/ 0 h 86"/>
                <a:gd name="r" fmla="*/ 78 w 78"/>
                <a:gd name="b" fmla="*/ 86 h 86"/>
              </a:gdLst>
              <a:ahLst/>
              <a:rect l="l" t="t" r="r" b="b"/>
              <a:pathLst>
                <a:path w="78" h="86">
                  <a:moveTo>
                    <a:pt x="0" y="6"/>
                  </a:moveTo>
                  <a:lnTo>
                    <a:pt x="7" y="0"/>
                  </a:lnTo>
                  <a:lnTo>
                    <a:pt x="9" y="0"/>
                  </a:lnTo>
                  <a:lnTo>
                    <a:pt x="13" y="0"/>
                  </a:lnTo>
                  <a:lnTo>
                    <a:pt x="18" y="0"/>
                  </a:lnTo>
                  <a:lnTo>
                    <a:pt x="21" y="1"/>
                  </a:lnTo>
                  <a:lnTo>
                    <a:pt x="26" y="1"/>
                  </a:lnTo>
                  <a:lnTo>
                    <a:pt x="29" y="2"/>
                  </a:lnTo>
                  <a:lnTo>
                    <a:pt x="33" y="3"/>
                  </a:lnTo>
                  <a:lnTo>
                    <a:pt x="36" y="4"/>
                  </a:lnTo>
                  <a:lnTo>
                    <a:pt x="39" y="7"/>
                  </a:lnTo>
                  <a:lnTo>
                    <a:pt x="43" y="8"/>
                  </a:lnTo>
                  <a:lnTo>
                    <a:pt x="46" y="10"/>
                  </a:lnTo>
                  <a:lnTo>
                    <a:pt x="49" y="12"/>
                  </a:lnTo>
                  <a:lnTo>
                    <a:pt x="52" y="15"/>
                  </a:lnTo>
                  <a:lnTo>
                    <a:pt x="55" y="18"/>
                  </a:lnTo>
                  <a:lnTo>
                    <a:pt x="57" y="20"/>
                  </a:lnTo>
                  <a:lnTo>
                    <a:pt x="62" y="26"/>
                  </a:lnTo>
                  <a:lnTo>
                    <a:pt x="63" y="27"/>
                  </a:lnTo>
                  <a:lnTo>
                    <a:pt x="65" y="30"/>
                  </a:lnTo>
                  <a:lnTo>
                    <a:pt x="67" y="34"/>
                  </a:lnTo>
                  <a:lnTo>
                    <a:pt x="68" y="36"/>
                  </a:lnTo>
                  <a:lnTo>
                    <a:pt x="71" y="39"/>
                  </a:lnTo>
                  <a:lnTo>
                    <a:pt x="72" y="42"/>
                  </a:lnTo>
                  <a:lnTo>
                    <a:pt x="73" y="46"/>
                  </a:lnTo>
                  <a:lnTo>
                    <a:pt x="74" y="49"/>
                  </a:lnTo>
                  <a:lnTo>
                    <a:pt x="75" y="53"/>
                  </a:lnTo>
                  <a:lnTo>
                    <a:pt x="76" y="56"/>
                  </a:lnTo>
                  <a:lnTo>
                    <a:pt x="77" y="59"/>
                  </a:lnTo>
                  <a:lnTo>
                    <a:pt x="77" y="63"/>
                  </a:lnTo>
                  <a:lnTo>
                    <a:pt x="78" y="67"/>
                  </a:lnTo>
                  <a:lnTo>
                    <a:pt x="78" y="70"/>
                  </a:lnTo>
                  <a:lnTo>
                    <a:pt x="78" y="74"/>
                  </a:lnTo>
                  <a:lnTo>
                    <a:pt x="78" y="79"/>
                  </a:lnTo>
                  <a:lnTo>
                    <a:pt x="71" y="86"/>
                  </a:lnTo>
                  <a:lnTo>
                    <a:pt x="71" y="84"/>
                  </a:lnTo>
                  <a:lnTo>
                    <a:pt x="71" y="81"/>
                  </a:lnTo>
                  <a:lnTo>
                    <a:pt x="69" y="76"/>
                  </a:lnTo>
                  <a:lnTo>
                    <a:pt x="69" y="73"/>
                  </a:lnTo>
                  <a:lnTo>
                    <a:pt x="68" y="69"/>
                  </a:lnTo>
                  <a:lnTo>
                    <a:pt x="68" y="66"/>
                  </a:lnTo>
                  <a:lnTo>
                    <a:pt x="67" y="62"/>
                  </a:lnTo>
                  <a:lnTo>
                    <a:pt x="66" y="58"/>
                  </a:lnTo>
                  <a:lnTo>
                    <a:pt x="65" y="55"/>
                  </a:lnTo>
                  <a:lnTo>
                    <a:pt x="64" y="51"/>
                  </a:lnTo>
                  <a:lnTo>
                    <a:pt x="62" y="48"/>
                  </a:lnTo>
                  <a:lnTo>
                    <a:pt x="61" y="45"/>
                  </a:lnTo>
                  <a:lnTo>
                    <a:pt x="59" y="41"/>
                  </a:lnTo>
                  <a:lnTo>
                    <a:pt x="57" y="38"/>
                  </a:lnTo>
                  <a:lnTo>
                    <a:pt x="55" y="35"/>
                  </a:lnTo>
                  <a:lnTo>
                    <a:pt x="52" y="30"/>
                  </a:lnTo>
                  <a:lnTo>
                    <a:pt x="50" y="28"/>
                  </a:lnTo>
                  <a:lnTo>
                    <a:pt x="48" y="26"/>
                  </a:lnTo>
                  <a:lnTo>
                    <a:pt x="45" y="22"/>
                  </a:lnTo>
                  <a:lnTo>
                    <a:pt x="43" y="20"/>
                  </a:lnTo>
                  <a:lnTo>
                    <a:pt x="39" y="18"/>
                  </a:lnTo>
                  <a:lnTo>
                    <a:pt x="37" y="16"/>
                  </a:lnTo>
                  <a:lnTo>
                    <a:pt x="34" y="13"/>
                  </a:lnTo>
                  <a:lnTo>
                    <a:pt x="30" y="12"/>
                  </a:lnTo>
                  <a:lnTo>
                    <a:pt x="28" y="10"/>
                  </a:lnTo>
                  <a:lnTo>
                    <a:pt x="25" y="9"/>
                  </a:lnTo>
                  <a:lnTo>
                    <a:pt x="21" y="8"/>
                  </a:lnTo>
                  <a:lnTo>
                    <a:pt x="17" y="7"/>
                  </a:lnTo>
                  <a:lnTo>
                    <a:pt x="13" y="7"/>
                  </a:lnTo>
                  <a:lnTo>
                    <a:pt x="10" y="6"/>
                  </a:lnTo>
                  <a:lnTo>
                    <a:pt x="6" y="6"/>
                  </a:lnTo>
                  <a:lnTo>
                    <a:pt x="0" y="6"/>
                  </a:lnTo>
                </a:path>
              </a:pathLst>
            </a:custGeom>
            <a:solidFill>
              <a:srgbClr val="000000">
                <a:alpha val="100000"/>
              </a:srgbClr>
            </a:solidFill>
            <a:ln w="1588" cap="flat" cmpd="sng">
              <a:solidFill>
                <a:srgbClr val="000000">
                  <a:alpha val="100000"/>
                </a:srgbClr>
              </a:solidFill>
              <a:prstDash val="solid"/>
              <a:round/>
            </a:ln>
          </p:spPr>
        </p:sp>
        <p:sp>
          <p:nvSpPr>
            <p:cNvPr id="1048829" name="Freeform 31"/>
            <p:cNvSpPr/>
            <p:nvPr/>
          </p:nvSpPr>
          <p:spPr bwMode="auto">
            <a:xfrm rot="0" flipH="1">
              <a:off x="703" y="1705"/>
              <a:ext cx="92" cy="101"/>
            </a:xfrm>
            <a:custGeom>
              <a:avLst/>
              <a:gdLst>
                <a:gd name="l" fmla="*/ 0 w 92"/>
                <a:gd name="t" fmla="*/ 0 h 101"/>
                <a:gd name="r" fmla="*/ 92 w 92"/>
                <a:gd name="b" fmla="*/ 101 h 101"/>
              </a:gdLst>
              <a:ahLst/>
              <a:rect l="l" t="t" r="r" b="b"/>
              <a:pathLst>
                <a:path w="92" h="101">
                  <a:moveTo>
                    <a:pt x="37" y="0"/>
                  </a:moveTo>
                  <a:lnTo>
                    <a:pt x="92" y="53"/>
                  </a:lnTo>
                  <a:lnTo>
                    <a:pt x="83" y="88"/>
                  </a:lnTo>
                  <a:lnTo>
                    <a:pt x="83" y="92"/>
                  </a:lnTo>
                  <a:lnTo>
                    <a:pt x="74" y="101"/>
                  </a:lnTo>
                  <a:lnTo>
                    <a:pt x="55" y="72"/>
                  </a:lnTo>
                  <a:lnTo>
                    <a:pt x="28" y="36"/>
                  </a:lnTo>
                  <a:lnTo>
                    <a:pt x="0" y="18"/>
                  </a:lnTo>
                  <a:lnTo>
                    <a:pt x="13" y="7"/>
                  </a:lnTo>
                  <a:lnTo>
                    <a:pt x="14" y="8"/>
                  </a:lnTo>
                  <a:lnTo>
                    <a:pt x="37" y="0"/>
                  </a:lnTo>
                </a:path>
              </a:pathLst>
            </a:custGeom>
            <a:solidFill>
              <a:srgbClr val="000000">
                <a:alpha val="100000"/>
              </a:srgbClr>
            </a:solidFill>
            <a:ln w="1588" cap="flat" cmpd="sng">
              <a:solidFill>
                <a:srgbClr val="000000">
                  <a:alpha val="100000"/>
                </a:srgbClr>
              </a:solidFill>
              <a:prstDash val="solid"/>
              <a:round/>
            </a:ln>
          </p:spPr>
        </p:sp>
        <p:sp>
          <p:nvSpPr>
            <p:cNvPr id="1048830" name="Freeform 32"/>
            <p:cNvSpPr/>
            <p:nvPr/>
          </p:nvSpPr>
          <p:spPr bwMode="auto">
            <a:xfrm rot="0" flipH="1">
              <a:off x="632" y="1645"/>
              <a:ext cx="149" cy="151"/>
            </a:xfrm>
            <a:custGeom>
              <a:avLst/>
              <a:gdLst>
                <a:gd name="l" fmla="*/ 0 w 149"/>
                <a:gd name="t" fmla="*/ 0 h 151"/>
                <a:gd name="r" fmla="*/ 149 w 149"/>
                <a:gd name="b" fmla="*/ 151 h 151"/>
              </a:gdLst>
              <a:ahLst/>
              <a:rect l="l" t="t" r="r" b="b"/>
              <a:pathLst>
                <a:path w="149" h="151">
                  <a:moveTo>
                    <a:pt x="79" y="0"/>
                  </a:moveTo>
                  <a:lnTo>
                    <a:pt x="79" y="0"/>
                  </a:lnTo>
                  <a:lnTo>
                    <a:pt x="80" y="1"/>
                  </a:lnTo>
                  <a:lnTo>
                    <a:pt x="80" y="4"/>
                  </a:lnTo>
                  <a:lnTo>
                    <a:pt x="81" y="6"/>
                  </a:lnTo>
                  <a:lnTo>
                    <a:pt x="81" y="10"/>
                  </a:lnTo>
                  <a:lnTo>
                    <a:pt x="83" y="13"/>
                  </a:lnTo>
                  <a:lnTo>
                    <a:pt x="83" y="16"/>
                  </a:lnTo>
                  <a:lnTo>
                    <a:pt x="84" y="20"/>
                  </a:lnTo>
                  <a:lnTo>
                    <a:pt x="85" y="23"/>
                  </a:lnTo>
                  <a:lnTo>
                    <a:pt x="86" y="26"/>
                  </a:lnTo>
                  <a:lnTo>
                    <a:pt x="87" y="30"/>
                  </a:lnTo>
                  <a:lnTo>
                    <a:pt x="88" y="33"/>
                  </a:lnTo>
                  <a:lnTo>
                    <a:pt x="89" y="36"/>
                  </a:lnTo>
                  <a:lnTo>
                    <a:pt x="90" y="39"/>
                  </a:lnTo>
                  <a:lnTo>
                    <a:pt x="93" y="42"/>
                  </a:lnTo>
                  <a:lnTo>
                    <a:pt x="94" y="44"/>
                  </a:lnTo>
                  <a:lnTo>
                    <a:pt x="97" y="49"/>
                  </a:lnTo>
                  <a:lnTo>
                    <a:pt x="98" y="50"/>
                  </a:lnTo>
                  <a:lnTo>
                    <a:pt x="102" y="53"/>
                  </a:lnTo>
                  <a:lnTo>
                    <a:pt x="104" y="56"/>
                  </a:lnTo>
                  <a:lnTo>
                    <a:pt x="106" y="59"/>
                  </a:lnTo>
                  <a:lnTo>
                    <a:pt x="109" y="61"/>
                  </a:lnTo>
                  <a:lnTo>
                    <a:pt x="113" y="63"/>
                  </a:lnTo>
                  <a:lnTo>
                    <a:pt x="116" y="66"/>
                  </a:lnTo>
                  <a:lnTo>
                    <a:pt x="118" y="68"/>
                  </a:lnTo>
                  <a:lnTo>
                    <a:pt x="122" y="70"/>
                  </a:lnTo>
                  <a:lnTo>
                    <a:pt x="125" y="72"/>
                  </a:lnTo>
                  <a:lnTo>
                    <a:pt x="128" y="73"/>
                  </a:lnTo>
                  <a:lnTo>
                    <a:pt x="132" y="76"/>
                  </a:lnTo>
                  <a:lnTo>
                    <a:pt x="136" y="77"/>
                  </a:lnTo>
                  <a:lnTo>
                    <a:pt x="140" y="78"/>
                  </a:lnTo>
                  <a:lnTo>
                    <a:pt x="143" y="79"/>
                  </a:lnTo>
                  <a:lnTo>
                    <a:pt x="149" y="79"/>
                  </a:lnTo>
                  <a:lnTo>
                    <a:pt x="69" y="151"/>
                  </a:lnTo>
                  <a:lnTo>
                    <a:pt x="69" y="148"/>
                  </a:lnTo>
                  <a:lnTo>
                    <a:pt x="69" y="144"/>
                  </a:lnTo>
                  <a:lnTo>
                    <a:pt x="69" y="139"/>
                  </a:lnTo>
                  <a:lnTo>
                    <a:pt x="69" y="135"/>
                  </a:lnTo>
                  <a:lnTo>
                    <a:pt x="68" y="130"/>
                  </a:lnTo>
                  <a:lnTo>
                    <a:pt x="67" y="127"/>
                  </a:lnTo>
                  <a:lnTo>
                    <a:pt x="66" y="123"/>
                  </a:lnTo>
                  <a:lnTo>
                    <a:pt x="65" y="119"/>
                  </a:lnTo>
                  <a:lnTo>
                    <a:pt x="63" y="116"/>
                  </a:lnTo>
                  <a:lnTo>
                    <a:pt x="62" y="113"/>
                  </a:lnTo>
                  <a:lnTo>
                    <a:pt x="60" y="109"/>
                  </a:lnTo>
                  <a:lnTo>
                    <a:pt x="58" y="106"/>
                  </a:lnTo>
                  <a:lnTo>
                    <a:pt x="57" y="103"/>
                  </a:lnTo>
                  <a:lnTo>
                    <a:pt x="55" y="99"/>
                  </a:lnTo>
                  <a:lnTo>
                    <a:pt x="52" y="96"/>
                  </a:lnTo>
                  <a:lnTo>
                    <a:pt x="49" y="91"/>
                  </a:lnTo>
                  <a:lnTo>
                    <a:pt x="48" y="90"/>
                  </a:lnTo>
                  <a:lnTo>
                    <a:pt x="46" y="88"/>
                  </a:lnTo>
                  <a:lnTo>
                    <a:pt x="43" y="86"/>
                  </a:lnTo>
                  <a:lnTo>
                    <a:pt x="41" y="83"/>
                  </a:lnTo>
                  <a:lnTo>
                    <a:pt x="38" y="81"/>
                  </a:lnTo>
                  <a:lnTo>
                    <a:pt x="35" y="79"/>
                  </a:lnTo>
                  <a:lnTo>
                    <a:pt x="32" y="78"/>
                  </a:lnTo>
                  <a:lnTo>
                    <a:pt x="29" y="76"/>
                  </a:lnTo>
                  <a:lnTo>
                    <a:pt x="25" y="73"/>
                  </a:lnTo>
                  <a:lnTo>
                    <a:pt x="22" y="72"/>
                  </a:lnTo>
                  <a:lnTo>
                    <a:pt x="19" y="71"/>
                  </a:lnTo>
                  <a:lnTo>
                    <a:pt x="15" y="70"/>
                  </a:lnTo>
                  <a:lnTo>
                    <a:pt x="12" y="69"/>
                  </a:lnTo>
                  <a:lnTo>
                    <a:pt x="7" y="69"/>
                  </a:lnTo>
                  <a:lnTo>
                    <a:pt x="4" y="68"/>
                  </a:lnTo>
                  <a:lnTo>
                    <a:pt x="0" y="68"/>
                  </a:lnTo>
                  <a:lnTo>
                    <a:pt x="79" y="0"/>
                  </a:lnTo>
                </a:path>
              </a:pathLst>
            </a:custGeom>
            <a:solidFill>
              <a:srgbClr val="008000">
                <a:alpha val="100000"/>
              </a:srgbClr>
            </a:solidFill>
            <a:ln w="1588" cap="flat" cmpd="sng">
              <a:solidFill>
                <a:srgbClr val="000000">
                  <a:alpha val="100000"/>
                </a:srgbClr>
              </a:solidFill>
              <a:prstDash val="solid"/>
              <a:round/>
            </a:ln>
          </p:spPr>
        </p:sp>
        <p:sp>
          <p:nvSpPr>
            <p:cNvPr id="1048831" name="Freeform 33"/>
            <p:cNvSpPr/>
            <p:nvPr/>
          </p:nvSpPr>
          <p:spPr bwMode="auto">
            <a:xfrm rot="0" flipH="1">
              <a:off x="721" y="1722"/>
              <a:ext cx="84" cy="90"/>
            </a:xfrm>
            <a:custGeom>
              <a:avLst/>
              <a:gdLst>
                <a:gd name="l" fmla="*/ 0 w 84"/>
                <a:gd name="t" fmla="*/ 0 h 90"/>
                <a:gd name="r" fmla="*/ 84 w 84"/>
                <a:gd name="b" fmla="*/ 90 h 90"/>
              </a:gdLst>
              <a:ahLst/>
              <a:rect l="l" t="t" r="r" b="b"/>
              <a:pathLst>
                <a:path w="84" h="90">
                  <a:moveTo>
                    <a:pt x="54" y="80"/>
                  </a:moveTo>
                  <a:lnTo>
                    <a:pt x="54" y="80"/>
                  </a:lnTo>
                  <a:lnTo>
                    <a:pt x="54" y="79"/>
                  </a:lnTo>
                  <a:lnTo>
                    <a:pt x="55" y="77"/>
                  </a:lnTo>
                  <a:lnTo>
                    <a:pt x="56" y="75"/>
                  </a:lnTo>
                  <a:lnTo>
                    <a:pt x="56" y="73"/>
                  </a:lnTo>
                  <a:lnTo>
                    <a:pt x="56" y="70"/>
                  </a:lnTo>
                  <a:lnTo>
                    <a:pt x="56" y="67"/>
                  </a:lnTo>
                  <a:lnTo>
                    <a:pt x="56" y="65"/>
                  </a:lnTo>
                  <a:lnTo>
                    <a:pt x="55" y="62"/>
                  </a:lnTo>
                  <a:lnTo>
                    <a:pt x="55" y="60"/>
                  </a:lnTo>
                  <a:lnTo>
                    <a:pt x="54" y="58"/>
                  </a:lnTo>
                  <a:lnTo>
                    <a:pt x="53" y="56"/>
                  </a:lnTo>
                  <a:lnTo>
                    <a:pt x="52" y="53"/>
                  </a:lnTo>
                  <a:lnTo>
                    <a:pt x="51" y="51"/>
                  </a:lnTo>
                  <a:lnTo>
                    <a:pt x="49" y="49"/>
                  </a:lnTo>
                  <a:lnTo>
                    <a:pt x="48" y="48"/>
                  </a:lnTo>
                  <a:lnTo>
                    <a:pt x="46" y="46"/>
                  </a:lnTo>
                  <a:lnTo>
                    <a:pt x="46" y="45"/>
                  </a:lnTo>
                  <a:lnTo>
                    <a:pt x="44" y="42"/>
                  </a:lnTo>
                  <a:lnTo>
                    <a:pt x="43" y="41"/>
                  </a:lnTo>
                  <a:lnTo>
                    <a:pt x="42" y="39"/>
                  </a:lnTo>
                  <a:lnTo>
                    <a:pt x="39" y="38"/>
                  </a:lnTo>
                  <a:lnTo>
                    <a:pt x="38" y="37"/>
                  </a:lnTo>
                  <a:lnTo>
                    <a:pt x="37" y="36"/>
                  </a:lnTo>
                  <a:lnTo>
                    <a:pt x="36" y="34"/>
                  </a:lnTo>
                  <a:lnTo>
                    <a:pt x="34" y="33"/>
                  </a:lnTo>
                  <a:lnTo>
                    <a:pt x="33" y="32"/>
                  </a:lnTo>
                  <a:lnTo>
                    <a:pt x="31" y="31"/>
                  </a:lnTo>
                  <a:lnTo>
                    <a:pt x="29" y="31"/>
                  </a:lnTo>
                  <a:lnTo>
                    <a:pt x="27" y="30"/>
                  </a:lnTo>
                  <a:lnTo>
                    <a:pt x="26" y="29"/>
                  </a:lnTo>
                  <a:lnTo>
                    <a:pt x="24" y="29"/>
                  </a:lnTo>
                  <a:lnTo>
                    <a:pt x="20" y="28"/>
                  </a:lnTo>
                  <a:lnTo>
                    <a:pt x="5" y="40"/>
                  </a:lnTo>
                  <a:lnTo>
                    <a:pt x="4" y="39"/>
                  </a:lnTo>
                  <a:lnTo>
                    <a:pt x="2" y="36"/>
                  </a:lnTo>
                  <a:lnTo>
                    <a:pt x="1" y="33"/>
                  </a:lnTo>
                  <a:lnTo>
                    <a:pt x="0" y="30"/>
                  </a:lnTo>
                  <a:lnTo>
                    <a:pt x="0" y="28"/>
                  </a:lnTo>
                  <a:lnTo>
                    <a:pt x="0" y="24"/>
                  </a:lnTo>
                  <a:lnTo>
                    <a:pt x="0" y="22"/>
                  </a:lnTo>
                  <a:lnTo>
                    <a:pt x="0" y="20"/>
                  </a:lnTo>
                  <a:lnTo>
                    <a:pt x="0" y="17"/>
                  </a:lnTo>
                  <a:lnTo>
                    <a:pt x="0" y="14"/>
                  </a:lnTo>
                  <a:lnTo>
                    <a:pt x="1" y="12"/>
                  </a:lnTo>
                  <a:lnTo>
                    <a:pt x="2" y="10"/>
                  </a:lnTo>
                  <a:lnTo>
                    <a:pt x="4" y="8"/>
                  </a:lnTo>
                  <a:lnTo>
                    <a:pt x="6" y="5"/>
                  </a:lnTo>
                  <a:lnTo>
                    <a:pt x="7" y="3"/>
                  </a:lnTo>
                  <a:lnTo>
                    <a:pt x="10" y="0"/>
                  </a:lnTo>
                  <a:lnTo>
                    <a:pt x="12" y="0"/>
                  </a:lnTo>
                  <a:lnTo>
                    <a:pt x="17" y="1"/>
                  </a:lnTo>
                  <a:lnTo>
                    <a:pt x="21" y="1"/>
                  </a:lnTo>
                  <a:lnTo>
                    <a:pt x="26" y="1"/>
                  </a:lnTo>
                  <a:lnTo>
                    <a:pt x="29" y="2"/>
                  </a:lnTo>
                  <a:lnTo>
                    <a:pt x="34" y="3"/>
                  </a:lnTo>
                  <a:lnTo>
                    <a:pt x="37" y="4"/>
                  </a:lnTo>
                  <a:lnTo>
                    <a:pt x="40" y="5"/>
                  </a:lnTo>
                  <a:lnTo>
                    <a:pt x="44" y="6"/>
                  </a:lnTo>
                  <a:lnTo>
                    <a:pt x="47" y="9"/>
                  </a:lnTo>
                  <a:lnTo>
                    <a:pt x="51" y="11"/>
                  </a:lnTo>
                  <a:lnTo>
                    <a:pt x="54" y="13"/>
                  </a:lnTo>
                  <a:lnTo>
                    <a:pt x="57" y="15"/>
                  </a:lnTo>
                  <a:lnTo>
                    <a:pt x="59" y="19"/>
                  </a:lnTo>
                  <a:lnTo>
                    <a:pt x="63" y="22"/>
                  </a:lnTo>
                  <a:lnTo>
                    <a:pt x="67" y="27"/>
                  </a:lnTo>
                  <a:lnTo>
                    <a:pt x="67" y="29"/>
                  </a:lnTo>
                  <a:lnTo>
                    <a:pt x="70" y="31"/>
                  </a:lnTo>
                  <a:lnTo>
                    <a:pt x="72" y="34"/>
                  </a:lnTo>
                  <a:lnTo>
                    <a:pt x="74" y="38"/>
                  </a:lnTo>
                  <a:lnTo>
                    <a:pt x="75" y="41"/>
                  </a:lnTo>
                  <a:lnTo>
                    <a:pt x="76" y="45"/>
                  </a:lnTo>
                  <a:lnTo>
                    <a:pt x="79" y="48"/>
                  </a:lnTo>
                  <a:lnTo>
                    <a:pt x="80" y="52"/>
                  </a:lnTo>
                  <a:lnTo>
                    <a:pt x="81" y="56"/>
                  </a:lnTo>
                  <a:lnTo>
                    <a:pt x="81" y="59"/>
                  </a:lnTo>
                  <a:lnTo>
                    <a:pt x="82" y="62"/>
                  </a:lnTo>
                  <a:lnTo>
                    <a:pt x="83" y="67"/>
                  </a:lnTo>
                  <a:lnTo>
                    <a:pt x="83" y="70"/>
                  </a:lnTo>
                  <a:lnTo>
                    <a:pt x="84" y="74"/>
                  </a:lnTo>
                  <a:lnTo>
                    <a:pt x="84" y="77"/>
                  </a:lnTo>
                  <a:lnTo>
                    <a:pt x="84" y="84"/>
                  </a:lnTo>
                  <a:lnTo>
                    <a:pt x="83" y="84"/>
                  </a:lnTo>
                  <a:lnTo>
                    <a:pt x="81" y="85"/>
                  </a:lnTo>
                  <a:lnTo>
                    <a:pt x="79" y="86"/>
                  </a:lnTo>
                  <a:lnTo>
                    <a:pt x="76" y="87"/>
                  </a:lnTo>
                  <a:lnTo>
                    <a:pt x="74" y="88"/>
                  </a:lnTo>
                  <a:lnTo>
                    <a:pt x="72" y="89"/>
                  </a:lnTo>
                  <a:lnTo>
                    <a:pt x="70" y="89"/>
                  </a:lnTo>
                  <a:lnTo>
                    <a:pt x="67" y="90"/>
                  </a:lnTo>
                  <a:lnTo>
                    <a:pt x="65" y="90"/>
                  </a:lnTo>
                  <a:lnTo>
                    <a:pt x="63" y="90"/>
                  </a:lnTo>
                  <a:lnTo>
                    <a:pt x="61" y="90"/>
                  </a:lnTo>
                  <a:lnTo>
                    <a:pt x="58" y="90"/>
                  </a:lnTo>
                  <a:lnTo>
                    <a:pt x="56" y="89"/>
                  </a:lnTo>
                  <a:lnTo>
                    <a:pt x="54" y="89"/>
                  </a:lnTo>
                  <a:lnTo>
                    <a:pt x="52" y="88"/>
                  </a:lnTo>
                  <a:lnTo>
                    <a:pt x="48" y="87"/>
                  </a:lnTo>
                  <a:lnTo>
                    <a:pt x="54" y="80"/>
                  </a:lnTo>
                </a:path>
              </a:pathLst>
            </a:custGeom>
            <a:solidFill>
              <a:srgbClr val="D9D9D9">
                <a:alpha val="100000"/>
              </a:srgbClr>
            </a:solidFill>
            <a:ln w="1588" cap="flat" cmpd="sng">
              <a:solidFill>
                <a:srgbClr val="000000">
                  <a:alpha val="100000"/>
                </a:srgbClr>
              </a:solidFill>
              <a:prstDash val="solid"/>
              <a:round/>
            </a:ln>
          </p:spPr>
        </p:sp>
        <p:sp>
          <p:nvSpPr>
            <p:cNvPr id="1048832" name="Freeform 34"/>
            <p:cNvSpPr/>
            <p:nvPr/>
          </p:nvSpPr>
          <p:spPr bwMode="auto">
            <a:xfrm rot="0" flipH="1">
              <a:off x="801" y="1800"/>
              <a:ext cx="77" cy="76"/>
            </a:xfrm>
            <a:custGeom>
              <a:avLst/>
              <a:gdLst>
                <a:gd name="l" fmla="*/ 0 w 77"/>
                <a:gd name="t" fmla="*/ 0 h 76"/>
                <a:gd name="r" fmla="*/ 77 w 77"/>
                <a:gd name="b" fmla="*/ 76 h 76"/>
              </a:gdLst>
              <a:ahLst/>
              <a:rect l="l" t="t" r="r" b="b"/>
              <a:pathLst>
                <a:path w="77" h="76">
                  <a:moveTo>
                    <a:pt x="54" y="0"/>
                  </a:moveTo>
                  <a:lnTo>
                    <a:pt x="54" y="0"/>
                  </a:lnTo>
                  <a:lnTo>
                    <a:pt x="55" y="0"/>
                  </a:lnTo>
                  <a:lnTo>
                    <a:pt x="57" y="0"/>
                  </a:lnTo>
                  <a:lnTo>
                    <a:pt x="60" y="1"/>
                  </a:lnTo>
                  <a:lnTo>
                    <a:pt x="62" y="2"/>
                  </a:lnTo>
                  <a:lnTo>
                    <a:pt x="64" y="3"/>
                  </a:lnTo>
                  <a:lnTo>
                    <a:pt x="66" y="5"/>
                  </a:lnTo>
                  <a:lnTo>
                    <a:pt x="68" y="7"/>
                  </a:lnTo>
                  <a:lnTo>
                    <a:pt x="70" y="8"/>
                  </a:lnTo>
                  <a:lnTo>
                    <a:pt x="71" y="10"/>
                  </a:lnTo>
                  <a:lnTo>
                    <a:pt x="72" y="12"/>
                  </a:lnTo>
                  <a:lnTo>
                    <a:pt x="73" y="15"/>
                  </a:lnTo>
                  <a:lnTo>
                    <a:pt x="74" y="17"/>
                  </a:lnTo>
                  <a:lnTo>
                    <a:pt x="75" y="19"/>
                  </a:lnTo>
                  <a:lnTo>
                    <a:pt x="75" y="21"/>
                  </a:lnTo>
                  <a:lnTo>
                    <a:pt x="77" y="24"/>
                  </a:lnTo>
                  <a:lnTo>
                    <a:pt x="77" y="27"/>
                  </a:lnTo>
                  <a:lnTo>
                    <a:pt x="23" y="76"/>
                  </a:lnTo>
                  <a:lnTo>
                    <a:pt x="23" y="75"/>
                  </a:lnTo>
                  <a:lnTo>
                    <a:pt x="22" y="73"/>
                  </a:lnTo>
                  <a:lnTo>
                    <a:pt x="21" y="71"/>
                  </a:lnTo>
                  <a:lnTo>
                    <a:pt x="21" y="68"/>
                  </a:lnTo>
                  <a:lnTo>
                    <a:pt x="19" y="66"/>
                  </a:lnTo>
                  <a:lnTo>
                    <a:pt x="18" y="64"/>
                  </a:lnTo>
                  <a:lnTo>
                    <a:pt x="17" y="62"/>
                  </a:lnTo>
                  <a:lnTo>
                    <a:pt x="16" y="59"/>
                  </a:lnTo>
                  <a:lnTo>
                    <a:pt x="14" y="57"/>
                  </a:lnTo>
                  <a:lnTo>
                    <a:pt x="13" y="55"/>
                  </a:lnTo>
                  <a:lnTo>
                    <a:pt x="12" y="54"/>
                  </a:lnTo>
                  <a:lnTo>
                    <a:pt x="9" y="52"/>
                  </a:lnTo>
                  <a:lnTo>
                    <a:pt x="7" y="50"/>
                  </a:lnTo>
                  <a:lnTo>
                    <a:pt x="6" y="48"/>
                  </a:lnTo>
                  <a:lnTo>
                    <a:pt x="4" y="47"/>
                  </a:lnTo>
                  <a:lnTo>
                    <a:pt x="0" y="46"/>
                  </a:lnTo>
                  <a:lnTo>
                    <a:pt x="54" y="0"/>
                  </a:lnTo>
                </a:path>
              </a:pathLst>
            </a:custGeom>
            <a:solidFill>
              <a:srgbClr val="FFFFFF">
                <a:alpha val="100000"/>
              </a:srgbClr>
            </a:solidFill>
            <a:ln w="1588" cap="flat" cmpd="sng">
              <a:solidFill>
                <a:srgbClr val="000000">
                  <a:alpha val="100000"/>
                </a:srgbClr>
              </a:solidFill>
              <a:prstDash val="solid"/>
              <a:round/>
            </a:ln>
          </p:spPr>
        </p:sp>
      </p:grpSp>
      <p:grpSp>
        <p:nvGrpSpPr>
          <p:cNvPr id="128" name=""/>
          <p:cNvGrpSpPr/>
          <p:nvPr/>
        </p:nvGrpSpPr>
        <p:grpSpPr>
          <a:xfrm rot="0">
            <a:off x="1295400" y="990600"/>
            <a:ext cx="1143000" cy="2362200"/>
            <a:chOff x="1584" y="2784"/>
            <a:chExt cx="720" cy="1488"/>
          </a:xfrm>
        </p:grpSpPr>
        <p:sp>
          <p:nvSpPr>
            <p:cNvPr id="1048833" name="Freeform 36"/>
            <p:cNvSpPr/>
            <p:nvPr/>
          </p:nvSpPr>
          <p:spPr bwMode="auto">
            <a:xfrm rot="0">
              <a:off x="1584" y="2784"/>
              <a:ext cx="720" cy="1488"/>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solidFill>
              <a:schemeClr val="dk1">
                <a:alpha val="100000"/>
              </a:schemeClr>
            </a:solidFill>
            <a:ln w="0" cap="flat" cmpd="sng">
              <a:solidFill>
                <a:srgbClr val="000000">
                  <a:alpha val="100000"/>
                </a:srgbClr>
              </a:solidFill>
              <a:prstDash val="solid"/>
              <a:round/>
            </a:ln>
          </p:spPr>
        </p:sp>
        <p:sp>
          <p:nvSpPr>
            <p:cNvPr id="1048834" name="Freeform 37" descr="20%"/>
            <p:cNvSpPr/>
            <p:nvPr/>
          </p:nvSpPr>
          <p:spPr bwMode="auto">
            <a:xfrm rot="0">
              <a:off x="1611" y="2807"/>
              <a:ext cx="651" cy="1262"/>
            </a:xfrm>
            <a:custGeom>
              <a:avLst/>
              <a:gdLst>
                <a:gd name="l" fmla="*/ 0 w 1152"/>
                <a:gd name="t" fmla="*/ 0 h 2688"/>
                <a:gd name="r" fmla="*/ 1152 w 1152"/>
                <a:gd name="b" fmla="*/ 2688 h 2688"/>
              </a:gdLst>
              <a:ahLst/>
              <a:rect l="l" t="t" r="r" b="b"/>
              <a:pathLst>
                <a:path w="1152" h="2688">
                  <a:moveTo>
                    <a:pt x="576" y="0"/>
                  </a:moveTo>
                  <a:lnTo>
                    <a:pt x="480" y="48"/>
                  </a:lnTo>
                  <a:lnTo>
                    <a:pt x="480" y="144"/>
                  </a:lnTo>
                  <a:lnTo>
                    <a:pt x="528" y="240"/>
                  </a:lnTo>
                  <a:lnTo>
                    <a:pt x="528" y="432"/>
                  </a:lnTo>
                  <a:lnTo>
                    <a:pt x="480" y="528"/>
                  </a:lnTo>
                  <a:lnTo>
                    <a:pt x="336" y="576"/>
                  </a:lnTo>
                  <a:lnTo>
                    <a:pt x="192" y="672"/>
                  </a:lnTo>
                  <a:lnTo>
                    <a:pt x="96" y="912"/>
                  </a:lnTo>
                  <a:lnTo>
                    <a:pt x="0" y="1344"/>
                  </a:lnTo>
                  <a:lnTo>
                    <a:pt x="0" y="1488"/>
                  </a:lnTo>
                  <a:lnTo>
                    <a:pt x="96" y="1308"/>
                  </a:lnTo>
                  <a:lnTo>
                    <a:pt x="144" y="1008"/>
                  </a:lnTo>
                  <a:lnTo>
                    <a:pt x="222" y="840"/>
                  </a:lnTo>
                  <a:lnTo>
                    <a:pt x="420" y="738"/>
                  </a:lnTo>
                  <a:lnTo>
                    <a:pt x="468" y="888"/>
                  </a:lnTo>
                  <a:lnTo>
                    <a:pt x="474" y="942"/>
                  </a:lnTo>
                  <a:lnTo>
                    <a:pt x="456" y="1266"/>
                  </a:lnTo>
                  <a:lnTo>
                    <a:pt x="384" y="1440"/>
                  </a:lnTo>
                  <a:lnTo>
                    <a:pt x="336" y="1632"/>
                  </a:lnTo>
                  <a:lnTo>
                    <a:pt x="336" y="1968"/>
                  </a:lnTo>
                  <a:lnTo>
                    <a:pt x="402" y="2172"/>
                  </a:lnTo>
                  <a:lnTo>
                    <a:pt x="372" y="2460"/>
                  </a:lnTo>
                  <a:lnTo>
                    <a:pt x="384" y="2640"/>
                  </a:lnTo>
                  <a:lnTo>
                    <a:pt x="432" y="2688"/>
                  </a:lnTo>
                  <a:lnTo>
                    <a:pt x="480" y="2592"/>
                  </a:lnTo>
                  <a:lnTo>
                    <a:pt x="480" y="2256"/>
                  </a:lnTo>
                  <a:lnTo>
                    <a:pt x="480" y="2208"/>
                  </a:lnTo>
                  <a:lnTo>
                    <a:pt x="468" y="1878"/>
                  </a:lnTo>
                  <a:lnTo>
                    <a:pt x="510" y="1482"/>
                  </a:lnTo>
                  <a:lnTo>
                    <a:pt x="624" y="1488"/>
                  </a:lnTo>
                  <a:lnTo>
                    <a:pt x="702" y="1710"/>
                  </a:lnTo>
                  <a:lnTo>
                    <a:pt x="672" y="2064"/>
                  </a:lnTo>
                  <a:lnTo>
                    <a:pt x="672" y="2400"/>
                  </a:lnTo>
                  <a:lnTo>
                    <a:pt x="702" y="2688"/>
                  </a:lnTo>
                  <a:lnTo>
                    <a:pt x="750" y="2676"/>
                  </a:lnTo>
                  <a:lnTo>
                    <a:pt x="804" y="2436"/>
                  </a:lnTo>
                  <a:lnTo>
                    <a:pt x="768" y="2118"/>
                  </a:lnTo>
                  <a:lnTo>
                    <a:pt x="792" y="2094"/>
                  </a:lnTo>
                  <a:lnTo>
                    <a:pt x="828" y="1722"/>
                  </a:lnTo>
                  <a:lnTo>
                    <a:pt x="732" y="1410"/>
                  </a:lnTo>
                  <a:lnTo>
                    <a:pt x="672" y="1296"/>
                  </a:lnTo>
                  <a:lnTo>
                    <a:pt x="696" y="954"/>
                  </a:lnTo>
                  <a:lnTo>
                    <a:pt x="726" y="858"/>
                  </a:lnTo>
                  <a:lnTo>
                    <a:pt x="774" y="708"/>
                  </a:lnTo>
                  <a:lnTo>
                    <a:pt x="1008" y="960"/>
                  </a:lnTo>
                  <a:lnTo>
                    <a:pt x="1056" y="1248"/>
                  </a:lnTo>
                  <a:lnTo>
                    <a:pt x="1146" y="1488"/>
                  </a:lnTo>
                  <a:lnTo>
                    <a:pt x="1152" y="1248"/>
                  </a:lnTo>
                  <a:lnTo>
                    <a:pt x="1056" y="912"/>
                  </a:lnTo>
                  <a:lnTo>
                    <a:pt x="912" y="624"/>
                  </a:lnTo>
                  <a:lnTo>
                    <a:pt x="720" y="528"/>
                  </a:lnTo>
                  <a:lnTo>
                    <a:pt x="624" y="432"/>
                  </a:lnTo>
                  <a:lnTo>
                    <a:pt x="624" y="240"/>
                  </a:lnTo>
                  <a:lnTo>
                    <a:pt x="672" y="144"/>
                  </a:lnTo>
                  <a:lnTo>
                    <a:pt x="648" y="36"/>
                  </a:lnTo>
                  <a:lnTo>
                    <a:pt x="576" y="0"/>
                  </a:lnTo>
                </a:path>
              </a:pathLst>
            </a:custGeom>
            <a:noFill/>
            <a:ln w="9525" cap="flat" cmpd="sng">
              <a:solidFill>
                <a:srgbClr val="FF0000">
                  <a:alpha val="100000"/>
                </a:srgbClr>
              </a:solidFill>
              <a:prstDash val="solid"/>
              <a:round/>
            </a:ln>
          </p:spPr>
        </p:sp>
      </p:grpSp>
      <p:sp>
        <p:nvSpPr>
          <p:cNvPr id="1048835" name="AutoShape 38"/>
          <p:cNvSpPr/>
          <p:nvPr/>
        </p:nvSpPr>
        <p:spPr>
          <a:xfrm rot="0">
            <a:off x="2895600" y="1981200"/>
            <a:ext cx="685800" cy="152400"/>
          </a:xfrm>
          <a:prstGeom prst="rightArrow">
            <a:avLst>
              <a:gd name="adj1" fmla="val 50000"/>
              <a:gd name="adj2" fmla="val 112500"/>
            </a:avLst>
          </a:prstGeom>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grpSp>
        <p:nvGrpSpPr>
          <p:cNvPr id="129" name=""/>
          <p:cNvGrpSpPr/>
          <p:nvPr/>
        </p:nvGrpSpPr>
        <p:grpSpPr>
          <a:xfrm rot="0">
            <a:off x="4114800" y="914400"/>
            <a:ext cx="1143000" cy="2362200"/>
            <a:chOff x="3081" y="2784"/>
            <a:chExt cx="720" cy="1488"/>
          </a:xfrm>
        </p:grpSpPr>
        <p:sp>
          <p:nvSpPr>
            <p:cNvPr id="1048836" name="Freeform 40"/>
            <p:cNvSpPr/>
            <p:nvPr/>
          </p:nvSpPr>
          <p:spPr bwMode="auto">
            <a:xfrm rot="0">
              <a:off x="3081" y="2784"/>
              <a:ext cx="720" cy="1488"/>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solidFill>
              <a:schemeClr val="dk1">
                <a:alpha val="100000"/>
              </a:schemeClr>
            </a:solidFill>
            <a:ln w="0" cap="flat" cmpd="sng">
              <a:solidFill>
                <a:schemeClr val="lt2">
                  <a:alpha val="100000"/>
                </a:schemeClr>
              </a:solidFill>
              <a:prstDash val="solid"/>
              <a:round/>
            </a:ln>
          </p:spPr>
        </p:sp>
        <p:sp>
          <p:nvSpPr>
            <p:cNvPr id="1048837" name="Freeform 41" descr="Large confetti"/>
            <p:cNvSpPr/>
            <p:nvPr/>
          </p:nvSpPr>
          <p:spPr bwMode="auto">
            <a:xfrm rot="0">
              <a:off x="3120" y="2832"/>
              <a:ext cx="651" cy="1262"/>
            </a:xfrm>
            <a:custGeom>
              <a:avLst/>
              <a:gdLst>
                <a:gd name="l" fmla="*/ 0 w 1152"/>
                <a:gd name="t" fmla="*/ 0 h 2688"/>
                <a:gd name="r" fmla="*/ 1152 w 1152"/>
                <a:gd name="b" fmla="*/ 2688 h 2688"/>
              </a:gdLst>
              <a:ahLst/>
              <a:rect l="l" t="t" r="r" b="b"/>
              <a:pathLst>
                <a:path w="1152" h="2688">
                  <a:moveTo>
                    <a:pt x="576" y="0"/>
                  </a:moveTo>
                  <a:lnTo>
                    <a:pt x="480" y="48"/>
                  </a:lnTo>
                  <a:lnTo>
                    <a:pt x="480" y="144"/>
                  </a:lnTo>
                  <a:lnTo>
                    <a:pt x="528" y="240"/>
                  </a:lnTo>
                  <a:lnTo>
                    <a:pt x="528" y="432"/>
                  </a:lnTo>
                  <a:lnTo>
                    <a:pt x="480" y="528"/>
                  </a:lnTo>
                  <a:lnTo>
                    <a:pt x="336" y="576"/>
                  </a:lnTo>
                  <a:lnTo>
                    <a:pt x="192" y="672"/>
                  </a:lnTo>
                  <a:lnTo>
                    <a:pt x="96" y="912"/>
                  </a:lnTo>
                  <a:lnTo>
                    <a:pt x="0" y="1344"/>
                  </a:lnTo>
                  <a:lnTo>
                    <a:pt x="0" y="1488"/>
                  </a:lnTo>
                  <a:lnTo>
                    <a:pt x="96" y="1308"/>
                  </a:lnTo>
                  <a:lnTo>
                    <a:pt x="144" y="1008"/>
                  </a:lnTo>
                  <a:lnTo>
                    <a:pt x="222" y="840"/>
                  </a:lnTo>
                  <a:lnTo>
                    <a:pt x="420" y="738"/>
                  </a:lnTo>
                  <a:lnTo>
                    <a:pt x="468" y="888"/>
                  </a:lnTo>
                  <a:lnTo>
                    <a:pt x="474" y="942"/>
                  </a:lnTo>
                  <a:lnTo>
                    <a:pt x="456" y="1266"/>
                  </a:lnTo>
                  <a:lnTo>
                    <a:pt x="384" y="1440"/>
                  </a:lnTo>
                  <a:lnTo>
                    <a:pt x="336" y="1632"/>
                  </a:lnTo>
                  <a:lnTo>
                    <a:pt x="336" y="1968"/>
                  </a:lnTo>
                  <a:lnTo>
                    <a:pt x="402" y="2172"/>
                  </a:lnTo>
                  <a:lnTo>
                    <a:pt x="372" y="2460"/>
                  </a:lnTo>
                  <a:lnTo>
                    <a:pt x="384" y="2640"/>
                  </a:lnTo>
                  <a:lnTo>
                    <a:pt x="432" y="2688"/>
                  </a:lnTo>
                  <a:lnTo>
                    <a:pt x="480" y="2592"/>
                  </a:lnTo>
                  <a:lnTo>
                    <a:pt x="480" y="2256"/>
                  </a:lnTo>
                  <a:lnTo>
                    <a:pt x="480" y="2208"/>
                  </a:lnTo>
                  <a:lnTo>
                    <a:pt x="468" y="1878"/>
                  </a:lnTo>
                  <a:lnTo>
                    <a:pt x="510" y="1482"/>
                  </a:lnTo>
                  <a:lnTo>
                    <a:pt x="624" y="1488"/>
                  </a:lnTo>
                  <a:lnTo>
                    <a:pt x="702" y="1710"/>
                  </a:lnTo>
                  <a:lnTo>
                    <a:pt x="672" y="2064"/>
                  </a:lnTo>
                  <a:lnTo>
                    <a:pt x="672" y="2400"/>
                  </a:lnTo>
                  <a:lnTo>
                    <a:pt x="702" y="2688"/>
                  </a:lnTo>
                  <a:lnTo>
                    <a:pt x="750" y="2676"/>
                  </a:lnTo>
                  <a:lnTo>
                    <a:pt x="804" y="2436"/>
                  </a:lnTo>
                  <a:lnTo>
                    <a:pt x="768" y="2118"/>
                  </a:lnTo>
                  <a:lnTo>
                    <a:pt x="792" y="2094"/>
                  </a:lnTo>
                  <a:lnTo>
                    <a:pt x="828" y="1722"/>
                  </a:lnTo>
                  <a:lnTo>
                    <a:pt x="732" y="1410"/>
                  </a:lnTo>
                  <a:lnTo>
                    <a:pt x="672" y="1296"/>
                  </a:lnTo>
                  <a:lnTo>
                    <a:pt x="696" y="954"/>
                  </a:lnTo>
                  <a:lnTo>
                    <a:pt x="726" y="858"/>
                  </a:lnTo>
                  <a:lnTo>
                    <a:pt x="774" y="708"/>
                  </a:lnTo>
                  <a:lnTo>
                    <a:pt x="1008" y="960"/>
                  </a:lnTo>
                  <a:lnTo>
                    <a:pt x="1056" y="1248"/>
                  </a:lnTo>
                  <a:lnTo>
                    <a:pt x="1146" y="1488"/>
                  </a:lnTo>
                  <a:lnTo>
                    <a:pt x="1152" y="1248"/>
                  </a:lnTo>
                  <a:lnTo>
                    <a:pt x="1056" y="912"/>
                  </a:lnTo>
                  <a:lnTo>
                    <a:pt x="912" y="624"/>
                  </a:lnTo>
                  <a:lnTo>
                    <a:pt x="720" y="528"/>
                  </a:lnTo>
                  <a:lnTo>
                    <a:pt x="624" y="432"/>
                  </a:lnTo>
                  <a:lnTo>
                    <a:pt x="624" y="240"/>
                  </a:lnTo>
                  <a:lnTo>
                    <a:pt x="672" y="144"/>
                  </a:lnTo>
                  <a:lnTo>
                    <a:pt x="648" y="36"/>
                  </a:lnTo>
                  <a:lnTo>
                    <a:pt x="576" y="0"/>
                  </a:lnTo>
                </a:path>
              </a:pathLst>
            </a:custGeom>
            <a:pattFill prst="lgConfetti">
              <a:fgClr>
                <a:srgbClr val="008000"/>
              </a:fgClr>
              <a:bgClr>
                <a:srgbClr val="FFFFFF"/>
              </a:bgClr>
            </a:pattFill>
            <a:ln w="9525" cap="flat" cmpd="sng">
              <a:solidFill>
                <a:srgbClr val="FF0000">
                  <a:alpha val="100000"/>
                </a:srgbClr>
              </a:solidFill>
              <a:prstDash val="solid"/>
              <a:round/>
            </a:ln>
          </p:spPr>
        </p:sp>
      </p:grpSp>
      <p:sp>
        <p:nvSpPr>
          <p:cNvPr id="1048838" name="Text Box 42"/>
          <p:cNvSpPr txBox="1"/>
          <p:nvPr/>
        </p:nvSpPr>
        <p:spPr>
          <a:xfrm rot="0">
            <a:off x="3581400" y="3429000"/>
            <a:ext cx="22288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Before distribution</a:t>
            </a:r>
          </a:p>
        </p:txBody>
      </p:sp>
      <p:sp>
        <p:nvSpPr>
          <p:cNvPr id="1048839" name="AutoShape 43"/>
          <p:cNvSpPr/>
          <p:nvPr/>
        </p:nvSpPr>
        <p:spPr>
          <a:xfrm rot="0">
            <a:off x="5791200" y="2057400"/>
            <a:ext cx="685800" cy="152400"/>
          </a:xfrm>
          <a:prstGeom prst="rightArrow">
            <a:avLst>
              <a:gd name="adj1" fmla="val 50000"/>
              <a:gd name="adj2" fmla="val 112500"/>
            </a:avLst>
          </a:prstGeom>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grpSp>
        <p:nvGrpSpPr>
          <p:cNvPr id="130" name=""/>
          <p:cNvGrpSpPr/>
          <p:nvPr/>
        </p:nvGrpSpPr>
        <p:grpSpPr>
          <a:xfrm rot="0">
            <a:off x="6934200" y="990600"/>
            <a:ext cx="1143000" cy="2362200"/>
            <a:chOff x="4464" y="2784"/>
            <a:chExt cx="720" cy="1488"/>
          </a:xfrm>
        </p:grpSpPr>
        <p:sp>
          <p:nvSpPr>
            <p:cNvPr id="1048840" name="Freeform 45" descr="Divot"/>
            <p:cNvSpPr/>
            <p:nvPr/>
          </p:nvSpPr>
          <p:spPr bwMode="auto">
            <a:xfrm rot="0">
              <a:off x="4464" y="2784"/>
              <a:ext cx="720" cy="1488"/>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pattFill prst="divot">
              <a:fgClr>
                <a:srgbClr val="008000"/>
              </a:fgClr>
              <a:bgClr>
                <a:srgbClr val="FFFFFF"/>
              </a:bgClr>
            </a:pattFill>
            <a:ln w="0" cap="flat" cmpd="sng">
              <a:solidFill>
                <a:schemeClr val="lt2">
                  <a:alpha val="100000"/>
                </a:schemeClr>
              </a:solidFill>
              <a:prstDash val="solid"/>
              <a:round/>
            </a:ln>
          </p:spPr>
        </p:sp>
        <p:sp>
          <p:nvSpPr>
            <p:cNvPr id="1048841" name="Freeform 46" descr="Small confetti"/>
            <p:cNvSpPr/>
            <p:nvPr/>
          </p:nvSpPr>
          <p:spPr bwMode="auto">
            <a:xfrm rot="0">
              <a:off x="4497" y="2816"/>
              <a:ext cx="651" cy="1262"/>
            </a:xfrm>
            <a:custGeom>
              <a:avLst/>
              <a:gdLst>
                <a:gd name="l" fmla="*/ 0 w 1152"/>
                <a:gd name="t" fmla="*/ 0 h 2688"/>
                <a:gd name="r" fmla="*/ 1152 w 1152"/>
                <a:gd name="b" fmla="*/ 2688 h 2688"/>
              </a:gdLst>
              <a:ahLst/>
              <a:rect l="l" t="t" r="r" b="b"/>
              <a:pathLst>
                <a:path w="1152" h="2688">
                  <a:moveTo>
                    <a:pt x="576" y="0"/>
                  </a:moveTo>
                  <a:lnTo>
                    <a:pt x="480" y="48"/>
                  </a:lnTo>
                  <a:lnTo>
                    <a:pt x="480" y="144"/>
                  </a:lnTo>
                  <a:lnTo>
                    <a:pt x="528" y="240"/>
                  </a:lnTo>
                  <a:lnTo>
                    <a:pt x="528" y="432"/>
                  </a:lnTo>
                  <a:lnTo>
                    <a:pt x="480" y="528"/>
                  </a:lnTo>
                  <a:lnTo>
                    <a:pt x="336" y="576"/>
                  </a:lnTo>
                  <a:lnTo>
                    <a:pt x="192" y="672"/>
                  </a:lnTo>
                  <a:lnTo>
                    <a:pt x="96" y="912"/>
                  </a:lnTo>
                  <a:lnTo>
                    <a:pt x="0" y="1344"/>
                  </a:lnTo>
                  <a:lnTo>
                    <a:pt x="0" y="1488"/>
                  </a:lnTo>
                  <a:lnTo>
                    <a:pt x="96" y="1308"/>
                  </a:lnTo>
                  <a:lnTo>
                    <a:pt x="144" y="1008"/>
                  </a:lnTo>
                  <a:lnTo>
                    <a:pt x="222" y="840"/>
                  </a:lnTo>
                  <a:lnTo>
                    <a:pt x="420" y="738"/>
                  </a:lnTo>
                  <a:lnTo>
                    <a:pt x="468" y="888"/>
                  </a:lnTo>
                  <a:lnTo>
                    <a:pt x="474" y="942"/>
                  </a:lnTo>
                  <a:lnTo>
                    <a:pt x="456" y="1266"/>
                  </a:lnTo>
                  <a:lnTo>
                    <a:pt x="384" y="1440"/>
                  </a:lnTo>
                  <a:lnTo>
                    <a:pt x="336" y="1632"/>
                  </a:lnTo>
                  <a:lnTo>
                    <a:pt x="336" y="1968"/>
                  </a:lnTo>
                  <a:lnTo>
                    <a:pt x="402" y="2172"/>
                  </a:lnTo>
                  <a:lnTo>
                    <a:pt x="372" y="2460"/>
                  </a:lnTo>
                  <a:lnTo>
                    <a:pt x="384" y="2640"/>
                  </a:lnTo>
                  <a:lnTo>
                    <a:pt x="432" y="2688"/>
                  </a:lnTo>
                  <a:lnTo>
                    <a:pt x="480" y="2592"/>
                  </a:lnTo>
                  <a:lnTo>
                    <a:pt x="480" y="2256"/>
                  </a:lnTo>
                  <a:lnTo>
                    <a:pt x="480" y="2208"/>
                  </a:lnTo>
                  <a:lnTo>
                    <a:pt x="468" y="1878"/>
                  </a:lnTo>
                  <a:lnTo>
                    <a:pt x="510" y="1482"/>
                  </a:lnTo>
                  <a:lnTo>
                    <a:pt x="624" y="1488"/>
                  </a:lnTo>
                  <a:lnTo>
                    <a:pt x="702" y="1710"/>
                  </a:lnTo>
                  <a:lnTo>
                    <a:pt x="672" y="2064"/>
                  </a:lnTo>
                  <a:lnTo>
                    <a:pt x="672" y="2400"/>
                  </a:lnTo>
                  <a:lnTo>
                    <a:pt x="702" y="2688"/>
                  </a:lnTo>
                  <a:lnTo>
                    <a:pt x="750" y="2676"/>
                  </a:lnTo>
                  <a:lnTo>
                    <a:pt x="804" y="2436"/>
                  </a:lnTo>
                  <a:lnTo>
                    <a:pt x="768" y="2118"/>
                  </a:lnTo>
                  <a:lnTo>
                    <a:pt x="792" y="2094"/>
                  </a:lnTo>
                  <a:lnTo>
                    <a:pt x="828" y="1722"/>
                  </a:lnTo>
                  <a:lnTo>
                    <a:pt x="732" y="1410"/>
                  </a:lnTo>
                  <a:lnTo>
                    <a:pt x="672" y="1296"/>
                  </a:lnTo>
                  <a:lnTo>
                    <a:pt x="696" y="954"/>
                  </a:lnTo>
                  <a:lnTo>
                    <a:pt x="726" y="858"/>
                  </a:lnTo>
                  <a:lnTo>
                    <a:pt x="774" y="708"/>
                  </a:lnTo>
                  <a:lnTo>
                    <a:pt x="1008" y="960"/>
                  </a:lnTo>
                  <a:lnTo>
                    <a:pt x="1056" y="1248"/>
                  </a:lnTo>
                  <a:lnTo>
                    <a:pt x="1146" y="1488"/>
                  </a:lnTo>
                  <a:lnTo>
                    <a:pt x="1152" y="1248"/>
                  </a:lnTo>
                  <a:lnTo>
                    <a:pt x="1056" y="912"/>
                  </a:lnTo>
                  <a:lnTo>
                    <a:pt x="912" y="624"/>
                  </a:lnTo>
                  <a:lnTo>
                    <a:pt x="720" y="528"/>
                  </a:lnTo>
                  <a:lnTo>
                    <a:pt x="624" y="432"/>
                  </a:lnTo>
                  <a:lnTo>
                    <a:pt x="624" y="240"/>
                  </a:lnTo>
                  <a:lnTo>
                    <a:pt x="672" y="144"/>
                  </a:lnTo>
                  <a:lnTo>
                    <a:pt x="648" y="36"/>
                  </a:lnTo>
                  <a:lnTo>
                    <a:pt x="576" y="0"/>
                  </a:lnTo>
                </a:path>
              </a:pathLst>
            </a:custGeom>
            <a:pattFill prst="smConfetti">
              <a:fgClr>
                <a:srgbClr val="008000"/>
              </a:fgClr>
              <a:bgClr>
                <a:srgbClr val="FFFFFF"/>
              </a:bgClr>
            </a:pattFill>
            <a:ln w="9525" cap="flat" cmpd="sng">
              <a:solidFill>
                <a:srgbClr val="FF0000">
                  <a:alpha val="100000"/>
                </a:srgbClr>
              </a:solidFill>
              <a:prstDash val="solid"/>
              <a:round/>
            </a:ln>
          </p:spPr>
        </p:sp>
      </p:grpSp>
      <p:sp>
        <p:nvSpPr>
          <p:cNvPr id="1048842" name="Text Box 47"/>
          <p:cNvSpPr txBox="1"/>
          <p:nvPr/>
        </p:nvSpPr>
        <p:spPr>
          <a:xfrm rot="0">
            <a:off x="6477000" y="3429000"/>
            <a:ext cx="20383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After distribution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2" presetSubtype="4">
                                  <p:stCondLst>
                                    <p:cond delay="0"/>
                                  </p:stCondLst>
                                  <p:childTnLst>
                                    <p:set>
                                      <p:cBhvr>
                                        <p:cTn dur="1" fill="hold" id="6">
                                          <p:stCondLst>
                                            <p:cond delay="0"/>
                                          </p:stCondLst>
                                        </p:cTn>
                                        <p:tgtEl>
                                          <p:spTgt spid="1048810"/>
                                        </p:tgtEl>
                                        <p:attrNameLst>
                                          <p:attrName>style.visibility</p:attrName>
                                        </p:attrNameLst>
                                      </p:cBhvr>
                                      <p:to>
                                        <p:strVal val="visible"/>
                                      </p:to>
                                    </p:set>
                                    <p:animEffect transition="in" filter="slide(fromBottom)">
                                      <p:cBhvr>
                                        <p:cTn dur="500" id="7"/>
                                        <p:tgtEl>
                                          <p:spTgt spid="104881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2" presetSubtype="4">
                                  <p:stCondLst>
                                    <p:cond delay="0"/>
                                  </p:stCondLst>
                                  <p:childTnLst>
                                    <p:set>
                                      <p:cBhvr>
                                        <p:cTn dur="1" fill="hold" id="11">
                                          <p:stCondLst>
                                            <p:cond delay="0"/>
                                          </p:stCondLst>
                                        </p:cTn>
                                        <p:tgtEl>
                                          <p:spTgt spid="127"/>
                                        </p:tgtEl>
                                        <p:attrNameLst>
                                          <p:attrName>style.visibility</p:attrName>
                                        </p:attrNameLst>
                                      </p:cBhvr>
                                      <p:to>
                                        <p:strVal val="visible"/>
                                      </p:to>
                                    </p:set>
                                    <p:animEffect transition="in" filter="slide(fromBottom)">
                                      <p:cBhvr>
                                        <p:cTn dur="500" id="12"/>
                                        <p:tgtEl>
                                          <p:spTgt spid="127"/>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2" presetSubtype="4">
                                  <p:stCondLst>
                                    <p:cond delay="0"/>
                                  </p:stCondLst>
                                  <p:childTnLst>
                                    <p:set>
                                      <p:cBhvr>
                                        <p:cTn dur="1" fill="hold" id="16">
                                          <p:stCondLst>
                                            <p:cond delay="0"/>
                                          </p:stCondLst>
                                        </p:cTn>
                                        <p:tgtEl>
                                          <p:spTgt spid="128"/>
                                        </p:tgtEl>
                                        <p:attrNameLst>
                                          <p:attrName>style.visibility</p:attrName>
                                        </p:attrNameLst>
                                      </p:cBhvr>
                                      <p:to>
                                        <p:strVal val="visible"/>
                                      </p:to>
                                    </p:set>
                                    <p:animEffect transition="in" filter="slide(fromBottom)">
                                      <p:cBhvr>
                                        <p:cTn dur="500" id="17"/>
                                        <p:tgtEl>
                                          <p:spTgt spid="128"/>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12" presetSubtype="4">
                                  <p:stCondLst>
                                    <p:cond delay="0"/>
                                  </p:stCondLst>
                                  <p:childTnLst>
                                    <p:set>
                                      <p:cBhvr>
                                        <p:cTn dur="1" fill="hold" id="21">
                                          <p:stCondLst>
                                            <p:cond delay="0"/>
                                          </p:stCondLst>
                                        </p:cTn>
                                        <p:tgtEl>
                                          <p:spTgt spid="1048835"/>
                                        </p:tgtEl>
                                        <p:attrNameLst>
                                          <p:attrName>style.visibility</p:attrName>
                                        </p:attrNameLst>
                                      </p:cBhvr>
                                      <p:to>
                                        <p:strVal val="visible"/>
                                      </p:to>
                                    </p:set>
                                    <p:animEffect transition="in" filter="slide(fromBottom)">
                                      <p:cBhvr>
                                        <p:cTn dur="500" id="22"/>
                                        <p:tgtEl>
                                          <p:spTgt spid="1048835"/>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2" presetSubtype="4">
                                  <p:stCondLst>
                                    <p:cond delay="0"/>
                                  </p:stCondLst>
                                  <p:childTnLst>
                                    <p:set>
                                      <p:cBhvr>
                                        <p:cTn dur="1" fill="hold" id="26">
                                          <p:stCondLst>
                                            <p:cond delay="0"/>
                                          </p:stCondLst>
                                        </p:cTn>
                                        <p:tgtEl>
                                          <p:spTgt spid="129"/>
                                        </p:tgtEl>
                                        <p:attrNameLst>
                                          <p:attrName>style.visibility</p:attrName>
                                        </p:attrNameLst>
                                      </p:cBhvr>
                                      <p:to>
                                        <p:strVal val="visible"/>
                                      </p:to>
                                    </p:set>
                                    <p:animEffect transition="in" filter="slide(fromBottom)">
                                      <p:cBhvr>
                                        <p:cTn dur="500" id="27"/>
                                        <p:tgtEl>
                                          <p:spTgt spid="129"/>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grpId="0" id="30" nodeType="clickEffect" presetClass="entr" presetID="12" presetSubtype="4">
                                  <p:stCondLst>
                                    <p:cond delay="0"/>
                                  </p:stCondLst>
                                  <p:childTnLst>
                                    <p:set>
                                      <p:cBhvr>
                                        <p:cTn dur="1" fill="hold" id="31">
                                          <p:stCondLst>
                                            <p:cond delay="0"/>
                                          </p:stCondLst>
                                        </p:cTn>
                                        <p:tgtEl>
                                          <p:spTgt spid="1048838"/>
                                        </p:tgtEl>
                                        <p:attrNameLst>
                                          <p:attrName>style.visibility</p:attrName>
                                        </p:attrNameLst>
                                      </p:cBhvr>
                                      <p:to>
                                        <p:strVal val="visible"/>
                                      </p:to>
                                    </p:set>
                                    <p:animEffect transition="in" filter="slide(fromBottom)">
                                      <p:cBhvr>
                                        <p:cTn dur="500" id="32"/>
                                        <p:tgtEl>
                                          <p:spTgt spid="1048838"/>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grpId="0" id="35" nodeType="clickEffect" presetClass="entr" presetID="12" presetSubtype="4">
                                  <p:stCondLst>
                                    <p:cond delay="0"/>
                                  </p:stCondLst>
                                  <p:childTnLst>
                                    <p:set>
                                      <p:cBhvr>
                                        <p:cTn dur="1" fill="hold" id="36">
                                          <p:stCondLst>
                                            <p:cond delay="0"/>
                                          </p:stCondLst>
                                        </p:cTn>
                                        <p:tgtEl>
                                          <p:spTgt spid="1048839"/>
                                        </p:tgtEl>
                                        <p:attrNameLst>
                                          <p:attrName>style.visibility</p:attrName>
                                        </p:attrNameLst>
                                      </p:cBhvr>
                                      <p:to>
                                        <p:strVal val="visible"/>
                                      </p:to>
                                    </p:set>
                                    <p:animEffect transition="in" filter="slide(fromBottom)">
                                      <p:cBhvr>
                                        <p:cTn dur="500" id="37"/>
                                        <p:tgtEl>
                                          <p:spTgt spid="1048839"/>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12" presetSubtype="4">
                                  <p:stCondLst>
                                    <p:cond delay="0"/>
                                  </p:stCondLst>
                                  <p:childTnLst>
                                    <p:set>
                                      <p:cBhvr>
                                        <p:cTn dur="1" fill="hold" id="41">
                                          <p:stCondLst>
                                            <p:cond delay="0"/>
                                          </p:stCondLst>
                                        </p:cTn>
                                        <p:tgtEl>
                                          <p:spTgt spid="130"/>
                                        </p:tgtEl>
                                        <p:attrNameLst>
                                          <p:attrName>style.visibility</p:attrName>
                                        </p:attrNameLst>
                                      </p:cBhvr>
                                      <p:to>
                                        <p:strVal val="visible"/>
                                      </p:to>
                                    </p:set>
                                    <p:animEffect transition="in" filter="slide(fromBottom)">
                                      <p:cBhvr>
                                        <p:cTn dur="500" id="42"/>
                                        <p:tgtEl>
                                          <p:spTgt spid="130"/>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grpId="0" id="45" nodeType="clickEffect" presetClass="entr" presetID="12" presetSubtype="4">
                                  <p:stCondLst>
                                    <p:cond delay="0"/>
                                  </p:stCondLst>
                                  <p:childTnLst>
                                    <p:set>
                                      <p:cBhvr>
                                        <p:cTn dur="1" fill="hold" id="46">
                                          <p:stCondLst>
                                            <p:cond delay="0"/>
                                          </p:stCondLst>
                                        </p:cTn>
                                        <p:tgtEl>
                                          <p:spTgt spid="1048842"/>
                                        </p:tgtEl>
                                        <p:attrNameLst>
                                          <p:attrName>style.visibility</p:attrName>
                                        </p:attrNameLst>
                                      </p:cBhvr>
                                      <p:to>
                                        <p:strVal val="visible"/>
                                      </p:to>
                                    </p:set>
                                    <p:animEffect transition="in" filter="slide(fromBottom)">
                                      <p:cBhvr>
                                        <p:cTn dur="500" id="47"/>
                                        <p:tgtEl>
                                          <p:spTgt spid="1048842"/>
                                        </p:tgtEl>
                                      </p:cBhvr>
                                    </p:animEffect>
                                  </p:childTnLst>
                                </p:cTn>
                              </p:par>
                            </p:childTnLst>
                          </p:cTn>
                        </p:par>
                      </p:childTnLst>
                    </p:cTn>
                  </p:par>
                  <p:par>
                    <p:cTn fill="hold" id="48" nodeType="clickPar">
                      <p:stCondLst>
                        <p:cond delay="indefinite"/>
                      </p:stCondLst>
                      <p:childTnLst>
                        <p:par>
                          <p:cTn fill="hold" id="49" nodeType="withGroup">
                            <p:stCondLst>
                              <p:cond delay="0"/>
                            </p:stCondLst>
                            <p:childTnLst>
                              <p:par>
                                <p:cTn fill="hold" grpId="0" id="50" nodeType="clickEffect" presetClass="entr" presetID="12" presetSubtype="4">
                                  <p:stCondLst>
                                    <p:cond delay="0"/>
                                  </p:stCondLst>
                                  <p:childTnLst>
                                    <p:set>
                                      <p:cBhvr>
                                        <p:cTn dur="1" fill="hold" id="51">
                                          <p:stCondLst>
                                            <p:cond delay="0"/>
                                          </p:stCondLst>
                                        </p:cTn>
                                        <p:tgtEl>
                                          <p:spTgt spid="1048802"/>
                                        </p:tgtEl>
                                        <p:attrNameLst>
                                          <p:attrName>style.visibility</p:attrName>
                                        </p:attrNameLst>
                                      </p:cBhvr>
                                      <p:to>
                                        <p:strVal val="visible"/>
                                      </p:to>
                                    </p:set>
                                    <p:animEffect transition="in" filter="slide(fromBottom)">
                                      <p:cBhvr>
                                        <p:cTn dur="500" id="52"/>
                                        <p:tgtEl>
                                          <p:spTgt spid="1048802"/>
                                        </p:tgtEl>
                                      </p:cBhvr>
                                    </p:animEffect>
                                  </p:childTnLst>
                                </p:cTn>
                              </p:par>
                            </p:childTnLst>
                          </p:cTn>
                        </p:par>
                      </p:childTnLst>
                    </p:cTn>
                  </p:par>
                  <p:par>
                    <p:cTn fill="hold" id="53" nodeType="clickPar">
                      <p:stCondLst>
                        <p:cond delay="indefinite"/>
                      </p:stCondLst>
                      <p:childTnLst>
                        <p:par>
                          <p:cTn fill="hold" id="54" nodeType="withGroup">
                            <p:stCondLst>
                              <p:cond delay="0"/>
                            </p:stCondLst>
                            <p:childTnLst>
                              <p:par>
                                <p:cTn fill="hold" grpId="0" id="55" nodeType="clickEffect" presetClass="entr" presetID="12" presetSubtype="4">
                                  <p:stCondLst>
                                    <p:cond delay="0"/>
                                  </p:stCondLst>
                                  <p:childTnLst>
                                    <p:set>
                                      <p:cBhvr>
                                        <p:cTn dur="1" fill="hold" id="56">
                                          <p:stCondLst>
                                            <p:cond delay="0"/>
                                          </p:stCondLst>
                                        </p:cTn>
                                        <p:tgtEl>
                                          <p:spTgt spid="1048803"/>
                                        </p:tgtEl>
                                        <p:attrNameLst>
                                          <p:attrName>style.visibility</p:attrName>
                                        </p:attrNameLst>
                                      </p:cBhvr>
                                      <p:to>
                                        <p:strVal val="visible"/>
                                      </p:to>
                                    </p:set>
                                    <p:animEffect transition="in" filter="slide(fromBottom)">
                                      <p:cBhvr>
                                        <p:cTn dur="500" id="57"/>
                                        <p:tgtEl>
                                          <p:spTgt spid="1048803"/>
                                        </p:tgtEl>
                                      </p:cBhvr>
                                    </p:animEffect>
                                  </p:childTnLst>
                                </p:cTn>
                              </p:par>
                            </p:childTnLst>
                          </p:cTn>
                        </p:par>
                      </p:childTnLst>
                    </p:cTn>
                  </p:par>
                  <p:par>
                    <p:cTn fill="hold" id="58" nodeType="clickPar">
                      <p:stCondLst>
                        <p:cond delay="indefinite"/>
                      </p:stCondLst>
                      <p:childTnLst>
                        <p:par>
                          <p:cTn fill="hold" id="59" nodeType="withGroup">
                            <p:stCondLst>
                              <p:cond delay="0"/>
                            </p:stCondLst>
                            <p:childTnLst>
                              <p:par>
                                <p:cTn fill="hold" id="60" nodeType="clickEffect" presetClass="entr" presetID="12" presetSubtype="4">
                                  <p:stCondLst>
                                    <p:cond delay="0"/>
                                  </p:stCondLst>
                                  <p:childTnLst>
                                    <p:set>
                                      <p:cBhvr>
                                        <p:cTn dur="1" fill="hold" id="61">
                                          <p:stCondLst>
                                            <p:cond delay="0"/>
                                          </p:stCondLst>
                                        </p:cTn>
                                        <p:tgtEl>
                                          <p:spTgt spid="126"/>
                                        </p:tgtEl>
                                        <p:attrNameLst>
                                          <p:attrName>style.visibility</p:attrName>
                                        </p:attrNameLst>
                                      </p:cBhvr>
                                      <p:to>
                                        <p:strVal val="visible"/>
                                      </p:to>
                                    </p:set>
                                    <p:animEffect transition="in" filter="slide(fromBottom)">
                                      <p:cBhvr>
                                        <p:cTn dur="500" id="62"/>
                                        <p:tgtEl>
                                          <p:spTgt spid="126"/>
                                        </p:tgtEl>
                                      </p:cBhvr>
                                    </p:animEffect>
                                  </p:childTnLst>
                                </p:cTn>
                              </p:par>
                            </p:childTnLst>
                          </p:cTn>
                        </p:par>
                      </p:childTnLst>
                    </p:cTn>
                  </p:par>
                  <p:par>
                    <p:cTn fill="hold" id="63" nodeType="clickPar">
                      <p:stCondLst>
                        <p:cond delay="indefinite"/>
                      </p:stCondLst>
                      <p:childTnLst>
                        <p:par>
                          <p:cTn fill="hold" id="64" nodeType="withGroup">
                            <p:stCondLst>
                              <p:cond delay="0"/>
                            </p:stCondLst>
                            <p:childTnLst>
                              <p:par>
                                <p:cTn fill="hold" grpId="0" id="65" nodeType="clickEffect" presetClass="entr" presetID="12" presetSubtype="4">
                                  <p:stCondLst>
                                    <p:cond delay="0"/>
                                  </p:stCondLst>
                                  <p:childTnLst>
                                    <p:set>
                                      <p:cBhvr>
                                        <p:cTn dur="1" fill="hold" id="66">
                                          <p:stCondLst>
                                            <p:cond delay="0"/>
                                          </p:stCondLst>
                                        </p:cTn>
                                        <p:tgtEl>
                                          <p:spTgt spid="1048807"/>
                                        </p:tgtEl>
                                        <p:attrNameLst>
                                          <p:attrName>style.visibility</p:attrName>
                                        </p:attrNameLst>
                                      </p:cBhvr>
                                      <p:to>
                                        <p:strVal val="visible"/>
                                      </p:to>
                                    </p:set>
                                    <p:animEffect transition="in" filter="slide(fromBottom)">
                                      <p:cBhvr>
                                        <p:cTn dur="500" id="67"/>
                                        <p:tgtEl>
                                          <p:spTgt spid="1048807"/>
                                        </p:tgtEl>
                                      </p:cBhvr>
                                    </p:animEffect>
                                  </p:childTnLst>
                                </p:cTn>
                              </p:par>
                            </p:childTnLst>
                          </p:cTn>
                        </p:par>
                      </p:childTnLst>
                    </p:cTn>
                  </p:par>
                  <p:par>
                    <p:cTn fill="hold" id="68" nodeType="clickPar">
                      <p:stCondLst>
                        <p:cond delay="indefinite"/>
                      </p:stCondLst>
                      <p:childTnLst>
                        <p:par>
                          <p:cTn fill="hold" id="69" nodeType="withGroup">
                            <p:stCondLst>
                              <p:cond delay="0"/>
                            </p:stCondLst>
                            <p:childTnLst>
                              <p:par>
                                <p:cTn fill="hold" grpId="0" id="70" nodeType="clickEffect" presetClass="entr" presetID="12" presetSubtype="4">
                                  <p:stCondLst>
                                    <p:cond delay="0"/>
                                  </p:stCondLst>
                                  <p:childTnLst>
                                    <p:set>
                                      <p:cBhvr>
                                        <p:cTn dur="1" fill="hold" id="71">
                                          <p:stCondLst>
                                            <p:cond delay="0"/>
                                          </p:stCondLst>
                                        </p:cTn>
                                        <p:tgtEl>
                                          <p:spTgt spid="1048808"/>
                                        </p:tgtEl>
                                        <p:attrNameLst>
                                          <p:attrName>style.visibility</p:attrName>
                                        </p:attrNameLst>
                                      </p:cBhvr>
                                      <p:to>
                                        <p:strVal val="visible"/>
                                      </p:to>
                                    </p:set>
                                    <p:animEffect transition="in" filter="slide(fromBottom)">
                                      <p:cBhvr>
                                        <p:cTn dur="500" id="72"/>
                                        <p:tgtEl>
                                          <p:spTgt spid="1048808"/>
                                        </p:tgtEl>
                                      </p:cBhvr>
                                    </p:animEffect>
                                  </p:childTnLst>
                                </p:cTn>
                              </p:par>
                            </p:childTnLst>
                          </p:cTn>
                        </p:par>
                      </p:childTnLst>
                    </p:cTn>
                  </p:par>
                  <p:par>
                    <p:cTn fill="hold" id="73" nodeType="clickPar">
                      <p:stCondLst>
                        <p:cond delay="indefinite"/>
                      </p:stCondLst>
                      <p:childTnLst>
                        <p:par>
                          <p:cTn fill="hold" id="74" nodeType="withGroup">
                            <p:stCondLst>
                              <p:cond delay="0"/>
                            </p:stCondLst>
                            <p:childTnLst>
                              <p:par>
                                <p:cTn fill="hold" id="75" nodeType="clickEffect" presetClass="entr" presetID="12" presetSubtype="4">
                                  <p:stCondLst>
                                    <p:cond delay="0"/>
                                  </p:stCondLst>
                                  <p:childTnLst>
                                    <p:set>
                                      <p:cBhvr>
                                        <p:cTn dur="1" fill="hold" id="76">
                                          <p:stCondLst>
                                            <p:cond delay="0"/>
                                          </p:stCondLst>
                                        </p:cTn>
                                        <p:tgtEl>
                                          <p:spTgt spid="1048806"/>
                                        </p:tgtEl>
                                        <p:attrNameLst>
                                          <p:attrName>style.visibility</p:attrName>
                                        </p:attrNameLst>
                                      </p:cBhvr>
                                      <p:to>
                                        <p:strVal val="visible"/>
                                      </p:to>
                                    </p:set>
                                    <p:animEffect transition="in" filter="slide(fromBottom)">
                                      <p:cBhvr>
                                        <p:cTn dur="500" id="77"/>
                                        <p:tgtEl>
                                          <p:spTgt spid="1048806"/>
                                        </p:tgtEl>
                                      </p:cBhvr>
                                    </p:animEffect>
                                  </p:childTnLst>
                                </p:cTn>
                              </p:par>
                            </p:childTnLst>
                          </p:cTn>
                        </p:par>
                      </p:childTnLst>
                    </p:cTn>
                  </p:par>
                  <p:par>
                    <p:cTn fill="hold" id="78" nodeType="clickPar">
                      <p:stCondLst>
                        <p:cond delay="indefinite"/>
                      </p:stCondLst>
                      <p:childTnLst>
                        <p:par>
                          <p:cTn fill="hold" id="79" nodeType="withGroup">
                            <p:stCondLst>
                              <p:cond delay="0"/>
                            </p:stCondLst>
                            <p:childTnLst>
                              <p:par>
                                <p:cTn fill="hold" grpId="0" id="80" nodeType="clickEffect" presetClass="entr" presetID="12" presetSubtype="4">
                                  <p:stCondLst>
                                    <p:cond delay="0"/>
                                  </p:stCondLst>
                                  <p:childTnLst>
                                    <p:set>
                                      <p:cBhvr>
                                        <p:cTn dur="1" fill="hold" id="81">
                                          <p:stCondLst>
                                            <p:cond delay="0"/>
                                          </p:stCondLst>
                                        </p:cTn>
                                        <p:tgtEl>
                                          <p:spTgt spid="1048809"/>
                                        </p:tgtEl>
                                        <p:attrNameLst>
                                          <p:attrName>style.visibility</p:attrName>
                                        </p:attrNameLst>
                                      </p:cBhvr>
                                      <p:to>
                                        <p:strVal val="visible"/>
                                      </p:to>
                                    </p:set>
                                    <p:animEffect transition="in" filter="slide(fromBottom)">
                                      <p:cBhvr>
                                        <p:cTn dur="500" id="82"/>
                                        <p:tgtEl>
                                          <p:spTgt spid="1048809"/>
                                        </p:tgtEl>
                                      </p:cBhvr>
                                    </p:animEffect>
                                  </p:childTnLst>
                                </p:cTn>
                              </p:par>
                            </p:childTnLst>
                          </p:cTn>
                        </p:par>
                      </p:childTnLst>
                    </p:cTn>
                  </p:par>
                  <p:par>
                    <p:cTn fill="hold" id="83" nodeType="clickPar">
                      <p:stCondLst>
                        <p:cond delay="indefinite"/>
                      </p:stCondLst>
                      <p:childTnLst>
                        <p:par>
                          <p:cTn fill="hold" id="84" nodeType="withGroup">
                            <p:stCondLst>
                              <p:cond delay="0"/>
                            </p:stCondLst>
                            <p:childTnLst>
                              <p:par>
                                <p:cTn fill="hold" grpId="0" id="85" nodeType="clickEffect" presetClass="entr" presetID="12" presetSubtype="4">
                                  <p:stCondLst>
                                    <p:cond delay="0"/>
                                  </p:stCondLst>
                                  <p:childTnLst>
                                    <p:set>
                                      <p:cBhvr>
                                        <p:cTn dur="1" fill="hold" id="86">
                                          <p:stCondLst>
                                            <p:cond delay="0"/>
                                          </p:stCondLst>
                                        </p:cTn>
                                        <p:tgtEl>
                                          <p:spTgt spid="1048811"/>
                                        </p:tgtEl>
                                        <p:attrNameLst>
                                          <p:attrName>style.visibility</p:attrName>
                                        </p:attrNameLst>
                                      </p:cBhvr>
                                      <p:to>
                                        <p:strVal val="visible"/>
                                      </p:to>
                                    </p:set>
                                    <p:animEffect transition="in" filter="slide(fromBottom)">
                                      <p:cBhvr>
                                        <p:cTn dur="500" id="87"/>
                                        <p:tgtEl>
                                          <p:spTgt spid="1048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2" grpId="0" uiExpand="0" build="whole" animBg="1"/>
      <p:bldP spid="1048803" grpId="0" uiExpand="0" build="whole" animBg="1"/>
      <p:bldP spid="1048807" grpId="0" uiExpand="0" build="whole"/>
      <p:bldP spid="1048808" grpId="0" uiExpand="0" build="whole"/>
      <p:bldP spid="1048809" grpId="0" uiExpand="0" build="whole"/>
      <p:bldP spid="1048810" grpId="0" uiExpand="0" build="whole" animBg="1"/>
      <p:bldP spid="1048811" grpId="0" uiExpand="0" build="whole"/>
      <p:bldP spid="1048835" grpId="0" uiExpand="0" build="whole" animBg="1"/>
      <p:bldP spid="1048838" grpId="0" uiExpand="0" build="whole"/>
      <p:bldP spid="1048839" grpId="0" uiExpand="0" build="whole" animBg="1"/>
      <p:bldP spid="1048842" grpId="0" uiExpand="0" build="whole"/>
    </p:bld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846"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18</a:t>
            </a:fld>
            <a:endParaRPr altLang="en-US" sz="1400" lang="ar-SA"/>
          </a:p>
        </p:txBody>
      </p:sp>
      <p:sp>
        <p:nvSpPr>
          <p:cNvPr id="1048847" name="Rectangle 2"/>
          <p:cNvSpPr/>
          <p:nvPr/>
        </p:nvSpPr>
        <p:spPr>
          <a:xfrm rot="0">
            <a:off x="0" y="339725"/>
            <a:ext cx="8915400" cy="605790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indent="114300" latinLnBrk="1" lvl="0"/>
            <a:r>
              <a:rPr altLang="en-US" b="1" sz="2800" lang="en-US">
                <a:solidFill>
                  <a:srgbClr val="FF3300"/>
                </a:solidFill>
              </a:rPr>
              <a:t>Pharmacokinetic modeling</a:t>
            </a:r>
          </a:p>
          <a:p>
            <a:pPr algn="just" eaLnBrk="1" hangingPunct="1" indent="114300" latinLnBrk="1" lvl="0"/>
            <a:endParaRPr altLang="en-US" b="1" sz="2800" lang="en-US">
              <a:solidFill>
                <a:srgbClr val="FFFF00"/>
              </a:solidFill>
            </a:endParaRPr>
          </a:p>
          <a:p>
            <a:pPr algn="just" eaLnBrk="1" hangingPunct="1" indent="114300" latinLnBrk="1" lvl="0"/>
            <a:r>
              <a:rPr altLang="en-US" b="1" sz="2400" lang="en-US" u="sng">
                <a:solidFill>
                  <a:schemeClr val="accent2"/>
                </a:solidFill>
              </a:rPr>
              <a:t>The goal of pharmacokinetic data analysis</a:t>
            </a:r>
            <a:r>
              <a:rPr altLang="en-US" sz="2400" i="1" lang="en-US" u="sng"/>
              <a:t> </a:t>
            </a:r>
          </a:p>
          <a:p>
            <a:pPr algn="just" eaLnBrk="1" hangingPunct="1" indent="114300" latinLnBrk="1" lvl="0"/>
            <a:endParaRPr altLang="en-US" sz="2400" i="1" lang="en-US" u="sng"/>
          </a:p>
          <a:p>
            <a:pPr algn="just" eaLnBrk="1" hangingPunct="1" indent="114300" latinLnBrk="1" lvl="0">
              <a:buFontTx/>
              <a:buChar char="-"/>
            </a:pPr>
            <a:r>
              <a:rPr altLang="en-US" sz="2400" lang="en-US"/>
              <a:t>Estimate the pharmacokinetic parameters that determine</a:t>
            </a:r>
          </a:p>
          <a:p>
            <a:pPr algn="just" eaLnBrk="1" hangingPunct="1" indent="114300" latinLnBrk="1" lvl="0"/>
            <a:r>
              <a:rPr altLang="en-US" sz="2400" lang="en-US"/>
              <a:t>the rate of drug absorption, distribution and elimination. </a:t>
            </a:r>
          </a:p>
          <a:p>
            <a:pPr algn="just" eaLnBrk="1" hangingPunct="1" indent="114300" latinLnBrk="1" lvl="0"/>
            <a:endParaRPr altLang="en-US" sz="2400" lang="en-US"/>
          </a:p>
          <a:p>
            <a:pPr algn="just" eaLnBrk="1" hangingPunct="1" indent="114300" latinLnBrk="1" lvl="0">
              <a:buFontTx/>
              <a:buChar char="-"/>
            </a:pPr>
            <a:r>
              <a:rPr altLang="en-US" sz="2400" lang="en-US"/>
              <a:t>Evaluation of these parameters requires the assumption of</a:t>
            </a:r>
          </a:p>
          <a:p>
            <a:pPr algn="just" eaLnBrk="1" hangingPunct="1" indent="114300" latinLnBrk="1" lvl="0"/>
            <a:r>
              <a:rPr altLang="en-US" sz="2400" lang="en-US"/>
              <a:t> a specific pharmacokinetic model. </a:t>
            </a:r>
          </a:p>
          <a:p>
            <a:pPr algn="just" eaLnBrk="1" hangingPunct="1" indent="114300" latinLnBrk="1" lvl="0"/>
            <a:endParaRPr altLang="en-US" sz="2400" lang="en-US"/>
          </a:p>
          <a:p>
            <a:pPr algn="just" eaLnBrk="1" hangingPunct="1" indent="114300" latinLnBrk="1" lvl="0"/>
            <a:endParaRPr altLang="en-US" sz="2400" lang="en-US"/>
          </a:p>
          <a:p>
            <a:pPr algn="just" eaLnBrk="1" hangingPunct="1" indent="114300" latinLnBrk="1" lvl="0"/>
            <a:endParaRPr altLang="en-US" sz="2400" lang="en-US"/>
          </a:p>
          <a:p>
            <a:pPr algn="just" eaLnBrk="1" hangingPunct="1" indent="114300" latinLnBrk="1" lvl="0"/>
            <a:r>
              <a:rPr altLang="en-US" sz="2400" lang="en-US"/>
              <a:t>Pharmacokinetic models allow quantitative (mathematical)</a:t>
            </a:r>
          </a:p>
          <a:p>
            <a:pPr algn="just" eaLnBrk="1" hangingPunct="1" indent="114300" latinLnBrk="1" lvl="0"/>
            <a:r>
              <a:rPr altLang="en-US" sz="2400" lang="en-US"/>
              <a:t>description of the rate of drug absorption, distribution and</a:t>
            </a:r>
          </a:p>
          <a:p>
            <a:pPr algn="just" eaLnBrk="1" hangingPunct="1" indent="114300" latinLnBrk="1" lvl="0"/>
            <a:r>
              <a:rPr altLang="en-US" sz="2400" lang="en-US"/>
              <a:t>elimination after administration. </a:t>
            </a:r>
          </a:p>
          <a:p>
            <a:pPr eaLnBrk="1" hangingPunct="1" indent="114300" latinLnBrk="1" lvl="0"/>
            <a:endParaRPr altLang="en-US" sz="2400" lang="en-US"/>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7" presetSubtype="0">
                                  <p:stCondLst>
                                    <p:cond delay="0"/>
                                  </p:stCondLst>
                                  <p:iterate type="lt">
                                    <p:tmPct val="50000"/>
                                  </p:iterate>
                                  <p:childTnLst>
                                    <p:set>
                                      <p:cBhvr>
                                        <p:cTn dur="1" fill="hold" id="6">
                                          <p:stCondLst>
                                            <p:cond delay="0"/>
                                          </p:stCondLst>
                                        </p:cTn>
                                        <p:tgtEl>
                                          <p:spTgt spid="1048847">
                                            <p:txEl>
                                              <p:charRg st="0" end="25"/>
                                            </p:txEl>
                                          </p:spTgt>
                                        </p:tgtEl>
                                        <p:attrNameLst>
                                          <p:attrName>style.visibility</p:attrName>
                                        </p:attrNameLst>
                                      </p:cBhvr>
                                      <p:to>
                                        <p:strVal val="visible"/>
                                      </p:to>
                                    </p:set>
                                    <p:anim calcmode="discrete" valueType="clr">
                                      <p:cBhvr override="childStyle">
                                        <p:cTn dur="80" id="7"/>
                                        <p:tgtEl>
                                          <p:spTgt spid="1048847">
                                            <p:txEl>
                                              <p:charRg st="0" end="25"/>
                                            </p:txEl>
                                          </p:spTgt>
                                        </p:tgtEl>
                                        <p:attrNameLst>
                                          <p:attrName>style.color</p:attrName>
                                        </p:attrNameLst>
                                      </p:cBhvr>
                                      <p:tavLst>
                                        <p:tav tm="0">
                                          <p:val>
                                            <p:clrVal>
                                              <a:srgbClr val="00B000"/>
                                            </p:clrVal>
                                          </p:val>
                                        </p:tav>
                                        <p:tav tm="50000">
                                          <p:val>
                                            <p:clrVal>
                                              <a:srgbClr val="66CCFF"/>
                                            </p:clrVal>
                                          </p:val>
                                        </p:tav>
                                      </p:tavLst>
                                    </p:anim>
                                    <p:anim calcmode="discrete" valueType="clr">
                                      <p:cBhvr>
                                        <p:cTn dur="80" id="8"/>
                                        <p:tgtEl>
                                          <p:spTgt spid="1048847">
                                            <p:txEl>
                                              <p:charRg st="0" end="25"/>
                                            </p:txEl>
                                          </p:spTgt>
                                        </p:tgtEl>
                                        <p:attrNameLst>
                                          <p:attrName>fill.color</p:attrName>
                                        </p:attrNameLst>
                                      </p:cBhvr>
                                      <p:tavLst>
                                        <p:tav tm="0">
                                          <p:val>
                                            <p:clrVal>
                                              <a:srgbClr val="00B000"/>
                                            </p:clrVal>
                                          </p:val>
                                        </p:tav>
                                        <p:tav tm="50000">
                                          <p:val>
                                            <p:clrVal>
                                              <a:srgbClr val="66CCFF"/>
                                            </p:clrVal>
                                          </p:val>
                                        </p:tav>
                                      </p:tavLst>
                                    </p:anim>
                                    <p:set>
                                      <p:cBhvr>
                                        <p:cTn dur="80" id="9"/>
                                        <p:tgtEl>
                                          <p:spTgt spid="1048847">
                                            <p:txEl>
                                              <p:charRg st="0" end="25"/>
                                            </p:txEl>
                                          </p:spTgt>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12" presetSubtype="8">
                                  <p:stCondLst>
                                    <p:cond delay="0"/>
                                  </p:stCondLst>
                                  <p:childTnLst>
                                    <p:set>
                                      <p:cBhvr>
                                        <p:cTn dur="1" fill="hold" id="13">
                                          <p:stCondLst>
                                            <p:cond delay="0"/>
                                          </p:stCondLst>
                                        </p:cTn>
                                        <p:tgtEl>
                                          <p:spTgt spid="1048847">
                                            <p:txEl>
                                              <p:charRg st="26" end="69"/>
                                            </p:txEl>
                                          </p:spTgt>
                                        </p:tgtEl>
                                        <p:attrNameLst>
                                          <p:attrName>style.visibility</p:attrName>
                                        </p:attrNameLst>
                                      </p:cBhvr>
                                      <p:to>
                                        <p:strVal val="visible"/>
                                      </p:to>
                                    </p:set>
                                    <p:animEffect transition="in" filter="slide(fromLeft)">
                                      <p:cBhvr>
                                        <p:cTn dur="500" id="14"/>
                                        <p:tgtEl>
                                          <p:spTgt spid="1048847">
                                            <p:txEl>
                                              <p:charRg st="26" end="69"/>
                                            </p:txEl>
                                          </p:spTgt>
                                        </p:tgtEl>
                                      </p:cBhvr>
                                    </p:animEffec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2" presetSubtype="8">
                                  <p:stCondLst>
                                    <p:cond delay="0"/>
                                  </p:stCondLst>
                                  <p:childTnLst>
                                    <p:set>
                                      <p:cBhvr>
                                        <p:cTn dur="1" fill="hold" id="18">
                                          <p:stCondLst>
                                            <p:cond delay="0"/>
                                          </p:stCondLst>
                                        </p:cTn>
                                        <p:tgtEl>
                                          <p:spTgt spid="1048847">
                                            <p:txEl>
                                              <p:charRg st="70" end="125"/>
                                            </p:txEl>
                                          </p:spTgt>
                                        </p:tgtEl>
                                        <p:attrNameLst>
                                          <p:attrName>style.visibility</p:attrName>
                                        </p:attrNameLst>
                                      </p:cBhvr>
                                      <p:to>
                                        <p:strVal val="visible"/>
                                      </p:to>
                                    </p:set>
                                    <p:animEffect transition="in" filter="slide(fromLeft)">
                                      <p:cBhvr>
                                        <p:cTn dur="500" id="19"/>
                                        <p:tgtEl>
                                          <p:spTgt spid="1048847">
                                            <p:txEl>
                                              <p:charRg st="70" end="125"/>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12" presetSubtype="8">
                                  <p:stCondLst>
                                    <p:cond delay="0"/>
                                  </p:stCondLst>
                                  <p:childTnLst>
                                    <p:set>
                                      <p:cBhvr>
                                        <p:cTn dur="1" fill="hold" id="23">
                                          <p:stCondLst>
                                            <p:cond delay="0"/>
                                          </p:stCondLst>
                                        </p:cTn>
                                        <p:tgtEl>
                                          <p:spTgt spid="1048847">
                                            <p:txEl>
                                              <p:charRg st="125" end="185"/>
                                            </p:txEl>
                                          </p:spTgt>
                                        </p:tgtEl>
                                        <p:attrNameLst>
                                          <p:attrName>style.visibility</p:attrName>
                                        </p:attrNameLst>
                                      </p:cBhvr>
                                      <p:to>
                                        <p:strVal val="visible"/>
                                      </p:to>
                                    </p:set>
                                    <p:animEffect transition="in" filter="slide(fromLeft)">
                                      <p:cBhvr>
                                        <p:cTn dur="500" id="24"/>
                                        <p:tgtEl>
                                          <p:spTgt spid="1048847">
                                            <p:txEl>
                                              <p:charRg st="125" end="185"/>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12" presetSubtype="8">
                                  <p:stCondLst>
                                    <p:cond delay="0"/>
                                  </p:stCondLst>
                                  <p:childTnLst>
                                    <p:set>
                                      <p:cBhvr>
                                        <p:cTn dur="1" fill="hold" id="28">
                                          <p:stCondLst>
                                            <p:cond delay="0"/>
                                          </p:stCondLst>
                                        </p:cTn>
                                        <p:tgtEl>
                                          <p:spTgt spid="1048847">
                                            <p:txEl>
                                              <p:charRg st="186" end="244"/>
                                            </p:txEl>
                                          </p:spTgt>
                                        </p:tgtEl>
                                        <p:attrNameLst>
                                          <p:attrName>style.visibility</p:attrName>
                                        </p:attrNameLst>
                                      </p:cBhvr>
                                      <p:to>
                                        <p:strVal val="visible"/>
                                      </p:to>
                                    </p:set>
                                    <p:animEffect transition="in" filter="slide(fromLeft)">
                                      <p:cBhvr>
                                        <p:cTn dur="500" id="29"/>
                                        <p:tgtEl>
                                          <p:spTgt spid="1048847">
                                            <p:txEl>
                                              <p:charRg st="186" end="244"/>
                                            </p:txEl>
                                          </p:spTgt>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12" presetSubtype="8">
                                  <p:stCondLst>
                                    <p:cond delay="0"/>
                                  </p:stCondLst>
                                  <p:childTnLst>
                                    <p:set>
                                      <p:cBhvr>
                                        <p:cTn dur="1" fill="hold" id="33">
                                          <p:stCondLst>
                                            <p:cond delay="0"/>
                                          </p:stCondLst>
                                        </p:cTn>
                                        <p:tgtEl>
                                          <p:spTgt spid="1048847">
                                            <p:txEl>
                                              <p:charRg st="244" end="280"/>
                                            </p:txEl>
                                          </p:spTgt>
                                        </p:tgtEl>
                                        <p:attrNameLst>
                                          <p:attrName>style.visibility</p:attrName>
                                        </p:attrNameLst>
                                      </p:cBhvr>
                                      <p:to>
                                        <p:strVal val="visible"/>
                                      </p:to>
                                    </p:set>
                                    <p:animEffect transition="in" filter="slide(fromLeft)">
                                      <p:cBhvr>
                                        <p:cTn dur="500" id="34"/>
                                        <p:tgtEl>
                                          <p:spTgt spid="1048847">
                                            <p:txEl>
                                              <p:charRg st="244" end="280"/>
                                            </p:txEl>
                                          </p:spTgt>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12" presetSubtype="8">
                                  <p:stCondLst>
                                    <p:cond delay="0"/>
                                  </p:stCondLst>
                                  <p:childTnLst>
                                    <p:set>
                                      <p:cBhvr>
                                        <p:cTn dur="1" fill="hold" id="38">
                                          <p:stCondLst>
                                            <p:cond delay="0"/>
                                          </p:stCondLst>
                                        </p:cTn>
                                        <p:tgtEl>
                                          <p:spTgt spid="1048847">
                                            <p:txEl>
                                              <p:charRg st="283" end="340"/>
                                            </p:txEl>
                                          </p:spTgt>
                                        </p:tgtEl>
                                        <p:attrNameLst>
                                          <p:attrName>style.visibility</p:attrName>
                                        </p:attrNameLst>
                                      </p:cBhvr>
                                      <p:to>
                                        <p:strVal val="visible"/>
                                      </p:to>
                                    </p:set>
                                    <p:animEffect transition="in" filter="slide(fromLeft)">
                                      <p:cBhvr>
                                        <p:cTn dur="500" id="39"/>
                                        <p:tgtEl>
                                          <p:spTgt spid="1048847">
                                            <p:txEl>
                                              <p:charRg st="283" end="340"/>
                                            </p:txEl>
                                          </p:spTgt>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12" presetSubtype="8">
                                  <p:stCondLst>
                                    <p:cond delay="0"/>
                                  </p:stCondLst>
                                  <p:childTnLst>
                                    <p:set>
                                      <p:cBhvr>
                                        <p:cTn dur="1" fill="hold" id="43">
                                          <p:stCondLst>
                                            <p:cond delay="0"/>
                                          </p:stCondLst>
                                        </p:cTn>
                                        <p:tgtEl>
                                          <p:spTgt spid="1048847">
                                            <p:txEl>
                                              <p:charRg st="340" end="401"/>
                                            </p:txEl>
                                          </p:spTgt>
                                        </p:tgtEl>
                                        <p:attrNameLst>
                                          <p:attrName>style.visibility</p:attrName>
                                        </p:attrNameLst>
                                      </p:cBhvr>
                                      <p:to>
                                        <p:strVal val="visible"/>
                                      </p:to>
                                    </p:set>
                                    <p:animEffect transition="in" filter="slide(fromLeft)">
                                      <p:cBhvr>
                                        <p:cTn dur="500" id="44"/>
                                        <p:tgtEl>
                                          <p:spTgt spid="1048847">
                                            <p:txEl>
                                              <p:charRg st="340" end="401"/>
                                            </p:txEl>
                                          </p:spTgt>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12" presetSubtype="8">
                                  <p:stCondLst>
                                    <p:cond delay="0"/>
                                  </p:stCondLst>
                                  <p:childTnLst>
                                    <p:set>
                                      <p:cBhvr>
                                        <p:cTn dur="1" fill="hold" id="48">
                                          <p:stCondLst>
                                            <p:cond delay="0"/>
                                          </p:stCondLst>
                                        </p:cTn>
                                        <p:tgtEl>
                                          <p:spTgt spid="1048847">
                                            <p:txEl>
                                              <p:charRg st="401" end="436"/>
                                            </p:txEl>
                                          </p:spTgt>
                                        </p:tgtEl>
                                        <p:attrNameLst>
                                          <p:attrName>style.visibility</p:attrName>
                                        </p:attrNameLst>
                                      </p:cBhvr>
                                      <p:to>
                                        <p:strVal val="visible"/>
                                      </p:to>
                                    </p:set>
                                    <p:animEffect transition="in" filter="slide(fromLeft)">
                                      <p:cBhvr>
                                        <p:cTn dur="500" id="49"/>
                                        <p:tgtEl>
                                          <p:spTgt spid="1048847">
                                            <p:txEl>
                                              <p:charRg st="401" end="4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36" name=""/>
        <p:cNvGrpSpPr/>
        <p:nvPr/>
      </p:nvGrpSpPr>
      <p:grpSpPr>
        <a:xfrm rot="0">
          <a:off x="0" y="0"/>
          <a:ext cx="0" cy="0"/>
          <a:chOff x="0" y="0"/>
          <a:chExt cx="0" cy="0"/>
        </a:xfrm>
      </p:grpSpPr>
      <p:sp>
        <p:nvSpPr>
          <p:cNvPr id="1048850"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19</a:t>
            </a:fld>
            <a:endParaRPr altLang="en-US" sz="1400" lang="ar-SA"/>
          </a:p>
        </p:txBody>
      </p:sp>
      <p:sp>
        <p:nvSpPr>
          <p:cNvPr id="1048851" name="Rectangle 2"/>
          <p:cNvSpPr/>
          <p:nvPr/>
        </p:nvSpPr>
        <p:spPr>
          <a:xfrm rot="0">
            <a:off x="228600" y="1808162"/>
            <a:ext cx="8686800" cy="325755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indent="114300" latinLnBrk="1" lvl="0"/>
            <a:endParaRPr altLang="en-US" sz="2400" lang="en-US"/>
          </a:p>
          <a:p>
            <a:pPr eaLnBrk="1" hangingPunct="1" indent="114300" latinLnBrk="1" lvl="0"/>
            <a:r>
              <a:rPr altLang="en-US" b="1" sz="3200" lang="en-US">
                <a:solidFill>
                  <a:srgbClr val="FF3300"/>
                </a:solidFill>
              </a:rPr>
              <a:t>Why modeling???</a:t>
            </a:r>
            <a:r>
              <a:rPr altLang="en-US" sz="3200" lang="en-US"/>
              <a:t> </a:t>
            </a:r>
          </a:p>
          <a:p>
            <a:pPr algn="just" eaLnBrk="1" hangingPunct="1" indent="114300" latinLnBrk="1" lvl="0"/>
            <a:endParaRPr altLang="en-US" sz="3200" lang="en-US"/>
          </a:p>
          <a:p>
            <a:pPr algn="just" eaLnBrk="1" hangingPunct="1" indent="114300" latinLnBrk="1" lvl="0"/>
            <a:r>
              <a:rPr altLang="en-US" sz="2400" lang="en-GB"/>
              <a:t>1- Prediction of the drug pharmacokinetic behavior after</a:t>
            </a:r>
          </a:p>
          <a:p>
            <a:pPr algn="just" eaLnBrk="1" hangingPunct="1" indent="114300" latinLnBrk="1" lvl="0"/>
            <a:r>
              <a:rPr altLang="en-US" sz="2400" lang="en-GB"/>
              <a:t>    administration of different dosing regimens. </a:t>
            </a:r>
          </a:p>
          <a:p>
            <a:pPr algn="just" eaLnBrk="1" hangingPunct="1" indent="114300" latinLnBrk="1" lvl="0"/>
            <a:endParaRPr altLang="en-US" sz="2400" lang="en-GB"/>
          </a:p>
          <a:p>
            <a:pPr algn="just" eaLnBrk="1" hangingPunct="1" indent="114300" latinLnBrk="1" lvl="0"/>
            <a:r>
              <a:rPr altLang="en-US" sz="2400" lang="en-GB"/>
              <a:t>2- Prediction of the changes in drug pharmacokinetic</a:t>
            </a:r>
          </a:p>
          <a:p>
            <a:pPr algn="just" eaLnBrk="1" hangingPunct="1" indent="114300" latinLnBrk="1" lvl="0"/>
            <a:r>
              <a:rPr altLang="en-US" sz="2400" lang="en-GB"/>
              <a:t>    behavior due to physiological and pathological changes.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2" presetSubtype="8">
                                  <p:stCondLst>
                                    <p:cond delay="0"/>
                                  </p:stCondLst>
                                  <p:childTnLst>
                                    <p:set>
                                      <p:cBhvr>
                                        <p:cTn dur="1" fill="hold" id="6">
                                          <p:stCondLst>
                                            <p:cond delay="0"/>
                                          </p:stCondLst>
                                        </p:cTn>
                                        <p:tgtEl>
                                          <p:spTgt spid="1048851">
                                            <p:txEl>
                                              <p:charRg st="1" end="18"/>
                                            </p:txEl>
                                          </p:spTgt>
                                        </p:tgtEl>
                                        <p:attrNameLst>
                                          <p:attrName>style.visibility</p:attrName>
                                        </p:attrNameLst>
                                      </p:cBhvr>
                                      <p:to>
                                        <p:strVal val="visible"/>
                                      </p:to>
                                    </p:set>
                                    <p:animEffect transition="in" filter="slide(fromLeft)">
                                      <p:cBhvr>
                                        <p:cTn dur="500" id="7"/>
                                        <p:tgtEl>
                                          <p:spTgt spid="1048851">
                                            <p:txEl>
                                              <p:charRg st="1" end="18"/>
                                            </p:txEl>
                                          </p:spTgt>
                                        </p:tgtEl>
                                      </p:cBhvr>
                                    </p:animEffect>
                                  </p:childTnLst>
                                </p:cTn>
                              </p:par>
                              <p:par>
                                <p:cTn fill="hold" id="8" nodeType="withEffect" presetClass="entr" presetID="12" presetSubtype="8">
                                  <p:stCondLst>
                                    <p:cond delay="0"/>
                                  </p:stCondLst>
                                  <p:childTnLst>
                                    <p:set>
                                      <p:cBhvr>
                                        <p:cTn dur="1" fill="hold" id="9">
                                          <p:stCondLst>
                                            <p:cond delay="0"/>
                                          </p:stCondLst>
                                        </p:cTn>
                                        <p:tgtEl>
                                          <p:spTgt spid="1048851">
                                            <p:txEl>
                                              <p:charRg st="19" end="76"/>
                                            </p:txEl>
                                          </p:spTgt>
                                        </p:tgtEl>
                                        <p:attrNameLst>
                                          <p:attrName>style.visibility</p:attrName>
                                        </p:attrNameLst>
                                      </p:cBhvr>
                                      <p:to>
                                        <p:strVal val="visible"/>
                                      </p:to>
                                    </p:set>
                                    <p:animEffect transition="in" filter="slide(fromLeft)">
                                      <p:cBhvr>
                                        <p:cTn dur="500" id="10"/>
                                        <p:tgtEl>
                                          <p:spTgt spid="1048851">
                                            <p:txEl>
                                              <p:charRg st="19" end="76"/>
                                            </p:txEl>
                                          </p:spTgt>
                                        </p:tgtEl>
                                      </p:cBhvr>
                                    </p:animEffect>
                                  </p:childTnLst>
                                </p:cTn>
                              </p:par>
                              <p:par>
                                <p:cTn fill="hold" id="11" nodeType="withEffect" presetClass="entr" presetID="12" presetSubtype="8">
                                  <p:stCondLst>
                                    <p:cond delay="0"/>
                                  </p:stCondLst>
                                  <p:childTnLst>
                                    <p:set>
                                      <p:cBhvr>
                                        <p:cTn dur="1" fill="hold" id="12">
                                          <p:stCondLst>
                                            <p:cond delay="0"/>
                                          </p:stCondLst>
                                        </p:cTn>
                                        <p:tgtEl>
                                          <p:spTgt spid="1048851">
                                            <p:txEl>
                                              <p:charRg st="76" end="126"/>
                                            </p:txEl>
                                          </p:spTgt>
                                        </p:tgtEl>
                                        <p:attrNameLst>
                                          <p:attrName>style.visibility</p:attrName>
                                        </p:attrNameLst>
                                      </p:cBhvr>
                                      <p:to>
                                        <p:strVal val="visible"/>
                                      </p:to>
                                    </p:set>
                                    <p:animEffect transition="in" filter="slide(fromLeft)">
                                      <p:cBhvr>
                                        <p:cTn dur="500" id="13"/>
                                        <p:tgtEl>
                                          <p:spTgt spid="1048851">
                                            <p:txEl>
                                              <p:charRg st="76" end="126"/>
                                            </p:txEl>
                                          </p:spTgt>
                                        </p:tgtEl>
                                      </p:cBhvr>
                                    </p:animEffect>
                                  </p:childTnLst>
                                </p:cTn>
                              </p:par>
                              <p:par>
                                <p:cTn fill="hold" id="14" nodeType="withEffect" presetClass="entr" presetID="12" presetSubtype="8">
                                  <p:stCondLst>
                                    <p:cond delay="0"/>
                                  </p:stCondLst>
                                  <p:childTnLst>
                                    <p:set>
                                      <p:cBhvr>
                                        <p:cTn dur="1" fill="hold" id="15">
                                          <p:stCondLst>
                                            <p:cond delay="0"/>
                                          </p:stCondLst>
                                        </p:cTn>
                                        <p:tgtEl>
                                          <p:spTgt spid="1048851">
                                            <p:txEl>
                                              <p:charRg st="127" end="180"/>
                                            </p:txEl>
                                          </p:spTgt>
                                        </p:tgtEl>
                                        <p:attrNameLst>
                                          <p:attrName>style.visibility</p:attrName>
                                        </p:attrNameLst>
                                      </p:cBhvr>
                                      <p:to>
                                        <p:strVal val="visible"/>
                                      </p:to>
                                    </p:set>
                                    <p:animEffect transition="in" filter="slide(fromLeft)">
                                      <p:cBhvr>
                                        <p:cTn dur="500" id="16"/>
                                        <p:tgtEl>
                                          <p:spTgt spid="1048851">
                                            <p:txEl>
                                              <p:charRg st="127" end="180"/>
                                            </p:txEl>
                                          </p:spTgt>
                                        </p:tgtEl>
                                      </p:cBhvr>
                                    </p:animEffect>
                                  </p:childTnLst>
                                </p:cTn>
                              </p:par>
                              <p:par>
                                <p:cTn fill="hold" id="17" nodeType="withEffect" presetClass="entr" presetID="12" presetSubtype="8">
                                  <p:stCondLst>
                                    <p:cond delay="0"/>
                                  </p:stCondLst>
                                  <p:childTnLst>
                                    <p:set>
                                      <p:cBhvr>
                                        <p:cTn dur="1" fill="hold" id="18">
                                          <p:stCondLst>
                                            <p:cond delay="0"/>
                                          </p:stCondLst>
                                        </p:cTn>
                                        <p:tgtEl>
                                          <p:spTgt spid="1048851">
                                            <p:txEl>
                                              <p:charRg st="180" end="240"/>
                                            </p:txEl>
                                          </p:spTgt>
                                        </p:tgtEl>
                                        <p:attrNameLst>
                                          <p:attrName>style.visibility</p:attrName>
                                        </p:attrNameLst>
                                      </p:cBhvr>
                                      <p:to>
                                        <p:strVal val="visible"/>
                                      </p:to>
                                    </p:set>
                                    <p:animEffect transition="in" filter="slide(fromLeft)">
                                      <p:cBhvr>
                                        <p:cTn dur="500" id="19"/>
                                        <p:tgtEl>
                                          <p:spTgt spid="1048851">
                                            <p:txEl>
                                              <p:charRg st="180" end="2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589"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a:t>
            </a:fld>
            <a:endParaRPr altLang="en-US" sz="1400" lang="ar-SA"/>
          </a:p>
        </p:txBody>
      </p:sp>
      <p:sp>
        <p:nvSpPr>
          <p:cNvPr id="1048590" name="Rectangle 2"/>
          <p:cNvSpPr/>
          <p:nvPr>
            <p:ph type="body" sz="full" idx="1"/>
          </p:nvPr>
        </p:nvSpPr>
        <p:spPr>
          <a:xfrm rot="0">
            <a:off x="0" y="1295400"/>
            <a:ext cx="9144000" cy="55626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5pPr>
          </a:lstStyle>
          <a:p>
            <a:pPr eaLnBrk="1" hangingPunct="1" latinLnBrk="1" lvl="0">
              <a:lnSpc>
                <a:spcPct val="80000"/>
              </a:lnSpc>
            </a:pPr>
            <a:r>
              <a:rPr altLang="en-US" b="1" sz="3000" lang="en-US">
                <a:solidFill>
                  <a:srgbClr val="FF0000"/>
                </a:solidFill>
              </a:rPr>
              <a:t>Biopharmaceutics:</a:t>
            </a:r>
            <a:r>
              <a:rPr altLang="en-US" sz="3000" lang="en-US"/>
              <a:t> </a:t>
            </a:r>
          </a:p>
          <a:p>
            <a:pPr algn="just" eaLnBrk="1" hangingPunct="1" latinLnBrk="1" lvl="0">
              <a:lnSpc>
                <a:spcPct val="80000"/>
              </a:lnSpc>
              <a:buFontTx/>
              <a:buNone/>
            </a:pPr>
            <a:r>
              <a:rPr altLang="en-US" sz="3000" lang="en-US"/>
              <a:t>   Is the science that studies the relationship between </a:t>
            </a:r>
            <a:r>
              <a:rPr altLang="en-US" sz="3000" lang="en-US">
                <a:solidFill>
                  <a:srgbClr val="FF0000"/>
                </a:solidFill>
              </a:rPr>
              <a:t>t</a:t>
            </a:r>
            <a:r>
              <a:rPr altLang="en-US" sz="3000" lang="en-US">
                <a:solidFill>
                  <a:srgbClr val="FF3300"/>
                </a:solidFill>
              </a:rPr>
              <a:t>he physicochemical properties of the drug, the dosage form in which the drug is given and the route of administration and</a:t>
            </a:r>
            <a:r>
              <a:rPr altLang="en-US" sz="3000" lang="en-US"/>
              <a:t> </a:t>
            </a:r>
            <a:r>
              <a:rPr altLang="en-US" sz="3600" lang="en-US" u="sng">
                <a:solidFill>
                  <a:srgbClr val="00FF00"/>
                </a:solidFill>
              </a:rPr>
              <a:t>the rate and extent of systemic drug absorption. </a:t>
            </a:r>
          </a:p>
          <a:p>
            <a:pPr eaLnBrk="1" hangingPunct="1" latinLnBrk="1" lvl="0">
              <a:lnSpc>
                <a:spcPct val="80000"/>
              </a:lnSpc>
              <a:buFontTx/>
              <a:buNone/>
            </a:pPr>
            <a:endParaRPr altLang="en-US" sz="3000" lang="en-US">
              <a:solidFill>
                <a:srgbClr val="00FF00"/>
              </a:solidFill>
            </a:endParaRPr>
          </a:p>
          <a:p>
            <a:pPr eaLnBrk="1" hangingPunct="1" latinLnBrk="1" lvl="0">
              <a:lnSpc>
                <a:spcPct val="80000"/>
              </a:lnSpc>
            </a:pPr>
            <a:r>
              <a:rPr altLang="en-US" b="1" sz="3000" lang="en-US">
                <a:solidFill>
                  <a:srgbClr val="FF0000"/>
                </a:solidFill>
              </a:rPr>
              <a:t>Pharmacokinetics</a:t>
            </a:r>
            <a:r>
              <a:rPr altLang="en-US" sz="3000" lang="en-US">
                <a:solidFill>
                  <a:srgbClr val="FF0000"/>
                </a:solidFill>
              </a:rPr>
              <a:t> </a:t>
            </a:r>
            <a:r>
              <a:rPr altLang="en-US" sz="3000" lang="en-US"/>
              <a:t>is the science of the kinetics of drug   </a:t>
            </a:r>
            <a:r>
              <a:rPr altLang="en-US" sz="3000" lang="en-US">
                <a:solidFill>
                  <a:srgbClr val="FF0000"/>
                </a:solidFill>
              </a:rPr>
              <a:t>A</a:t>
            </a:r>
            <a:r>
              <a:rPr altLang="en-US" sz="3000" lang="en-US"/>
              <a:t>bsorption, </a:t>
            </a:r>
          </a:p>
          <a:p>
            <a:pPr eaLnBrk="1" hangingPunct="1" latinLnBrk="1" lvl="0">
              <a:lnSpc>
                <a:spcPct val="80000"/>
              </a:lnSpc>
              <a:buFontTx/>
              <a:buNone/>
            </a:pPr>
            <a:r>
              <a:rPr altLang="en-US" sz="3000" lang="en-US">
                <a:solidFill>
                  <a:srgbClr val="FF0000"/>
                </a:solidFill>
              </a:rPr>
              <a:t>             D</a:t>
            </a:r>
            <a:r>
              <a:rPr altLang="en-US" sz="3000" lang="en-US"/>
              <a:t>istribution, </a:t>
            </a:r>
          </a:p>
          <a:p>
            <a:pPr eaLnBrk="1" hangingPunct="1" latinLnBrk="1" lvl="0">
              <a:lnSpc>
                <a:spcPct val="80000"/>
              </a:lnSpc>
              <a:buFontTx/>
              <a:buNone/>
            </a:pPr>
            <a:r>
              <a:rPr altLang="en-US" sz="3000" lang="en-US">
                <a:solidFill>
                  <a:srgbClr val="FF0000"/>
                </a:solidFill>
              </a:rPr>
              <a:t>             M</a:t>
            </a:r>
            <a:r>
              <a:rPr altLang="en-US" sz="3000" lang="en-US"/>
              <a:t>etabolism and </a:t>
            </a:r>
          </a:p>
          <a:p>
            <a:pPr eaLnBrk="1" hangingPunct="1" latinLnBrk="1" lvl="0">
              <a:lnSpc>
                <a:spcPct val="80000"/>
              </a:lnSpc>
              <a:buFontTx/>
              <a:buNone/>
            </a:pPr>
            <a:r>
              <a:rPr altLang="en-US" sz="3000" lang="en-US">
                <a:solidFill>
                  <a:srgbClr val="FF0000"/>
                </a:solidFill>
              </a:rPr>
              <a:t>             E</a:t>
            </a:r>
            <a:r>
              <a:rPr altLang="en-US" sz="3000" lang="en-US"/>
              <a:t>limination (kinetic study of </a:t>
            </a:r>
            <a:r>
              <a:rPr altLang="en-US" sz="4800" lang="en-US">
                <a:solidFill>
                  <a:srgbClr val="0070C0"/>
                </a:solidFill>
              </a:rPr>
              <a:t>ADME)</a:t>
            </a:r>
            <a:r>
              <a:rPr altLang="en-US" sz="3000" lang="en-US"/>
              <a:t>.</a:t>
            </a:r>
          </a:p>
        </p:txBody>
      </p:sp>
      <p:sp>
        <p:nvSpPr>
          <p:cNvPr id="1048591" name="Text Box 3"/>
          <p:cNvSpPr txBox="1"/>
          <p:nvPr/>
        </p:nvSpPr>
        <p:spPr>
          <a:xfrm rot="0">
            <a:off x="533400" y="609600"/>
            <a:ext cx="8153400" cy="646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spcBef>
                <a:spcPct val="50000"/>
              </a:spcBef>
            </a:pPr>
            <a:r>
              <a:rPr altLang="en-US" b="1" sz="3600" lang="en-US">
                <a:solidFill>
                  <a:srgbClr val="FF0000"/>
                </a:solidFill>
                <a:latin typeface="Garamond" pitchFamily="18" charset="0"/>
              </a:rPr>
              <a:t>Biopharmaceutics &amp; Pharmacokinetics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48591"/>
                                        </p:tgtEl>
                                        <p:attrNameLst>
                                          <p:attrName>style.visibility</p:attrName>
                                        </p:attrNameLst>
                                      </p:cBhvr>
                                      <p:to>
                                        <p:strVal val="visible"/>
                                      </p:to>
                                    </p:set>
                                    <p:animEffect transition="in" filter="box(in)">
                                      <p:cBhvr>
                                        <p:cTn dur="500" id="7"/>
                                        <p:tgtEl>
                                          <p:spTgt spid="1048591"/>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2" presetSubtype="4">
                                  <p:stCondLst>
                                    <p:cond delay="0"/>
                                  </p:stCondLst>
                                  <p:childTnLst>
                                    <p:set>
                                      <p:cBhvr>
                                        <p:cTn dur="1" fill="hold" id="11">
                                          <p:stCondLst>
                                            <p:cond delay="0"/>
                                          </p:stCondLst>
                                        </p:cTn>
                                        <p:tgtEl>
                                          <p:spTgt spid="1048590">
                                            <p:txEl>
                                              <p:charRg st="0" end="19"/>
                                            </p:txEl>
                                          </p:spTgt>
                                        </p:tgtEl>
                                        <p:attrNameLst>
                                          <p:attrName>style.visibility</p:attrName>
                                        </p:attrNameLst>
                                      </p:cBhvr>
                                      <p:to>
                                        <p:strVal val="visible"/>
                                      </p:to>
                                    </p:set>
                                    <p:animEffect transition="in" filter="slide(fromBottom)">
                                      <p:cBhvr>
                                        <p:cTn dur="500" id="12"/>
                                        <p:tgtEl>
                                          <p:spTgt spid="1048590">
                                            <p:txEl>
                                              <p:charRg st="0" end="19"/>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2" presetSubtype="4">
                                  <p:stCondLst>
                                    <p:cond delay="0"/>
                                  </p:stCondLst>
                                  <p:childTnLst>
                                    <p:set>
                                      <p:cBhvr>
                                        <p:cTn dur="1" fill="hold" id="16">
                                          <p:stCondLst>
                                            <p:cond delay="0"/>
                                          </p:stCondLst>
                                        </p:cTn>
                                        <p:tgtEl>
                                          <p:spTgt spid="1048590">
                                            <p:txEl>
                                              <p:charRg st="19" end="248"/>
                                            </p:txEl>
                                          </p:spTgt>
                                        </p:tgtEl>
                                        <p:attrNameLst>
                                          <p:attrName>style.visibility</p:attrName>
                                        </p:attrNameLst>
                                      </p:cBhvr>
                                      <p:to>
                                        <p:strVal val="visible"/>
                                      </p:to>
                                    </p:set>
                                    <p:animEffect transition="in" filter="slide(fromBottom)">
                                      <p:cBhvr>
                                        <p:cTn dur="500" id="17"/>
                                        <p:tgtEl>
                                          <p:spTgt spid="1048590">
                                            <p:txEl>
                                              <p:charRg st="19" end="248"/>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2" presetSubtype="4">
                                  <p:stCondLst>
                                    <p:cond delay="0"/>
                                  </p:stCondLst>
                                  <p:childTnLst>
                                    <p:set>
                                      <p:cBhvr>
                                        <p:cTn dur="1" fill="hold" id="21">
                                          <p:stCondLst>
                                            <p:cond delay="0"/>
                                          </p:stCondLst>
                                        </p:cTn>
                                        <p:tgtEl>
                                          <p:spTgt spid="1048590">
                                            <p:txEl>
                                              <p:charRg st="249" end="320"/>
                                            </p:txEl>
                                          </p:spTgt>
                                        </p:tgtEl>
                                        <p:attrNameLst>
                                          <p:attrName>style.visibility</p:attrName>
                                        </p:attrNameLst>
                                      </p:cBhvr>
                                      <p:to>
                                        <p:strVal val="visible"/>
                                      </p:to>
                                    </p:set>
                                    <p:animEffect transition="in" filter="slide(fromBottom)">
                                      <p:cBhvr>
                                        <p:cTn dur="500" id="22"/>
                                        <p:tgtEl>
                                          <p:spTgt spid="1048590">
                                            <p:txEl>
                                              <p:charRg st="249" end="320"/>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2" presetSubtype="4">
                                  <p:stCondLst>
                                    <p:cond delay="0"/>
                                  </p:stCondLst>
                                  <p:childTnLst>
                                    <p:set>
                                      <p:cBhvr>
                                        <p:cTn dur="1" fill="hold" id="26">
                                          <p:stCondLst>
                                            <p:cond delay="0"/>
                                          </p:stCondLst>
                                        </p:cTn>
                                        <p:tgtEl>
                                          <p:spTgt spid="1048590">
                                            <p:txEl>
                                              <p:charRg st="320" end="348"/>
                                            </p:txEl>
                                          </p:spTgt>
                                        </p:tgtEl>
                                        <p:attrNameLst>
                                          <p:attrName>style.visibility</p:attrName>
                                        </p:attrNameLst>
                                      </p:cBhvr>
                                      <p:to>
                                        <p:strVal val="visible"/>
                                      </p:to>
                                    </p:set>
                                    <p:animEffect transition="in" filter="slide(fromBottom)">
                                      <p:cBhvr>
                                        <p:cTn dur="500" id="27"/>
                                        <p:tgtEl>
                                          <p:spTgt spid="1048590">
                                            <p:txEl>
                                              <p:charRg st="320" end="348"/>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12" presetSubtype="4">
                                  <p:stCondLst>
                                    <p:cond delay="0"/>
                                  </p:stCondLst>
                                  <p:childTnLst>
                                    <p:set>
                                      <p:cBhvr>
                                        <p:cTn dur="1" fill="hold" id="31">
                                          <p:stCondLst>
                                            <p:cond delay="0"/>
                                          </p:stCondLst>
                                        </p:cTn>
                                        <p:tgtEl>
                                          <p:spTgt spid="1048590">
                                            <p:txEl>
                                              <p:charRg st="348" end="377"/>
                                            </p:txEl>
                                          </p:spTgt>
                                        </p:tgtEl>
                                        <p:attrNameLst>
                                          <p:attrName>style.visibility</p:attrName>
                                        </p:attrNameLst>
                                      </p:cBhvr>
                                      <p:to>
                                        <p:strVal val="visible"/>
                                      </p:to>
                                    </p:set>
                                    <p:animEffect transition="in" filter="slide(fromBottom)">
                                      <p:cBhvr>
                                        <p:cTn dur="500" id="32"/>
                                        <p:tgtEl>
                                          <p:spTgt spid="1048590">
                                            <p:txEl>
                                              <p:charRg st="348" end="377"/>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2" presetSubtype="4">
                                  <p:stCondLst>
                                    <p:cond delay="0"/>
                                  </p:stCondLst>
                                  <p:childTnLst>
                                    <p:set>
                                      <p:cBhvr>
                                        <p:cTn dur="1" fill="hold" id="36">
                                          <p:stCondLst>
                                            <p:cond delay="0"/>
                                          </p:stCondLst>
                                        </p:cTn>
                                        <p:tgtEl>
                                          <p:spTgt spid="1048590">
                                            <p:txEl>
                                              <p:charRg st="377" end="427"/>
                                            </p:txEl>
                                          </p:spTgt>
                                        </p:tgtEl>
                                        <p:attrNameLst>
                                          <p:attrName>style.visibility</p:attrName>
                                        </p:attrNameLst>
                                      </p:cBhvr>
                                      <p:to>
                                        <p:strVal val="visible"/>
                                      </p:to>
                                    </p:set>
                                    <p:animEffect transition="in" filter="slide(fromBottom)">
                                      <p:cBhvr>
                                        <p:cTn dur="500" id="37"/>
                                        <p:tgtEl>
                                          <p:spTgt spid="1048590">
                                            <p:txEl>
                                              <p:charRg st="377" end="4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uiExpand="0" build="whole"/>
    </p:bld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39" name=""/>
        <p:cNvGrpSpPr/>
        <p:nvPr/>
      </p:nvGrpSpPr>
      <p:grpSpPr>
        <a:xfrm rot="0">
          <a:off x="0" y="0"/>
          <a:ext cx="0" cy="0"/>
          <a:chOff x="0" y="0"/>
          <a:chExt cx="0" cy="0"/>
        </a:xfrm>
      </p:grpSpPr>
      <p:sp>
        <p:nvSpPr>
          <p:cNvPr id="1048854"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20</a:t>
            </a:fld>
            <a:endParaRPr altLang="en-US" sz="1400" lang="ar-SA"/>
          </a:p>
        </p:txBody>
      </p:sp>
      <p:sp>
        <p:nvSpPr>
          <p:cNvPr id="1048855" name="Rectangle 2"/>
          <p:cNvSpPr/>
          <p:nvPr/>
        </p:nvSpPr>
        <p:spPr>
          <a:xfrm rot="0">
            <a:off x="228600" y="1930400"/>
            <a:ext cx="8686800" cy="410845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eaLnBrk="1" hangingPunct="1" indent="114300" latinLnBrk="1" lvl="0"/>
            <a:r>
              <a:rPr altLang="en-US" b="1" sz="2400" lang="en-US">
                <a:solidFill>
                  <a:srgbClr val="FF3300"/>
                </a:solidFill>
              </a:rPr>
              <a:t>1- Compartmental modeling</a:t>
            </a:r>
            <a:r>
              <a:rPr altLang="en-US" b="1" sz="2400" lang="en-US">
                <a:solidFill>
                  <a:srgbClr val="FFFF00"/>
                </a:solidFill>
              </a:rPr>
              <a:t>:</a:t>
            </a:r>
            <a:r>
              <a:rPr altLang="en-US" sz="2400" lang="en-US">
                <a:solidFill>
                  <a:srgbClr val="FFFF00"/>
                </a:solidFill>
              </a:rPr>
              <a:t>   </a:t>
            </a:r>
          </a:p>
          <a:p>
            <a:pPr algn="just" eaLnBrk="1" hangingPunct="1" indent="114300" latinLnBrk="1" lvl="0"/>
            <a:endParaRPr altLang="en-US" sz="2400" lang="en-US">
              <a:solidFill>
                <a:srgbClr val="FFFF00"/>
              </a:solidFill>
            </a:endParaRPr>
          </a:p>
          <a:p>
            <a:pPr algn="just" eaLnBrk="1" hangingPunct="1" indent="114300" latinLnBrk="1" lvl="0"/>
            <a:r>
              <a:rPr altLang="en-US" sz="2400" lang="en-GB"/>
              <a:t>The body is divided into one or more compartments. </a:t>
            </a:r>
          </a:p>
          <a:p>
            <a:pPr algn="just" eaLnBrk="1" hangingPunct="1" indent="114300" latinLnBrk="1" lvl="0"/>
            <a:endParaRPr altLang="en-US" sz="2400" lang="en-GB"/>
          </a:p>
          <a:p>
            <a:pPr algn="just" eaLnBrk="1" hangingPunct="1" indent="114300" latinLnBrk="1" lvl="0"/>
            <a:r>
              <a:rPr altLang="en-US" sz="2400" lang="en-GB"/>
              <a:t>The model describes the distribution of the drug between</a:t>
            </a:r>
          </a:p>
          <a:p>
            <a:pPr algn="just" eaLnBrk="1" hangingPunct="1" indent="114300" latinLnBrk="1" lvl="0"/>
            <a:r>
              <a:rPr altLang="en-US" sz="2400" lang="en-GB"/>
              <a:t> the compartments and drug elimination from one or more</a:t>
            </a:r>
          </a:p>
          <a:p>
            <a:pPr algn="just" eaLnBrk="1" hangingPunct="1" indent="114300" latinLnBrk="1" lvl="0"/>
            <a:r>
              <a:rPr altLang="en-US" sz="2400" lang="en-GB"/>
              <a:t> of the compartments. </a:t>
            </a:r>
          </a:p>
          <a:p>
            <a:pPr algn="just" eaLnBrk="1" hangingPunct="1" indent="114300" latinLnBrk="1" lvl="0"/>
            <a:endParaRPr altLang="en-US" sz="2400" lang="en-GB"/>
          </a:p>
          <a:p>
            <a:pPr algn="just" eaLnBrk="1" hangingPunct="1" indent="114300" latinLnBrk="1" lvl="0"/>
            <a:r>
              <a:rPr altLang="en-US" sz="2400" lang="en-GB"/>
              <a:t>These models differ in the number of compartments and</a:t>
            </a:r>
          </a:p>
          <a:p>
            <a:pPr algn="just" eaLnBrk="1" hangingPunct="1" indent="114300" latinLnBrk="1" lvl="0"/>
            <a:r>
              <a:rPr altLang="en-US" sz="2400" lang="en-GB"/>
              <a:t> the arrangement of the compartments relative to each</a:t>
            </a:r>
          </a:p>
          <a:p>
            <a:pPr algn="just" eaLnBrk="1" hangingPunct="1" indent="114300" latinLnBrk="1" lvl="0"/>
            <a:r>
              <a:rPr altLang="en-US" sz="2400" lang="en-GB"/>
              <a:t> other. </a:t>
            </a:r>
          </a:p>
        </p:txBody>
      </p:sp>
      <p:sp>
        <p:nvSpPr>
          <p:cNvPr id="1048856" name="Rectangle 3"/>
          <p:cNvSpPr/>
          <p:nvPr/>
        </p:nvSpPr>
        <p:spPr>
          <a:xfrm rot="0">
            <a:off x="304800" y="228600"/>
            <a:ext cx="8839200" cy="5794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sz="3200" lang="en-US">
                <a:solidFill>
                  <a:srgbClr val="FF3300"/>
                </a:solidFill>
              </a:rPr>
              <a:t>Modeling approaches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7" presetSubtype="0">
                                  <p:stCondLst>
                                    <p:cond delay="0"/>
                                  </p:stCondLst>
                                  <p:iterate type="lt">
                                    <p:tmPct val="50000"/>
                                  </p:iterate>
                                  <p:childTnLst>
                                    <p:set>
                                      <p:cBhvr>
                                        <p:cTn dur="1" fill="hold" id="6">
                                          <p:stCondLst>
                                            <p:cond delay="0"/>
                                          </p:stCondLst>
                                        </p:cTn>
                                        <p:tgtEl>
                                          <p:spTgt spid="1048856">
                                            <p:txEl>
                                              <p:charRg st="0" end="20"/>
                                            </p:txEl>
                                          </p:spTgt>
                                        </p:tgtEl>
                                        <p:attrNameLst>
                                          <p:attrName>style.visibility</p:attrName>
                                        </p:attrNameLst>
                                      </p:cBhvr>
                                      <p:to>
                                        <p:strVal val="visible"/>
                                      </p:to>
                                    </p:set>
                                    <p:anim calcmode="discrete" valueType="clr">
                                      <p:cBhvr override="childStyle">
                                        <p:cTn dur="80" id="7"/>
                                        <p:tgtEl>
                                          <p:spTgt spid="1048856">
                                            <p:txEl>
                                              <p:charRg st="0" end="20"/>
                                            </p:txEl>
                                          </p:spTgt>
                                        </p:tgtEl>
                                        <p:attrNameLst>
                                          <p:attrName>style.color</p:attrName>
                                        </p:attrNameLst>
                                      </p:cBhvr>
                                      <p:tavLst>
                                        <p:tav tm="0">
                                          <p:val>
                                            <p:clrVal>
                                              <a:srgbClr val="00B000"/>
                                            </p:clrVal>
                                          </p:val>
                                        </p:tav>
                                        <p:tav tm="50000">
                                          <p:val>
                                            <p:clrVal>
                                              <a:srgbClr val="66CCFF"/>
                                            </p:clrVal>
                                          </p:val>
                                        </p:tav>
                                      </p:tavLst>
                                    </p:anim>
                                    <p:anim calcmode="discrete" valueType="clr">
                                      <p:cBhvr>
                                        <p:cTn dur="80" id="8"/>
                                        <p:tgtEl>
                                          <p:spTgt spid="1048856">
                                            <p:txEl>
                                              <p:charRg st="0" end="20"/>
                                            </p:txEl>
                                          </p:spTgt>
                                        </p:tgtEl>
                                        <p:attrNameLst>
                                          <p:attrName>fill.color</p:attrName>
                                        </p:attrNameLst>
                                      </p:cBhvr>
                                      <p:tavLst>
                                        <p:tav tm="0">
                                          <p:val>
                                            <p:clrVal>
                                              <a:srgbClr val="00B000"/>
                                            </p:clrVal>
                                          </p:val>
                                        </p:tav>
                                        <p:tav tm="50000">
                                          <p:val>
                                            <p:clrVal>
                                              <a:srgbClr val="66CCFF"/>
                                            </p:clrVal>
                                          </p:val>
                                        </p:tav>
                                      </p:tavLst>
                                    </p:anim>
                                    <p:set>
                                      <p:cBhvr>
                                        <p:cTn dur="80" id="9"/>
                                        <p:tgtEl>
                                          <p:spTgt spid="1048856">
                                            <p:txEl>
                                              <p:charRg st="0" end="20"/>
                                            </p:txEl>
                                          </p:spTgt>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27" presetSubtype="0">
                                  <p:stCondLst>
                                    <p:cond delay="0"/>
                                  </p:stCondLst>
                                  <p:iterate type="lt">
                                    <p:tmPct val="50000"/>
                                  </p:iterate>
                                  <p:childTnLst>
                                    <p:set>
                                      <p:cBhvr>
                                        <p:cTn dur="1" fill="hold" id="13">
                                          <p:stCondLst>
                                            <p:cond delay="0"/>
                                          </p:stCondLst>
                                        </p:cTn>
                                        <p:tgtEl>
                                          <p:spTgt spid="1048855">
                                            <p:txEl>
                                              <p:charRg st="0" end="30"/>
                                            </p:txEl>
                                          </p:spTgt>
                                        </p:tgtEl>
                                        <p:attrNameLst>
                                          <p:attrName>style.visibility</p:attrName>
                                        </p:attrNameLst>
                                      </p:cBhvr>
                                      <p:to>
                                        <p:strVal val="visible"/>
                                      </p:to>
                                    </p:set>
                                    <p:anim calcmode="discrete" valueType="clr">
                                      <p:cBhvr override="childStyle">
                                        <p:cTn dur="80" id="14"/>
                                        <p:tgtEl>
                                          <p:spTgt spid="1048855">
                                            <p:txEl>
                                              <p:charRg st="0" end="30"/>
                                            </p:txEl>
                                          </p:spTgt>
                                        </p:tgtEl>
                                        <p:attrNameLst>
                                          <p:attrName>style.color</p:attrName>
                                        </p:attrNameLst>
                                      </p:cBhvr>
                                      <p:tavLst>
                                        <p:tav tm="0">
                                          <p:val>
                                            <p:clrVal>
                                              <a:srgbClr val="00B000"/>
                                            </p:clrVal>
                                          </p:val>
                                        </p:tav>
                                        <p:tav tm="50000">
                                          <p:val>
                                            <p:clrVal>
                                              <a:srgbClr val="66CCFF"/>
                                            </p:clrVal>
                                          </p:val>
                                        </p:tav>
                                      </p:tavLst>
                                    </p:anim>
                                    <p:anim calcmode="discrete" valueType="clr">
                                      <p:cBhvr>
                                        <p:cTn dur="80" id="15"/>
                                        <p:tgtEl>
                                          <p:spTgt spid="1048855">
                                            <p:txEl>
                                              <p:charRg st="0" end="30"/>
                                            </p:txEl>
                                          </p:spTgt>
                                        </p:tgtEl>
                                        <p:attrNameLst>
                                          <p:attrName>fill.color</p:attrName>
                                        </p:attrNameLst>
                                      </p:cBhvr>
                                      <p:tavLst>
                                        <p:tav tm="0">
                                          <p:val>
                                            <p:clrVal>
                                              <a:srgbClr val="00B000"/>
                                            </p:clrVal>
                                          </p:val>
                                        </p:tav>
                                        <p:tav tm="50000">
                                          <p:val>
                                            <p:clrVal>
                                              <a:srgbClr val="66CCFF"/>
                                            </p:clrVal>
                                          </p:val>
                                        </p:tav>
                                      </p:tavLst>
                                    </p:anim>
                                    <p:set>
                                      <p:cBhvr>
                                        <p:cTn dur="80" id="16"/>
                                        <p:tgtEl>
                                          <p:spTgt spid="1048855">
                                            <p:txEl>
                                              <p:charRg st="0" end="30"/>
                                            </p:txEl>
                                          </p:spTgt>
                                        </p:tgtEl>
                                        <p:attrNameLst>
                                          <p:attrName>fill.type</p:attrName>
                                        </p:attrNameLst>
                                      </p:cBhvr>
                                      <p:to>
                                        <p:strVal val="solid"/>
                                      </p:to>
                                    </p:se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12" presetSubtype="8">
                                  <p:stCondLst>
                                    <p:cond delay="0"/>
                                  </p:stCondLst>
                                  <p:childTnLst>
                                    <p:set>
                                      <p:cBhvr>
                                        <p:cTn dur="1" fill="hold" id="20">
                                          <p:stCondLst>
                                            <p:cond delay="0"/>
                                          </p:stCondLst>
                                        </p:cTn>
                                        <p:tgtEl>
                                          <p:spTgt spid="1048855">
                                            <p:txEl>
                                              <p:charRg st="31" end="83"/>
                                            </p:txEl>
                                          </p:spTgt>
                                        </p:tgtEl>
                                        <p:attrNameLst>
                                          <p:attrName>style.visibility</p:attrName>
                                        </p:attrNameLst>
                                      </p:cBhvr>
                                      <p:to>
                                        <p:strVal val="visible"/>
                                      </p:to>
                                    </p:set>
                                    <p:animEffect transition="in" filter="slide(fromLeft)">
                                      <p:cBhvr>
                                        <p:cTn dur="500" id="21"/>
                                        <p:tgtEl>
                                          <p:spTgt spid="1048855">
                                            <p:txEl>
                                              <p:charRg st="31" end="83"/>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12" presetSubtype="8">
                                  <p:stCondLst>
                                    <p:cond delay="0"/>
                                  </p:stCondLst>
                                  <p:childTnLst>
                                    <p:set>
                                      <p:cBhvr>
                                        <p:cTn dur="1" fill="hold" id="25">
                                          <p:stCondLst>
                                            <p:cond delay="0"/>
                                          </p:stCondLst>
                                        </p:cTn>
                                        <p:tgtEl>
                                          <p:spTgt spid="1048855">
                                            <p:txEl>
                                              <p:charRg st="84" end="141"/>
                                            </p:txEl>
                                          </p:spTgt>
                                        </p:tgtEl>
                                        <p:attrNameLst>
                                          <p:attrName>style.visibility</p:attrName>
                                        </p:attrNameLst>
                                      </p:cBhvr>
                                      <p:to>
                                        <p:strVal val="visible"/>
                                      </p:to>
                                    </p:set>
                                    <p:animEffect transition="in" filter="slide(fromLeft)">
                                      <p:cBhvr>
                                        <p:cTn dur="500" id="26"/>
                                        <p:tgtEl>
                                          <p:spTgt spid="1048855">
                                            <p:txEl>
                                              <p:charRg st="84" end="141"/>
                                            </p:txEl>
                                          </p:spTgt>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12" presetSubtype="8">
                                  <p:stCondLst>
                                    <p:cond delay="0"/>
                                  </p:stCondLst>
                                  <p:childTnLst>
                                    <p:set>
                                      <p:cBhvr>
                                        <p:cTn dur="1" fill="hold" id="30">
                                          <p:stCondLst>
                                            <p:cond delay="0"/>
                                          </p:stCondLst>
                                        </p:cTn>
                                        <p:tgtEl>
                                          <p:spTgt spid="1048855">
                                            <p:txEl>
                                              <p:charRg st="141" end="197"/>
                                            </p:txEl>
                                          </p:spTgt>
                                        </p:tgtEl>
                                        <p:attrNameLst>
                                          <p:attrName>style.visibility</p:attrName>
                                        </p:attrNameLst>
                                      </p:cBhvr>
                                      <p:to>
                                        <p:strVal val="visible"/>
                                      </p:to>
                                    </p:set>
                                    <p:animEffect transition="in" filter="slide(fromLeft)">
                                      <p:cBhvr>
                                        <p:cTn dur="500" id="31"/>
                                        <p:tgtEl>
                                          <p:spTgt spid="1048855">
                                            <p:txEl>
                                              <p:charRg st="141" end="197"/>
                                            </p:txEl>
                                          </p:spTgt>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12" presetSubtype="8">
                                  <p:stCondLst>
                                    <p:cond delay="0"/>
                                  </p:stCondLst>
                                  <p:childTnLst>
                                    <p:set>
                                      <p:cBhvr>
                                        <p:cTn dur="1" fill="hold" id="35">
                                          <p:stCondLst>
                                            <p:cond delay="0"/>
                                          </p:stCondLst>
                                        </p:cTn>
                                        <p:tgtEl>
                                          <p:spTgt spid="1048855">
                                            <p:txEl>
                                              <p:charRg st="197" end="220"/>
                                            </p:txEl>
                                          </p:spTgt>
                                        </p:tgtEl>
                                        <p:attrNameLst>
                                          <p:attrName>style.visibility</p:attrName>
                                        </p:attrNameLst>
                                      </p:cBhvr>
                                      <p:to>
                                        <p:strVal val="visible"/>
                                      </p:to>
                                    </p:set>
                                    <p:animEffect transition="in" filter="slide(fromLeft)">
                                      <p:cBhvr>
                                        <p:cTn dur="500" id="36"/>
                                        <p:tgtEl>
                                          <p:spTgt spid="1048855">
                                            <p:txEl>
                                              <p:charRg st="197" end="220"/>
                                            </p:txEl>
                                          </p:spTgt>
                                        </p:tgtEl>
                                      </p:cBhvr>
                                    </p:animEffect>
                                  </p:childTnLst>
                                </p:cTn>
                              </p:par>
                            </p:childTnLst>
                          </p:cTn>
                        </p:par>
                      </p:childTnLst>
                    </p:cTn>
                  </p:par>
                  <p:par>
                    <p:cTn fill="hold" id="37" nodeType="clickPar">
                      <p:stCondLst>
                        <p:cond delay="indefinite"/>
                      </p:stCondLst>
                      <p:childTnLst>
                        <p:par>
                          <p:cTn fill="hold" id="38" nodeType="withGroup">
                            <p:stCondLst>
                              <p:cond delay="0"/>
                            </p:stCondLst>
                            <p:childTnLst>
                              <p:par>
                                <p:cTn fill="hold" id="39" nodeType="clickEffect" presetClass="entr" presetID="12" presetSubtype="8">
                                  <p:stCondLst>
                                    <p:cond delay="0"/>
                                  </p:stCondLst>
                                  <p:childTnLst>
                                    <p:set>
                                      <p:cBhvr>
                                        <p:cTn dur="1" fill="hold" id="40">
                                          <p:stCondLst>
                                            <p:cond delay="0"/>
                                          </p:stCondLst>
                                        </p:cTn>
                                        <p:tgtEl>
                                          <p:spTgt spid="1048855">
                                            <p:txEl>
                                              <p:charRg st="221" end="275"/>
                                            </p:txEl>
                                          </p:spTgt>
                                        </p:tgtEl>
                                        <p:attrNameLst>
                                          <p:attrName>style.visibility</p:attrName>
                                        </p:attrNameLst>
                                      </p:cBhvr>
                                      <p:to>
                                        <p:strVal val="visible"/>
                                      </p:to>
                                    </p:set>
                                    <p:animEffect transition="in" filter="slide(fromLeft)">
                                      <p:cBhvr>
                                        <p:cTn dur="500" id="41"/>
                                        <p:tgtEl>
                                          <p:spTgt spid="1048855">
                                            <p:txEl>
                                              <p:charRg st="221" end="275"/>
                                            </p:txEl>
                                          </p:spTgt>
                                        </p:tgtEl>
                                      </p:cBhvr>
                                    </p:animEffect>
                                  </p:childTnLst>
                                </p:cTn>
                              </p:par>
                            </p:childTnLst>
                          </p:cTn>
                        </p:par>
                      </p:childTnLst>
                    </p:cTn>
                  </p:par>
                  <p:par>
                    <p:cTn fill="hold" id="42" nodeType="clickPar">
                      <p:stCondLst>
                        <p:cond delay="indefinite"/>
                      </p:stCondLst>
                      <p:childTnLst>
                        <p:par>
                          <p:cTn fill="hold" id="43" nodeType="withGroup">
                            <p:stCondLst>
                              <p:cond delay="0"/>
                            </p:stCondLst>
                            <p:childTnLst>
                              <p:par>
                                <p:cTn fill="hold" id="44" nodeType="clickEffect" presetClass="entr" presetID="12" presetSubtype="8">
                                  <p:stCondLst>
                                    <p:cond delay="0"/>
                                  </p:stCondLst>
                                  <p:childTnLst>
                                    <p:set>
                                      <p:cBhvr>
                                        <p:cTn dur="1" fill="hold" id="45">
                                          <p:stCondLst>
                                            <p:cond delay="0"/>
                                          </p:stCondLst>
                                        </p:cTn>
                                        <p:tgtEl>
                                          <p:spTgt spid="1048855">
                                            <p:txEl>
                                              <p:charRg st="275" end="329"/>
                                            </p:txEl>
                                          </p:spTgt>
                                        </p:tgtEl>
                                        <p:attrNameLst>
                                          <p:attrName>style.visibility</p:attrName>
                                        </p:attrNameLst>
                                      </p:cBhvr>
                                      <p:to>
                                        <p:strVal val="visible"/>
                                      </p:to>
                                    </p:set>
                                    <p:animEffect transition="in" filter="slide(fromLeft)">
                                      <p:cBhvr>
                                        <p:cTn dur="500" id="46"/>
                                        <p:tgtEl>
                                          <p:spTgt spid="1048855">
                                            <p:txEl>
                                              <p:charRg st="275" end="329"/>
                                            </p:txEl>
                                          </p:spTgt>
                                        </p:tgtEl>
                                      </p:cBhvr>
                                    </p:animEffect>
                                  </p:childTnLst>
                                </p:cTn>
                              </p:par>
                            </p:childTnLst>
                          </p:cTn>
                        </p:par>
                      </p:childTnLst>
                    </p:cTn>
                  </p:par>
                  <p:par>
                    <p:cTn fill="hold" id="47" nodeType="clickPar">
                      <p:stCondLst>
                        <p:cond delay="indefinite"/>
                      </p:stCondLst>
                      <p:childTnLst>
                        <p:par>
                          <p:cTn fill="hold" id="48" nodeType="withGroup">
                            <p:stCondLst>
                              <p:cond delay="0"/>
                            </p:stCondLst>
                            <p:childTnLst>
                              <p:par>
                                <p:cTn fill="hold" id="49" nodeType="clickEffect" presetClass="entr" presetID="12" presetSubtype="8">
                                  <p:stCondLst>
                                    <p:cond delay="0"/>
                                  </p:stCondLst>
                                  <p:childTnLst>
                                    <p:set>
                                      <p:cBhvr>
                                        <p:cTn dur="1" fill="hold" id="50">
                                          <p:stCondLst>
                                            <p:cond delay="0"/>
                                          </p:stCondLst>
                                        </p:cTn>
                                        <p:tgtEl>
                                          <p:spTgt spid="1048855">
                                            <p:txEl>
                                              <p:charRg st="329" end="338"/>
                                            </p:txEl>
                                          </p:spTgt>
                                        </p:tgtEl>
                                        <p:attrNameLst>
                                          <p:attrName>style.visibility</p:attrName>
                                        </p:attrNameLst>
                                      </p:cBhvr>
                                      <p:to>
                                        <p:strVal val="visible"/>
                                      </p:to>
                                    </p:set>
                                    <p:animEffect transition="in" filter="slide(fromLeft)">
                                      <p:cBhvr>
                                        <p:cTn dur="500" id="51"/>
                                        <p:tgtEl>
                                          <p:spTgt spid="1048855">
                                            <p:txEl>
                                              <p:charRg st="329" end="3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42" name=""/>
        <p:cNvGrpSpPr/>
        <p:nvPr/>
      </p:nvGrpSpPr>
      <p:grpSpPr>
        <a:xfrm rot="0">
          <a:off x="0" y="0"/>
          <a:ext cx="0" cy="0"/>
          <a:chOff x="0" y="0"/>
          <a:chExt cx="0" cy="0"/>
        </a:xfrm>
      </p:grpSpPr>
      <p:sp>
        <p:nvSpPr>
          <p:cNvPr id="1048859"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21</a:t>
            </a:fld>
            <a:endParaRPr altLang="en-US" sz="1400" lang="ar-SA"/>
          </a:p>
        </p:txBody>
      </p:sp>
      <p:grpSp>
        <p:nvGrpSpPr>
          <p:cNvPr id="143" name=""/>
          <p:cNvGrpSpPr/>
          <p:nvPr/>
        </p:nvGrpSpPr>
        <p:grpSpPr>
          <a:xfrm rot="0">
            <a:off x="4957762" y="3810000"/>
            <a:ext cx="1143000" cy="2362200"/>
            <a:chOff x="3081" y="2784"/>
            <a:chExt cx="720" cy="1488"/>
          </a:xfrm>
        </p:grpSpPr>
        <p:sp>
          <p:nvSpPr>
            <p:cNvPr id="1048860" name="Freeform 3"/>
            <p:cNvSpPr/>
            <p:nvPr/>
          </p:nvSpPr>
          <p:spPr bwMode="auto">
            <a:xfrm rot="0">
              <a:off x="3081" y="2784"/>
              <a:ext cx="720" cy="1488"/>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solidFill>
              <a:schemeClr val="dk1">
                <a:alpha val="100000"/>
              </a:schemeClr>
            </a:solidFill>
            <a:ln w="0" cap="flat" cmpd="sng">
              <a:solidFill>
                <a:schemeClr val="lt2">
                  <a:alpha val="100000"/>
                </a:schemeClr>
              </a:solidFill>
              <a:prstDash val="solid"/>
              <a:round/>
            </a:ln>
          </p:spPr>
        </p:sp>
        <p:sp>
          <p:nvSpPr>
            <p:cNvPr id="1048861" name="Freeform 4" descr="Large confetti"/>
            <p:cNvSpPr/>
            <p:nvPr/>
          </p:nvSpPr>
          <p:spPr bwMode="auto">
            <a:xfrm rot="0">
              <a:off x="3120" y="2832"/>
              <a:ext cx="651" cy="1262"/>
            </a:xfrm>
            <a:custGeom>
              <a:avLst/>
              <a:gdLst>
                <a:gd name="l" fmla="*/ 0 w 1152"/>
                <a:gd name="t" fmla="*/ 0 h 2688"/>
                <a:gd name="r" fmla="*/ 1152 w 1152"/>
                <a:gd name="b" fmla="*/ 2688 h 2688"/>
              </a:gdLst>
              <a:ahLst/>
              <a:rect l="l" t="t" r="r" b="b"/>
              <a:pathLst>
                <a:path w="1152" h="2688">
                  <a:moveTo>
                    <a:pt x="576" y="0"/>
                  </a:moveTo>
                  <a:lnTo>
                    <a:pt x="480" y="48"/>
                  </a:lnTo>
                  <a:lnTo>
                    <a:pt x="480" y="144"/>
                  </a:lnTo>
                  <a:lnTo>
                    <a:pt x="528" y="240"/>
                  </a:lnTo>
                  <a:lnTo>
                    <a:pt x="528" y="432"/>
                  </a:lnTo>
                  <a:lnTo>
                    <a:pt x="480" y="528"/>
                  </a:lnTo>
                  <a:lnTo>
                    <a:pt x="336" y="576"/>
                  </a:lnTo>
                  <a:lnTo>
                    <a:pt x="192" y="672"/>
                  </a:lnTo>
                  <a:lnTo>
                    <a:pt x="96" y="912"/>
                  </a:lnTo>
                  <a:lnTo>
                    <a:pt x="0" y="1344"/>
                  </a:lnTo>
                  <a:lnTo>
                    <a:pt x="0" y="1488"/>
                  </a:lnTo>
                  <a:lnTo>
                    <a:pt x="96" y="1308"/>
                  </a:lnTo>
                  <a:lnTo>
                    <a:pt x="144" y="1008"/>
                  </a:lnTo>
                  <a:lnTo>
                    <a:pt x="222" y="840"/>
                  </a:lnTo>
                  <a:lnTo>
                    <a:pt x="420" y="738"/>
                  </a:lnTo>
                  <a:lnTo>
                    <a:pt x="468" y="888"/>
                  </a:lnTo>
                  <a:lnTo>
                    <a:pt x="474" y="942"/>
                  </a:lnTo>
                  <a:lnTo>
                    <a:pt x="456" y="1266"/>
                  </a:lnTo>
                  <a:lnTo>
                    <a:pt x="384" y="1440"/>
                  </a:lnTo>
                  <a:lnTo>
                    <a:pt x="336" y="1632"/>
                  </a:lnTo>
                  <a:lnTo>
                    <a:pt x="336" y="1968"/>
                  </a:lnTo>
                  <a:lnTo>
                    <a:pt x="402" y="2172"/>
                  </a:lnTo>
                  <a:lnTo>
                    <a:pt x="372" y="2460"/>
                  </a:lnTo>
                  <a:lnTo>
                    <a:pt x="384" y="2640"/>
                  </a:lnTo>
                  <a:lnTo>
                    <a:pt x="432" y="2688"/>
                  </a:lnTo>
                  <a:lnTo>
                    <a:pt x="480" y="2592"/>
                  </a:lnTo>
                  <a:lnTo>
                    <a:pt x="480" y="2256"/>
                  </a:lnTo>
                  <a:lnTo>
                    <a:pt x="480" y="2208"/>
                  </a:lnTo>
                  <a:lnTo>
                    <a:pt x="468" y="1878"/>
                  </a:lnTo>
                  <a:lnTo>
                    <a:pt x="510" y="1482"/>
                  </a:lnTo>
                  <a:lnTo>
                    <a:pt x="624" y="1488"/>
                  </a:lnTo>
                  <a:lnTo>
                    <a:pt x="702" y="1710"/>
                  </a:lnTo>
                  <a:lnTo>
                    <a:pt x="672" y="2064"/>
                  </a:lnTo>
                  <a:lnTo>
                    <a:pt x="672" y="2400"/>
                  </a:lnTo>
                  <a:lnTo>
                    <a:pt x="702" y="2688"/>
                  </a:lnTo>
                  <a:lnTo>
                    <a:pt x="750" y="2676"/>
                  </a:lnTo>
                  <a:lnTo>
                    <a:pt x="804" y="2436"/>
                  </a:lnTo>
                  <a:lnTo>
                    <a:pt x="768" y="2118"/>
                  </a:lnTo>
                  <a:lnTo>
                    <a:pt x="792" y="2094"/>
                  </a:lnTo>
                  <a:lnTo>
                    <a:pt x="828" y="1722"/>
                  </a:lnTo>
                  <a:lnTo>
                    <a:pt x="732" y="1410"/>
                  </a:lnTo>
                  <a:lnTo>
                    <a:pt x="672" y="1296"/>
                  </a:lnTo>
                  <a:lnTo>
                    <a:pt x="696" y="954"/>
                  </a:lnTo>
                  <a:lnTo>
                    <a:pt x="726" y="858"/>
                  </a:lnTo>
                  <a:lnTo>
                    <a:pt x="774" y="708"/>
                  </a:lnTo>
                  <a:lnTo>
                    <a:pt x="1008" y="960"/>
                  </a:lnTo>
                  <a:lnTo>
                    <a:pt x="1056" y="1248"/>
                  </a:lnTo>
                  <a:lnTo>
                    <a:pt x="1146" y="1488"/>
                  </a:lnTo>
                  <a:lnTo>
                    <a:pt x="1152" y="1248"/>
                  </a:lnTo>
                  <a:lnTo>
                    <a:pt x="1056" y="912"/>
                  </a:lnTo>
                  <a:lnTo>
                    <a:pt x="912" y="624"/>
                  </a:lnTo>
                  <a:lnTo>
                    <a:pt x="720" y="528"/>
                  </a:lnTo>
                  <a:lnTo>
                    <a:pt x="624" y="432"/>
                  </a:lnTo>
                  <a:lnTo>
                    <a:pt x="624" y="240"/>
                  </a:lnTo>
                  <a:lnTo>
                    <a:pt x="672" y="144"/>
                  </a:lnTo>
                  <a:lnTo>
                    <a:pt x="648" y="36"/>
                  </a:lnTo>
                  <a:lnTo>
                    <a:pt x="576" y="0"/>
                  </a:lnTo>
                </a:path>
              </a:pathLst>
            </a:custGeom>
            <a:pattFill prst="lgConfetti">
              <a:fgClr>
                <a:srgbClr val="008000"/>
              </a:fgClr>
              <a:bgClr>
                <a:srgbClr val="FFFFFF"/>
              </a:bgClr>
            </a:pattFill>
            <a:ln w="9525" cap="flat" cmpd="sng">
              <a:solidFill>
                <a:srgbClr val="FF0000">
                  <a:alpha val="100000"/>
                </a:srgbClr>
              </a:solidFill>
              <a:prstDash val="solid"/>
              <a:round/>
            </a:ln>
          </p:spPr>
        </p:sp>
      </p:grpSp>
      <p:grpSp>
        <p:nvGrpSpPr>
          <p:cNvPr id="144" name=""/>
          <p:cNvGrpSpPr/>
          <p:nvPr/>
        </p:nvGrpSpPr>
        <p:grpSpPr>
          <a:xfrm rot="0">
            <a:off x="7610475" y="3810000"/>
            <a:ext cx="1143000" cy="2362200"/>
            <a:chOff x="4464" y="2784"/>
            <a:chExt cx="720" cy="1488"/>
          </a:xfrm>
        </p:grpSpPr>
        <p:sp>
          <p:nvSpPr>
            <p:cNvPr id="1048862" name="Freeform 6" descr="Divot"/>
            <p:cNvSpPr/>
            <p:nvPr/>
          </p:nvSpPr>
          <p:spPr bwMode="auto">
            <a:xfrm rot="0">
              <a:off x="4464" y="2784"/>
              <a:ext cx="720" cy="1488"/>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pattFill prst="divot">
              <a:fgClr>
                <a:srgbClr val="008000"/>
              </a:fgClr>
              <a:bgClr>
                <a:srgbClr val="FFFFFF"/>
              </a:bgClr>
            </a:pattFill>
            <a:ln w="0" cap="flat" cmpd="sng">
              <a:solidFill>
                <a:schemeClr val="lt2">
                  <a:alpha val="100000"/>
                </a:schemeClr>
              </a:solidFill>
              <a:prstDash val="solid"/>
              <a:round/>
            </a:ln>
          </p:spPr>
        </p:sp>
        <p:sp>
          <p:nvSpPr>
            <p:cNvPr id="1048863" name="Freeform 7" descr="Small confetti"/>
            <p:cNvSpPr/>
            <p:nvPr/>
          </p:nvSpPr>
          <p:spPr bwMode="auto">
            <a:xfrm rot="0">
              <a:off x="4497" y="2816"/>
              <a:ext cx="651" cy="1262"/>
            </a:xfrm>
            <a:custGeom>
              <a:avLst/>
              <a:gdLst>
                <a:gd name="l" fmla="*/ 0 w 1152"/>
                <a:gd name="t" fmla="*/ 0 h 2688"/>
                <a:gd name="r" fmla="*/ 1152 w 1152"/>
                <a:gd name="b" fmla="*/ 2688 h 2688"/>
              </a:gdLst>
              <a:ahLst/>
              <a:rect l="l" t="t" r="r" b="b"/>
              <a:pathLst>
                <a:path w="1152" h="2688">
                  <a:moveTo>
                    <a:pt x="576" y="0"/>
                  </a:moveTo>
                  <a:lnTo>
                    <a:pt x="480" y="48"/>
                  </a:lnTo>
                  <a:lnTo>
                    <a:pt x="480" y="144"/>
                  </a:lnTo>
                  <a:lnTo>
                    <a:pt x="528" y="240"/>
                  </a:lnTo>
                  <a:lnTo>
                    <a:pt x="528" y="432"/>
                  </a:lnTo>
                  <a:lnTo>
                    <a:pt x="480" y="528"/>
                  </a:lnTo>
                  <a:lnTo>
                    <a:pt x="336" y="576"/>
                  </a:lnTo>
                  <a:lnTo>
                    <a:pt x="192" y="672"/>
                  </a:lnTo>
                  <a:lnTo>
                    <a:pt x="96" y="912"/>
                  </a:lnTo>
                  <a:lnTo>
                    <a:pt x="0" y="1344"/>
                  </a:lnTo>
                  <a:lnTo>
                    <a:pt x="0" y="1488"/>
                  </a:lnTo>
                  <a:lnTo>
                    <a:pt x="96" y="1308"/>
                  </a:lnTo>
                  <a:lnTo>
                    <a:pt x="144" y="1008"/>
                  </a:lnTo>
                  <a:lnTo>
                    <a:pt x="222" y="840"/>
                  </a:lnTo>
                  <a:lnTo>
                    <a:pt x="420" y="738"/>
                  </a:lnTo>
                  <a:lnTo>
                    <a:pt x="468" y="888"/>
                  </a:lnTo>
                  <a:lnTo>
                    <a:pt x="474" y="942"/>
                  </a:lnTo>
                  <a:lnTo>
                    <a:pt x="456" y="1266"/>
                  </a:lnTo>
                  <a:lnTo>
                    <a:pt x="384" y="1440"/>
                  </a:lnTo>
                  <a:lnTo>
                    <a:pt x="336" y="1632"/>
                  </a:lnTo>
                  <a:lnTo>
                    <a:pt x="336" y="1968"/>
                  </a:lnTo>
                  <a:lnTo>
                    <a:pt x="402" y="2172"/>
                  </a:lnTo>
                  <a:lnTo>
                    <a:pt x="372" y="2460"/>
                  </a:lnTo>
                  <a:lnTo>
                    <a:pt x="384" y="2640"/>
                  </a:lnTo>
                  <a:lnTo>
                    <a:pt x="432" y="2688"/>
                  </a:lnTo>
                  <a:lnTo>
                    <a:pt x="480" y="2592"/>
                  </a:lnTo>
                  <a:lnTo>
                    <a:pt x="480" y="2256"/>
                  </a:lnTo>
                  <a:lnTo>
                    <a:pt x="480" y="2208"/>
                  </a:lnTo>
                  <a:lnTo>
                    <a:pt x="468" y="1878"/>
                  </a:lnTo>
                  <a:lnTo>
                    <a:pt x="510" y="1482"/>
                  </a:lnTo>
                  <a:lnTo>
                    <a:pt x="624" y="1488"/>
                  </a:lnTo>
                  <a:lnTo>
                    <a:pt x="702" y="1710"/>
                  </a:lnTo>
                  <a:lnTo>
                    <a:pt x="672" y="2064"/>
                  </a:lnTo>
                  <a:lnTo>
                    <a:pt x="672" y="2400"/>
                  </a:lnTo>
                  <a:lnTo>
                    <a:pt x="702" y="2688"/>
                  </a:lnTo>
                  <a:lnTo>
                    <a:pt x="750" y="2676"/>
                  </a:lnTo>
                  <a:lnTo>
                    <a:pt x="804" y="2436"/>
                  </a:lnTo>
                  <a:lnTo>
                    <a:pt x="768" y="2118"/>
                  </a:lnTo>
                  <a:lnTo>
                    <a:pt x="792" y="2094"/>
                  </a:lnTo>
                  <a:lnTo>
                    <a:pt x="828" y="1722"/>
                  </a:lnTo>
                  <a:lnTo>
                    <a:pt x="732" y="1410"/>
                  </a:lnTo>
                  <a:lnTo>
                    <a:pt x="672" y="1296"/>
                  </a:lnTo>
                  <a:lnTo>
                    <a:pt x="696" y="954"/>
                  </a:lnTo>
                  <a:lnTo>
                    <a:pt x="726" y="858"/>
                  </a:lnTo>
                  <a:lnTo>
                    <a:pt x="774" y="708"/>
                  </a:lnTo>
                  <a:lnTo>
                    <a:pt x="1008" y="960"/>
                  </a:lnTo>
                  <a:lnTo>
                    <a:pt x="1056" y="1248"/>
                  </a:lnTo>
                  <a:lnTo>
                    <a:pt x="1146" y="1488"/>
                  </a:lnTo>
                  <a:lnTo>
                    <a:pt x="1152" y="1248"/>
                  </a:lnTo>
                  <a:lnTo>
                    <a:pt x="1056" y="912"/>
                  </a:lnTo>
                  <a:lnTo>
                    <a:pt x="912" y="624"/>
                  </a:lnTo>
                  <a:lnTo>
                    <a:pt x="720" y="528"/>
                  </a:lnTo>
                  <a:lnTo>
                    <a:pt x="624" y="432"/>
                  </a:lnTo>
                  <a:lnTo>
                    <a:pt x="624" y="240"/>
                  </a:lnTo>
                  <a:lnTo>
                    <a:pt x="672" y="144"/>
                  </a:lnTo>
                  <a:lnTo>
                    <a:pt x="648" y="36"/>
                  </a:lnTo>
                  <a:lnTo>
                    <a:pt x="576" y="0"/>
                  </a:lnTo>
                </a:path>
              </a:pathLst>
            </a:custGeom>
            <a:pattFill prst="smConfetti">
              <a:fgClr>
                <a:srgbClr val="008000"/>
              </a:fgClr>
              <a:bgClr>
                <a:srgbClr val="FFFFFF"/>
              </a:bgClr>
            </a:pattFill>
            <a:ln w="9525" cap="flat" cmpd="sng">
              <a:solidFill>
                <a:srgbClr val="FF0000">
                  <a:alpha val="100000"/>
                </a:srgbClr>
              </a:solidFill>
              <a:prstDash val="solid"/>
              <a:round/>
            </a:ln>
          </p:spPr>
        </p:sp>
      </p:grpSp>
      <p:grpSp>
        <p:nvGrpSpPr>
          <p:cNvPr id="145" name=""/>
          <p:cNvGrpSpPr/>
          <p:nvPr/>
        </p:nvGrpSpPr>
        <p:grpSpPr>
          <a:xfrm rot="0">
            <a:off x="2581275" y="3810000"/>
            <a:ext cx="1143000" cy="2362200"/>
            <a:chOff x="1584" y="2784"/>
            <a:chExt cx="720" cy="1488"/>
          </a:xfrm>
        </p:grpSpPr>
        <p:sp>
          <p:nvSpPr>
            <p:cNvPr id="1048864" name="Freeform 9"/>
            <p:cNvSpPr/>
            <p:nvPr/>
          </p:nvSpPr>
          <p:spPr bwMode="auto">
            <a:xfrm rot="0">
              <a:off x="1584" y="2784"/>
              <a:ext cx="720" cy="1488"/>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solidFill>
              <a:schemeClr val="dk1">
                <a:alpha val="100000"/>
              </a:schemeClr>
            </a:solidFill>
            <a:ln w="0" cap="flat" cmpd="sng">
              <a:solidFill>
                <a:srgbClr val="000000">
                  <a:alpha val="100000"/>
                </a:srgbClr>
              </a:solidFill>
              <a:prstDash val="solid"/>
              <a:round/>
            </a:ln>
          </p:spPr>
        </p:sp>
        <p:sp>
          <p:nvSpPr>
            <p:cNvPr id="1048865" name="Freeform 10" descr="20%"/>
            <p:cNvSpPr/>
            <p:nvPr/>
          </p:nvSpPr>
          <p:spPr bwMode="auto">
            <a:xfrm rot="0">
              <a:off x="1611" y="2807"/>
              <a:ext cx="651" cy="1262"/>
            </a:xfrm>
            <a:custGeom>
              <a:avLst/>
              <a:gdLst>
                <a:gd name="l" fmla="*/ 0 w 1152"/>
                <a:gd name="t" fmla="*/ 0 h 2688"/>
                <a:gd name="r" fmla="*/ 1152 w 1152"/>
                <a:gd name="b" fmla="*/ 2688 h 2688"/>
              </a:gdLst>
              <a:ahLst/>
              <a:rect l="l" t="t" r="r" b="b"/>
              <a:pathLst>
                <a:path w="1152" h="2688">
                  <a:moveTo>
                    <a:pt x="576" y="0"/>
                  </a:moveTo>
                  <a:lnTo>
                    <a:pt x="480" y="48"/>
                  </a:lnTo>
                  <a:lnTo>
                    <a:pt x="480" y="144"/>
                  </a:lnTo>
                  <a:lnTo>
                    <a:pt x="528" y="240"/>
                  </a:lnTo>
                  <a:lnTo>
                    <a:pt x="528" y="432"/>
                  </a:lnTo>
                  <a:lnTo>
                    <a:pt x="480" y="528"/>
                  </a:lnTo>
                  <a:lnTo>
                    <a:pt x="336" y="576"/>
                  </a:lnTo>
                  <a:lnTo>
                    <a:pt x="192" y="672"/>
                  </a:lnTo>
                  <a:lnTo>
                    <a:pt x="96" y="912"/>
                  </a:lnTo>
                  <a:lnTo>
                    <a:pt x="0" y="1344"/>
                  </a:lnTo>
                  <a:lnTo>
                    <a:pt x="0" y="1488"/>
                  </a:lnTo>
                  <a:lnTo>
                    <a:pt x="96" y="1308"/>
                  </a:lnTo>
                  <a:lnTo>
                    <a:pt x="144" y="1008"/>
                  </a:lnTo>
                  <a:lnTo>
                    <a:pt x="222" y="840"/>
                  </a:lnTo>
                  <a:lnTo>
                    <a:pt x="420" y="738"/>
                  </a:lnTo>
                  <a:lnTo>
                    <a:pt x="468" y="888"/>
                  </a:lnTo>
                  <a:lnTo>
                    <a:pt x="474" y="942"/>
                  </a:lnTo>
                  <a:lnTo>
                    <a:pt x="456" y="1266"/>
                  </a:lnTo>
                  <a:lnTo>
                    <a:pt x="384" y="1440"/>
                  </a:lnTo>
                  <a:lnTo>
                    <a:pt x="336" y="1632"/>
                  </a:lnTo>
                  <a:lnTo>
                    <a:pt x="336" y="1968"/>
                  </a:lnTo>
                  <a:lnTo>
                    <a:pt x="402" y="2172"/>
                  </a:lnTo>
                  <a:lnTo>
                    <a:pt x="372" y="2460"/>
                  </a:lnTo>
                  <a:lnTo>
                    <a:pt x="384" y="2640"/>
                  </a:lnTo>
                  <a:lnTo>
                    <a:pt x="432" y="2688"/>
                  </a:lnTo>
                  <a:lnTo>
                    <a:pt x="480" y="2592"/>
                  </a:lnTo>
                  <a:lnTo>
                    <a:pt x="480" y="2256"/>
                  </a:lnTo>
                  <a:lnTo>
                    <a:pt x="480" y="2208"/>
                  </a:lnTo>
                  <a:lnTo>
                    <a:pt x="468" y="1878"/>
                  </a:lnTo>
                  <a:lnTo>
                    <a:pt x="510" y="1482"/>
                  </a:lnTo>
                  <a:lnTo>
                    <a:pt x="624" y="1488"/>
                  </a:lnTo>
                  <a:lnTo>
                    <a:pt x="702" y="1710"/>
                  </a:lnTo>
                  <a:lnTo>
                    <a:pt x="672" y="2064"/>
                  </a:lnTo>
                  <a:lnTo>
                    <a:pt x="672" y="2400"/>
                  </a:lnTo>
                  <a:lnTo>
                    <a:pt x="702" y="2688"/>
                  </a:lnTo>
                  <a:lnTo>
                    <a:pt x="750" y="2676"/>
                  </a:lnTo>
                  <a:lnTo>
                    <a:pt x="804" y="2436"/>
                  </a:lnTo>
                  <a:lnTo>
                    <a:pt x="768" y="2118"/>
                  </a:lnTo>
                  <a:lnTo>
                    <a:pt x="792" y="2094"/>
                  </a:lnTo>
                  <a:lnTo>
                    <a:pt x="828" y="1722"/>
                  </a:lnTo>
                  <a:lnTo>
                    <a:pt x="732" y="1410"/>
                  </a:lnTo>
                  <a:lnTo>
                    <a:pt x="672" y="1296"/>
                  </a:lnTo>
                  <a:lnTo>
                    <a:pt x="696" y="954"/>
                  </a:lnTo>
                  <a:lnTo>
                    <a:pt x="726" y="858"/>
                  </a:lnTo>
                  <a:lnTo>
                    <a:pt x="774" y="708"/>
                  </a:lnTo>
                  <a:lnTo>
                    <a:pt x="1008" y="960"/>
                  </a:lnTo>
                  <a:lnTo>
                    <a:pt x="1056" y="1248"/>
                  </a:lnTo>
                  <a:lnTo>
                    <a:pt x="1146" y="1488"/>
                  </a:lnTo>
                  <a:lnTo>
                    <a:pt x="1152" y="1248"/>
                  </a:lnTo>
                  <a:lnTo>
                    <a:pt x="1056" y="912"/>
                  </a:lnTo>
                  <a:lnTo>
                    <a:pt x="912" y="624"/>
                  </a:lnTo>
                  <a:lnTo>
                    <a:pt x="720" y="528"/>
                  </a:lnTo>
                  <a:lnTo>
                    <a:pt x="624" y="432"/>
                  </a:lnTo>
                  <a:lnTo>
                    <a:pt x="624" y="240"/>
                  </a:lnTo>
                  <a:lnTo>
                    <a:pt x="672" y="144"/>
                  </a:lnTo>
                  <a:lnTo>
                    <a:pt x="648" y="36"/>
                  </a:lnTo>
                  <a:lnTo>
                    <a:pt x="576" y="0"/>
                  </a:lnTo>
                </a:path>
              </a:pathLst>
            </a:custGeom>
            <a:noFill/>
            <a:ln w="9525" cap="flat" cmpd="sng">
              <a:solidFill>
                <a:srgbClr val="FF0000">
                  <a:alpha val="100000"/>
                </a:srgbClr>
              </a:solidFill>
              <a:prstDash val="solid"/>
              <a:round/>
            </a:ln>
          </p:spPr>
        </p:sp>
      </p:grpSp>
      <p:sp>
        <p:nvSpPr>
          <p:cNvPr id="1048866" name="Freeform 11" descr="Divot"/>
          <p:cNvSpPr/>
          <p:nvPr/>
        </p:nvSpPr>
        <p:spPr bwMode="auto">
          <a:xfrm rot="0">
            <a:off x="4791075" y="1143000"/>
            <a:ext cx="1143000" cy="2362200"/>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pattFill prst="divot">
            <a:fgClr>
              <a:srgbClr val="008000"/>
            </a:fgClr>
            <a:bgClr>
              <a:srgbClr val="FFFFFF"/>
            </a:bgClr>
          </a:pattFill>
          <a:ln w="0" cap="flat" cmpd="sng">
            <a:solidFill>
              <a:srgbClr val="000000">
                <a:alpha val="100000"/>
              </a:srgbClr>
            </a:solidFill>
            <a:prstDash val="solid"/>
            <a:round/>
          </a:ln>
        </p:spPr>
      </p:sp>
      <p:sp>
        <p:nvSpPr>
          <p:cNvPr id="1048867" name="Freeform 12"/>
          <p:cNvSpPr/>
          <p:nvPr/>
        </p:nvSpPr>
        <p:spPr bwMode="auto">
          <a:xfrm rot="0">
            <a:off x="2505075" y="1066800"/>
            <a:ext cx="1143000" cy="2362200"/>
          </a:xfrm>
          <a:custGeom>
            <a:avLst/>
            <a:gdLst>
              <a:gd name="l" fmla="*/ 0 w 1274"/>
              <a:gd name="t" fmla="*/ 0 h 3168"/>
              <a:gd name="r" fmla="*/ 1274 w 1274"/>
              <a:gd name="b" fmla="*/ 3168 h 3168"/>
            </a:gdLst>
            <a:ahLst/>
            <a:rect l="l" t="t" r="r" b="b"/>
            <a:pathLst>
              <a:path w="1274" h="3168">
                <a:moveTo>
                  <a:pt x="645" y="1675"/>
                </a:moveTo>
                <a:lnTo>
                  <a:pt x="645" y="1874"/>
                </a:lnTo>
                <a:lnTo>
                  <a:pt x="658" y="1993"/>
                </a:lnTo>
                <a:lnTo>
                  <a:pt x="670" y="2064"/>
                </a:lnTo>
                <a:lnTo>
                  <a:pt x="662" y="2118"/>
                </a:lnTo>
                <a:lnTo>
                  <a:pt x="658" y="2180"/>
                </a:lnTo>
                <a:lnTo>
                  <a:pt x="670" y="2254"/>
                </a:lnTo>
                <a:lnTo>
                  <a:pt x="666" y="2308"/>
                </a:lnTo>
                <a:lnTo>
                  <a:pt x="670" y="2353"/>
                </a:lnTo>
                <a:lnTo>
                  <a:pt x="678" y="2390"/>
                </a:lnTo>
                <a:lnTo>
                  <a:pt x="683" y="2411"/>
                </a:lnTo>
                <a:lnTo>
                  <a:pt x="695" y="2436"/>
                </a:lnTo>
                <a:lnTo>
                  <a:pt x="699" y="2481"/>
                </a:lnTo>
                <a:lnTo>
                  <a:pt x="695" y="2535"/>
                </a:lnTo>
                <a:lnTo>
                  <a:pt x="687" y="2597"/>
                </a:lnTo>
                <a:lnTo>
                  <a:pt x="687" y="2663"/>
                </a:lnTo>
                <a:lnTo>
                  <a:pt x="691" y="2709"/>
                </a:lnTo>
                <a:lnTo>
                  <a:pt x="711" y="2767"/>
                </a:lnTo>
                <a:lnTo>
                  <a:pt x="724" y="2883"/>
                </a:lnTo>
                <a:lnTo>
                  <a:pt x="728" y="2928"/>
                </a:lnTo>
                <a:lnTo>
                  <a:pt x="724" y="2949"/>
                </a:lnTo>
                <a:lnTo>
                  <a:pt x="720" y="2974"/>
                </a:lnTo>
                <a:lnTo>
                  <a:pt x="703" y="2998"/>
                </a:lnTo>
                <a:lnTo>
                  <a:pt x="703" y="3007"/>
                </a:lnTo>
                <a:lnTo>
                  <a:pt x="703" y="3015"/>
                </a:lnTo>
                <a:lnTo>
                  <a:pt x="707" y="3027"/>
                </a:lnTo>
                <a:lnTo>
                  <a:pt x="703" y="3052"/>
                </a:lnTo>
                <a:lnTo>
                  <a:pt x="699" y="3065"/>
                </a:lnTo>
                <a:lnTo>
                  <a:pt x="695" y="3081"/>
                </a:lnTo>
                <a:lnTo>
                  <a:pt x="695" y="3094"/>
                </a:lnTo>
                <a:lnTo>
                  <a:pt x="687" y="3114"/>
                </a:lnTo>
                <a:lnTo>
                  <a:pt x="687" y="3127"/>
                </a:lnTo>
                <a:lnTo>
                  <a:pt x="683" y="3135"/>
                </a:lnTo>
                <a:lnTo>
                  <a:pt x="683" y="3147"/>
                </a:lnTo>
                <a:lnTo>
                  <a:pt x="687" y="3151"/>
                </a:lnTo>
                <a:lnTo>
                  <a:pt x="691" y="3160"/>
                </a:lnTo>
                <a:lnTo>
                  <a:pt x="699" y="3164"/>
                </a:lnTo>
                <a:lnTo>
                  <a:pt x="711" y="3168"/>
                </a:lnTo>
                <a:lnTo>
                  <a:pt x="724" y="3168"/>
                </a:lnTo>
                <a:lnTo>
                  <a:pt x="740" y="3160"/>
                </a:lnTo>
                <a:lnTo>
                  <a:pt x="757" y="3168"/>
                </a:lnTo>
                <a:lnTo>
                  <a:pt x="769" y="3168"/>
                </a:lnTo>
                <a:lnTo>
                  <a:pt x="798" y="3168"/>
                </a:lnTo>
                <a:lnTo>
                  <a:pt x="819" y="3164"/>
                </a:lnTo>
                <a:lnTo>
                  <a:pt x="840" y="3160"/>
                </a:lnTo>
                <a:lnTo>
                  <a:pt x="844" y="3156"/>
                </a:lnTo>
                <a:lnTo>
                  <a:pt x="873" y="3151"/>
                </a:lnTo>
                <a:lnTo>
                  <a:pt x="881" y="3147"/>
                </a:lnTo>
                <a:lnTo>
                  <a:pt x="889" y="3135"/>
                </a:lnTo>
                <a:lnTo>
                  <a:pt x="889" y="3127"/>
                </a:lnTo>
                <a:lnTo>
                  <a:pt x="877" y="3114"/>
                </a:lnTo>
                <a:lnTo>
                  <a:pt x="869" y="3094"/>
                </a:lnTo>
                <a:lnTo>
                  <a:pt x="856" y="3077"/>
                </a:lnTo>
                <a:lnTo>
                  <a:pt x="844" y="3065"/>
                </a:lnTo>
                <a:lnTo>
                  <a:pt x="827" y="3056"/>
                </a:lnTo>
                <a:lnTo>
                  <a:pt x="823" y="3044"/>
                </a:lnTo>
                <a:lnTo>
                  <a:pt x="831" y="3032"/>
                </a:lnTo>
                <a:lnTo>
                  <a:pt x="831" y="3019"/>
                </a:lnTo>
                <a:lnTo>
                  <a:pt x="819" y="2978"/>
                </a:lnTo>
                <a:lnTo>
                  <a:pt x="819" y="2936"/>
                </a:lnTo>
                <a:lnTo>
                  <a:pt x="827" y="2895"/>
                </a:lnTo>
                <a:lnTo>
                  <a:pt x="848" y="2808"/>
                </a:lnTo>
                <a:lnTo>
                  <a:pt x="881" y="2697"/>
                </a:lnTo>
                <a:lnTo>
                  <a:pt x="902" y="2630"/>
                </a:lnTo>
                <a:lnTo>
                  <a:pt x="910" y="2564"/>
                </a:lnTo>
                <a:lnTo>
                  <a:pt x="902" y="2481"/>
                </a:lnTo>
                <a:lnTo>
                  <a:pt x="881" y="2399"/>
                </a:lnTo>
                <a:lnTo>
                  <a:pt x="873" y="2366"/>
                </a:lnTo>
                <a:lnTo>
                  <a:pt x="873" y="2308"/>
                </a:lnTo>
                <a:lnTo>
                  <a:pt x="869" y="2254"/>
                </a:lnTo>
                <a:lnTo>
                  <a:pt x="877" y="2204"/>
                </a:lnTo>
                <a:lnTo>
                  <a:pt x="902" y="2138"/>
                </a:lnTo>
                <a:lnTo>
                  <a:pt x="927" y="2043"/>
                </a:lnTo>
                <a:lnTo>
                  <a:pt x="951" y="1915"/>
                </a:lnTo>
                <a:lnTo>
                  <a:pt x="976" y="1683"/>
                </a:lnTo>
                <a:lnTo>
                  <a:pt x="976" y="1617"/>
                </a:lnTo>
                <a:lnTo>
                  <a:pt x="968" y="1576"/>
                </a:lnTo>
                <a:lnTo>
                  <a:pt x="964" y="1543"/>
                </a:lnTo>
                <a:lnTo>
                  <a:pt x="956" y="1505"/>
                </a:lnTo>
                <a:lnTo>
                  <a:pt x="951" y="1472"/>
                </a:lnTo>
                <a:lnTo>
                  <a:pt x="943" y="1435"/>
                </a:lnTo>
                <a:lnTo>
                  <a:pt x="922" y="1394"/>
                </a:lnTo>
                <a:lnTo>
                  <a:pt x="927" y="1373"/>
                </a:lnTo>
                <a:lnTo>
                  <a:pt x="922" y="1348"/>
                </a:lnTo>
                <a:lnTo>
                  <a:pt x="914" y="1315"/>
                </a:lnTo>
                <a:lnTo>
                  <a:pt x="902" y="1286"/>
                </a:lnTo>
                <a:lnTo>
                  <a:pt x="898" y="1266"/>
                </a:lnTo>
                <a:lnTo>
                  <a:pt x="898" y="1249"/>
                </a:lnTo>
                <a:lnTo>
                  <a:pt x="898" y="1228"/>
                </a:lnTo>
                <a:lnTo>
                  <a:pt x="906" y="1212"/>
                </a:lnTo>
                <a:lnTo>
                  <a:pt x="927" y="1162"/>
                </a:lnTo>
                <a:lnTo>
                  <a:pt x="943" y="1121"/>
                </a:lnTo>
                <a:lnTo>
                  <a:pt x="964" y="1067"/>
                </a:lnTo>
                <a:lnTo>
                  <a:pt x="984" y="984"/>
                </a:lnTo>
                <a:lnTo>
                  <a:pt x="993" y="1063"/>
                </a:lnTo>
                <a:lnTo>
                  <a:pt x="1013" y="1113"/>
                </a:lnTo>
                <a:lnTo>
                  <a:pt x="1034" y="1137"/>
                </a:lnTo>
                <a:lnTo>
                  <a:pt x="1038" y="1170"/>
                </a:lnTo>
                <a:lnTo>
                  <a:pt x="1051" y="1195"/>
                </a:lnTo>
                <a:lnTo>
                  <a:pt x="1051" y="1228"/>
                </a:lnTo>
                <a:lnTo>
                  <a:pt x="1051" y="1274"/>
                </a:lnTo>
                <a:lnTo>
                  <a:pt x="1059" y="1323"/>
                </a:lnTo>
                <a:lnTo>
                  <a:pt x="1080" y="1390"/>
                </a:lnTo>
                <a:lnTo>
                  <a:pt x="1142" y="1501"/>
                </a:lnTo>
                <a:lnTo>
                  <a:pt x="1162" y="1559"/>
                </a:lnTo>
                <a:lnTo>
                  <a:pt x="1175" y="1617"/>
                </a:lnTo>
                <a:lnTo>
                  <a:pt x="1175" y="1650"/>
                </a:lnTo>
                <a:lnTo>
                  <a:pt x="1171" y="1671"/>
                </a:lnTo>
                <a:lnTo>
                  <a:pt x="1158" y="1683"/>
                </a:lnTo>
                <a:lnTo>
                  <a:pt x="1133" y="1729"/>
                </a:lnTo>
                <a:lnTo>
                  <a:pt x="1129" y="1754"/>
                </a:lnTo>
                <a:lnTo>
                  <a:pt x="1121" y="1774"/>
                </a:lnTo>
                <a:lnTo>
                  <a:pt x="1109" y="1791"/>
                </a:lnTo>
                <a:lnTo>
                  <a:pt x="1104" y="1803"/>
                </a:lnTo>
                <a:lnTo>
                  <a:pt x="1100" y="1816"/>
                </a:lnTo>
                <a:lnTo>
                  <a:pt x="1092" y="1832"/>
                </a:lnTo>
                <a:lnTo>
                  <a:pt x="1096" y="1840"/>
                </a:lnTo>
                <a:lnTo>
                  <a:pt x="1100" y="1849"/>
                </a:lnTo>
                <a:lnTo>
                  <a:pt x="1104" y="1849"/>
                </a:lnTo>
                <a:lnTo>
                  <a:pt x="1117" y="1849"/>
                </a:lnTo>
                <a:lnTo>
                  <a:pt x="1125" y="1845"/>
                </a:lnTo>
                <a:lnTo>
                  <a:pt x="1133" y="1840"/>
                </a:lnTo>
                <a:lnTo>
                  <a:pt x="1142" y="1828"/>
                </a:lnTo>
                <a:lnTo>
                  <a:pt x="1150" y="1811"/>
                </a:lnTo>
                <a:lnTo>
                  <a:pt x="1158" y="1803"/>
                </a:lnTo>
                <a:lnTo>
                  <a:pt x="1179" y="1783"/>
                </a:lnTo>
                <a:lnTo>
                  <a:pt x="1179" y="1799"/>
                </a:lnTo>
                <a:lnTo>
                  <a:pt x="1179" y="1816"/>
                </a:lnTo>
                <a:lnTo>
                  <a:pt x="1175" y="1836"/>
                </a:lnTo>
                <a:lnTo>
                  <a:pt x="1158" y="1853"/>
                </a:lnTo>
                <a:lnTo>
                  <a:pt x="1150" y="1865"/>
                </a:lnTo>
                <a:lnTo>
                  <a:pt x="1133" y="1874"/>
                </a:lnTo>
                <a:lnTo>
                  <a:pt x="1129" y="1878"/>
                </a:lnTo>
                <a:lnTo>
                  <a:pt x="1121" y="1890"/>
                </a:lnTo>
                <a:lnTo>
                  <a:pt x="1117" y="1894"/>
                </a:lnTo>
                <a:lnTo>
                  <a:pt x="1113" y="1898"/>
                </a:lnTo>
                <a:lnTo>
                  <a:pt x="1113" y="1911"/>
                </a:lnTo>
                <a:lnTo>
                  <a:pt x="1113" y="1915"/>
                </a:lnTo>
                <a:lnTo>
                  <a:pt x="1113" y="1923"/>
                </a:lnTo>
                <a:lnTo>
                  <a:pt x="1129" y="1927"/>
                </a:lnTo>
                <a:lnTo>
                  <a:pt x="1138" y="1936"/>
                </a:lnTo>
                <a:lnTo>
                  <a:pt x="1154" y="1936"/>
                </a:lnTo>
                <a:lnTo>
                  <a:pt x="1171" y="1936"/>
                </a:lnTo>
                <a:lnTo>
                  <a:pt x="1179" y="1931"/>
                </a:lnTo>
                <a:lnTo>
                  <a:pt x="1204" y="1915"/>
                </a:lnTo>
                <a:lnTo>
                  <a:pt x="1229" y="1894"/>
                </a:lnTo>
                <a:lnTo>
                  <a:pt x="1241" y="1886"/>
                </a:lnTo>
                <a:lnTo>
                  <a:pt x="1253" y="1861"/>
                </a:lnTo>
                <a:lnTo>
                  <a:pt x="1270" y="1811"/>
                </a:lnTo>
                <a:lnTo>
                  <a:pt x="1274" y="1799"/>
                </a:lnTo>
                <a:lnTo>
                  <a:pt x="1270" y="1758"/>
                </a:lnTo>
                <a:lnTo>
                  <a:pt x="1257" y="1692"/>
                </a:lnTo>
                <a:lnTo>
                  <a:pt x="1266" y="1642"/>
                </a:lnTo>
                <a:lnTo>
                  <a:pt x="1262" y="1609"/>
                </a:lnTo>
                <a:lnTo>
                  <a:pt x="1253" y="1493"/>
                </a:lnTo>
                <a:lnTo>
                  <a:pt x="1245" y="1352"/>
                </a:lnTo>
                <a:lnTo>
                  <a:pt x="1237" y="1266"/>
                </a:lnTo>
                <a:lnTo>
                  <a:pt x="1212" y="1187"/>
                </a:lnTo>
                <a:lnTo>
                  <a:pt x="1179" y="1129"/>
                </a:lnTo>
                <a:lnTo>
                  <a:pt x="1183" y="1046"/>
                </a:lnTo>
                <a:lnTo>
                  <a:pt x="1175" y="984"/>
                </a:lnTo>
                <a:lnTo>
                  <a:pt x="1162" y="926"/>
                </a:lnTo>
                <a:lnTo>
                  <a:pt x="1154" y="889"/>
                </a:lnTo>
                <a:lnTo>
                  <a:pt x="1138" y="848"/>
                </a:lnTo>
                <a:lnTo>
                  <a:pt x="1129" y="811"/>
                </a:lnTo>
                <a:lnTo>
                  <a:pt x="1133" y="782"/>
                </a:lnTo>
                <a:lnTo>
                  <a:pt x="1133" y="744"/>
                </a:lnTo>
                <a:lnTo>
                  <a:pt x="1129" y="711"/>
                </a:lnTo>
                <a:lnTo>
                  <a:pt x="1117" y="678"/>
                </a:lnTo>
                <a:lnTo>
                  <a:pt x="1104" y="653"/>
                </a:lnTo>
                <a:lnTo>
                  <a:pt x="1092" y="637"/>
                </a:lnTo>
                <a:lnTo>
                  <a:pt x="1075" y="620"/>
                </a:lnTo>
                <a:lnTo>
                  <a:pt x="1055" y="591"/>
                </a:lnTo>
                <a:lnTo>
                  <a:pt x="1038" y="579"/>
                </a:lnTo>
                <a:lnTo>
                  <a:pt x="1022" y="571"/>
                </a:lnTo>
                <a:lnTo>
                  <a:pt x="997" y="567"/>
                </a:lnTo>
                <a:lnTo>
                  <a:pt x="964" y="554"/>
                </a:lnTo>
                <a:lnTo>
                  <a:pt x="914" y="538"/>
                </a:lnTo>
                <a:lnTo>
                  <a:pt x="885" y="525"/>
                </a:lnTo>
                <a:lnTo>
                  <a:pt x="856" y="517"/>
                </a:lnTo>
                <a:lnTo>
                  <a:pt x="831" y="505"/>
                </a:lnTo>
                <a:lnTo>
                  <a:pt x="811" y="500"/>
                </a:lnTo>
                <a:lnTo>
                  <a:pt x="786" y="492"/>
                </a:lnTo>
                <a:lnTo>
                  <a:pt x="765" y="484"/>
                </a:lnTo>
                <a:lnTo>
                  <a:pt x="757" y="467"/>
                </a:lnTo>
                <a:lnTo>
                  <a:pt x="753" y="414"/>
                </a:lnTo>
                <a:lnTo>
                  <a:pt x="765" y="380"/>
                </a:lnTo>
                <a:lnTo>
                  <a:pt x="778" y="318"/>
                </a:lnTo>
                <a:lnTo>
                  <a:pt x="786" y="318"/>
                </a:lnTo>
                <a:lnTo>
                  <a:pt x="790" y="302"/>
                </a:lnTo>
                <a:lnTo>
                  <a:pt x="794" y="273"/>
                </a:lnTo>
                <a:lnTo>
                  <a:pt x="807" y="248"/>
                </a:lnTo>
                <a:lnTo>
                  <a:pt x="815" y="223"/>
                </a:lnTo>
                <a:lnTo>
                  <a:pt x="815" y="207"/>
                </a:lnTo>
                <a:lnTo>
                  <a:pt x="807" y="203"/>
                </a:lnTo>
                <a:lnTo>
                  <a:pt x="798" y="207"/>
                </a:lnTo>
                <a:lnTo>
                  <a:pt x="798" y="157"/>
                </a:lnTo>
                <a:lnTo>
                  <a:pt x="794" y="128"/>
                </a:lnTo>
                <a:lnTo>
                  <a:pt x="790" y="95"/>
                </a:lnTo>
                <a:lnTo>
                  <a:pt x="769" y="58"/>
                </a:lnTo>
                <a:lnTo>
                  <a:pt x="749" y="33"/>
                </a:lnTo>
                <a:lnTo>
                  <a:pt x="724" y="17"/>
                </a:lnTo>
                <a:lnTo>
                  <a:pt x="699" y="8"/>
                </a:lnTo>
                <a:lnTo>
                  <a:pt x="674" y="0"/>
                </a:lnTo>
                <a:lnTo>
                  <a:pt x="649" y="0"/>
                </a:lnTo>
                <a:lnTo>
                  <a:pt x="616" y="0"/>
                </a:lnTo>
                <a:lnTo>
                  <a:pt x="592" y="4"/>
                </a:lnTo>
                <a:lnTo>
                  <a:pt x="571" y="8"/>
                </a:lnTo>
                <a:lnTo>
                  <a:pt x="546" y="17"/>
                </a:lnTo>
                <a:lnTo>
                  <a:pt x="525" y="33"/>
                </a:lnTo>
                <a:lnTo>
                  <a:pt x="501" y="62"/>
                </a:lnTo>
                <a:lnTo>
                  <a:pt x="484" y="95"/>
                </a:lnTo>
                <a:lnTo>
                  <a:pt x="476" y="128"/>
                </a:lnTo>
                <a:lnTo>
                  <a:pt x="476" y="161"/>
                </a:lnTo>
                <a:lnTo>
                  <a:pt x="476" y="207"/>
                </a:lnTo>
                <a:lnTo>
                  <a:pt x="463" y="207"/>
                </a:lnTo>
                <a:lnTo>
                  <a:pt x="455" y="211"/>
                </a:lnTo>
                <a:lnTo>
                  <a:pt x="459" y="223"/>
                </a:lnTo>
                <a:lnTo>
                  <a:pt x="467" y="252"/>
                </a:lnTo>
                <a:lnTo>
                  <a:pt x="476" y="273"/>
                </a:lnTo>
                <a:lnTo>
                  <a:pt x="480" y="306"/>
                </a:lnTo>
                <a:lnTo>
                  <a:pt x="484" y="318"/>
                </a:lnTo>
                <a:lnTo>
                  <a:pt x="496" y="323"/>
                </a:lnTo>
                <a:lnTo>
                  <a:pt x="509" y="380"/>
                </a:lnTo>
                <a:lnTo>
                  <a:pt x="521" y="414"/>
                </a:lnTo>
                <a:lnTo>
                  <a:pt x="517" y="467"/>
                </a:lnTo>
                <a:lnTo>
                  <a:pt x="509" y="480"/>
                </a:lnTo>
                <a:lnTo>
                  <a:pt x="488" y="488"/>
                </a:lnTo>
                <a:lnTo>
                  <a:pt x="467" y="492"/>
                </a:lnTo>
                <a:lnTo>
                  <a:pt x="443" y="496"/>
                </a:lnTo>
                <a:lnTo>
                  <a:pt x="422" y="505"/>
                </a:lnTo>
                <a:lnTo>
                  <a:pt x="389" y="517"/>
                </a:lnTo>
                <a:lnTo>
                  <a:pt x="347" y="534"/>
                </a:lnTo>
                <a:lnTo>
                  <a:pt x="310" y="554"/>
                </a:lnTo>
                <a:lnTo>
                  <a:pt x="277" y="567"/>
                </a:lnTo>
                <a:lnTo>
                  <a:pt x="252" y="571"/>
                </a:lnTo>
                <a:lnTo>
                  <a:pt x="236" y="579"/>
                </a:lnTo>
                <a:lnTo>
                  <a:pt x="219" y="591"/>
                </a:lnTo>
                <a:lnTo>
                  <a:pt x="199" y="620"/>
                </a:lnTo>
                <a:lnTo>
                  <a:pt x="182" y="637"/>
                </a:lnTo>
                <a:lnTo>
                  <a:pt x="170" y="653"/>
                </a:lnTo>
                <a:lnTo>
                  <a:pt x="157" y="678"/>
                </a:lnTo>
                <a:lnTo>
                  <a:pt x="145" y="711"/>
                </a:lnTo>
                <a:lnTo>
                  <a:pt x="141" y="744"/>
                </a:lnTo>
                <a:lnTo>
                  <a:pt x="141" y="782"/>
                </a:lnTo>
                <a:lnTo>
                  <a:pt x="145" y="811"/>
                </a:lnTo>
                <a:lnTo>
                  <a:pt x="137" y="848"/>
                </a:lnTo>
                <a:lnTo>
                  <a:pt x="120" y="889"/>
                </a:lnTo>
                <a:lnTo>
                  <a:pt x="112" y="926"/>
                </a:lnTo>
                <a:lnTo>
                  <a:pt x="99" y="984"/>
                </a:lnTo>
                <a:lnTo>
                  <a:pt x="91" y="1046"/>
                </a:lnTo>
                <a:lnTo>
                  <a:pt x="95" y="1129"/>
                </a:lnTo>
                <a:lnTo>
                  <a:pt x="62" y="1187"/>
                </a:lnTo>
                <a:lnTo>
                  <a:pt x="37" y="1266"/>
                </a:lnTo>
                <a:lnTo>
                  <a:pt x="29" y="1352"/>
                </a:lnTo>
                <a:lnTo>
                  <a:pt x="21" y="1493"/>
                </a:lnTo>
                <a:lnTo>
                  <a:pt x="12" y="1609"/>
                </a:lnTo>
                <a:lnTo>
                  <a:pt x="8" y="1642"/>
                </a:lnTo>
                <a:lnTo>
                  <a:pt x="17" y="1692"/>
                </a:lnTo>
                <a:lnTo>
                  <a:pt x="4" y="1758"/>
                </a:lnTo>
                <a:lnTo>
                  <a:pt x="0" y="1799"/>
                </a:lnTo>
                <a:lnTo>
                  <a:pt x="4" y="1811"/>
                </a:lnTo>
                <a:lnTo>
                  <a:pt x="21" y="1861"/>
                </a:lnTo>
                <a:lnTo>
                  <a:pt x="33" y="1886"/>
                </a:lnTo>
                <a:lnTo>
                  <a:pt x="46" y="1894"/>
                </a:lnTo>
                <a:lnTo>
                  <a:pt x="70" y="1915"/>
                </a:lnTo>
                <a:lnTo>
                  <a:pt x="95" y="1931"/>
                </a:lnTo>
                <a:lnTo>
                  <a:pt x="103" y="1936"/>
                </a:lnTo>
                <a:lnTo>
                  <a:pt x="120" y="1936"/>
                </a:lnTo>
                <a:lnTo>
                  <a:pt x="137" y="1936"/>
                </a:lnTo>
                <a:lnTo>
                  <a:pt x="145" y="1927"/>
                </a:lnTo>
                <a:lnTo>
                  <a:pt x="161" y="1923"/>
                </a:lnTo>
                <a:lnTo>
                  <a:pt x="161" y="1915"/>
                </a:lnTo>
                <a:lnTo>
                  <a:pt x="161" y="1911"/>
                </a:lnTo>
                <a:lnTo>
                  <a:pt x="161" y="1898"/>
                </a:lnTo>
                <a:lnTo>
                  <a:pt x="157" y="1894"/>
                </a:lnTo>
                <a:lnTo>
                  <a:pt x="153" y="1890"/>
                </a:lnTo>
                <a:lnTo>
                  <a:pt x="145" y="1878"/>
                </a:lnTo>
                <a:lnTo>
                  <a:pt x="141" y="1874"/>
                </a:lnTo>
                <a:lnTo>
                  <a:pt x="124" y="1865"/>
                </a:lnTo>
                <a:lnTo>
                  <a:pt x="116" y="1853"/>
                </a:lnTo>
                <a:lnTo>
                  <a:pt x="99" y="1836"/>
                </a:lnTo>
                <a:lnTo>
                  <a:pt x="95" y="1816"/>
                </a:lnTo>
                <a:lnTo>
                  <a:pt x="95" y="1799"/>
                </a:lnTo>
                <a:lnTo>
                  <a:pt x="95" y="1783"/>
                </a:lnTo>
                <a:lnTo>
                  <a:pt x="116" y="1803"/>
                </a:lnTo>
                <a:lnTo>
                  <a:pt x="124" y="1811"/>
                </a:lnTo>
                <a:lnTo>
                  <a:pt x="132" y="1828"/>
                </a:lnTo>
                <a:lnTo>
                  <a:pt x="141" y="1840"/>
                </a:lnTo>
                <a:lnTo>
                  <a:pt x="149" y="1845"/>
                </a:lnTo>
                <a:lnTo>
                  <a:pt x="157" y="1849"/>
                </a:lnTo>
                <a:lnTo>
                  <a:pt x="170" y="1849"/>
                </a:lnTo>
                <a:lnTo>
                  <a:pt x="174" y="1849"/>
                </a:lnTo>
                <a:lnTo>
                  <a:pt x="178" y="1840"/>
                </a:lnTo>
                <a:lnTo>
                  <a:pt x="182" y="1832"/>
                </a:lnTo>
                <a:lnTo>
                  <a:pt x="174" y="1816"/>
                </a:lnTo>
                <a:lnTo>
                  <a:pt x="170" y="1803"/>
                </a:lnTo>
                <a:lnTo>
                  <a:pt x="165" y="1791"/>
                </a:lnTo>
                <a:lnTo>
                  <a:pt x="153" y="1774"/>
                </a:lnTo>
                <a:lnTo>
                  <a:pt x="145" y="1754"/>
                </a:lnTo>
                <a:lnTo>
                  <a:pt x="141" y="1729"/>
                </a:lnTo>
                <a:lnTo>
                  <a:pt x="116" y="1683"/>
                </a:lnTo>
                <a:lnTo>
                  <a:pt x="103" y="1671"/>
                </a:lnTo>
                <a:lnTo>
                  <a:pt x="99" y="1650"/>
                </a:lnTo>
                <a:lnTo>
                  <a:pt x="99" y="1617"/>
                </a:lnTo>
                <a:lnTo>
                  <a:pt x="112" y="1559"/>
                </a:lnTo>
                <a:lnTo>
                  <a:pt x="132" y="1501"/>
                </a:lnTo>
                <a:lnTo>
                  <a:pt x="194" y="1390"/>
                </a:lnTo>
                <a:lnTo>
                  <a:pt x="215" y="1323"/>
                </a:lnTo>
                <a:lnTo>
                  <a:pt x="223" y="1274"/>
                </a:lnTo>
                <a:lnTo>
                  <a:pt x="223" y="1224"/>
                </a:lnTo>
                <a:lnTo>
                  <a:pt x="223" y="1183"/>
                </a:lnTo>
                <a:lnTo>
                  <a:pt x="232" y="1162"/>
                </a:lnTo>
                <a:lnTo>
                  <a:pt x="244" y="1141"/>
                </a:lnTo>
                <a:lnTo>
                  <a:pt x="248" y="1121"/>
                </a:lnTo>
                <a:lnTo>
                  <a:pt x="265" y="1104"/>
                </a:lnTo>
                <a:lnTo>
                  <a:pt x="281" y="1063"/>
                </a:lnTo>
                <a:lnTo>
                  <a:pt x="290" y="993"/>
                </a:lnTo>
                <a:lnTo>
                  <a:pt x="310" y="1067"/>
                </a:lnTo>
                <a:lnTo>
                  <a:pt x="327" y="1113"/>
                </a:lnTo>
                <a:lnTo>
                  <a:pt x="347" y="1162"/>
                </a:lnTo>
                <a:lnTo>
                  <a:pt x="368" y="1212"/>
                </a:lnTo>
                <a:lnTo>
                  <a:pt x="376" y="1228"/>
                </a:lnTo>
                <a:lnTo>
                  <a:pt x="376" y="1249"/>
                </a:lnTo>
                <a:lnTo>
                  <a:pt x="372" y="1261"/>
                </a:lnTo>
                <a:lnTo>
                  <a:pt x="372" y="1286"/>
                </a:lnTo>
                <a:lnTo>
                  <a:pt x="360" y="1315"/>
                </a:lnTo>
                <a:lnTo>
                  <a:pt x="352" y="1344"/>
                </a:lnTo>
                <a:lnTo>
                  <a:pt x="352" y="1377"/>
                </a:lnTo>
                <a:lnTo>
                  <a:pt x="356" y="1402"/>
                </a:lnTo>
                <a:lnTo>
                  <a:pt x="335" y="1443"/>
                </a:lnTo>
                <a:lnTo>
                  <a:pt x="327" y="1472"/>
                </a:lnTo>
                <a:lnTo>
                  <a:pt x="323" y="1505"/>
                </a:lnTo>
                <a:lnTo>
                  <a:pt x="319" y="1530"/>
                </a:lnTo>
                <a:lnTo>
                  <a:pt x="310" y="1576"/>
                </a:lnTo>
                <a:lnTo>
                  <a:pt x="306" y="1617"/>
                </a:lnTo>
                <a:lnTo>
                  <a:pt x="298" y="1683"/>
                </a:lnTo>
                <a:lnTo>
                  <a:pt x="323" y="1915"/>
                </a:lnTo>
                <a:lnTo>
                  <a:pt x="347" y="2043"/>
                </a:lnTo>
                <a:lnTo>
                  <a:pt x="372" y="2138"/>
                </a:lnTo>
                <a:lnTo>
                  <a:pt x="397" y="2204"/>
                </a:lnTo>
                <a:lnTo>
                  <a:pt x="405" y="2254"/>
                </a:lnTo>
                <a:lnTo>
                  <a:pt x="401" y="2308"/>
                </a:lnTo>
                <a:lnTo>
                  <a:pt x="401" y="2366"/>
                </a:lnTo>
                <a:lnTo>
                  <a:pt x="393" y="2399"/>
                </a:lnTo>
                <a:lnTo>
                  <a:pt x="372" y="2481"/>
                </a:lnTo>
                <a:lnTo>
                  <a:pt x="364" y="2564"/>
                </a:lnTo>
                <a:lnTo>
                  <a:pt x="372" y="2630"/>
                </a:lnTo>
                <a:lnTo>
                  <a:pt x="393" y="2697"/>
                </a:lnTo>
                <a:lnTo>
                  <a:pt x="426" y="2808"/>
                </a:lnTo>
                <a:lnTo>
                  <a:pt x="451" y="2891"/>
                </a:lnTo>
                <a:lnTo>
                  <a:pt x="455" y="2936"/>
                </a:lnTo>
                <a:lnTo>
                  <a:pt x="455" y="2978"/>
                </a:lnTo>
                <a:lnTo>
                  <a:pt x="443" y="3019"/>
                </a:lnTo>
                <a:lnTo>
                  <a:pt x="443" y="3032"/>
                </a:lnTo>
                <a:lnTo>
                  <a:pt x="451" y="3044"/>
                </a:lnTo>
                <a:lnTo>
                  <a:pt x="447" y="3056"/>
                </a:lnTo>
                <a:lnTo>
                  <a:pt x="430" y="3065"/>
                </a:lnTo>
                <a:lnTo>
                  <a:pt x="418" y="3077"/>
                </a:lnTo>
                <a:lnTo>
                  <a:pt x="405" y="3094"/>
                </a:lnTo>
                <a:lnTo>
                  <a:pt x="397" y="3114"/>
                </a:lnTo>
                <a:lnTo>
                  <a:pt x="385" y="3127"/>
                </a:lnTo>
                <a:lnTo>
                  <a:pt x="385" y="3135"/>
                </a:lnTo>
                <a:lnTo>
                  <a:pt x="393" y="3147"/>
                </a:lnTo>
                <a:lnTo>
                  <a:pt x="410" y="3151"/>
                </a:lnTo>
                <a:lnTo>
                  <a:pt x="426" y="3151"/>
                </a:lnTo>
                <a:lnTo>
                  <a:pt x="438" y="3160"/>
                </a:lnTo>
                <a:lnTo>
                  <a:pt x="463" y="3168"/>
                </a:lnTo>
                <a:lnTo>
                  <a:pt x="488" y="3168"/>
                </a:lnTo>
                <a:lnTo>
                  <a:pt x="505" y="3168"/>
                </a:lnTo>
                <a:lnTo>
                  <a:pt x="517" y="3168"/>
                </a:lnTo>
                <a:lnTo>
                  <a:pt x="534" y="3160"/>
                </a:lnTo>
                <a:lnTo>
                  <a:pt x="542" y="3164"/>
                </a:lnTo>
                <a:lnTo>
                  <a:pt x="550" y="3168"/>
                </a:lnTo>
                <a:lnTo>
                  <a:pt x="563" y="3168"/>
                </a:lnTo>
                <a:lnTo>
                  <a:pt x="575" y="3164"/>
                </a:lnTo>
                <a:lnTo>
                  <a:pt x="583" y="3160"/>
                </a:lnTo>
                <a:lnTo>
                  <a:pt x="587" y="3151"/>
                </a:lnTo>
                <a:lnTo>
                  <a:pt x="592" y="3147"/>
                </a:lnTo>
                <a:lnTo>
                  <a:pt x="592" y="3135"/>
                </a:lnTo>
                <a:lnTo>
                  <a:pt x="587" y="3127"/>
                </a:lnTo>
                <a:lnTo>
                  <a:pt x="587" y="3114"/>
                </a:lnTo>
                <a:lnTo>
                  <a:pt x="579" y="3094"/>
                </a:lnTo>
                <a:lnTo>
                  <a:pt x="579" y="3081"/>
                </a:lnTo>
                <a:lnTo>
                  <a:pt x="575" y="3065"/>
                </a:lnTo>
                <a:lnTo>
                  <a:pt x="571" y="3052"/>
                </a:lnTo>
                <a:lnTo>
                  <a:pt x="567" y="3027"/>
                </a:lnTo>
                <a:lnTo>
                  <a:pt x="571" y="3015"/>
                </a:lnTo>
                <a:lnTo>
                  <a:pt x="571" y="3007"/>
                </a:lnTo>
                <a:lnTo>
                  <a:pt x="571" y="2998"/>
                </a:lnTo>
                <a:lnTo>
                  <a:pt x="554" y="2974"/>
                </a:lnTo>
                <a:lnTo>
                  <a:pt x="550" y="2949"/>
                </a:lnTo>
                <a:lnTo>
                  <a:pt x="546" y="2928"/>
                </a:lnTo>
                <a:lnTo>
                  <a:pt x="550" y="2883"/>
                </a:lnTo>
                <a:lnTo>
                  <a:pt x="563" y="2767"/>
                </a:lnTo>
                <a:lnTo>
                  <a:pt x="583" y="2709"/>
                </a:lnTo>
                <a:lnTo>
                  <a:pt x="587" y="2663"/>
                </a:lnTo>
                <a:lnTo>
                  <a:pt x="587" y="2597"/>
                </a:lnTo>
                <a:lnTo>
                  <a:pt x="579" y="2535"/>
                </a:lnTo>
                <a:lnTo>
                  <a:pt x="575" y="2481"/>
                </a:lnTo>
                <a:lnTo>
                  <a:pt x="579" y="2436"/>
                </a:lnTo>
                <a:lnTo>
                  <a:pt x="592" y="2411"/>
                </a:lnTo>
                <a:lnTo>
                  <a:pt x="596" y="2390"/>
                </a:lnTo>
                <a:lnTo>
                  <a:pt x="604" y="2353"/>
                </a:lnTo>
                <a:lnTo>
                  <a:pt x="608" y="2308"/>
                </a:lnTo>
                <a:lnTo>
                  <a:pt x="604" y="2254"/>
                </a:lnTo>
                <a:lnTo>
                  <a:pt x="616" y="2180"/>
                </a:lnTo>
                <a:lnTo>
                  <a:pt x="612" y="2118"/>
                </a:lnTo>
                <a:lnTo>
                  <a:pt x="604" y="2064"/>
                </a:lnTo>
                <a:lnTo>
                  <a:pt x="616" y="1993"/>
                </a:lnTo>
                <a:lnTo>
                  <a:pt x="629" y="1874"/>
                </a:lnTo>
                <a:lnTo>
                  <a:pt x="629" y="1675"/>
                </a:lnTo>
                <a:lnTo>
                  <a:pt x="645" y="1675"/>
                </a:lnTo>
              </a:path>
            </a:pathLst>
          </a:custGeom>
          <a:solidFill>
            <a:schemeClr val="dk1">
              <a:alpha val="100000"/>
            </a:schemeClr>
          </a:solidFill>
          <a:ln w="0" cap="flat" cmpd="sng">
            <a:solidFill>
              <a:srgbClr val="000000">
                <a:alpha val="100000"/>
              </a:srgbClr>
            </a:solidFill>
            <a:prstDash val="solid"/>
            <a:round/>
          </a:ln>
        </p:spPr>
      </p:sp>
      <p:sp>
        <p:nvSpPr>
          <p:cNvPr id="1048868" name="AutoShape 13"/>
          <p:cNvSpPr/>
          <p:nvPr/>
        </p:nvSpPr>
        <p:spPr>
          <a:xfrm rot="0">
            <a:off x="3952875" y="2362200"/>
            <a:ext cx="685800" cy="152400"/>
          </a:xfrm>
          <a:prstGeom prst="rightArrow">
            <a:avLst>
              <a:gd name="adj1" fmla="val 50000"/>
              <a:gd name="adj2" fmla="val 112500"/>
            </a:avLst>
          </a:prstGeom>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869" name="AutoShape 14"/>
          <p:cNvSpPr/>
          <p:nvPr/>
        </p:nvSpPr>
        <p:spPr>
          <a:xfrm rot="0">
            <a:off x="6619875" y="4876800"/>
            <a:ext cx="685800" cy="152400"/>
          </a:xfrm>
          <a:prstGeom prst="rightArrow">
            <a:avLst>
              <a:gd name="adj1" fmla="val 50000"/>
              <a:gd name="adj2" fmla="val 112500"/>
            </a:avLst>
          </a:prstGeom>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870" name="AutoShape 15"/>
          <p:cNvSpPr/>
          <p:nvPr/>
        </p:nvSpPr>
        <p:spPr>
          <a:xfrm rot="0">
            <a:off x="3952875" y="4876800"/>
            <a:ext cx="685800" cy="152400"/>
          </a:xfrm>
          <a:prstGeom prst="rightArrow">
            <a:avLst>
              <a:gd name="adj1" fmla="val 50000"/>
              <a:gd name="adj2" fmla="val 112500"/>
            </a:avLst>
          </a:prstGeom>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grpSp>
        <p:nvGrpSpPr>
          <p:cNvPr id="146" name=""/>
          <p:cNvGrpSpPr/>
          <p:nvPr/>
        </p:nvGrpSpPr>
        <p:grpSpPr>
          <a:xfrm rot="0">
            <a:off x="1770062" y="1341437"/>
            <a:ext cx="854075" cy="782637"/>
            <a:chOff x="439" y="1468"/>
            <a:chExt cx="538" cy="493"/>
          </a:xfrm>
        </p:grpSpPr>
        <p:sp>
          <p:nvSpPr>
            <p:cNvPr id="1048871" name="Freeform 17"/>
            <p:cNvSpPr/>
            <p:nvPr/>
          </p:nvSpPr>
          <p:spPr bwMode="auto">
            <a:xfrm rot="0" flipH="1">
              <a:off x="608" y="1542"/>
              <a:ext cx="46" cy="50"/>
            </a:xfrm>
            <a:custGeom>
              <a:avLst/>
              <a:gdLst>
                <a:gd name="l" fmla="*/ 0 w 46"/>
                <a:gd name="t" fmla="*/ 0 h 50"/>
                <a:gd name="r" fmla="*/ 46 w 46"/>
                <a:gd name="b" fmla="*/ 50 h 50"/>
              </a:gdLst>
              <a:ahLst/>
              <a:rect l="l" t="t" r="r" b="b"/>
              <a:pathLst>
                <a:path w="46" h="50">
                  <a:moveTo>
                    <a:pt x="17" y="0"/>
                  </a:moveTo>
                  <a:lnTo>
                    <a:pt x="46" y="30"/>
                  </a:lnTo>
                  <a:lnTo>
                    <a:pt x="17" y="50"/>
                  </a:lnTo>
                  <a:lnTo>
                    <a:pt x="0" y="19"/>
                  </a:lnTo>
                  <a:lnTo>
                    <a:pt x="17" y="0"/>
                  </a:lnTo>
                </a:path>
              </a:pathLst>
            </a:custGeom>
            <a:solidFill>
              <a:srgbClr val="ABABAB">
                <a:alpha val="100000"/>
              </a:srgbClr>
            </a:solidFill>
            <a:ln w="1588" cap="flat" cmpd="sng">
              <a:solidFill>
                <a:srgbClr val="000000">
                  <a:alpha val="100000"/>
                </a:srgbClr>
              </a:solidFill>
              <a:prstDash val="solid"/>
              <a:round/>
            </a:ln>
          </p:spPr>
        </p:sp>
        <p:sp>
          <p:nvSpPr>
            <p:cNvPr id="1048872" name="Freeform 18"/>
            <p:cNvSpPr/>
            <p:nvPr/>
          </p:nvSpPr>
          <p:spPr bwMode="auto">
            <a:xfrm rot="0" flipH="1">
              <a:off x="528" y="1645"/>
              <a:ext cx="41" cy="42"/>
            </a:xfrm>
            <a:custGeom>
              <a:avLst/>
              <a:gdLst>
                <a:gd name="l" fmla="*/ 0 w 41"/>
                <a:gd name="t" fmla="*/ 0 h 42"/>
                <a:gd name="r" fmla="*/ 41 w 41"/>
                <a:gd name="b" fmla="*/ 42 h 42"/>
              </a:gdLst>
              <a:ahLst/>
              <a:rect l="l" t="t" r="r" b="b"/>
              <a:pathLst>
                <a:path w="41" h="42">
                  <a:moveTo>
                    <a:pt x="41" y="23"/>
                  </a:moveTo>
                  <a:lnTo>
                    <a:pt x="25" y="42"/>
                  </a:lnTo>
                  <a:lnTo>
                    <a:pt x="0" y="21"/>
                  </a:lnTo>
                  <a:lnTo>
                    <a:pt x="21" y="0"/>
                  </a:lnTo>
                  <a:lnTo>
                    <a:pt x="41" y="23"/>
                  </a:lnTo>
                </a:path>
              </a:pathLst>
            </a:custGeom>
            <a:solidFill>
              <a:srgbClr val="ABABAB">
                <a:alpha val="100000"/>
              </a:srgbClr>
            </a:solidFill>
            <a:ln w="1588" cap="flat" cmpd="sng">
              <a:solidFill>
                <a:srgbClr val="000000">
                  <a:alpha val="100000"/>
                </a:srgbClr>
              </a:solidFill>
              <a:prstDash val="solid"/>
              <a:round/>
            </a:ln>
          </p:spPr>
        </p:sp>
        <p:sp>
          <p:nvSpPr>
            <p:cNvPr id="1048873" name="Freeform 19"/>
            <p:cNvSpPr/>
            <p:nvPr/>
          </p:nvSpPr>
          <p:spPr bwMode="auto">
            <a:xfrm rot="0" flipH="1">
              <a:off x="517" y="1533"/>
              <a:ext cx="122" cy="137"/>
            </a:xfrm>
            <a:custGeom>
              <a:avLst/>
              <a:gdLst>
                <a:gd name="l" fmla="*/ 0 w 122"/>
                <a:gd name="t" fmla="*/ 0 h 137"/>
                <a:gd name="r" fmla="*/ 122 w 122"/>
                <a:gd name="b" fmla="*/ 137 h 137"/>
              </a:gdLst>
              <a:ahLst/>
              <a:rect l="l" t="t" r="r" b="b"/>
              <a:pathLst>
                <a:path w="122" h="137">
                  <a:moveTo>
                    <a:pt x="45" y="37"/>
                  </a:moveTo>
                  <a:lnTo>
                    <a:pt x="49" y="40"/>
                  </a:lnTo>
                  <a:lnTo>
                    <a:pt x="61" y="44"/>
                  </a:lnTo>
                  <a:lnTo>
                    <a:pt x="89" y="71"/>
                  </a:lnTo>
                  <a:lnTo>
                    <a:pt x="89" y="80"/>
                  </a:lnTo>
                  <a:lnTo>
                    <a:pt x="91" y="82"/>
                  </a:lnTo>
                  <a:lnTo>
                    <a:pt x="122" y="124"/>
                  </a:lnTo>
                  <a:lnTo>
                    <a:pt x="110" y="137"/>
                  </a:lnTo>
                  <a:lnTo>
                    <a:pt x="92" y="116"/>
                  </a:lnTo>
                  <a:lnTo>
                    <a:pt x="22" y="38"/>
                  </a:lnTo>
                  <a:lnTo>
                    <a:pt x="0" y="11"/>
                  </a:lnTo>
                  <a:lnTo>
                    <a:pt x="13" y="0"/>
                  </a:lnTo>
                  <a:lnTo>
                    <a:pt x="45" y="37"/>
                  </a:lnTo>
                </a:path>
              </a:pathLst>
            </a:custGeom>
            <a:solidFill>
              <a:srgbClr val="FFFFFF">
                <a:alpha val="100000"/>
              </a:srgbClr>
            </a:solidFill>
            <a:ln w="1588" cap="flat" cmpd="sng">
              <a:solidFill>
                <a:srgbClr val="000000">
                  <a:alpha val="100000"/>
                </a:srgbClr>
              </a:solidFill>
              <a:prstDash val="solid"/>
              <a:round/>
            </a:ln>
          </p:spPr>
        </p:sp>
        <p:sp>
          <p:nvSpPr>
            <p:cNvPr id="1048874" name="Freeform 20"/>
            <p:cNvSpPr/>
            <p:nvPr/>
          </p:nvSpPr>
          <p:spPr bwMode="auto">
            <a:xfrm rot="0" flipH="1">
              <a:off x="547" y="1571"/>
              <a:ext cx="237" cy="226"/>
            </a:xfrm>
            <a:custGeom>
              <a:avLst/>
              <a:gdLst>
                <a:gd name="l" fmla="*/ 0 w 237"/>
                <a:gd name="t" fmla="*/ 0 h 226"/>
                <a:gd name="r" fmla="*/ 237 w 237"/>
                <a:gd name="b" fmla="*/ 226 h 226"/>
              </a:gdLst>
              <a:ahLst/>
              <a:rect l="l" t="t" r="r" b="b"/>
              <a:pathLst>
                <a:path w="237" h="226">
                  <a:moveTo>
                    <a:pt x="0" y="142"/>
                  </a:moveTo>
                  <a:lnTo>
                    <a:pt x="168" y="0"/>
                  </a:lnTo>
                  <a:lnTo>
                    <a:pt x="172" y="1"/>
                  </a:lnTo>
                  <a:lnTo>
                    <a:pt x="178" y="4"/>
                  </a:lnTo>
                  <a:lnTo>
                    <a:pt x="184" y="9"/>
                  </a:lnTo>
                  <a:lnTo>
                    <a:pt x="191" y="12"/>
                  </a:lnTo>
                  <a:lnTo>
                    <a:pt x="195" y="16"/>
                  </a:lnTo>
                  <a:lnTo>
                    <a:pt x="201" y="20"/>
                  </a:lnTo>
                  <a:lnTo>
                    <a:pt x="205" y="24"/>
                  </a:lnTo>
                  <a:lnTo>
                    <a:pt x="210" y="29"/>
                  </a:lnTo>
                  <a:lnTo>
                    <a:pt x="214" y="33"/>
                  </a:lnTo>
                  <a:lnTo>
                    <a:pt x="219" y="38"/>
                  </a:lnTo>
                  <a:lnTo>
                    <a:pt x="222" y="43"/>
                  </a:lnTo>
                  <a:lnTo>
                    <a:pt x="225" y="49"/>
                  </a:lnTo>
                  <a:lnTo>
                    <a:pt x="229" y="55"/>
                  </a:lnTo>
                  <a:lnTo>
                    <a:pt x="231" y="61"/>
                  </a:lnTo>
                  <a:lnTo>
                    <a:pt x="233" y="68"/>
                  </a:lnTo>
                  <a:lnTo>
                    <a:pt x="237" y="78"/>
                  </a:lnTo>
                  <a:lnTo>
                    <a:pt x="72" y="226"/>
                  </a:lnTo>
                  <a:lnTo>
                    <a:pt x="58" y="180"/>
                  </a:lnTo>
                  <a:lnTo>
                    <a:pt x="25" y="152"/>
                  </a:lnTo>
                  <a:lnTo>
                    <a:pt x="0" y="142"/>
                  </a:lnTo>
                </a:path>
              </a:pathLst>
            </a:custGeom>
            <a:solidFill>
              <a:srgbClr val="FFFFFF">
                <a:alpha val="100000"/>
              </a:srgbClr>
            </a:solidFill>
            <a:ln w="1588" cap="flat" cmpd="sng">
              <a:solidFill>
                <a:srgbClr val="000000">
                  <a:alpha val="100000"/>
                </a:srgbClr>
              </a:solidFill>
              <a:prstDash val="solid"/>
              <a:round/>
            </a:ln>
          </p:spPr>
        </p:sp>
        <p:sp>
          <p:nvSpPr>
            <p:cNvPr id="1048875" name="Freeform 21"/>
            <p:cNvSpPr/>
            <p:nvPr/>
          </p:nvSpPr>
          <p:spPr bwMode="auto">
            <a:xfrm rot="0" flipH="1">
              <a:off x="524" y="1476"/>
              <a:ext cx="31" cy="91"/>
            </a:xfrm>
            <a:custGeom>
              <a:avLst/>
              <a:gdLst>
                <a:gd name="l" fmla="*/ 0 w 31"/>
                <a:gd name="t" fmla="*/ 0 h 91"/>
                <a:gd name="r" fmla="*/ 31 w 31"/>
                <a:gd name="b" fmla="*/ 91 h 91"/>
              </a:gdLst>
              <a:ahLst/>
              <a:rect l="l" t="t" r="r" b="b"/>
              <a:pathLst>
                <a:path w="31" h="91">
                  <a:moveTo>
                    <a:pt x="21" y="2"/>
                  </a:moveTo>
                  <a:lnTo>
                    <a:pt x="30" y="0"/>
                  </a:lnTo>
                  <a:lnTo>
                    <a:pt x="19" y="14"/>
                  </a:lnTo>
                  <a:lnTo>
                    <a:pt x="14" y="31"/>
                  </a:lnTo>
                  <a:lnTo>
                    <a:pt x="14" y="45"/>
                  </a:lnTo>
                  <a:lnTo>
                    <a:pt x="21" y="63"/>
                  </a:lnTo>
                  <a:lnTo>
                    <a:pt x="31" y="82"/>
                  </a:lnTo>
                  <a:lnTo>
                    <a:pt x="19" y="91"/>
                  </a:lnTo>
                  <a:lnTo>
                    <a:pt x="17" y="89"/>
                  </a:lnTo>
                  <a:lnTo>
                    <a:pt x="13" y="85"/>
                  </a:lnTo>
                  <a:lnTo>
                    <a:pt x="11" y="80"/>
                  </a:lnTo>
                  <a:lnTo>
                    <a:pt x="8" y="76"/>
                  </a:lnTo>
                  <a:lnTo>
                    <a:pt x="7" y="71"/>
                  </a:lnTo>
                  <a:lnTo>
                    <a:pt x="4" y="67"/>
                  </a:lnTo>
                  <a:lnTo>
                    <a:pt x="3" y="62"/>
                  </a:lnTo>
                  <a:lnTo>
                    <a:pt x="1" y="58"/>
                  </a:lnTo>
                  <a:lnTo>
                    <a:pt x="1" y="53"/>
                  </a:lnTo>
                  <a:lnTo>
                    <a:pt x="0" y="49"/>
                  </a:lnTo>
                  <a:lnTo>
                    <a:pt x="0" y="44"/>
                  </a:lnTo>
                  <a:lnTo>
                    <a:pt x="0" y="40"/>
                  </a:lnTo>
                  <a:lnTo>
                    <a:pt x="0" y="36"/>
                  </a:lnTo>
                  <a:lnTo>
                    <a:pt x="0" y="33"/>
                  </a:lnTo>
                  <a:lnTo>
                    <a:pt x="0" y="29"/>
                  </a:lnTo>
                  <a:lnTo>
                    <a:pt x="2" y="24"/>
                  </a:lnTo>
                  <a:lnTo>
                    <a:pt x="21" y="2"/>
                  </a:lnTo>
                </a:path>
              </a:pathLst>
            </a:custGeom>
            <a:solidFill>
              <a:srgbClr val="ABABAB">
                <a:alpha val="100000"/>
              </a:srgbClr>
            </a:solidFill>
            <a:ln w="1588" cap="flat" cmpd="sng">
              <a:solidFill>
                <a:srgbClr val="000000">
                  <a:alpha val="100000"/>
                </a:srgbClr>
              </a:solidFill>
              <a:prstDash val="solid"/>
              <a:round/>
            </a:ln>
          </p:spPr>
        </p:sp>
        <p:sp>
          <p:nvSpPr>
            <p:cNvPr id="1048876" name="Freeform 22"/>
            <p:cNvSpPr/>
            <p:nvPr/>
          </p:nvSpPr>
          <p:spPr bwMode="auto">
            <a:xfrm rot="0" flipH="1">
              <a:off x="450" y="1558"/>
              <a:ext cx="83" cy="40"/>
            </a:xfrm>
            <a:custGeom>
              <a:avLst/>
              <a:gdLst>
                <a:gd name="l" fmla="*/ 0 w 83"/>
                <a:gd name="t" fmla="*/ 0 h 40"/>
                <a:gd name="r" fmla="*/ 83 w 83"/>
                <a:gd name="b" fmla="*/ 40 h 40"/>
              </a:gdLst>
              <a:ahLst/>
              <a:rect l="l" t="t" r="r" b="b"/>
              <a:pathLst>
                <a:path w="83" h="40">
                  <a:moveTo>
                    <a:pt x="22" y="8"/>
                  </a:moveTo>
                  <a:lnTo>
                    <a:pt x="34" y="18"/>
                  </a:lnTo>
                  <a:lnTo>
                    <a:pt x="56" y="24"/>
                  </a:lnTo>
                  <a:lnTo>
                    <a:pt x="73" y="21"/>
                  </a:lnTo>
                  <a:lnTo>
                    <a:pt x="83" y="17"/>
                  </a:lnTo>
                  <a:lnTo>
                    <a:pt x="65" y="36"/>
                  </a:lnTo>
                  <a:lnTo>
                    <a:pt x="63" y="37"/>
                  </a:lnTo>
                  <a:lnTo>
                    <a:pt x="58" y="38"/>
                  </a:lnTo>
                  <a:lnTo>
                    <a:pt x="55" y="40"/>
                  </a:lnTo>
                  <a:lnTo>
                    <a:pt x="51" y="40"/>
                  </a:lnTo>
                  <a:lnTo>
                    <a:pt x="46" y="40"/>
                  </a:lnTo>
                  <a:lnTo>
                    <a:pt x="43" y="40"/>
                  </a:lnTo>
                  <a:lnTo>
                    <a:pt x="38" y="40"/>
                  </a:lnTo>
                  <a:lnTo>
                    <a:pt x="35" y="38"/>
                  </a:lnTo>
                  <a:lnTo>
                    <a:pt x="30" y="37"/>
                  </a:lnTo>
                  <a:lnTo>
                    <a:pt x="27" y="36"/>
                  </a:lnTo>
                  <a:lnTo>
                    <a:pt x="24" y="34"/>
                  </a:lnTo>
                  <a:lnTo>
                    <a:pt x="19" y="32"/>
                  </a:lnTo>
                  <a:lnTo>
                    <a:pt x="16" y="29"/>
                  </a:lnTo>
                  <a:lnTo>
                    <a:pt x="13" y="27"/>
                  </a:lnTo>
                  <a:lnTo>
                    <a:pt x="9" y="25"/>
                  </a:lnTo>
                  <a:lnTo>
                    <a:pt x="5" y="21"/>
                  </a:lnTo>
                  <a:lnTo>
                    <a:pt x="0" y="15"/>
                  </a:lnTo>
                  <a:lnTo>
                    <a:pt x="5" y="10"/>
                  </a:lnTo>
                  <a:lnTo>
                    <a:pt x="8" y="3"/>
                  </a:lnTo>
                  <a:lnTo>
                    <a:pt x="11" y="0"/>
                  </a:lnTo>
                  <a:lnTo>
                    <a:pt x="22" y="8"/>
                  </a:lnTo>
                </a:path>
              </a:pathLst>
            </a:custGeom>
            <a:solidFill>
              <a:srgbClr val="ABABAB">
                <a:alpha val="100000"/>
              </a:srgbClr>
            </a:solidFill>
            <a:ln w="1588" cap="flat" cmpd="sng">
              <a:solidFill>
                <a:srgbClr val="000000">
                  <a:alpha val="100000"/>
                </a:srgbClr>
              </a:solidFill>
              <a:prstDash val="solid"/>
              <a:round/>
            </a:ln>
          </p:spPr>
        </p:sp>
        <p:sp>
          <p:nvSpPr>
            <p:cNvPr id="1048877" name="Freeform 23"/>
            <p:cNvSpPr/>
            <p:nvPr/>
          </p:nvSpPr>
          <p:spPr bwMode="auto">
            <a:xfrm rot="0" flipH="1">
              <a:off x="445" y="1473"/>
              <a:ext cx="87" cy="98"/>
            </a:xfrm>
            <a:custGeom>
              <a:avLst/>
              <a:gdLst>
                <a:gd name="l" fmla="*/ 0 w 87"/>
                <a:gd name="t" fmla="*/ 0 h 98"/>
                <a:gd name="r" fmla="*/ 87 w 87"/>
                <a:gd name="b" fmla="*/ 98 h 98"/>
              </a:gdLst>
              <a:ahLst/>
              <a:rect l="l" t="t" r="r" b="b"/>
              <a:pathLst>
                <a:path w="87" h="98">
                  <a:moveTo>
                    <a:pt x="15" y="0"/>
                  </a:moveTo>
                  <a:lnTo>
                    <a:pt x="32" y="3"/>
                  </a:lnTo>
                  <a:lnTo>
                    <a:pt x="51" y="13"/>
                  </a:lnTo>
                  <a:lnTo>
                    <a:pt x="74" y="32"/>
                  </a:lnTo>
                  <a:lnTo>
                    <a:pt x="87" y="55"/>
                  </a:lnTo>
                  <a:lnTo>
                    <a:pt x="85" y="80"/>
                  </a:lnTo>
                  <a:lnTo>
                    <a:pt x="81" y="95"/>
                  </a:lnTo>
                  <a:lnTo>
                    <a:pt x="73" y="98"/>
                  </a:lnTo>
                  <a:lnTo>
                    <a:pt x="73" y="94"/>
                  </a:lnTo>
                  <a:lnTo>
                    <a:pt x="74" y="91"/>
                  </a:lnTo>
                  <a:lnTo>
                    <a:pt x="73" y="86"/>
                  </a:lnTo>
                  <a:lnTo>
                    <a:pt x="73" y="82"/>
                  </a:lnTo>
                  <a:lnTo>
                    <a:pt x="73" y="79"/>
                  </a:lnTo>
                  <a:lnTo>
                    <a:pt x="72" y="75"/>
                  </a:lnTo>
                  <a:lnTo>
                    <a:pt x="72" y="71"/>
                  </a:lnTo>
                  <a:lnTo>
                    <a:pt x="71" y="67"/>
                  </a:lnTo>
                  <a:lnTo>
                    <a:pt x="69" y="64"/>
                  </a:lnTo>
                  <a:lnTo>
                    <a:pt x="68" y="61"/>
                  </a:lnTo>
                  <a:lnTo>
                    <a:pt x="66" y="57"/>
                  </a:lnTo>
                  <a:lnTo>
                    <a:pt x="64" y="54"/>
                  </a:lnTo>
                  <a:lnTo>
                    <a:pt x="62" y="50"/>
                  </a:lnTo>
                  <a:lnTo>
                    <a:pt x="60" y="46"/>
                  </a:lnTo>
                  <a:lnTo>
                    <a:pt x="56" y="43"/>
                  </a:lnTo>
                  <a:lnTo>
                    <a:pt x="52" y="36"/>
                  </a:lnTo>
                  <a:lnTo>
                    <a:pt x="51" y="35"/>
                  </a:lnTo>
                  <a:lnTo>
                    <a:pt x="48" y="33"/>
                  </a:lnTo>
                  <a:lnTo>
                    <a:pt x="45" y="31"/>
                  </a:lnTo>
                  <a:lnTo>
                    <a:pt x="43" y="28"/>
                  </a:lnTo>
                  <a:lnTo>
                    <a:pt x="40" y="26"/>
                  </a:lnTo>
                  <a:lnTo>
                    <a:pt x="36" y="25"/>
                  </a:lnTo>
                  <a:lnTo>
                    <a:pt x="33" y="23"/>
                  </a:lnTo>
                  <a:lnTo>
                    <a:pt x="31" y="22"/>
                  </a:lnTo>
                  <a:lnTo>
                    <a:pt x="27" y="20"/>
                  </a:lnTo>
                  <a:lnTo>
                    <a:pt x="24" y="19"/>
                  </a:lnTo>
                  <a:lnTo>
                    <a:pt x="21" y="19"/>
                  </a:lnTo>
                  <a:lnTo>
                    <a:pt x="17" y="18"/>
                  </a:lnTo>
                  <a:lnTo>
                    <a:pt x="14" y="18"/>
                  </a:lnTo>
                  <a:lnTo>
                    <a:pt x="9" y="17"/>
                  </a:lnTo>
                  <a:lnTo>
                    <a:pt x="6" y="17"/>
                  </a:lnTo>
                  <a:lnTo>
                    <a:pt x="0" y="17"/>
                  </a:lnTo>
                  <a:lnTo>
                    <a:pt x="0" y="9"/>
                  </a:lnTo>
                  <a:lnTo>
                    <a:pt x="7" y="4"/>
                  </a:lnTo>
                  <a:lnTo>
                    <a:pt x="15" y="0"/>
                  </a:lnTo>
                </a:path>
              </a:pathLst>
            </a:custGeom>
            <a:solidFill>
              <a:srgbClr val="ABABAB">
                <a:alpha val="100000"/>
              </a:srgbClr>
            </a:solidFill>
            <a:ln w="1588" cap="flat" cmpd="sng">
              <a:solidFill>
                <a:srgbClr val="000000">
                  <a:alpha val="100000"/>
                </a:srgbClr>
              </a:solidFill>
              <a:prstDash val="solid"/>
              <a:round/>
            </a:ln>
          </p:spPr>
        </p:sp>
        <p:sp>
          <p:nvSpPr>
            <p:cNvPr id="1048878" name="Freeform 24"/>
            <p:cNvSpPr/>
            <p:nvPr/>
          </p:nvSpPr>
          <p:spPr bwMode="auto">
            <a:xfrm rot="0" flipH="1">
              <a:off x="743" y="1749"/>
              <a:ext cx="90" cy="90"/>
            </a:xfrm>
            <a:custGeom>
              <a:avLst/>
              <a:gdLst>
                <a:gd name="l" fmla="*/ 0 w 90"/>
                <a:gd name="t" fmla="*/ 0 h 90"/>
                <a:gd name="r" fmla="*/ 90 w 90"/>
                <a:gd name="b" fmla="*/ 90 h 90"/>
              </a:gdLst>
              <a:ahLst/>
              <a:rect l="l" t="t" r="r" b="b"/>
              <a:pathLst>
                <a:path w="90" h="90">
                  <a:moveTo>
                    <a:pt x="0" y="41"/>
                  </a:moveTo>
                  <a:lnTo>
                    <a:pt x="47" y="1"/>
                  </a:lnTo>
                  <a:lnTo>
                    <a:pt x="61" y="0"/>
                  </a:lnTo>
                  <a:lnTo>
                    <a:pt x="83" y="23"/>
                  </a:lnTo>
                  <a:lnTo>
                    <a:pt x="90" y="50"/>
                  </a:lnTo>
                  <a:lnTo>
                    <a:pt x="82" y="54"/>
                  </a:lnTo>
                  <a:lnTo>
                    <a:pt x="44" y="90"/>
                  </a:lnTo>
                  <a:lnTo>
                    <a:pt x="0" y="41"/>
                  </a:lnTo>
                </a:path>
              </a:pathLst>
            </a:custGeom>
            <a:solidFill>
              <a:srgbClr val="FFFFFF">
                <a:alpha val="100000"/>
              </a:srgbClr>
            </a:solidFill>
            <a:ln w="1588" cap="flat" cmpd="sng">
              <a:solidFill>
                <a:srgbClr val="000000">
                  <a:alpha val="100000"/>
                </a:srgbClr>
              </a:solidFill>
              <a:prstDash val="solid"/>
              <a:round/>
            </a:ln>
          </p:spPr>
        </p:sp>
        <p:sp>
          <p:nvSpPr>
            <p:cNvPr id="1048879" name="Freeform 25"/>
            <p:cNvSpPr/>
            <p:nvPr/>
          </p:nvSpPr>
          <p:spPr bwMode="auto">
            <a:xfrm rot="0" flipH="1">
              <a:off x="786" y="1788"/>
              <a:ext cx="54" cy="57"/>
            </a:xfrm>
            <a:custGeom>
              <a:avLst/>
              <a:gdLst>
                <a:gd name="l" fmla="*/ 0 w 54"/>
                <a:gd name="t" fmla="*/ 0 h 57"/>
                <a:gd name="r" fmla="*/ 54 w 54"/>
                <a:gd name="b" fmla="*/ 57 h 57"/>
              </a:gdLst>
              <a:ahLst/>
              <a:rect l="l" t="t" r="r" b="b"/>
              <a:pathLst>
                <a:path w="54" h="57">
                  <a:moveTo>
                    <a:pt x="43" y="13"/>
                  </a:moveTo>
                  <a:lnTo>
                    <a:pt x="43" y="13"/>
                  </a:lnTo>
                  <a:lnTo>
                    <a:pt x="44" y="14"/>
                  </a:lnTo>
                  <a:lnTo>
                    <a:pt x="46" y="17"/>
                  </a:lnTo>
                  <a:lnTo>
                    <a:pt x="47" y="19"/>
                  </a:lnTo>
                  <a:lnTo>
                    <a:pt x="49" y="21"/>
                  </a:lnTo>
                  <a:lnTo>
                    <a:pt x="51" y="24"/>
                  </a:lnTo>
                  <a:lnTo>
                    <a:pt x="52" y="27"/>
                  </a:lnTo>
                  <a:lnTo>
                    <a:pt x="53" y="29"/>
                  </a:lnTo>
                  <a:lnTo>
                    <a:pt x="53" y="32"/>
                  </a:lnTo>
                  <a:lnTo>
                    <a:pt x="54" y="35"/>
                  </a:lnTo>
                  <a:lnTo>
                    <a:pt x="54" y="37"/>
                  </a:lnTo>
                  <a:lnTo>
                    <a:pt x="54" y="40"/>
                  </a:lnTo>
                  <a:lnTo>
                    <a:pt x="54" y="42"/>
                  </a:lnTo>
                  <a:lnTo>
                    <a:pt x="54" y="45"/>
                  </a:lnTo>
                  <a:lnTo>
                    <a:pt x="53" y="47"/>
                  </a:lnTo>
                  <a:lnTo>
                    <a:pt x="52" y="49"/>
                  </a:lnTo>
                  <a:lnTo>
                    <a:pt x="50" y="52"/>
                  </a:lnTo>
                  <a:lnTo>
                    <a:pt x="49" y="54"/>
                  </a:lnTo>
                  <a:lnTo>
                    <a:pt x="47" y="55"/>
                  </a:lnTo>
                  <a:lnTo>
                    <a:pt x="45" y="55"/>
                  </a:lnTo>
                  <a:lnTo>
                    <a:pt x="44" y="56"/>
                  </a:lnTo>
                  <a:lnTo>
                    <a:pt x="43" y="57"/>
                  </a:lnTo>
                  <a:lnTo>
                    <a:pt x="42" y="57"/>
                  </a:lnTo>
                  <a:lnTo>
                    <a:pt x="40" y="57"/>
                  </a:lnTo>
                  <a:lnTo>
                    <a:pt x="39" y="57"/>
                  </a:lnTo>
                  <a:lnTo>
                    <a:pt x="37" y="57"/>
                  </a:lnTo>
                  <a:lnTo>
                    <a:pt x="36" y="56"/>
                  </a:lnTo>
                  <a:lnTo>
                    <a:pt x="35" y="56"/>
                  </a:lnTo>
                  <a:lnTo>
                    <a:pt x="33" y="55"/>
                  </a:lnTo>
                  <a:lnTo>
                    <a:pt x="32" y="55"/>
                  </a:lnTo>
                  <a:lnTo>
                    <a:pt x="31" y="54"/>
                  </a:lnTo>
                  <a:lnTo>
                    <a:pt x="28" y="52"/>
                  </a:lnTo>
                  <a:lnTo>
                    <a:pt x="26" y="51"/>
                  </a:lnTo>
                  <a:lnTo>
                    <a:pt x="4" y="23"/>
                  </a:lnTo>
                  <a:lnTo>
                    <a:pt x="4" y="22"/>
                  </a:lnTo>
                  <a:lnTo>
                    <a:pt x="3" y="21"/>
                  </a:lnTo>
                  <a:lnTo>
                    <a:pt x="2" y="19"/>
                  </a:lnTo>
                  <a:lnTo>
                    <a:pt x="2" y="18"/>
                  </a:lnTo>
                  <a:lnTo>
                    <a:pt x="2" y="15"/>
                  </a:lnTo>
                  <a:lnTo>
                    <a:pt x="2" y="14"/>
                  </a:lnTo>
                  <a:lnTo>
                    <a:pt x="0" y="13"/>
                  </a:lnTo>
                  <a:lnTo>
                    <a:pt x="2" y="11"/>
                  </a:lnTo>
                  <a:lnTo>
                    <a:pt x="2" y="10"/>
                  </a:lnTo>
                  <a:lnTo>
                    <a:pt x="2" y="9"/>
                  </a:lnTo>
                  <a:lnTo>
                    <a:pt x="2" y="8"/>
                  </a:lnTo>
                  <a:lnTo>
                    <a:pt x="3" y="7"/>
                  </a:lnTo>
                  <a:lnTo>
                    <a:pt x="4" y="5"/>
                  </a:lnTo>
                  <a:lnTo>
                    <a:pt x="5" y="4"/>
                  </a:lnTo>
                  <a:lnTo>
                    <a:pt x="6" y="3"/>
                  </a:lnTo>
                  <a:lnTo>
                    <a:pt x="8" y="2"/>
                  </a:lnTo>
                  <a:lnTo>
                    <a:pt x="9" y="1"/>
                  </a:lnTo>
                  <a:lnTo>
                    <a:pt x="12" y="1"/>
                  </a:lnTo>
                  <a:lnTo>
                    <a:pt x="14" y="0"/>
                  </a:lnTo>
                  <a:lnTo>
                    <a:pt x="16" y="0"/>
                  </a:lnTo>
                  <a:lnTo>
                    <a:pt x="19" y="0"/>
                  </a:lnTo>
                  <a:lnTo>
                    <a:pt x="22" y="0"/>
                  </a:lnTo>
                  <a:lnTo>
                    <a:pt x="24" y="0"/>
                  </a:lnTo>
                  <a:lnTo>
                    <a:pt x="26" y="1"/>
                  </a:lnTo>
                  <a:lnTo>
                    <a:pt x="28" y="2"/>
                  </a:lnTo>
                  <a:lnTo>
                    <a:pt x="31" y="3"/>
                  </a:lnTo>
                  <a:lnTo>
                    <a:pt x="33" y="4"/>
                  </a:lnTo>
                  <a:lnTo>
                    <a:pt x="35" y="5"/>
                  </a:lnTo>
                  <a:lnTo>
                    <a:pt x="37" y="8"/>
                  </a:lnTo>
                  <a:lnTo>
                    <a:pt x="39" y="9"/>
                  </a:lnTo>
                  <a:lnTo>
                    <a:pt x="41" y="11"/>
                  </a:lnTo>
                  <a:lnTo>
                    <a:pt x="43" y="13"/>
                  </a:lnTo>
                </a:path>
              </a:pathLst>
            </a:custGeom>
            <a:solidFill>
              <a:srgbClr val="FFFFFF">
                <a:alpha val="100000"/>
              </a:srgbClr>
            </a:solidFill>
            <a:ln w="1588" cap="flat" cmpd="sng">
              <a:solidFill>
                <a:srgbClr val="000000">
                  <a:alpha val="100000"/>
                </a:srgbClr>
              </a:solidFill>
              <a:prstDash val="solid"/>
              <a:round/>
            </a:ln>
          </p:spPr>
        </p:sp>
        <p:sp>
          <p:nvSpPr>
            <p:cNvPr id="1048880" name="Freeform 26"/>
            <p:cNvSpPr/>
            <p:nvPr/>
          </p:nvSpPr>
          <p:spPr bwMode="auto">
            <a:xfrm rot="0" flipH="1">
              <a:off x="794" y="1795"/>
              <a:ext cx="38" cy="41"/>
            </a:xfrm>
            <a:custGeom>
              <a:avLst/>
              <a:gdLst>
                <a:gd name="l" fmla="*/ 0 w 38"/>
                <a:gd name="t" fmla="*/ 0 h 41"/>
                <a:gd name="r" fmla="*/ 38 w 38"/>
                <a:gd name="b" fmla="*/ 41 h 41"/>
              </a:gdLst>
              <a:ahLst/>
              <a:rect l="l" t="t" r="r" b="b"/>
              <a:pathLst>
                <a:path w="38" h="41">
                  <a:moveTo>
                    <a:pt x="29" y="12"/>
                  </a:moveTo>
                  <a:lnTo>
                    <a:pt x="29" y="12"/>
                  </a:lnTo>
                  <a:lnTo>
                    <a:pt x="29" y="13"/>
                  </a:lnTo>
                  <a:lnTo>
                    <a:pt x="31" y="14"/>
                  </a:lnTo>
                  <a:lnTo>
                    <a:pt x="32" y="15"/>
                  </a:lnTo>
                  <a:lnTo>
                    <a:pt x="33" y="17"/>
                  </a:lnTo>
                  <a:lnTo>
                    <a:pt x="34" y="19"/>
                  </a:lnTo>
                  <a:lnTo>
                    <a:pt x="35" y="21"/>
                  </a:lnTo>
                  <a:lnTo>
                    <a:pt x="35" y="23"/>
                  </a:lnTo>
                  <a:lnTo>
                    <a:pt x="36" y="24"/>
                  </a:lnTo>
                  <a:lnTo>
                    <a:pt x="37" y="26"/>
                  </a:lnTo>
                  <a:lnTo>
                    <a:pt x="37" y="29"/>
                  </a:lnTo>
                  <a:lnTo>
                    <a:pt x="37" y="30"/>
                  </a:lnTo>
                  <a:lnTo>
                    <a:pt x="38" y="32"/>
                  </a:lnTo>
                  <a:lnTo>
                    <a:pt x="38" y="33"/>
                  </a:lnTo>
                  <a:lnTo>
                    <a:pt x="37" y="35"/>
                  </a:lnTo>
                  <a:lnTo>
                    <a:pt x="37" y="36"/>
                  </a:lnTo>
                  <a:lnTo>
                    <a:pt x="36" y="39"/>
                  </a:lnTo>
                  <a:lnTo>
                    <a:pt x="35" y="39"/>
                  </a:lnTo>
                  <a:lnTo>
                    <a:pt x="34" y="40"/>
                  </a:lnTo>
                  <a:lnTo>
                    <a:pt x="33" y="41"/>
                  </a:lnTo>
                  <a:lnTo>
                    <a:pt x="32" y="41"/>
                  </a:lnTo>
                  <a:lnTo>
                    <a:pt x="31" y="41"/>
                  </a:lnTo>
                  <a:lnTo>
                    <a:pt x="29" y="41"/>
                  </a:lnTo>
                  <a:lnTo>
                    <a:pt x="28" y="41"/>
                  </a:lnTo>
                  <a:lnTo>
                    <a:pt x="27" y="40"/>
                  </a:lnTo>
                  <a:lnTo>
                    <a:pt x="26" y="40"/>
                  </a:lnTo>
                  <a:lnTo>
                    <a:pt x="25" y="39"/>
                  </a:lnTo>
                  <a:lnTo>
                    <a:pt x="23" y="38"/>
                  </a:lnTo>
                  <a:lnTo>
                    <a:pt x="1" y="12"/>
                  </a:lnTo>
                  <a:lnTo>
                    <a:pt x="1" y="11"/>
                  </a:lnTo>
                  <a:lnTo>
                    <a:pt x="0" y="10"/>
                  </a:lnTo>
                  <a:lnTo>
                    <a:pt x="0" y="8"/>
                  </a:lnTo>
                  <a:lnTo>
                    <a:pt x="0" y="7"/>
                  </a:lnTo>
                  <a:lnTo>
                    <a:pt x="0" y="6"/>
                  </a:lnTo>
                  <a:lnTo>
                    <a:pt x="0" y="5"/>
                  </a:lnTo>
                  <a:lnTo>
                    <a:pt x="1" y="4"/>
                  </a:lnTo>
                  <a:lnTo>
                    <a:pt x="1" y="3"/>
                  </a:lnTo>
                  <a:lnTo>
                    <a:pt x="3" y="2"/>
                  </a:lnTo>
                  <a:lnTo>
                    <a:pt x="4" y="2"/>
                  </a:lnTo>
                  <a:lnTo>
                    <a:pt x="4" y="1"/>
                  </a:lnTo>
                  <a:lnTo>
                    <a:pt x="5" y="1"/>
                  </a:lnTo>
                  <a:lnTo>
                    <a:pt x="6" y="1"/>
                  </a:lnTo>
                  <a:lnTo>
                    <a:pt x="8" y="0"/>
                  </a:lnTo>
                  <a:lnTo>
                    <a:pt x="9" y="0"/>
                  </a:lnTo>
                  <a:lnTo>
                    <a:pt x="10" y="0"/>
                  </a:lnTo>
                  <a:lnTo>
                    <a:pt x="11" y="0"/>
                  </a:lnTo>
                  <a:lnTo>
                    <a:pt x="13" y="1"/>
                  </a:lnTo>
                  <a:lnTo>
                    <a:pt x="14" y="1"/>
                  </a:lnTo>
                  <a:lnTo>
                    <a:pt x="16" y="1"/>
                  </a:lnTo>
                  <a:lnTo>
                    <a:pt x="17" y="2"/>
                  </a:lnTo>
                  <a:lnTo>
                    <a:pt x="18" y="3"/>
                  </a:lnTo>
                  <a:lnTo>
                    <a:pt x="20" y="3"/>
                  </a:lnTo>
                  <a:lnTo>
                    <a:pt x="22" y="4"/>
                  </a:lnTo>
                  <a:lnTo>
                    <a:pt x="23" y="5"/>
                  </a:lnTo>
                  <a:lnTo>
                    <a:pt x="24" y="6"/>
                  </a:lnTo>
                  <a:lnTo>
                    <a:pt x="26" y="7"/>
                  </a:lnTo>
                  <a:lnTo>
                    <a:pt x="27" y="10"/>
                  </a:lnTo>
                  <a:lnTo>
                    <a:pt x="29" y="12"/>
                  </a:lnTo>
                </a:path>
              </a:pathLst>
            </a:custGeom>
            <a:solidFill>
              <a:srgbClr val="D9D9D9">
                <a:alpha val="100000"/>
              </a:srgbClr>
            </a:solidFill>
            <a:ln w="1588" cap="flat" cmpd="sng">
              <a:solidFill>
                <a:srgbClr val="000000">
                  <a:alpha val="100000"/>
                </a:srgbClr>
              </a:solidFill>
              <a:prstDash val="solid"/>
              <a:round/>
            </a:ln>
          </p:spPr>
        </p:sp>
        <p:sp>
          <p:nvSpPr>
            <p:cNvPr id="1048881" name="Freeform 27"/>
            <p:cNvSpPr/>
            <p:nvPr/>
          </p:nvSpPr>
          <p:spPr bwMode="auto">
            <a:xfrm rot="0" flipH="1">
              <a:off x="844" y="1842"/>
              <a:ext cx="133" cy="119"/>
            </a:xfrm>
            <a:custGeom>
              <a:avLst/>
              <a:gdLst>
                <a:gd name="l" fmla="*/ 0 w 133"/>
                <a:gd name="t" fmla="*/ 0 h 119"/>
                <a:gd name="r" fmla="*/ 133 w 133"/>
                <a:gd name="b" fmla="*/ 119 h 119"/>
              </a:gdLst>
              <a:ahLst/>
              <a:rect l="l" t="t" r="r" b="b"/>
              <a:pathLst>
                <a:path w="133" h="119">
                  <a:moveTo>
                    <a:pt x="98" y="4"/>
                  </a:moveTo>
                  <a:lnTo>
                    <a:pt x="112" y="0"/>
                  </a:lnTo>
                  <a:lnTo>
                    <a:pt x="133" y="15"/>
                  </a:lnTo>
                  <a:lnTo>
                    <a:pt x="122" y="34"/>
                  </a:lnTo>
                  <a:lnTo>
                    <a:pt x="118" y="36"/>
                  </a:lnTo>
                  <a:lnTo>
                    <a:pt x="116" y="38"/>
                  </a:lnTo>
                  <a:lnTo>
                    <a:pt x="112" y="39"/>
                  </a:lnTo>
                  <a:lnTo>
                    <a:pt x="108" y="40"/>
                  </a:lnTo>
                  <a:lnTo>
                    <a:pt x="105" y="39"/>
                  </a:lnTo>
                  <a:lnTo>
                    <a:pt x="98" y="36"/>
                  </a:lnTo>
                  <a:lnTo>
                    <a:pt x="96" y="39"/>
                  </a:lnTo>
                  <a:lnTo>
                    <a:pt x="0" y="119"/>
                  </a:lnTo>
                  <a:lnTo>
                    <a:pt x="93" y="32"/>
                  </a:lnTo>
                  <a:lnTo>
                    <a:pt x="89" y="22"/>
                  </a:lnTo>
                  <a:lnTo>
                    <a:pt x="89" y="16"/>
                  </a:lnTo>
                  <a:lnTo>
                    <a:pt x="92" y="12"/>
                  </a:lnTo>
                  <a:lnTo>
                    <a:pt x="93" y="10"/>
                  </a:lnTo>
                  <a:lnTo>
                    <a:pt x="98" y="4"/>
                  </a:lnTo>
                </a:path>
              </a:pathLst>
            </a:custGeom>
            <a:solidFill>
              <a:srgbClr val="D9D9D9">
                <a:alpha val="100000"/>
              </a:srgbClr>
            </a:solidFill>
            <a:ln w="1588" cap="flat" cmpd="sng">
              <a:solidFill>
                <a:srgbClr val="000000">
                  <a:alpha val="100000"/>
                </a:srgbClr>
              </a:solidFill>
              <a:prstDash val="solid"/>
              <a:round/>
            </a:ln>
          </p:spPr>
        </p:sp>
        <p:sp>
          <p:nvSpPr>
            <p:cNvPr id="1048882" name="Freeform 28"/>
            <p:cNvSpPr/>
            <p:nvPr/>
          </p:nvSpPr>
          <p:spPr bwMode="auto">
            <a:xfrm rot="0" flipH="1">
              <a:off x="560" y="1582"/>
              <a:ext cx="63" cy="75"/>
            </a:xfrm>
            <a:custGeom>
              <a:avLst/>
              <a:gdLst>
                <a:gd name="l" fmla="*/ 0 w 63"/>
                <a:gd name="t" fmla="*/ 0 h 75"/>
                <a:gd name="r" fmla="*/ 63 w 63"/>
                <a:gd name="b" fmla="*/ 75 h 75"/>
              </a:gdLst>
              <a:ahLst/>
              <a:rect l="l" t="t" r="r" b="b"/>
              <a:pathLst>
                <a:path w="63" h="75">
                  <a:moveTo>
                    <a:pt x="5" y="2"/>
                  </a:moveTo>
                  <a:lnTo>
                    <a:pt x="5" y="2"/>
                  </a:lnTo>
                  <a:lnTo>
                    <a:pt x="6" y="1"/>
                  </a:lnTo>
                  <a:lnTo>
                    <a:pt x="8" y="1"/>
                  </a:lnTo>
                  <a:lnTo>
                    <a:pt x="12" y="0"/>
                  </a:lnTo>
                  <a:lnTo>
                    <a:pt x="14" y="0"/>
                  </a:lnTo>
                  <a:lnTo>
                    <a:pt x="16" y="0"/>
                  </a:lnTo>
                  <a:lnTo>
                    <a:pt x="20" y="1"/>
                  </a:lnTo>
                  <a:lnTo>
                    <a:pt x="23" y="2"/>
                  </a:lnTo>
                  <a:lnTo>
                    <a:pt x="25" y="3"/>
                  </a:lnTo>
                  <a:lnTo>
                    <a:pt x="29" y="4"/>
                  </a:lnTo>
                  <a:lnTo>
                    <a:pt x="31" y="5"/>
                  </a:lnTo>
                  <a:lnTo>
                    <a:pt x="34" y="8"/>
                  </a:lnTo>
                  <a:lnTo>
                    <a:pt x="36" y="10"/>
                  </a:lnTo>
                  <a:lnTo>
                    <a:pt x="39" y="12"/>
                  </a:lnTo>
                  <a:lnTo>
                    <a:pt x="41" y="14"/>
                  </a:lnTo>
                  <a:lnTo>
                    <a:pt x="43" y="17"/>
                  </a:lnTo>
                  <a:lnTo>
                    <a:pt x="47" y="20"/>
                  </a:lnTo>
                  <a:lnTo>
                    <a:pt x="48" y="21"/>
                  </a:lnTo>
                  <a:lnTo>
                    <a:pt x="51" y="26"/>
                  </a:lnTo>
                  <a:lnTo>
                    <a:pt x="53" y="30"/>
                  </a:lnTo>
                  <a:lnTo>
                    <a:pt x="57" y="33"/>
                  </a:lnTo>
                  <a:lnTo>
                    <a:pt x="58" y="38"/>
                  </a:lnTo>
                  <a:lnTo>
                    <a:pt x="60" y="42"/>
                  </a:lnTo>
                  <a:lnTo>
                    <a:pt x="61" y="46"/>
                  </a:lnTo>
                  <a:lnTo>
                    <a:pt x="62" y="49"/>
                  </a:lnTo>
                  <a:lnTo>
                    <a:pt x="63" y="52"/>
                  </a:lnTo>
                  <a:lnTo>
                    <a:pt x="63" y="56"/>
                  </a:lnTo>
                  <a:lnTo>
                    <a:pt x="63" y="59"/>
                  </a:lnTo>
                  <a:lnTo>
                    <a:pt x="63" y="61"/>
                  </a:lnTo>
                  <a:lnTo>
                    <a:pt x="63" y="64"/>
                  </a:lnTo>
                  <a:lnTo>
                    <a:pt x="62" y="66"/>
                  </a:lnTo>
                  <a:lnTo>
                    <a:pt x="61" y="68"/>
                  </a:lnTo>
                  <a:lnTo>
                    <a:pt x="59" y="70"/>
                  </a:lnTo>
                  <a:lnTo>
                    <a:pt x="59" y="72"/>
                  </a:lnTo>
                  <a:lnTo>
                    <a:pt x="57" y="73"/>
                  </a:lnTo>
                  <a:lnTo>
                    <a:pt x="54" y="74"/>
                  </a:lnTo>
                  <a:lnTo>
                    <a:pt x="52" y="75"/>
                  </a:lnTo>
                  <a:lnTo>
                    <a:pt x="51" y="75"/>
                  </a:lnTo>
                  <a:lnTo>
                    <a:pt x="49" y="75"/>
                  </a:lnTo>
                  <a:lnTo>
                    <a:pt x="47" y="75"/>
                  </a:lnTo>
                  <a:lnTo>
                    <a:pt x="44" y="75"/>
                  </a:lnTo>
                  <a:lnTo>
                    <a:pt x="42" y="74"/>
                  </a:lnTo>
                  <a:lnTo>
                    <a:pt x="40" y="74"/>
                  </a:lnTo>
                  <a:lnTo>
                    <a:pt x="38" y="73"/>
                  </a:lnTo>
                  <a:lnTo>
                    <a:pt x="35" y="73"/>
                  </a:lnTo>
                  <a:lnTo>
                    <a:pt x="33" y="72"/>
                  </a:lnTo>
                  <a:lnTo>
                    <a:pt x="31" y="70"/>
                  </a:lnTo>
                  <a:lnTo>
                    <a:pt x="29" y="69"/>
                  </a:lnTo>
                  <a:lnTo>
                    <a:pt x="26" y="67"/>
                  </a:lnTo>
                  <a:lnTo>
                    <a:pt x="32" y="61"/>
                  </a:lnTo>
                  <a:lnTo>
                    <a:pt x="33" y="61"/>
                  </a:lnTo>
                  <a:lnTo>
                    <a:pt x="33" y="63"/>
                  </a:lnTo>
                  <a:lnTo>
                    <a:pt x="34" y="63"/>
                  </a:lnTo>
                  <a:lnTo>
                    <a:pt x="35" y="63"/>
                  </a:lnTo>
                  <a:lnTo>
                    <a:pt x="36" y="64"/>
                  </a:lnTo>
                  <a:lnTo>
                    <a:pt x="38" y="64"/>
                  </a:lnTo>
                  <a:lnTo>
                    <a:pt x="39" y="64"/>
                  </a:lnTo>
                  <a:lnTo>
                    <a:pt x="40" y="65"/>
                  </a:lnTo>
                  <a:lnTo>
                    <a:pt x="41" y="65"/>
                  </a:lnTo>
                  <a:lnTo>
                    <a:pt x="42" y="65"/>
                  </a:lnTo>
                  <a:lnTo>
                    <a:pt x="43" y="65"/>
                  </a:lnTo>
                  <a:lnTo>
                    <a:pt x="44" y="65"/>
                  </a:lnTo>
                  <a:lnTo>
                    <a:pt x="45" y="65"/>
                  </a:lnTo>
                  <a:lnTo>
                    <a:pt x="47" y="64"/>
                  </a:lnTo>
                  <a:lnTo>
                    <a:pt x="49" y="63"/>
                  </a:lnTo>
                  <a:lnTo>
                    <a:pt x="50" y="61"/>
                  </a:lnTo>
                  <a:lnTo>
                    <a:pt x="50" y="59"/>
                  </a:lnTo>
                  <a:lnTo>
                    <a:pt x="51" y="58"/>
                  </a:lnTo>
                  <a:lnTo>
                    <a:pt x="51" y="56"/>
                  </a:lnTo>
                  <a:lnTo>
                    <a:pt x="51" y="55"/>
                  </a:lnTo>
                  <a:lnTo>
                    <a:pt x="51" y="52"/>
                  </a:lnTo>
                  <a:lnTo>
                    <a:pt x="51" y="50"/>
                  </a:lnTo>
                  <a:lnTo>
                    <a:pt x="50" y="48"/>
                  </a:lnTo>
                  <a:lnTo>
                    <a:pt x="50" y="45"/>
                  </a:lnTo>
                  <a:lnTo>
                    <a:pt x="49" y="42"/>
                  </a:lnTo>
                  <a:lnTo>
                    <a:pt x="48" y="40"/>
                  </a:lnTo>
                  <a:lnTo>
                    <a:pt x="47" y="38"/>
                  </a:lnTo>
                  <a:lnTo>
                    <a:pt x="44" y="36"/>
                  </a:lnTo>
                  <a:lnTo>
                    <a:pt x="43" y="33"/>
                  </a:lnTo>
                  <a:lnTo>
                    <a:pt x="41" y="30"/>
                  </a:lnTo>
                  <a:lnTo>
                    <a:pt x="40" y="29"/>
                  </a:lnTo>
                  <a:lnTo>
                    <a:pt x="39" y="27"/>
                  </a:lnTo>
                  <a:lnTo>
                    <a:pt x="36" y="26"/>
                  </a:lnTo>
                  <a:lnTo>
                    <a:pt x="35" y="23"/>
                  </a:lnTo>
                  <a:lnTo>
                    <a:pt x="33" y="22"/>
                  </a:lnTo>
                  <a:lnTo>
                    <a:pt x="31" y="20"/>
                  </a:lnTo>
                  <a:lnTo>
                    <a:pt x="29" y="19"/>
                  </a:lnTo>
                  <a:lnTo>
                    <a:pt x="28" y="18"/>
                  </a:lnTo>
                  <a:lnTo>
                    <a:pt x="25" y="17"/>
                  </a:lnTo>
                  <a:lnTo>
                    <a:pt x="23" y="16"/>
                  </a:lnTo>
                  <a:lnTo>
                    <a:pt x="21" y="14"/>
                  </a:lnTo>
                  <a:lnTo>
                    <a:pt x="19" y="14"/>
                  </a:lnTo>
                  <a:lnTo>
                    <a:pt x="17" y="14"/>
                  </a:lnTo>
                  <a:lnTo>
                    <a:pt x="15" y="13"/>
                  </a:lnTo>
                  <a:lnTo>
                    <a:pt x="14" y="14"/>
                  </a:lnTo>
                  <a:lnTo>
                    <a:pt x="12" y="14"/>
                  </a:lnTo>
                  <a:lnTo>
                    <a:pt x="12" y="16"/>
                  </a:lnTo>
                  <a:lnTo>
                    <a:pt x="11" y="17"/>
                  </a:lnTo>
                  <a:lnTo>
                    <a:pt x="10" y="17"/>
                  </a:lnTo>
                  <a:lnTo>
                    <a:pt x="10" y="18"/>
                  </a:lnTo>
                  <a:lnTo>
                    <a:pt x="8" y="19"/>
                  </a:lnTo>
                  <a:lnTo>
                    <a:pt x="8" y="20"/>
                  </a:lnTo>
                  <a:lnTo>
                    <a:pt x="8" y="21"/>
                  </a:lnTo>
                  <a:lnTo>
                    <a:pt x="8" y="22"/>
                  </a:lnTo>
                  <a:lnTo>
                    <a:pt x="8" y="23"/>
                  </a:lnTo>
                  <a:lnTo>
                    <a:pt x="8" y="24"/>
                  </a:lnTo>
                  <a:lnTo>
                    <a:pt x="8" y="27"/>
                  </a:lnTo>
                  <a:lnTo>
                    <a:pt x="10" y="28"/>
                  </a:lnTo>
                  <a:lnTo>
                    <a:pt x="3" y="33"/>
                  </a:lnTo>
                  <a:lnTo>
                    <a:pt x="3" y="32"/>
                  </a:lnTo>
                  <a:lnTo>
                    <a:pt x="2" y="30"/>
                  </a:lnTo>
                  <a:lnTo>
                    <a:pt x="1" y="28"/>
                  </a:lnTo>
                  <a:lnTo>
                    <a:pt x="1" y="26"/>
                  </a:lnTo>
                  <a:lnTo>
                    <a:pt x="1" y="23"/>
                  </a:lnTo>
                  <a:lnTo>
                    <a:pt x="0" y="21"/>
                  </a:lnTo>
                  <a:lnTo>
                    <a:pt x="0" y="19"/>
                  </a:lnTo>
                  <a:lnTo>
                    <a:pt x="0" y="17"/>
                  </a:lnTo>
                  <a:lnTo>
                    <a:pt x="0" y="14"/>
                  </a:lnTo>
                  <a:lnTo>
                    <a:pt x="0" y="12"/>
                  </a:lnTo>
                  <a:lnTo>
                    <a:pt x="0" y="11"/>
                  </a:lnTo>
                  <a:lnTo>
                    <a:pt x="1" y="9"/>
                  </a:lnTo>
                  <a:lnTo>
                    <a:pt x="1" y="7"/>
                  </a:lnTo>
                  <a:lnTo>
                    <a:pt x="2" y="5"/>
                  </a:lnTo>
                  <a:lnTo>
                    <a:pt x="3" y="4"/>
                  </a:lnTo>
                  <a:lnTo>
                    <a:pt x="5" y="2"/>
                  </a:lnTo>
                </a:path>
              </a:pathLst>
            </a:custGeom>
            <a:solidFill>
              <a:srgbClr val="000000">
                <a:alpha val="100000"/>
              </a:srgbClr>
            </a:solidFill>
            <a:ln w="1588" cap="flat" cmpd="sng">
              <a:solidFill>
                <a:srgbClr val="000000">
                  <a:alpha val="100000"/>
                </a:srgbClr>
              </a:solidFill>
              <a:prstDash val="solid"/>
              <a:round/>
            </a:ln>
          </p:spPr>
        </p:sp>
        <p:sp>
          <p:nvSpPr>
            <p:cNvPr id="1048883" name="Freeform 29"/>
            <p:cNvSpPr/>
            <p:nvPr/>
          </p:nvSpPr>
          <p:spPr bwMode="auto">
            <a:xfrm rot="0" flipH="1">
              <a:off x="629" y="1641"/>
              <a:ext cx="75" cy="86"/>
            </a:xfrm>
            <a:custGeom>
              <a:avLst/>
              <a:gdLst>
                <a:gd name="l" fmla="*/ 0 w 75"/>
                <a:gd name="t" fmla="*/ 0 h 86"/>
                <a:gd name="r" fmla="*/ 75 w 75"/>
                <a:gd name="b" fmla="*/ 86 h 86"/>
              </a:gdLst>
              <a:ahLst/>
              <a:rect l="l" t="t" r="r" b="b"/>
              <a:pathLst>
                <a:path w="75" h="86">
                  <a:moveTo>
                    <a:pt x="10" y="0"/>
                  </a:moveTo>
                  <a:lnTo>
                    <a:pt x="36" y="6"/>
                  </a:lnTo>
                  <a:lnTo>
                    <a:pt x="53" y="19"/>
                  </a:lnTo>
                  <a:lnTo>
                    <a:pt x="65" y="39"/>
                  </a:lnTo>
                  <a:lnTo>
                    <a:pt x="75" y="62"/>
                  </a:lnTo>
                  <a:lnTo>
                    <a:pt x="72" y="84"/>
                  </a:lnTo>
                  <a:lnTo>
                    <a:pt x="67" y="83"/>
                  </a:lnTo>
                  <a:lnTo>
                    <a:pt x="42" y="86"/>
                  </a:lnTo>
                  <a:lnTo>
                    <a:pt x="1" y="43"/>
                  </a:lnTo>
                  <a:lnTo>
                    <a:pt x="0" y="10"/>
                  </a:lnTo>
                  <a:lnTo>
                    <a:pt x="2" y="2"/>
                  </a:lnTo>
                  <a:lnTo>
                    <a:pt x="10" y="0"/>
                  </a:lnTo>
                </a:path>
              </a:pathLst>
            </a:custGeom>
            <a:solidFill>
              <a:srgbClr val="336600">
                <a:alpha val="100000"/>
              </a:srgbClr>
            </a:solidFill>
            <a:ln w="1588" cap="flat" cmpd="sng">
              <a:solidFill>
                <a:srgbClr val="000000">
                  <a:alpha val="100000"/>
                </a:srgbClr>
              </a:solidFill>
              <a:prstDash val="solid"/>
              <a:round/>
            </a:ln>
          </p:spPr>
        </p:sp>
        <p:sp>
          <p:nvSpPr>
            <p:cNvPr id="1048884" name="Freeform 30"/>
            <p:cNvSpPr/>
            <p:nvPr/>
          </p:nvSpPr>
          <p:spPr bwMode="auto">
            <a:xfrm rot="0" flipH="1">
              <a:off x="439" y="1468"/>
              <a:ext cx="106" cy="118"/>
            </a:xfrm>
            <a:custGeom>
              <a:avLst/>
              <a:gdLst>
                <a:gd name="l" fmla="*/ 0 w 106"/>
                <a:gd name="t" fmla="*/ 0 h 118"/>
                <a:gd name="r" fmla="*/ 106 w 106"/>
                <a:gd name="b" fmla="*/ 118 h 118"/>
              </a:gdLst>
              <a:ahLst/>
              <a:rect l="l" t="t" r="r" b="b"/>
              <a:pathLst>
                <a:path w="106" h="118">
                  <a:moveTo>
                    <a:pt x="87" y="28"/>
                  </a:moveTo>
                  <a:lnTo>
                    <a:pt x="87" y="28"/>
                  </a:lnTo>
                  <a:lnTo>
                    <a:pt x="88" y="30"/>
                  </a:lnTo>
                  <a:lnTo>
                    <a:pt x="92" y="34"/>
                  </a:lnTo>
                  <a:lnTo>
                    <a:pt x="94" y="38"/>
                  </a:lnTo>
                  <a:lnTo>
                    <a:pt x="97" y="42"/>
                  </a:lnTo>
                  <a:lnTo>
                    <a:pt x="98" y="47"/>
                  </a:lnTo>
                  <a:lnTo>
                    <a:pt x="101" y="51"/>
                  </a:lnTo>
                  <a:lnTo>
                    <a:pt x="103" y="56"/>
                  </a:lnTo>
                  <a:lnTo>
                    <a:pt x="104" y="60"/>
                  </a:lnTo>
                  <a:lnTo>
                    <a:pt x="105" y="65"/>
                  </a:lnTo>
                  <a:lnTo>
                    <a:pt x="105" y="69"/>
                  </a:lnTo>
                  <a:lnTo>
                    <a:pt x="106" y="74"/>
                  </a:lnTo>
                  <a:lnTo>
                    <a:pt x="105" y="78"/>
                  </a:lnTo>
                  <a:lnTo>
                    <a:pt x="105" y="84"/>
                  </a:lnTo>
                  <a:lnTo>
                    <a:pt x="104" y="88"/>
                  </a:lnTo>
                  <a:lnTo>
                    <a:pt x="103" y="93"/>
                  </a:lnTo>
                  <a:lnTo>
                    <a:pt x="101" y="99"/>
                  </a:lnTo>
                  <a:lnTo>
                    <a:pt x="100" y="102"/>
                  </a:lnTo>
                  <a:lnTo>
                    <a:pt x="96" y="106"/>
                  </a:lnTo>
                  <a:lnTo>
                    <a:pt x="93" y="109"/>
                  </a:lnTo>
                  <a:lnTo>
                    <a:pt x="89" y="113"/>
                  </a:lnTo>
                  <a:lnTo>
                    <a:pt x="85" y="115"/>
                  </a:lnTo>
                  <a:lnTo>
                    <a:pt x="82" y="117"/>
                  </a:lnTo>
                  <a:lnTo>
                    <a:pt x="77" y="118"/>
                  </a:lnTo>
                  <a:lnTo>
                    <a:pt x="72" y="118"/>
                  </a:lnTo>
                  <a:lnTo>
                    <a:pt x="67" y="118"/>
                  </a:lnTo>
                  <a:lnTo>
                    <a:pt x="63" y="118"/>
                  </a:lnTo>
                  <a:lnTo>
                    <a:pt x="57" y="117"/>
                  </a:lnTo>
                  <a:lnTo>
                    <a:pt x="53" y="115"/>
                  </a:lnTo>
                  <a:lnTo>
                    <a:pt x="47" y="114"/>
                  </a:lnTo>
                  <a:lnTo>
                    <a:pt x="42" y="112"/>
                  </a:lnTo>
                  <a:lnTo>
                    <a:pt x="38" y="108"/>
                  </a:lnTo>
                  <a:lnTo>
                    <a:pt x="30" y="104"/>
                  </a:lnTo>
                  <a:lnTo>
                    <a:pt x="29" y="103"/>
                  </a:lnTo>
                  <a:lnTo>
                    <a:pt x="26" y="99"/>
                  </a:lnTo>
                  <a:lnTo>
                    <a:pt x="23" y="97"/>
                  </a:lnTo>
                  <a:lnTo>
                    <a:pt x="20" y="94"/>
                  </a:lnTo>
                  <a:lnTo>
                    <a:pt x="18" y="90"/>
                  </a:lnTo>
                  <a:lnTo>
                    <a:pt x="16" y="87"/>
                  </a:lnTo>
                  <a:lnTo>
                    <a:pt x="13" y="84"/>
                  </a:lnTo>
                  <a:lnTo>
                    <a:pt x="11" y="80"/>
                  </a:lnTo>
                  <a:lnTo>
                    <a:pt x="9" y="77"/>
                  </a:lnTo>
                  <a:lnTo>
                    <a:pt x="8" y="72"/>
                  </a:lnTo>
                  <a:lnTo>
                    <a:pt x="7" y="69"/>
                  </a:lnTo>
                  <a:lnTo>
                    <a:pt x="4" y="65"/>
                  </a:lnTo>
                  <a:lnTo>
                    <a:pt x="3" y="60"/>
                  </a:lnTo>
                  <a:lnTo>
                    <a:pt x="2" y="57"/>
                  </a:lnTo>
                  <a:lnTo>
                    <a:pt x="1" y="52"/>
                  </a:lnTo>
                  <a:lnTo>
                    <a:pt x="1" y="47"/>
                  </a:lnTo>
                  <a:lnTo>
                    <a:pt x="0" y="44"/>
                  </a:lnTo>
                  <a:lnTo>
                    <a:pt x="0" y="42"/>
                  </a:lnTo>
                  <a:lnTo>
                    <a:pt x="0" y="39"/>
                  </a:lnTo>
                  <a:lnTo>
                    <a:pt x="0" y="36"/>
                  </a:lnTo>
                  <a:lnTo>
                    <a:pt x="1" y="32"/>
                  </a:lnTo>
                  <a:lnTo>
                    <a:pt x="1" y="29"/>
                  </a:lnTo>
                  <a:lnTo>
                    <a:pt x="2" y="25"/>
                  </a:lnTo>
                  <a:lnTo>
                    <a:pt x="3" y="22"/>
                  </a:lnTo>
                  <a:lnTo>
                    <a:pt x="4" y="20"/>
                  </a:lnTo>
                  <a:lnTo>
                    <a:pt x="6" y="17"/>
                  </a:lnTo>
                  <a:lnTo>
                    <a:pt x="8" y="14"/>
                  </a:lnTo>
                  <a:lnTo>
                    <a:pt x="9" y="11"/>
                  </a:lnTo>
                  <a:lnTo>
                    <a:pt x="11" y="9"/>
                  </a:lnTo>
                  <a:lnTo>
                    <a:pt x="13" y="8"/>
                  </a:lnTo>
                  <a:lnTo>
                    <a:pt x="16" y="5"/>
                  </a:lnTo>
                  <a:lnTo>
                    <a:pt x="20" y="3"/>
                  </a:lnTo>
                  <a:lnTo>
                    <a:pt x="32" y="11"/>
                  </a:lnTo>
                  <a:lnTo>
                    <a:pt x="31" y="11"/>
                  </a:lnTo>
                  <a:lnTo>
                    <a:pt x="29" y="12"/>
                  </a:lnTo>
                  <a:lnTo>
                    <a:pt x="27" y="13"/>
                  </a:lnTo>
                  <a:lnTo>
                    <a:pt x="25" y="14"/>
                  </a:lnTo>
                  <a:lnTo>
                    <a:pt x="22" y="15"/>
                  </a:lnTo>
                  <a:lnTo>
                    <a:pt x="21" y="17"/>
                  </a:lnTo>
                  <a:lnTo>
                    <a:pt x="19" y="19"/>
                  </a:lnTo>
                  <a:lnTo>
                    <a:pt x="18" y="21"/>
                  </a:lnTo>
                  <a:lnTo>
                    <a:pt x="17" y="22"/>
                  </a:lnTo>
                  <a:lnTo>
                    <a:pt x="16" y="24"/>
                  </a:lnTo>
                  <a:lnTo>
                    <a:pt x="14" y="28"/>
                  </a:lnTo>
                  <a:lnTo>
                    <a:pt x="13" y="30"/>
                  </a:lnTo>
                  <a:lnTo>
                    <a:pt x="13" y="32"/>
                  </a:lnTo>
                  <a:lnTo>
                    <a:pt x="12" y="36"/>
                  </a:lnTo>
                  <a:lnTo>
                    <a:pt x="12" y="39"/>
                  </a:lnTo>
                  <a:lnTo>
                    <a:pt x="12" y="43"/>
                  </a:lnTo>
                  <a:lnTo>
                    <a:pt x="12" y="46"/>
                  </a:lnTo>
                  <a:lnTo>
                    <a:pt x="12" y="49"/>
                  </a:lnTo>
                  <a:lnTo>
                    <a:pt x="13" y="53"/>
                  </a:lnTo>
                  <a:lnTo>
                    <a:pt x="14" y="57"/>
                  </a:lnTo>
                  <a:lnTo>
                    <a:pt x="16" y="61"/>
                  </a:lnTo>
                  <a:lnTo>
                    <a:pt x="17" y="65"/>
                  </a:lnTo>
                  <a:lnTo>
                    <a:pt x="18" y="68"/>
                  </a:lnTo>
                  <a:lnTo>
                    <a:pt x="19" y="71"/>
                  </a:lnTo>
                  <a:lnTo>
                    <a:pt x="21" y="75"/>
                  </a:lnTo>
                  <a:lnTo>
                    <a:pt x="23" y="78"/>
                  </a:lnTo>
                  <a:lnTo>
                    <a:pt x="26" y="81"/>
                  </a:lnTo>
                  <a:lnTo>
                    <a:pt x="28" y="85"/>
                  </a:lnTo>
                  <a:lnTo>
                    <a:pt x="30" y="87"/>
                  </a:lnTo>
                  <a:lnTo>
                    <a:pt x="34" y="90"/>
                  </a:lnTo>
                  <a:lnTo>
                    <a:pt x="36" y="93"/>
                  </a:lnTo>
                  <a:lnTo>
                    <a:pt x="40" y="96"/>
                  </a:lnTo>
                  <a:lnTo>
                    <a:pt x="41" y="97"/>
                  </a:lnTo>
                  <a:lnTo>
                    <a:pt x="45" y="99"/>
                  </a:lnTo>
                  <a:lnTo>
                    <a:pt x="48" y="100"/>
                  </a:lnTo>
                  <a:lnTo>
                    <a:pt x="51" y="103"/>
                  </a:lnTo>
                  <a:lnTo>
                    <a:pt x="55" y="104"/>
                  </a:lnTo>
                  <a:lnTo>
                    <a:pt x="58" y="105"/>
                  </a:lnTo>
                  <a:lnTo>
                    <a:pt x="61" y="106"/>
                  </a:lnTo>
                  <a:lnTo>
                    <a:pt x="65" y="106"/>
                  </a:lnTo>
                  <a:lnTo>
                    <a:pt x="68" y="106"/>
                  </a:lnTo>
                  <a:lnTo>
                    <a:pt x="72" y="106"/>
                  </a:lnTo>
                  <a:lnTo>
                    <a:pt x="75" y="106"/>
                  </a:lnTo>
                  <a:lnTo>
                    <a:pt x="78" y="105"/>
                  </a:lnTo>
                  <a:lnTo>
                    <a:pt x="82" y="104"/>
                  </a:lnTo>
                  <a:lnTo>
                    <a:pt x="84" y="103"/>
                  </a:lnTo>
                  <a:lnTo>
                    <a:pt x="86" y="100"/>
                  </a:lnTo>
                  <a:lnTo>
                    <a:pt x="89" y="97"/>
                  </a:lnTo>
                  <a:lnTo>
                    <a:pt x="91" y="95"/>
                  </a:lnTo>
                  <a:lnTo>
                    <a:pt x="93" y="91"/>
                  </a:lnTo>
                  <a:lnTo>
                    <a:pt x="94" y="88"/>
                  </a:lnTo>
                  <a:lnTo>
                    <a:pt x="95" y="84"/>
                  </a:lnTo>
                  <a:lnTo>
                    <a:pt x="95" y="80"/>
                  </a:lnTo>
                  <a:lnTo>
                    <a:pt x="96" y="76"/>
                  </a:lnTo>
                  <a:lnTo>
                    <a:pt x="96" y="72"/>
                  </a:lnTo>
                  <a:lnTo>
                    <a:pt x="95" y="68"/>
                  </a:lnTo>
                  <a:lnTo>
                    <a:pt x="95" y="65"/>
                  </a:lnTo>
                  <a:lnTo>
                    <a:pt x="94" y="60"/>
                  </a:lnTo>
                  <a:lnTo>
                    <a:pt x="92" y="57"/>
                  </a:lnTo>
                  <a:lnTo>
                    <a:pt x="91" y="52"/>
                  </a:lnTo>
                  <a:lnTo>
                    <a:pt x="88" y="49"/>
                  </a:lnTo>
                  <a:lnTo>
                    <a:pt x="86" y="46"/>
                  </a:lnTo>
                  <a:lnTo>
                    <a:pt x="84" y="42"/>
                  </a:lnTo>
                  <a:lnTo>
                    <a:pt x="81" y="37"/>
                  </a:lnTo>
                  <a:lnTo>
                    <a:pt x="79" y="36"/>
                  </a:lnTo>
                  <a:lnTo>
                    <a:pt x="78" y="34"/>
                  </a:lnTo>
                  <a:lnTo>
                    <a:pt x="76" y="32"/>
                  </a:lnTo>
                  <a:lnTo>
                    <a:pt x="74" y="30"/>
                  </a:lnTo>
                  <a:lnTo>
                    <a:pt x="72" y="28"/>
                  </a:lnTo>
                  <a:lnTo>
                    <a:pt x="69" y="25"/>
                  </a:lnTo>
                  <a:lnTo>
                    <a:pt x="66" y="23"/>
                  </a:lnTo>
                  <a:lnTo>
                    <a:pt x="63" y="21"/>
                  </a:lnTo>
                  <a:lnTo>
                    <a:pt x="59" y="19"/>
                  </a:lnTo>
                  <a:lnTo>
                    <a:pt x="56" y="17"/>
                  </a:lnTo>
                  <a:lnTo>
                    <a:pt x="53" y="14"/>
                  </a:lnTo>
                  <a:lnTo>
                    <a:pt x="49" y="13"/>
                  </a:lnTo>
                  <a:lnTo>
                    <a:pt x="46" y="12"/>
                  </a:lnTo>
                  <a:lnTo>
                    <a:pt x="41" y="11"/>
                  </a:lnTo>
                  <a:lnTo>
                    <a:pt x="38" y="11"/>
                  </a:lnTo>
                  <a:lnTo>
                    <a:pt x="32" y="11"/>
                  </a:lnTo>
                  <a:lnTo>
                    <a:pt x="20" y="3"/>
                  </a:lnTo>
                  <a:lnTo>
                    <a:pt x="22" y="2"/>
                  </a:lnTo>
                  <a:lnTo>
                    <a:pt x="27" y="1"/>
                  </a:lnTo>
                  <a:lnTo>
                    <a:pt x="31" y="0"/>
                  </a:lnTo>
                  <a:lnTo>
                    <a:pt x="37" y="0"/>
                  </a:lnTo>
                  <a:lnTo>
                    <a:pt x="41" y="1"/>
                  </a:lnTo>
                  <a:lnTo>
                    <a:pt x="46" y="1"/>
                  </a:lnTo>
                  <a:lnTo>
                    <a:pt x="50" y="3"/>
                  </a:lnTo>
                  <a:lnTo>
                    <a:pt x="55" y="4"/>
                  </a:lnTo>
                  <a:lnTo>
                    <a:pt x="59" y="6"/>
                  </a:lnTo>
                  <a:lnTo>
                    <a:pt x="64" y="9"/>
                  </a:lnTo>
                  <a:lnTo>
                    <a:pt x="68" y="11"/>
                  </a:lnTo>
                  <a:lnTo>
                    <a:pt x="72" y="14"/>
                  </a:lnTo>
                  <a:lnTo>
                    <a:pt x="76" y="18"/>
                  </a:lnTo>
                  <a:lnTo>
                    <a:pt x="79" y="20"/>
                  </a:lnTo>
                  <a:lnTo>
                    <a:pt x="83" y="23"/>
                  </a:lnTo>
                  <a:lnTo>
                    <a:pt x="87" y="28"/>
                  </a:lnTo>
                </a:path>
              </a:pathLst>
            </a:custGeom>
            <a:solidFill>
              <a:srgbClr val="000000">
                <a:alpha val="100000"/>
              </a:srgbClr>
            </a:solidFill>
            <a:ln>
              <a:noFill/>
            </a:ln>
          </p:spPr>
        </p:sp>
        <p:sp>
          <p:nvSpPr>
            <p:cNvPr id="1048885" name="Freeform 31"/>
            <p:cNvSpPr/>
            <p:nvPr/>
          </p:nvSpPr>
          <p:spPr bwMode="auto">
            <a:xfrm rot="0" flipH="1">
              <a:off x="522" y="1553"/>
              <a:ext cx="53" cy="49"/>
            </a:xfrm>
            <a:custGeom>
              <a:avLst/>
              <a:gdLst>
                <a:gd name="l" fmla="*/ 0 w 53"/>
                <a:gd name="t" fmla="*/ 0 h 49"/>
                <a:gd name="r" fmla="*/ 53 w 53"/>
                <a:gd name="b" fmla="*/ 49 h 49"/>
              </a:gdLst>
              <a:ahLst/>
              <a:rect l="l" t="t" r="r" b="b"/>
              <a:pathLst>
                <a:path w="53" h="49">
                  <a:moveTo>
                    <a:pt x="27" y="3"/>
                  </a:moveTo>
                  <a:lnTo>
                    <a:pt x="27" y="3"/>
                  </a:lnTo>
                  <a:lnTo>
                    <a:pt x="28" y="2"/>
                  </a:lnTo>
                  <a:lnTo>
                    <a:pt x="30" y="1"/>
                  </a:lnTo>
                  <a:lnTo>
                    <a:pt x="32" y="0"/>
                  </a:lnTo>
                  <a:lnTo>
                    <a:pt x="36" y="0"/>
                  </a:lnTo>
                  <a:lnTo>
                    <a:pt x="38" y="0"/>
                  </a:lnTo>
                  <a:lnTo>
                    <a:pt x="40" y="1"/>
                  </a:lnTo>
                  <a:lnTo>
                    <a:pt x="42" y="2"/>
                  </a:lnTo>
                  <a:lnTo>
                    <a:pt x="46" y="3"/>
                  </a:lnTo>
                  <a:lnTo>
                    <a:pt x="48" y="5"/>
                  </a:lnTo>
                  <a:lnTo>
                    <a:pt x="49" y="8"/>
                  </a:lnTo>
                  <a:lnTo>
                    <a:pt x="51" y="10"/>
                  </a:lnTo>
                  <a:lnTo>
                    <a:pt x="52" y="12"/>
                  </a:lnTo>
                  <a:lnTo>
                    <a:pt x="52" y="14"/>
                  </a:lnTo>
                  <a:lnTo>
                    <a:pt x="53" y="17"/>
                  </a:lnTo>
                  <a:lnTo>
                    <a:pt x="52" y="19"/>
                  </a:lnTo>
                  <a:lnTo>
                    <a:pt x="51" y="22"/>
                  </a:lnTo>
                  <a:lnTo>
                    <a:pt x="23" y="49"/>
                  </a:lnTo>
                  <a:lnTo>
                    <a:pt x="0" y="26"/>
                  </a:lnTo>
                  <a:lnTo>
                    <a:pt x="27" y="3"/>
                  </a:lnTo>
                </a:path>
              </a:pathLst>
            </a:custGeom>
            <a:solidFill>
              <a:srgbClr val="D9D9D9">
                <a:alpha val="100000"/>
              </a:srgbClr>
            </a:solidFill>
            <a:ln w="1588" cap="flat" cmpd="sng">
              <a:solidFill>
                <a:srgbClr val="000000">
                  <a:alpha val="100000"/>
                </a:srgbClr>
              </a:solidFill>
              <a:prstDash val="solid"/>
              <a:round/>
            </a:ln>
          </p:spPr>
        </p:sp>
        <p:sp>
          <p:nvSpPr>
            <p:cNvPr id="1048886" name="Freeform 32"/>
            <p:cNvSpPr/>
            <p:nvPr/>
          </p:nvSpPr>
          <p:spPr bwMode="auto">
            <a:xfrm rot="0" flipH="1">
              <a:off x="580" y="1605"/>
              <a:ext cx="78" cy="79"/>
            </a:xfrm>
            <a:custGeom>
              <a:avLst/>
              <a:gdLst>
                <a:gd name="l" fmla="*/ 0 w 78"/>
                <a:gd name="t" fmla="*/ 0 h 79"/>
                <a:gd name="r" fmla="*/ 78 w 78"/>
                <a:gd name="b" fmla="*/ 79 h 79"/>
              </a:gdLst>
              <a:ahLst/>
              <a:rect l="l" t="t" r="r" b="b"/>
              <a:pathLst>
                <a:path w="78" h="79">
                  <a:moveTo>
                    <a:pt x="49" y="0"/>
                  </a:moveTo>
                  <a:lnTo>
                    <a:pt x="49" y="0"/>
                  </a:lnTo>
                  <a:lnTo>
                    <a:pt x="50" y="0"/>
                  </a:lnTo>
                  <a:lnTo>
                    <a:pt x="54" y="1"/>
                  </a:lnTo>
                  <a:lnTo>
                    <a:pt x="56" y="4"/>
                  </a:lnTo>
                  <a:lnTo>
                    <a:pt x="58" y="5"/>
                  </a:lnTo>
                  <a:lnTo>
                    <a:pt x="60" y="7"/>
                  </a:lnTo>
                  <a:lnTo>
                    <a:pt x="63" y="8"/>
                  </a:lnTo>
                  <a:lnTo>
                    <a:pt x="65" y="10"/>
                  </a:lnTo>
                  <a:lnTo>
                    <a:pt x="66" y="12"/>
                  </a:lnTo>
                  <a:lnTo>
                    <a:pt x="68" y="14"/>
                  </a:lnTo>
                  <a:lnTo>
                    <a:pt x="69" y="16"/>
                  </a:lnTo>
                  <a:lnTo>
                    <a:pt x="70" y="18"/>
                  </a:lnTo>
                  <a:lnTo>
                    <a:pt x="73" y="21"/>
                  </a:lnTo>
                  <a:lnTo>
                    <a:pt x="74" y="23"/>
                  </a:lnTo>
                  <a:lnTo>
                    <a:pt x="75" y="25"/>
                  </a:lnTo>
                  <a:lnTo>
                    <a:pt x="76" y="27"/>
                  </a:lnTo>
                  <a:lnTo>
                    <a:pt x="78" y="32"/>
                  </a:lnTo>
                  <a:lnTo>
                    <a:pt x="28" y="79"/>
                  </a:lnTo>
                  <a:lnTo>
                    <a:pt x="0" y="43"/>
                  </a:lnTo>
                  <a:lnTo>
                    <a:pt x="49" y="0"/>
                  </a:lnTo>
                </a:path>
              </a:pathLst>
            </a:custGeom>
            <a:solidFill>
              <a:srgbClr val="D9D9D9">
                <a:alpha val="100000"/>
              </a:srgbClr>
            </a:solidFill>
            <a:ln w="1588" cap="flat" cmpd="sng">
              <a:solidFill>
                <a:srgbClr val="000000">
                  <a:alpha val="100000"/>
                </a:srgbClr>
              </a:solidFill>
              <a:prstDash val="solid"/>
              <a:round/>
            </a:ln>
          </p:spPr>
        </p:sp>
        <p:sp>
          <p:nvSpPr>
            <p:cNvPr id="1048887" name="Freeform 33"/>
            <p:cNvSpPr/>
            <p:nvPr/>
          </p:nvSpPr>
          <p:spPr bwMode="auto">
            <a:xfrm rot="0" flipH="1">
              <a:off x="625" y="1639"/>
              <a:ext cx="78" cy="86"/>
            </a:xfrm>
            <a:custGeom>
              <a:avLst/>
              <a:gdLst>
                <a:gd name="l" fmla="*/ 0 w 78"/>
                <a:gd name="t" fmla="*/ 0 h 86"/>
                <a:gd name="r" fmla="*/ 78 w 78"/>
                <a:gd name="b" fmla="*/ 86 h 86"/>
              </a:gdLst>
              <a:ahLst/>
              <a:rect l="l" t="t" r="r" b="b"/>
              <a:pathLst>
                <a:path w="78" h="86">
                  <a:moveTo>
                    <a:pt x="0" y="6"/>
                  </a:moveTo>
                  <a:lnTo>
                    <a:pt x="7" y="0"/>
                  </a:lnTo>
                  <a:lnTo>
                    <a:pt x="9" y="0"/>
                  </a:lnTo>
                  <a:lnTo>
                    <a:pt x="13" y="0"/>
                  </a:lnTo>
                  <a:lnTo>
                    <a:pt x="18" y="0"/>
                  </a:lnTo>
                  <a:lnTo>
                    <a:pt x="21" y="1"/>
                  </a:lnTo>
                  <a:lnTo>
                    <a:pt x="26" y="1"/>
                  </a:lnTo>
                  <a:lnTo>
                    <a:pt x="29" y="2"/>
                  </a:lnTo>
                  <a:lnTo>
                    <a:pt x="33" y="3"/>
                  </a:lnTo>
                  <a:lnTo>
                    <a:pt x="36" y="4"/>
                  </a:lnTo>
                  <a:lnTo>
                    <a:pt x="39" y="7"/>
                  </a:lnTo>
                  <a:lnTo>
                    <a:pt x="43" y="8"/>
                  </a:lnTo>
                  <a:lnTo>
                    <a:pt x="46" y="10"/>
                  </a:lnTo>
                  <a:lnTo>
                    <a:pt x="49" y="12"/>
                  </a:lnTo>
                  <a:lnTo>
                    <a:pt x="52" y="15"/>
                  </a:lnTo>
                  <a:lnTo>
                    <a:pt x="55" y="18"/>
                  </a:lnTo>
                  <a:lnTo>
                    <a:pt x="57" y="20"/>
                  </a:lnTo>
                  <a:lnTo>
                    <a:pt x="62" y="26"/>
                  </a:lnTo>
                  <a:lnTo>
                    <a:pt x="63" y="27"/>
                  </a:lnTo>
                  <a:lnTo>
                    <a:pt x="65" y="30"/>
                  </a:lnTo>
                  <a:lnTo>
                    <a:pt x="67" y="34"/>
                  </a:lnTo>
                  <a:lnTo>
                    <a:pt x="68" y="36"/>
                  </a:lnTo>
                  <a:lnTo>
                    <a:pt x="71" y="39"/>
                  </a:lnTo>
                  <a:lnTo>
                    <a:pt x="72" y="42"/>
                  </a:lnTo>
                  <a:lnTo>
                    <a:pt x="73" y="46"/>
                  </a:lnTo>
                  <a:lnTo>
                    <a:pt x="74" y="49"/>
                  </a:lnTo>
                  <a:lnTo>
                    <a:pt x="75" y="53"/>
                  </a:lnTo>
                  <a:lnTo>
                    <a:pt x="76" y="56"/>
                  </a:lnTo>
                  <a:lnTo>
                    <a:pt x="77" y="59"/>
                  </a:lnTo>
                  <a:lnTo>
                    <a:pt x="77" y="63"/>
                  </a:lnTo>
                  <a:lnTo>
                    <a:pt x="78" y="67"/>
                  </a:lnTo>
                  <a:lnTo>
                    <a:pt x="78" y="70"/>
                  </a:lnTo>
                  <a:lnTo>
                    <a:pt x="78" y="74"/>
                  </a:lnTo>
                  <a:lnTo>
                    <a:pt x="78" y="79"/>
                  </a:lnTo>
                  <a:lnTo>
                    <a:pt x="71" y="86"/>
                  </a:lnTo>
                  <a:lnTo>
                    <a:pt x="71" y="84"/>
                  </a:lnTo>
                  <a:lnTo>
                    <a:pt x="71" y="81"/>
                  </a:lnTo>
                  <a:lnTo>
                    <a:pt x="69" y="76"/>
                  </a:lnTo>
                  <a:lnTo>
                    <a:pt x="69" y="73"/>
                  </a:lnTo>
                  <a:lnTo>
                    <a:pt x="68" y="69"/>
                  </a:lnTo>
                  <a:lnTo>
                    <a:pt x="68" y="66"/>
                  </a:lnTo>
                  <a:lnTo>
                    <a:pt x="67" y="62"/>
                  </a:lnTo>
                  <a:lnTo>
                    <a:pt x="66" y="58"/>
                  </a:lnTo>
                  <a:lnTo>
                    <a:pt x="65" y="55"/>
                  </a:lnTo>
                  <a:lnTo>
                    <a:pt x="64" y="51"/>
                  </a:lnTo>
                  <a:lnTo>
                    <a:pt x="62" y="48"/>
                  </a:lnTo>
                  <a:lnTo>
                    <a:pt x="61" y="45"/>
                  </a:lnTo>
                  <a:lnTo>
                    <a:pt x="59" y="41"/>
                  </a:lnTo>
                  <a:lnTo>
                    <a:pt x="57" y="38"/>
                  </a:lnTo>
                  <a:lnTo>
                    <a:pt x="55" y="35"/>
                  </a:lnTo>
                  <a:lnTo>
                    <a:pt x="52" y="30"/>
                  </a:lnTo>
                  <a:lnTo>
                    <a:pt x="50" y="28"/>
                  </a:lnTo>
                  <a:lnTo>
                    <a:pt x="48" y="26"/>
                  </a:lnTo>
                  <a:lnTo>
                    <a:pt x="45" y="22"/>
                  </a:lnTo>
                  <a:lnTo>
                    <a:pt x="43" y="20"/>
                  </a:lnTo>
                  <a:lnTo>
                    <a:pt x="39" y="18"/>
                  </a:lnTo>
                  <a:lnTo>
                    <a:pt x="37" y="16"/>
                  </a:lnTo>
                  <a:lnTo>
                    <a:pt x="34" y="13"/>
                  </a:lnTo>
                  <a:lnTo>
                    <a:pt x="30" y="12"/>
                  </a:lnTo>
                  <a:lnTo>
                    <a:pt x="28" y="10"/>
                  </a:lnTo>
                  <a:lnTo>
                    <a:pt x="25" y="9"/>
                  </a:lnTo>
                  <a:lnTo>
                    <a:pt x="21" y="8"/>
                  </a:lnTo>
                  <a:lnTo>
                    <a:pt x="17" y="7"/>
                  </a:lnTo>
                  <a:lnTo>
                    <a:pt x="13" y="7"/>
                  </a:lnTo>
                  <a:lnTo>
                    <a:pt x="10" y="6"/>
                  </a:lnTo>
                  <a:lnTo>
                    <a:pt x="6" y="6"/>
                  </a:lnTo>
                  <a:lnTo>
                    <a:pt x="0" y="6"/>
                  </a:lnTo>
                </a:path>
              </a:pathLst>
            </a:custGeom>
            <a:solidFill>
              <a:srgbClr val="000000">
                <a:alpha val="100000"/>
              </a:srgbClr>
            </a:solidFill>
            <a:ln w="1588" cap="flat" cmpd="sng">
              <a:solidFill>
                <a:srgbClr val="000000">
                  <a:alpha val="100000"/>
                </a:srgbClr>
              </a:solidFill>
              <a:prstDash val="solid"/>
              <a:round/>
            </a:ln>
          </p:spPr>
        </p:sp>
        <p:sp>
          <p:nvSpPr>
            <p:cNvPr id="1048888" name="Freeform 34"/>
            <p:cNvSpPr/>
            <p:nvPr/>
          </p:nvSpPr>
          <p:spPr bwMode="auto">
            <a:xfrm rot="0" flipH="1">
              <a:off x="703" y="1705"/>
              <a:ext cx="92" cy="101"/>
            </a:xfrm>
            <a:custGeom>
              <a:avLst/>
              <a:gdLst>
                <a:gd name="l" fmla="*/ 0 w 92"/>
                <a:gd name="t" fmla="*/ 0 h 101"/>
                <a:gd name="r" fmla="*/ 92 w 92"/>
                <a:gd name="b" fmla="*/ 101 h 101"/>
              </a:gdLst>
              <a:ahLst/>
              <a:rect l="l" t="t" r="r" b="b"/>
              <a:pathLst>
                <a:path w="92" h="101">
                  <a:moveTo>
                    <a:pt x="37" y="0"/>
                  </a:moveTo>
                  <a:lnTo>
                    <a:pt x="92" y="53"/>
                  </a:lnTo>
                  <a:lnTo>
                    <a:pt x="83" y="88"/>
                  </a:lnTo>
                  <a:lnTo>
                    <a:pt x="83" y="92"/>
                  </a:lnTo>
                  <a:lnTo>
                    <a:pt x="74" y="101"/>
                  </a:lnTo>
                  <a:lnTo>
                    <a:pt x="55" y="72"/>
                  </a:lnTo>
                  <a:lnTo>
                    <a:pt x="28" y="36"/>
                  </a:lnTo>
                  <a:lnTo>
                    <a:pt x="0" y="18"/>
                  </a:lnTo>
                  <a:lnTo>
                    <a:pt x="13" y="7"/>
                  </a:lnTo>
                  <a:lnTo>
                    <a:pt x="14" y="8"/>
                  </a:lnTo>
                  <a:lnTo>
                    <a:pt x="37" y="0"/>
                  </a:lnTo>
                </a:path>
              </a:pathLst>
            </a:custGeom>
            <a:solidFill>
              <a:srgbClr val="000000">
                <a:alpha val="100000"/>
              </a:srgbClr>
            </a:solidFill>
            <a:ln w="1588" cap="flat" cmpd="sng">
              <a:solidFill>
                <a:srgbClr val="000000">
                  <a:alpha val="100000"/>
                </a:srgbClr>
              </a:solidFill>
              <a:prstDash val="solid"/>
              <a:round/>
            </a:ln>
          </p:spPr>
        </p:sp>
        <p:sp>
          <p:nvSpPr>
            <p:cNvPr id="1048889" name="Freeform 35"/>
            <p:cNvSpPr/>
            <p:nvPr/>
          </p:nvSpPr>
          <p:spPr bwMode="auto">
            <a:xfrm rot="0" flipH="1">
              <a:off x="632" y="1645"/>
              <a:ext cx="149" cy="151"/>
            </a:xfrm>
            <a:custGeom>
              <a:avLst/>
              <a:gdLst>
                <a:gd name="l" fmla="*/ 0 w 149"/>
                <a:gd name="t" fmla="*/ 0 h 151"/>
                <a:gd name="r" fmla="*/ 149 w 149"/>
                <a:gd name="b" fmla="*/ 151 h 151"/>
              </a:gdLst>
              <a:ahLst/>
              <a:rect l="l" t="t" r="r" b="b"/>
              <a:pathLst>
                <a:path w="149" h="151">
                  <a:moveTo>
                    <a:pt x="79" y="0"/>
                  </a:moveTo>
                  <a:lnTo>
                    <a:pt x="79" y="0"/>
                  </a:lnTo>
                  <a:lnTo>
                    <a:pt x="80" y="1"/>
                  </a:lnTo>
                  <a:lnTo>
                    <a:pt x="80" y="4"/>
                  </a:lnTo>
                  <a:lnTo>
                    <a:pt x="81" y="6"/>
                  </a:lnTo>
                  <a:lnTo>
                    <a:pt x="81" y="10"/>
                  </a:lnTo>
                  <a:lnTo>
                    <a:pt x="83" y="13"/>
                  </a:lnTo>
                  <a:lnTo>
                    <a:pt x="83" y="16"/>
                  </a:lnTo>
                  <a:lnTo>
                    <a:pt x="84" y="20"/>
                  </a:lnTo>
                  <a:lnTo>
                    <a:pt x="85" y="23"/>
                  </a:lnTo>
                  <a:lnTo>
                    <a:pt x="86" y="26"/>
                  </a:lnTo>
                  <a:lnTo>
                    <a:pt x="87" y="30"/>
                  </a:lnTo>
                  <a:lnTo>
                    <a:pt x="88" y="33"/>
                  </a:lnTo>
                  <a:lnTo>
                    <a:pt x="89" y="36"/>
                  </a:lnTo>
                  <a:lnTo>
                    <a:pt x="90" y="39"/>
                  </a:lnTo>
                  <a:lnTo>
                    <a:pt x="93" y="42"/>
                  </a:lnTo>
                  <a:lnTo>
                    <a:pt x="94" y="44"/>
                  </a:lnTo>
                  <a:lnTo>
                    <a:pt x="97" y="49"/>
                  </a:lnTo>
                  <a:lnTo>
                    <a:pt x="98" y="50"/>
                  </a:lnTo>
                  <a:lnTo>
                    <a:pt x="102" y="53"/>
                  </a:lnTo>
                  <a:lnTo>
                    <a:pt x="104" y="56"/>
                  </a:lnTo>
                  <a:lnTo>
                    <a:pt x="106" y="59"/>
                  </a:lnTo>
                  <a:lnTo>
                    <a:pt x="109" y="61"/>
                  </a:lnTo>
                  <a:lnTo>
                    <a:pt x="113" y="63"/>
                  </a:lnTo>
                  <a:lnTo>
                    <a:pt x="116" y="66"/>
                  </a:lnTo>
                  <a:lnTo>
                    <a:pt x="118" y="68"/>
                  </a:lnTo>
                  <a:lnTo>
                    <a:pt x="122" y="70"/>
                  </a:lnTo>
                  <a:lnTo>
                    <a:pt x="125" y="72"/>
                  </a:lnTo>
                  <a:lnTo>
                    <a:pt x="128" y="73"/>
                  </a:lnTo>
                  <a:lnTo>
                    <a:pt x="132" y="76"/>
                  </a:lnTo>
                  <a:lnTo>
                    <a:pt x="136" y="77"/>
                  </a:lnTo>
                  <a:lnTo>
                    <a:pt x="140" y="78"/>
                  </a:lnTo>
                  <a:lnTo>
                    <a:pt x="143" y="79"/>
                  </a:lnTo>
                  <a:lnTo>
                    <a:pt x="149" y="79"/>
                  </a:lnTo>
                  <a:lnTo>
                    <a:pt x="69" y="151"/>
                  </a:lnTo>
                  <a:lnTo>
                    <a:pt x="69" y="148"/>
                  </a:lnTo>
                  <a:lnTo>
                    <a:pt x="69" y="144"/>
                  </a:lnTo>
                  <a:lnTo>
                    <a:pt x="69" y="139"/>
                  </a:lnTo>
                  <a:lnTo>
                    <a:pt x="69" y="135"/>
                  </a:lnTo>
                  <a:lnTo>
                    <a:pt x="68" y="130"/>
                  </a:lnTo>
                  <a:lnTo>
                    <a:pt x="67" y="127"/>
                  </a:lnTo>
                  <a:lnTo>
                    <a:pt x="66" y="123"/>
                  </a:lnTo>
                  <a:lnTo>
                    <a:pt x="65" y="119"/>
                  </a:lnTo>
                  <a:lnTo>
                    <a:pt x="63" y="116"/>
                  </a:lnTo>
                  <a:lnTo>
                    <a:pt x="62" y="113"/>
                  </a:lnTo>
                  <a:lnTo>
                    <a:pt x="60" y="109"/>
                  </a:lnTo>
                  <a:lnTo>
                    <a:pt x="58" y="106"/>
                  </a:lnTo>
                  <a:lnTo>
                    <a:pt x="57" y="103"/>
                  </a:lnTo>
                  <a:lnTo>
                    <a:pt x="55" y="99"/>
                  </a:lnTo>
                  <a:lnTo>
                    <a:pt x="52" y="96"/>
                  </a:lnTo>
                  <a:lnTo>
                    <a:pt x="49" y="91"/>
                  </a:lnTo>
                  <a:lnTo>
                    <a:pt x="48" y="90"/>
                  </a:lnTo>
                  <a:lnTo>
                    <a:pt x="46" y="88"/>
                  </a:lnTo>
                  <a:lnTo>
                    <a:pt x="43" y="86"/>
                  </a:lnTo>
                  <a:lnTo>
                    <a:pt x="41" y="83"/>
                  </a:lnTo>
                  <a:lnTo>
                    <a:pt x="38" y="81"/>
                  </a:lnTo>
                  <a:lnTo>
                    <a:pt x="35" y="79"/>
                  </a:lnTo>
                  <a:lnTo>
                    <a:pt x="32" y="78"/>
                  </a:lnTo>
                  <a:lnTo>
                    <a:pt x="29" y="76"/>
                  </a:lnTo>
                  <a:lnTo>
                    <a:pt x="25" y="73"/>
                  </a:lnTo>
                  <a:lnTo>
                    <a:pt x="22" y="72"/>
                  </a:lnTo>
                  <a:lnTo>
                    <a:pt x="19" y="71"/>
                  </a:lnTo>
                  <a:lnTo>
                    <a:pt x="15" y="70"/>
                  </a:lnTo>
                  <a:lnTo>
                    <a:pt x="12" y="69"/>
                  </a:lnTo>
                  <a:lnTo>
                    <a:pt x="7" y="69"/>
                  </a:lnTo>
                  <a:lnTo>
                    <a:pt x="4" y="68"/>
                  </a:lnTo>
                  <a:lnTo>
                    <a:pt x="0" y="68"/>
                  </a:lnTo>
                  <a:lnTo>
                    <a:pt x="79" y="0"/>
                  </a:lnTo>
                </a:path>
              </a:pathLst>
            </a:custGeom>
            <a:solidFill>
              <a:srgbClr val="008000">
                <a:alpha val="100000"/>
              </a:srgbClr>
            </a:solidFill>
            <a:ln w="1588" cap="flat" cmpd="sng">
              <a:solidFill>
                <a:srgbClr val="000000">
                  <a:alpha val="100000"/>
                </a:srgbClr>
              </a:solidFill>
              <a:prstDash val="solid"/>
              <a:round/>
            </a:ln>
          </p:spPr>
        </p:sp>
        <p:sp>
          <p:nvSpPr>
            <p:cNvPr id="1048890" name="Freeform 36"/>
            <p:cNvSpPr/>
            <p:nvPr/>
          </p:nvSpPr>
          <p:spPr bwMode="auto">
            <a:xfrm rot="0" flipH="1">
              <a:off x="721" y="1722"/>
              <a:ext cx="84" cy="90"/>
            </a:xfrm>
            <a:custGeom>
              <a:avLst/>
              <a:gdLst>
                <a:gd name="l" fmla="*/ 0 w 84"/>
                <a:gd name="t" fmla="*/ 0 h 90"/>
                <a:gd name="r" fmla="*/ 84 w 84"/>
                <a:gd name="b" fmla="*/ 90 h 90"/>
              </a:gdLst>
              <a:ahLst/>
              <a:rect l="l" t="t" r="r" b="b"/>
              <a:pathLst>
                <a:path w="84" h="90">
                  <a:moveTo>
                    <a:pt x="54" y="80"/>
                  </a:moveTo>
                  <a:lnTo>
                    <a:pt x="54" y="80"/>
                  </a:lnTo>
                  <a:lnTo>
                    <a:pt x="54" y="79"/>
                  </a:lnTo>
                  <a:lnTo>
                    <a:pt x="55" y="77"/>
                  </a:lnTo>
                  <a:lnTo>
                    <a:pt x="56" y="75"/>
                  </a:lnTo>
                  <a:lnTo>
                    <a:pt x="56" y="73"/>
                  </a:lnTo>
                  <a:lnTo>
                    <a:pt x="56" y="70"/>
                  </a:lnTo>
                  <a:lnTo>
                    <a:pt x="56" y="67"/>
                  </a:lnTo>
                  <a:lnTo>
                    <a:pt x="56" y="65"/>
                  </a:lnTo>
                  <a:lnTo>
                    <a:pt x="55" y="62"/>
                  </a:lnTo>
                  <a:lnTo>
                    <a:pt x="55" y="60"/>
                  </a:lnTo>
                  <a:lnTo>
                    <a:pt x="54" y="58"/>
                  </a:lnTo>
                  <a:lnTo>
                    <a:pt x="53" y="56"/>
                  </a:lnTo>
                  <a:lnTo>
                    <a:pt x="52" y="53"/>
                  </a:lnTo>
                  <a:lnTo>
                    <a:pt x="51" y="51"/>
                  </a:lnTo>
                  <a:lnTo>
                    <a:pt x="49" y="49"/>
                  </a:lnTo>
                  <a:lnTo>
                    <a:pt x="48" y="48"/>
                  </a:lnTo>
                  <a:lnTo>
                    <a:pt x="46" y="46"/>
                  </a:lnTo>
                  <a:lnTo>
                    <a:pt x="46" y="45"/>
                  </a:lnTo>
                  <a:lnTo>
                    <a:pt x="44" y="42"/>
                  </a:lnTo>
                  <a:lnTo>
                    <a:pt x="43" y="41"/>
                  </a:lnTo>
                  <a:lnTo>
                    <a:pt x="42" y="39"/>
                  </a:lnTo>
                  <a:lnTo>
                    <a:pt x="39" y="38"/>
                  </a:lnTo>
                  <a:lnTo>
                    <a:pt x="38" y="37"/>
                  </a:lnTo>
                  <a:lnTo>
                    <a:pt x="37" y="36"/>
                  </a:lnTo>
                  <a:lnTo>
                    <a:pt x="36" y="34"/>
                  </a:lnTo>
                  <a:lnTo>
                    <a:pt x="34" y="33"/>
                  </a:lnTo>
                  <a:lnTo>
                    <a:pt x="33" y="32"/>
                  </a:lnTo>
                  <a:lnTo>
                    <a:pt x="31" y="31"/>
                  </a:lnTo>
                  <a:lnTo>
                    <a:pt x="29" y="31"/>
                  </a:lnTo>
                  <a:lnTo>
                    <a:pt x="27" y="30"/>
                  </a:lnTo>
                  <a:lnTo>
                    <a:pt x="26" y="29"/>
                  </a:lnTo>
                  <a:lnTo>
                    <a:pt x="24" y="29"/>
                  </a:lnTo>
                  <a:lnTo>
                    <a:pt x="20" y="28"/>
                  </a:lnTo>
                  <a:lnTo>
                    <a:pt x="5" y="40"/>
                  </a:lnTo>
                  <a:lnTo>
                    <a:pt x="4" y="39"/>
                  </a:lnTo>
                  <a:lnTo>
                    <a:pt x="2" y="36"/>
                  </a:lnTo>
                  <a:lnTo>
                    <a:pt x="1" y="33"/>
                  </a:lnTo>
                  <a:lnTo>
                    <a:pt x="0" y="30"/>
                  </a:lnTo>
                  <a:lnTo>
                    <a:pt x="0" y="28"/>
                  </a:lnTo>
                  <a:lnTo>
                    <a:pt x="0" y="24"/>
                  </a:lnTo>
                  <a:lnTo>
                    <a:pt x="0" y="22"/>
                  </a:lnTo>
                  <a:lnTo>
                    <a:pt x="0" y="20"/>
                  </a:lnTo>
                  <a:lnTo>
                    <a:pt x="0" y="17"/>
                  </a:lnTo>
                  <a:lnTo>
                    <a:pt x="0" y="14"/>
                  </a:lnTo>
                  <a:lnTo>
                    <a:pt x="1" y="12"/>
                  </a:lnTo>
                  <a:lnTo>
                    <a:pt x="2" y="10"/>
                  </a:lnTo>
                  <a:lnTo>
                    <a:pt x="4" y="8"/>
                  </a:lnTo>
                  <a:lnTo>
                    <a:pt x="6" y="5"/>
                  </a:lnTo>
                  <a:lnTo>
                    <a:pt x="7" y="3"/>
                  </a:lnTo>
                  <a:lnTo>
                    <a:pt x="10" y="0"/>
                  </a:lnTo>
                  <a:lnTo>
                    <a:pt x="12" y="0"/>
                  </a:lnTo>
                  <a:lnTo>
                    <a:pt x="17" y="1"/>
                  </a:lnTo>
                  <a:lnTo>
                    <a:pt x="21" y="1"/>
                  </a:lnTo>
                  <a:lnTo>
                    <a:pt x="26" y="1"/>
                  </a:lnTo>
                  <a:lnTo>
                    <a:pt x="29" y="2"/>
                  </a:lnTo>
                  <a:lnTo>
                    <a:pt x="34" y="3"/>
                  </a:lnTo>
                  <a:lnTo>
                    <a:pt x="37" y="4"/>
                  </a:lnTo>
                  <a:lnTo>
                    <a:pt x="40" y="5"/>
                  </a:lnTo>
                  <a:lnTo>
                    <a:pt x="44" y="6"/>
                  </a:lnTo>
                  <a:lnTo>
                    <a:pt x="47" y="9"/>
                  </a:lnTo>
                  <a:lnTo>
                    <a:pt x="51" y="11"/>
                  </a:lnTo>
                  <a:lnTo>
                    <a:pt x="54" y="13"/>
                  </a:lnTo>
                  <a:lnTo>
                    <a:pt x="57" y="15"/>
                  </a:lnTo>
                  <a:lnTo>
                    <a:pt x="59" y="19"/>
                  </a:lnTo>
                  <a:lnTo>
                    <a:pt x="63" y="22"/>
                  </a:lnTo>
                  <a:lnTo>
                    <a:pt x="67" y="27"/>
                  </a:lnTo>
                  <a:lnTo>
                    <a:pt x="67" y="29"/>
                  </a:lnTo>
                  <a:lnTo>
                    <a:pt x="70" y="31"/>
                  </a:lnTo>
                  <a:lnTo>
                    <a:pt x="72" y="34"/>
                  </a:lnTo>
                  <a:lnTo>
                    <a:pt x="74" y="38"/>
                  </a:lnTo>
                  <a:lnTo>
                    <a:pt x="75" y="41"/>
                  </a:lnTo>
                  <a:lnTo>
                    <a:pt x="76" y="45"/>
                  </a:lnTo>
                  <a:lnTo>
                    <a:pt x="79" y="48"/>
                  </a:lnTo>
                  <a:lnTo>
                    <a:pt x="80" y="52"/>
                  </a:lnTo>
                  <a:lnTo>
                    <a:pt x="81" y="56"/>
                  </a:lnTo>
                  <a:lnTo>
                    <a:pt x="81" y="59"/>
                  </a:lnTo>
                  <a:lnTo>
                    <a:pt x="82" y="62"/>
                  </a:lnTo>
                  <a:lnTo>
                    <a:pt x="83" y="67"/>
                  </a:lnTo>
                  <a:lnTo>
                    <a:pt x="83" y="70"/>
                  </a:lnTo>
                  <a:lnTo>
                    <a:pt x="84" y="74"/>
                  </a:lnTo>
                  <a:lnTo>
                    <a:pt x="84" y="77"/>
                  </a:lnTo>
                  <a:lnTo>
                    <a:pt x="84" y="84"/>
                  </a:lnTo>
                  <a:lnTo>
                    <a:pt x="83" y="84"/>
                  </a:lnTo>
                  <a:lnTo>
                    <a:pt x="81" y="85"/>
                  </a:lnTo>
                  <a:lnTo>
                    <a:pt x="79" y="86"/>
                  </a:lnTo>
                  <a:lnTo>
                    <a:pt x="76" y="87"/>
                  </a:lnTo>
                  <a:lnTo>
                    <a:pt x="74" y="88"/>
                  </a:lnTo>
                  <a:lnTo>
                    <a:pt x="72" y="89"/>
                  </a:lnTo>
                  <a:lnTo>
                    <a:pt x="70" y="89"/>
                  </a:lnTo>
                  <a:lnTo>
                    <a:pt x="67" y="90"/>
                  </a:lnTo>
                  <a:lnTo>
                    <a:pt x="65" y="90"/>
                  </a:lnTo>
                  <a:lnTo>
                    <a:pt x="63" y="90"/>
                  </a:lnTo>
                  <a:lnTo>
                    <a:pt x="61" y="90"/>
                  </a:lnTo>
                  <a:lnTo>
                    <a:pt x="58" y="90"/>
                  </a:lnTo>
                  <a:lnTo>
                    <a:pt x="56" y="89"/>
                  </a:lnTo>
                  <a:lnTo>
                    <a:pt x="54" y="89"/>
                  </a:lnTo>
                  <a:lnTo>
                    <a:pt x="52" y="88"/>
                  </a:lnTo>
                  <a:lnTo>
                    <a:pt x="48" y="87"/>
                  </a:lnTo>
                  <a:lnTo>
                    <a:pt x="54" y="80"/>
                  </a:lnTo>
                </a:path>
              </a:pathLst>
            </a:custGeom>
            <a:solidFill>
              <a:srgbClr val="D9D9D9">
                <a:alpha val="100000"/>
              </a:srgbClr>
            </a:solidFill>
            <a:ln w="1588" cap="flat" cmpd="sng">
              <a:solidFill>
                <a:srgbClr val="000000">
                  <a:alpha val="100000"/>
                </a:srgbClr>
              </a:solidFill>
              <a:prstDash val="solid"/>
              <a:round/>
            </a:ln>
          </p:spPr>
        </p:sp>
        <p:sp>
          <p:nvSpPr>
            <p:cNvPr id="1048891" name="Freeform 37"/>
            <p:cNvSpPr/>
            <p:nvPr/>
          </p:nvSpPr>
          <p:spPr bwMode="auto">
            <a:xfrm rot="0" flipH="1">
              <a:off x="801" y="1800"/>
              <a:ext cx="77" cy="76"/>
            </a:xfrm>
            <a:custGeom>
              <a:avLst/>
              <a:gdLst>
                <a:gd name="l" fmla="*/ 0 w 77"/>
                <a:gd name="t" fmla="*/ 0 h 76"/>
                <a:gd name="r" fmla="*/ 77 w 77"/>
                <a:gd name="b" fmla="*/ 76 h 76"/>
              </a:gdLst>
              <a:ahLst/>
              <a:rect l="l" t="t" r="r" b="b"/>
              <a:pathLst>
                <a:path w="77" h="76">
                  <a:moveTo>
                    <a:pt x="54" y="0"/>
                  </a:moveTo>
                  <a:lnTo>
                    <a:pt x="54" y="0"/>
                  </a:lnTo>
                  <a:lnTo>
                    <a:pt x="55" y="0"/>
                  </a:lnTo>
                  <a:lnTo>
                    <a:pt x="57" y="0"/>
                  </a:lnTo>
                  <a:lnTo>
                    <a:pt x="60" y="1"/>
                  </a:lnTo>
                  <a:lnTo>
                    <a:pt x="62" y="2"/>
                  </a:lnTo>
                  <a:lnTo>
                    <a:pt x="64" y="3"/>
                  </a:lnTo>
                  <a:lnTo>
                    <a:pt x="66" y="5"/>
                  </a:lnTo>
                  <a:lnTo>
                    <a:pt x="68" y="7"/>
                  </a:lnTo>
                  <a:lnTo>
                    <a:pt x="70" y="8"/>
                  </a:lnTo>
                  <a:lnTo>
                    <a:pt x="71" y="10"/>
                  </a:lnTo>
                  <a:lnTo>
                    <a:pt x="72" y="12"/>
                  </a:lnTo>
                  <a:lnTo>
                    <a:pt x="73" y="15"/>
                  </a:lnTo>
                  <a:lnTo>
                    <a:pt x="74" y="17"/>
                  </a:lnTo>
                  <a:lnTo>
                    <a:pt x="75" y="19"/>
                  </a:lnTo>
                  <a:lnTo>
                    <a:pt x="75" y="21"/>
                  </a:lnTo>
                  <a:lnTo>
                    <a:pt x="77" y="24"/>
                  </a:lnTo>
                  <a:lnTo>
                    <a:pt x="77" y="27"/>
                  </a:lnTo>
                  <a:lnTo>
                    <a:pt x="23" y="76"/>
                  </a:lnTo>
                  <a:lnTo>
                    <a:pt x="23" y="75"/>
                  </a:lnTo>
                  <a:lnTo>
                    <a:pt x="22" y="73"/>
                  </a:lnTo>
                  <a:lnTo>
                    <a:pt x="21" y="71"/>
                  </a:lnTo>
                  <a:lnTo>
                    <a:pt x="21" y="68"/>
                  </a:lnTo>
                  <a:lnTo>
                    <a:pt x="19" y="66"/>
                  </a:lnTo>
                  <a:lnTo>
                    <a:pt x="18" y="64"/>
                  </a:lnTo>
                  <a:lnTo>
                    <a:pt x="17" y="62"/>
                  </a:lnTo>
                  <a:lnTo>
                    <a:pt x="16" y="59"/>
                  </a:lnTo>
                  <a:lnTo>
                    <a:pt x="14" y="57"/>
                  </a:lnTo>
                  <a:lnTo>
                    <a:pt x="13" y="55"/>
                  </a:lnTo>
                  <a:lnTo>
                    <a:pt x="12" y="54"/>
                  </a:lnTo>
                  <a:lnTo>
                    <a:pt x="9" y="52"/>
                  </a:lnTo>
                  <a:lnTo>
                    <a:pt x="7" y="50"/>
                  </a:lnTo>
                  <a:lnTo>
                    <a:pt x="6" y="48"/>
                  </a:lnTo>
                  <a:lnTo>
                    <a:pt x="4" y="47"/>
                  </a:lnTo>
                  <a:lnTo>
                    <a:pt x="0" y="46"/>
                  </a:lnTo>
                  <a:lnTo>
                    <a:pt x="54" y="0"/>
                  </a:lnTo>
                </a:path>
              </a:pathLst>
            </a:custGeom>
            <a:solidFill>
              <a:srgbClr val="FFFFFF">
                <a:alpha val="100000"/>
              </a:srgbClr>
            </a:solidFill>
            <a:ln w="1588" cap="flat" cmpd="sng">
              <a:solidFill>
                <a:srgbClr val="000000">
                  <a:alpha val="100000"/>
                </a:srgbClr>
              </a:solidFill>
              <a:prstDash val="solid"/>
              <a:round/>
            </a:ln>
          </p:spPr>
        </p:sp>
      </p:grpSp>
      <p:grpSp>
        <p:nvGrpSpPr>
          <p:cNvPr id="147" name=""/>
          <p:cNvGrpSpPr/>
          <p:nvPr/>
        </p:nvGrpSpPr>
        <p:grpSpPr>
          <a:xfrm rot="0">
            <a:off x="1828800" y="3997325"/>
            <a:ext cx="854075" cy="782637"/>
            <a:chOff x="439" y="1468"/>
            <a:chExt cx="538" cy="493"/>
          </a:xfrm>
        </p:grpSpPr>
        <p:sp>
          <p:nvSpPr>
            <p:cNvPr id="1048892" name="Freeform 39"/>
            <p:cNvSpPr/>
            <p:nvPr/>
          </p:nvSpPr>
          <p:spPr bwMode="auto">
            <a:xfrm rot="0" flipH="1">
              <a:off x="608" y="1542"/>
              <a:ext cx="46" cy="50"/>
            </a:xfrm>
            <a:custGeom>
              <a:avLst/>
              <a:gdLst>
                <a:gd name="l" fmla="*/ 0 w 46"/>
                <a:gd name="t" fmla="*/ 0 h 50"/>
                <a:gd name="r" fmla="*/ 46 w 46"/>
                <a:gd name="b" fmla="*/ 50 h 50"/>
              </a:gdLst>
              <a:ahLst/>
              <a:rect l="l" t="t" r="r" b="b"/>
              <a:pathLst>
                <a:path w="46" h="50">
                  <a:moveTo>
                    <a:pt x="17" y="0"/>
                  </a:moveTo>
                  <a:lnTo>
                    <a:pt x="46" y="30"/>
                  </a:lnTo>
                  <a:lnTo>
                    <a:pt x="17" y="50"/>
                  </a:lnTo>
                  <a:lnTo>
                    <a:pt x="0" y="19"/>
                  </a:lnTo>
                  <a:lnTo>
                    <a:pt x="17" y="0"/>
                  </a:lnTo>
                </a:path>
              </a:pathLst>
            </a:custGeom>
            <a:solidFill>
              <a:srgbClr val="ABABAB">
                <a:alpha val="100000"/>
              </a:srgbClr>
            </a:solidFill>
            <a:ln w="1588" cap="flat" cmpd="sng">
              <a:solidFill>
                <a:srgbClr val="000000">
                  <a:alpha val="100000"/>
                </a:srgbClr>
              </a:solidFill>
              <a:prstDash val="solid"/>
              <a:round/>
            </a:ln>
          </p:spPr>
        </p:sp>
        <p:sp>
          <p:nvSpPr>
            <p:cNvPr id="1048893" name="Freeform 40"/>
            <p:cNvSpPr/>
            <p:nvPr/>
          </p:nvSpPr>
          <p:spPr bwMode="auto">
            <a:xfrm rot="0" flipH="1">
              <a:off x="528" y="1645"/>
              <a:ext cx="41" cy="42"/>
            </a:xfrm>
            <a:custGeom>
              <a:avLst/>
              <a:gdLst>
                <a:gd name="l" fmla="*/ 0 w 41"/>
                <a:gd name="t" fmla="*/ 0 h 42"/>
                <a:gd name="r" fmla="*/ 41 w 41"/>
                <a:gd name="b" fmla="*/ 42 h 42"/>
              </a:gdLst>
              <a:ahLst/>
              <a:rect l="l" t="t" r="r" b="b"/>
              <a:pathLst>
                <a:path w="41" h="42">
                  <a:moveTo>
                    <a:pt x="41" y="23"/>
                  </a:moveTo>
                  <a:lnTo>
                    <a:pt x="25" y="42"/>
                  </a:lnTo>
                  <a:lnTo>
                    <a:pt x="0" y="21"/>
                  </a:lnTo>
                  <a:lnTo>
                    <a:pt x="21" y="0"/>
                  </a:lnTo>
                  <a:lnTo>
                    <a:pt x="41" y="23"/>
                  </a:lnTo>
                </a:path>
              </a:pathLst>
            </a:custGeom>
            <a:solidFill>
              <a:srgbClr val="ABABAB">
                <a:alpha val="100000"/>
              </a:srgbClr>
            </a:solidFill>
            <a:ln w="1588" cap="flat" cmpd="sng">
              <a:solidFill>
                <a:srgbClr val="000000">
                  <a:alpha val="100000"/>
                </a:srgbClr>
              </a:solidFill>
              <a:prstDash val="solid"/>
              <a:round/>
            </a:ln>
          </p:spPr>
        </p:sp>
        <p:sp>
          <p:nvSpPr>
            <p:cNvPr id="1048894" name="Freeform 41"/>
            <p:cNvSpPr/>
            <p:nvPr/>
          </p:nvSpPr>
          <p:spPr bwMode="auto">
            <a:xfrm rot="0" flipH="1">
              <a:off x="517" y="1533"/>
              <a:ext cx="122" cy="137"/>
            </a:xfrm>
            <a:custGeom>
              <a:avLst/>
              <a:gdLst>
                <a:gd name="l" fmla="*/ 0 w 122"/>
                <a:gd name="t" fmla="*/ 0 h 137"/>
                <a:gd name="r" fmla="*/ 122 w 122"/>
                <a:gd name="b" fmla="*/ 137 h 137"/>
              </a:gdLst>
              <a:ahLst/>
              <a:rect l="l" t="t" r="r" b="b"/>
              <a:pathLst>
                <a:path w="122" h="137">
                  <a:moveTo>
                    <a:pt x="45" y="37"/>
                  </a:moveTo>
                  <a:lnTo>
                    <a:pt x="49" y="40"/>
                  </a:lnTo>
                  <a:lnTo>
                    <a:pt x="61" y="44"/>
                  </a:lnTo>
                  <a:lnTo>
                    <a:pt x="89" y="71"/>
                  </a:lnTo>
                  <a:lnTo>
                    <a:pt x="89" y="80"/>
                  </a:lnTo>
                  <a:lnTo>
                    <a:pt x="91" y="82"/>
                  </a:lnTo>
                  <a:lnTo>
                    <a:pt x="122" y="124"/>
                  </a:lnTo>
                  <a:lnTo>
                    <a:pt x="110" y="137"/>
                  </a:lnTo>
                  <a:lnTo>
                    <a:pt x="92" y="116"/>
                  </a:lnTo>
                  <a:lnTo>
                    <a:pt x="22" y="38"/>
                  </a:lnTo>
                  <a:lnTo>
                    <a:pt x="0" y="11"/>
                  </a:lnTo>
                  <a:lnTo>
                    <a:pt x="13" y="0"/>
                  </a:lnTo>
                  <a:lnTo>
                    <a:pt x="45" y="37"/>
                  </a:lnTo>
                </a:path>
              </a:pathLst>
            </a:custGeom>
            <a:solidFill>
              <a:srgbClr val="FFFFFF">
                <a:alpha val="100000"/>
              </a:srgbClr>
            </a:solidFill>
            <a:ln w="1588" cap="flat" cmpd="sng">
              <a:solidFill>
                <a:srgbClr val="000000">
                  <a:alpha val="100000"/>
                </a:srgbClr>
              </a:solidFill>
              <a:prstDash val="solid"/>
              <a:round/>
            </a:ln>
          </p:spPr>
        </p:sp>
        <p:sp>
          <p:nvSpPr>
            <p:cNvPr id="1048895" name="Freeform 42"/>
            <p:cNvSpPr/>
            <p:nvPr/>
          </p:nvSpPr>
          <p:spPr bwMode="auto">
            <a:xfrm rot="0" flipH="1">
              <a:off x="547" y="1571"/>
              <a:ext cx="237" cy="226"/>
            </a:xfrm>
            <a:custGeom>
              <a:avLst/>
              <a:gdLst>
                <a:gd name="l" fmla="*/ 0 w 237"/>
                <a:gd name="t" fmla="*/ 0 h 226"/>
                <a:gd name="r" fmla="*/ 237 w 237"/>
                <a:gd name="b" fmla="*/ 226 h 226"/>
              </a:gdLst>
              <a:ahLst/>
              <a:rect l="l" t="t" r="r" b="b"/>
              <a:pathLst>
                <a:path w="237" h="226">
                  <a:moveTo>
                    <a:pt x="0" y="142"/>
                  </a:moveTo>
                  <a:lnTo>
                    <a:pt x="168" y="0"/>
                  </a:lnTo>
                  <a:lnTo>
                    <a:pt x="172" y="1"/>
                  </a:lnTo>
                  <a:lnTo>
                    <a:pt x="178" y="4"/>
                  </a:lnTo>
                  <a:lnTo>
                    <a:pt x="184" y="9"/>
                  </a:lnTo>
                  <a:lnTo>
                    <a:pt x="191" y="12"/>
                  </a:lnTo>
                  <a:lnTo>
                    <a:pt x="195" y="16"/>
                  </a:lnTo>
                  <a:lnTo>
                    <a:pt x="201" y="20"/>
                  </a:lnTo>
                  <a:lnTo>
                    <a:pt x="205" y="24"/>
                  </a:lnTo>
                  <a:lnTo>
                    <a:pt x="210" y="29"/>
                  </a:lnTo>
                  <a:lnTo>
                    <a:pt x="214" y="33"/>
                  </a:lnTo>
                  <a:lnTo>
                    <a:pt x="219" y="38"/>
                  </a:lnTo>
                  <a:lnTo>
                    <a:pt x="222" y="43"/>
                  </a:lnTo>
                  <a:lnTo>
                    <a:pt x="225" y="49"/>
                  </a:lnTo>
                  <a:lnTo>
                    <a:pt x="229" y="55"/>
                  </a:lnTo>
                  <a:lnTo>
                    <a:pt x="231" y="61"/>
                  </a:lnTo>
                  <a:lnTo>
                    <a:pt x="233" y="68"/>
                  </a:lnTo>
                  <a:lnTo>
                    <a:pt x="237" y="78"/>
                  </a:lnTo>
                  <a:lnTo>
                    <a:pt x="72" y="226"/>
                  </a:lnTo>
                  <a:lnTo>
                    <a:pt x="58" y="180"/>
                  </a:lnTo>
                  <a:lnTo>
                    <a:pt x="25" y="152"/>
                  </a:lnTo>
                  <a:lnTo>
                    <a:pt x="0" y="142"/>
                  </a:lnTo>
                </a:path>
              </a:pathLst>
            </a:custGeom>
            <a:solidFill>
              <a:srgbClr val="FFFFFF">
                <a:alpha val="100000"/>
              </a:srgbClr>
            </a:solidFill>
            <a:ln w="1588" cap="flat" cmpd="sng">
              <a:solidFill>
                <a:srgbClr val="000000">
                  <a:alpha val="100000"/>
                </a:srgbClr>
              </a:solidFill>
              <a:prstDash val="solid"/>
              <a:round/>
            </a:ln>
          </p:spPr>
        </p:sp>
        <p:sp>
          <p:nvSpPr>
            <p:cNvPr id="1048896" name="Freeform 43"/>
            <p:cNvSpPr/>
            <p:nvPr/>
          </p:nvSpPr>
          <p:spPr bwMode="auto">
            <a:xfrm rot="0" flipH="1">
              <a:off x="524" y="1476"/>
              <a:ext cx="31" cy="91"/>
            </a:xfrm>
            <a:custGeom>
              <a:avLst/>
              <a:gdLst>
                <a:gd name="l" fmla="*/ 0 w 31"/>
                <a:gd name="t" fmla="*/ 0 h 91"/>
                <a:gd name="r" fmla="*/ 31 w 31"/>
                <a:gd name="b" fmla="*/ 91 h 91"/>
              </a:gdLst>
              <a:ahLst/>
              <a:rect l="l" t="t" r="r" b="b"/>
              <a:pathLst>
                <a:path w="31" h="91">
                  <a:moveTo>
                    <a:pt x="21" y="2"/>
                  </a:moveTo>
                  <a:lnTo>
                    <a:pt x="30" y="0"/>
                  </a:lnTo>
                  <a:lnTo>
                    <a:pt x="19" y="14"/>
                  </a:lnTo>
                  <a:lnTo>
                    <a:pt x="14" y="31"/>
                  </a:lnTo>
                  <a:lnTo>
                    <a:pt x="14" y="45"/>
                  </a:lnTo>
                  <a:lnTo>
                    <a:pt x="21" y="63"/>
                  </a:lnTo>
                  <a:lnTo>
                    <a:pt x="31" y="82"/>
                  </a:lnTo>
                  <a:lnTo>
                    <a:pt x="19" y="91"/>
                  </a:lnTo>
                  <a:lnTo>
                    <a:pt x="17" y="89"/>
                  </a:lnTo>
                  <a:lnTo>
                    <a:pt x="13" y="85"/>
                  </a:lnTo>
                  <a:lnTo>
                    <a:pt x="11" y="80"/>
                  </a:lnTo>
                  <a:lnTo>
                    <a:pt x="8" y="76"/>
                  </a:lnTo>
                  <a:lnTo>
                    <a:pt x="7" y="71"/>
                  </a:lnTo>
                  <a:lnTo>
                    <a:pt x="4" y="67"/>
                  </a:lnTo>
                  <a:lnTo>
                    <a:pt x="3" y="62"/>
                  </a:lnTo>
                  <a:lnTo>
                    <a:pt x="1" y="58"/>
                  </a:lnTo>
                  <a:lnTo>
                    <a:pt x="1" y="53"/>
                  </a:lnTo>
                  <a:lnTo>
                    <a:pt x="0" y="49"/>
                  </a:lnTo>
                  <a:lnTo>
                    <a:pt x="0" y="44"/>
                  </a:lnTo>
                  <a:lnTo>
                    <a:pt x="0" y="40"/>
                  </a:lnTo>
                  <a:lnTo>
                    <a:pt x="0" y="36"/>
                  </a:lnTo>
                  <a:lnTo>
                    <a:pt x="0" y="33"/>
                  </a:lnTo>
                  <a:lnTo>
                    <a:pt x="0" y="29"/>
                  </a:lnTo>
                  <a:lnTo>
                    <a:pt x="2" y="24"/>
                  </a:lnTo>
                  <a:lnTo>
                    <a:pt x="21" y="2"/>
                  </a:lnTo>
                </a:path>
              </a:pathLst>
            </a:custGeom>
            <a:solidFill>
              <a:srgbClr val="ABABAB">
                <a:alpha val="100000"/>
              </a:srgbClr>
            </a:solidFill>
            <a:ln w="1588" cap="flat" cmpd="sng">
              <a:solidFill>
                <a:srgbClr val="000000">
                  <a:alpha val="100000"/>
                </a:srgbClr>
              </a:solidFill>
              <a:prstDash val="solid"/>
              <a:round/>
            </a:ln>
          </p:spPr>
        </p:sp>
        <p:sp>
          <p:nvSpPr>
            <p:cNvPr id="1048897" name="Freeform 44"/>
            <p:cNvSpPr/>
            <p:nvPr/>
          </p:nvSpPr>
          <p:spPr bwMode="auto">
            <a:xfrm rot="0" flipH="1">
              <a:off x="450" y="1558"/>
              <a:ext cx="83" cy="40"/>
            </a:xfrm>
            <a:custGeom>
              <a:avLst/>
              <a:gdLst>
                <a:gd name="l" fmla="*/ 0 w 83"/>
                <a:gd name="t" fmla="*/ 0 h 40"/>
                <a:gd name="r" fmla="*/ 83 w 83"/>
                <a:gd name="b" fmla="*/ 40 h 40"/>
              </a:gdLst>
              <a:ahLst/>
              <a:rect l="l" t="t" r="r" b="b"/>
              <a:pathLst>
                <a:path w="83" h="40">
                  <a:moveTo>
                    <a:pt x="22" y="8"/>
                  </a:moveTo>
                  <a:lnTo>
                    <a:pt x="34" y="18"/>
                  </a:lnTo>
                  <a:lnTo>
                    <a:pt x="56" y="24"/>
                  </a:lnTo>
                  <a:lnTo>
                    <a:pt x="73" y="21"/>
                  </a:lnTo>
                  <a:lnTo>
                    <a:pt x="83" y="17"/>
                  </a:lnTo>
                  <a:lnTo>
                    <a:pt x="65" y="36"/>
                  </a:lnTo>
                  <a:lnTo>
                    <a:pt x="63" y="37"/>
                  </a:lnTo>
                  <a:lnTo>
                    <a:pt x="58" y="38"/>
                  </a:lnTo>
                  <a:lnTo>
                    <a:pt x="55" y="40"/>
                  </a:lnTo>
                  <a:lnTo>
                    <a:pt x="51" y="40"/>
                  </a:lnTo>
                  <a:lnTo>
                    <a:pt x="46" y="40"/>
                  </a:lnTo>
                  <a:lnTo>
                    <a:pt x="43" y="40"/>
                  </a:lnTo>
                  <a:lnTo>
                    <a:pt x="38" y="40"/>
                  </a:lnTo>
                  <a:lnTo>
                    <a:pt x="35" y="38"/>
                  </a:lnTo>
                  <a:lnTo>
                    <a:pt x="30" y="37"/>
                  </a:lnTo>
                  <a:lnTo>
                    <a:pt x="27" y="36"/>
                  </a:lnTo>
                  <a:lnTo>
                    <a:pt x="24" y="34"/>
                  </a:lnTo>
                  <a:lnTo>
                    <a:pt x="19" y="32"/>
                  </a:lnTo>
                  <a:lnTo>
                    <a:pt x="16" y="29"/>
                  </a:lnTo>
                  <a:lnTo>
                    <a:pt x="13" y="27"/>
                  </a:lnTo>
                  <a:lnTo>
                    <a:pt x="9" y="25"/>
                  </a:lnTo>
                  <a:lnTo>
                    <a:pt x="5" y="21"/>
                  </a:lnTo>
                  <a:lnTo>
                    <a:pt x="0" y="15"/>
                  </a:lnTo>
                  <a:lnTo>
                    <a:pt x="5" y="10"/>
                  </a:lnTo>
                  <a:lnTo>
                    <a:pt x="8" y="3"/>
                  </a:lnTo>
                  <a:lnTo>
                    <a:pt x="11" y="0"/>
                  </a:lnTo>
                  <a:lnTo>
                    <a:pt x="22" y="8"/>
                  </a:lnTo>
                </a:path>
              </a:pathLst>
            </a:custGeom>
            <a:solidFill>
              <a:srgbClr val="ABABAB">
                <a:alpha val="100000"/>
              </a:srgbClr>
            </a:solidFill>
            <a:ln w="1588" cap="flat" cmpd="sng">
              <a:solidFill>
                <a:srgbClr val="000000">
                  <a:alpha val="100000"/>
                </a:srgbClr>
              </a:solidFill>
              <a:prstDash val="solid"/>
              <a:round/>
            </a:ln>
          </p:spPr>
        </p:sp>
        <p:sp>
          <p:nvSpPr>
            <p:cNvPr id="1048898" name="Freeform 45"/>
            <p:cNvSpPr/>
            <p:nvPr/>
          </p:nvSpPr>
          <p:spPr bwMode="auto">
            <a:xfrm rot="0" flipH="1">
              <a:off x="445" y="1473"/>
              <a:ext cx="87" cy="98"/>
            </a:xfrm>
            <a:custGeom>
              <a:avLst/>
              <a:gdLst>
                <a:gd name="l" fmla="*/ 0 w 87"/>
                <a:gd name="t" fmla="*/ 0 h 98"/>
                <a:gd name="r" fmla="*/ 87 w 87"/>
                <a:gd name="b" fmla="*/ 98 h 98"/>
              </a:gdLst>
              <a:ahLst/>
              <a:rect l="l" t="t" r="r" b="b"/>
              <a:pathLst>
                <a:path w="87" h="98">
                  <a:moveTo>
                    <a:pt x="15" y="0"/>
                  </a:moveTo>
                  <a:lnTo>
                    <a:pt x="32" y="3"/>
                  </a:lnTo>
                  <a:lnTo>
                    <a:pt x="51" y="13"/>
                  </a:lnTo>
                  <a:lnTo>
                    <a:pt x="74" y="32"/>
                  </a:lnTo>
                  <a:lnTo>
                    <a:pt x="87" y="55"/>
                  </a:lnTo>
                  <a:lnTo>
                    <a:pt x="85" y="80"/>
                  </a:lnTo>
                  <a:lnTo>
                    <a:pt x="81" y="95"/>
                  </a:lnTo>
                  <a:lnTo>
                    <a:pt x="73" y="98"/>
                  </a:lnTo>
                  <a:lnTo>
                    <a:pt x="73" y="94"/>
                  </a:lnTo>
                  <a:lnTo>
                    <a:pt x="74" y="91"/>
                  </a:lnTo>
                  <a:lnTo>
                    <a:pt x="73" y="86"/>
                  </a:lnTo>
                  <a:lnTo>
                    <a:pt x="73" y="82"/>
                  </a:lnTo>
                  <a:lnTo>
                    <a:pt x="73" y="79"/>
                  </a:lnTo>
                  <a:lnTo>
                    <a:pt x="72" y="75"/>
                  </a:lnTo>
                  <a:lnTo>
                    <a:pt x="72" y="71"/>
                  </a:lnTo>
                  <a:lnTo>
                    <a:pt x="71" y="67"/>
                  </a:lnTo>
                  <a:lnTo>
                    <a:pt x="69" y="64"/>
                  </a:lnTo>
                  <a:lnTo>
                    <a:pt x="68" y="61"/>
                  </a:lnTo>
                  <a:lnTo>
                    <a:pt x="66" y="57"/>
                  </a:lnTo>
                  <a:lnTo>
                    <a:pt x="64" y="54"/>
                  </a:lnTo>
                  <a:lnTo>
                    <a:pt x="62" y="50"/>
                  </a:lnTo>
                  <a:lnTo>
                    <a:pt x="60" y="46"/>
                  </a:lnTo>
                  <a:lnTo>
                    <a:pt x="56" y="43"/>
                  </a:lnTo>
                  <a:lnTo>
                    <a:pt x="52" y="36"/>
                  </a:lnTo>
                  <a:lnTo>
                    <a:pt x="51" y="35"/>
                  </a:lnTo>
                  <a:lnTo>
                    <a:pt x="48" y="33"/>
                  </a:lnTo>
                  <a:lnTo>
                    <a:pt x="45" y="31"/>
                  </a:lnTo>
                  <a:lnTo>
                    <a:pt x="43" y="28"/>
                  </a:lnTo>
                  <a:lnTo>
                    <a:pt x="40" y="26"/>
                  </a:lnTo>
                  <a:lnTo>
                    <a:pt x="36" y="25"/>
                  </a:lnTo>
                  <a:lnTo>
                    <a:pt x="33" y="23"/>
                  </a:lnTo>
                  <a:lnTo>
                    <a:pt x="31" y="22"/>
                  </a:lnTo>
                  <a:lnTo>
                    <a:pt x="27" y="20"/>
                  </a:lnTo>
                  <a:lnTo>
                    <a:pt x="24" y="19"/>
                  </a:lnTo>
                  <a:lnTo>
                    <a:pt x="21" y="19"/>
                  </a:lnTo>
                  <a:lnTo>
                    <a:pt x="17" y="18"/>
                  </a:lnTo>
                  <a:lnTo>
                    <a:pt x="14" y="18"/>
                  </a:lnTo>
                  <a:lnTo>
                    <a:pt x="9" y="17"/>
                  </a:lnTo>
                  <a:lnTo>
                    <a:pt x="6" y="17"/>
                  </a:lnTo>
                  <a:lnTo>
                    <a:pt x="0" y="17"/>
                  </a:lnTo>
                  <a:lnTo>
                    <a:pt x="0" y="9"/>
                  </a:lnTo>
                  <a:lnTo>
                    <a:pt x="7" y="4"/>
                  </a:lnTo>
                  <a:lnTo>
                    <a:pt x="15" y="0"/>
                  </a:lnTo>
                </a:path>
              </a:pathLst>
            </a:custGeom>
            <a:solidFill>
              <a:srgbClr val="ABABAB">
                <a:alpha val="100000"/>
              </a:srgbClr>
            </a:solidFill>
            <a:ln w="1588" cap="flat" cmpd="sng">
              <a:solidFill>
                <a:srgbClr val="000000">
                  <a:alpha val="100000"/>
                </a:srgbClr>
              </a:solidFill>
              <a:prstDash val="solid"/>
              <a:round/>
            </a:ln>
          </p:spPr>
        </p:sp>
        <p:sp>
          <p:nvSpPr>
            <p:cNvPr id="1048899" name="Freeform 46"/>
            <p:cNvSpPr/>
            <p:nvPr/>
          </p:nvSpPr>
          <p:spPr bwMode="auto">
            <a:xfrm rot="0" flipH="1">
              <a:off x="743" y="1749"/>
              <a:ext cx="90" cy="90"/>
            </a:xfrm>
            <a:custGeom>
              <a:avLst/>
              <a:gdLst>
                <a:gd name="l" fmla="*/ 0 w 90"/>
                <a:gd name="t" fmla="*/ 0 h 90"/>
                <a:gd name="r" fmla="*/ 90 w 90"/>
                <a:gd name="b" fmla="*/ 90 h 90"/>
              </a:gdLst>
              <a:ahLst/>
              <a:rect l="l" t="t" r="r" b="b"/>
              <a:pathLst>
                <a:path w="90" h="90">
                  <a:moveTo>
                    <a:pt x="0" y="41"/>
                  </a:moveTo>
                  <a:lnTo>
                    <a:pt x="47" y="1"/>
                  </a:lnTo>
                  <a:lnTo>
                    <a:pt x="61" y="0"/>
                  </a:lnTo>
                  <a:lnTo>
                    <a:pt x="83" y="23"/>
                  </a:lnTo>
                  <a:lnTo>
                    <a:pt x="90" y="50"/>
                  </a:lnTo>
                  <a:lnTo>
                    <a:pt x="82" y="54"/>
                  </a:lnTo>
                  <a:lnTo>
                    <a:pt x="44" y="90"/>
                  </a:lnTo>
                  <a:lnTo>
                    <a:pt x="0" y="41"/>
                  </a:lnTo>
                </a:path>
              </a:pathLst>
            </a:custGeom>
            <a:solidFill>
              <a:srgbClr val="FFFFFF">
                <a:alpha val="100000"/>
              </a:srgbClr>
            </a:solidFill>
            <a:ln w="1588" cap="flat" cmpd="sng">
              <a:solidFill>
                <a:srgbClr val="000000">
                  <a:alpha val="100000"/>
                </a:srgbClr>
              </a:solidFill>
              <a:prstDash val="solid"/>
              <a:round/>
            </a:ln>
          </p:spPr>
        </p:sp>
        <p:sp>
          <p:nvSpPr>
            <p:cNvPr id="1048900" name="Freeform 47"/>
            <p:cNvSpPr/>
            <p:nvPr/>
          </p:nvSpPr>
          <p:spPr bwMode="auto">
            <a:xfrm rot="0" flipH="1">
              <a:off x="786" y="1788"/>
              <a:ext cx="54" cy="57"/>
            </a:xfrm>
            <a:custGeom>
              <a:avLst/>
              <a:gdLst>
                <a:gd name="l" fmla="*/ 0 w 54"/>
                <a:gd name="t" fmla="*/ 0 h 57"/>
                <a:gd name="r" fmla="*/ 54 w 54"/>
                <a:gd name="b" fmla="*/ 57 h 57"/>
              </a:gdLst>
              <a:ahLst/>
              <a:rect l="l" t="t" r="r" b="b"/>
              <a:pathLst>
                <a:path w="54" h="57">
                  <a:moveTo>
                    <a:pt x="43" y="13"/>
                  </a:moveTo>
                  <a:lnTo>
                    <a:pt x="43" y="13"/>
                  </a:lnTo>
                  <a:lnTo>
                    <a:pt x="44" y="14"/>
                  </a:lnTo>
                  <a:lnTo>
                    <a:pt x="46" y="17"/>
                  </a:lnTo>
                  <a:lnTo>
                    <a:pt x="47" y="19"/>
                  </a:lnTo>
                  <a:lnTo>
                    <a:pt x="49" y="21"/>
                  </a:lnTo>
                  <a:lnTo>
                    <a:pt x="51" y="24"/>
                  </a:lnTo>
                  <a:lnTo>
                    <a:pt x="52" y="27"/>
                  </a:lnTo>
                  <a:lnTo>
                    <a:pt x="53" y="29"/>
                  </a:lnTo>
                  <a:lnTo>
                    <a:pt x="53" y="32"/>
                  </a:lnTo>
                  <a:lnTo>
                    <a:pt x="54" y="35"/>
                  </a:lnTo>
                  <a:lnTo>
                    <a:pt x="54" y="37"/>
                  </a:lnTo>
                  <a:lnTo>
                    <a:pt x="54" y="40"/>
                  </a:lnTo>
                  <a:lnTo>
                    <a:pt x="54" y="42"/>
                  </a:lnTo>
                  <a:lnTo>
                    <a:pt x="54" y="45"/>
                  </a:lnTo>
                  <a:lnTo>
                    <a:pt x="53" y="47"/>
                  </a:lnTo>
                  <a:lnTo>
                    <a:pt x="52" y="49"/>
                  </a:lnTo>
                  <a:lnTo>
                    <a:pt x="50" y="52"/>
                  </a:lnTo>
                  <a:lnTo>
                    <a:pt x="49" y="54"/>
                  </a:lnTo>
                  <a:lnTo>
                    <a:pt x="47" y="55"/>
                  </a:lnTo>
                  <a:lnTo>
                    <a:pt x="45" y="55"/>
                  </a:lnTo>
                  <a:lnTo>
                    <a:pt x="44" y="56"/>
                  </a:lnTo>
                  <a:lnTo>
                    <a:pt x="43" y="57"/>
                  </a:lnTo>
                  <a:lnTo>
                    <a:pt x="42" y="57"/>
                  </a:lnTo>
                  <a:lnTo>
                    <a:pt x="40" y="57"/>
                  </a:lnTo>
                  <a:lnTo>
                    <a:pt x="39" y="57"/>
                  </a:lnTo>
                  <a:lnTo>
                    <a:pt x="37" y="57"/>
                  </a:lnTo>
                  <a:lnTo>
                    <a:pt x="36" y="56"/>
                  </a:lnTo>
                  <a:lnTo>
                    <a:pt x="35" y="56"/>
                  </a:lnTo>
                  <a:lnTo>
                    <a:pt x="33" y="55"/>
                  </a:lnTo>
                  <a:lnTo>
                    <a:pt x="32" y="55"/>
                  </a:lnTo>
                  <a:lnTo>
                    <a:pt x="31" y="54"/>
                  </a:lnTo>
                  <a:lnTo>
                    <a:pt x="28" y="52"/>
                  </a:lnTo>
                  <a:lnTo>
                    <a:pt x="26" y="51"/>
                  </a:lnTo>
                  <a:lnTo>
                    <a:pt x="4" y="23"/>
                  </a:lnTo>
                  <a:lnTo>
                    <a:pt x="4" y="22"/>
                  </a:lnTo>
                  <a:lnTo>
                    <a:pt x="3" y="21"/>
                  </a:lnTo>
                  <a:lnTo>
                    <a:pt x="2" y="19"/>
                  </a:lnTo>
                  <a:lnTo>
                    <a:pt x="2" y="18"/>
                  </a:lnTo>
                  <a:lnTo>
                    <a:pt x="2" y="15"/>
                  </a:lnTo>
                  <a:lnTo>
                    <a:pt x="2" y="14"/>
                  </a:lnTo>
                  <a:lnTo>
                    <a:pt x="0" y="13"/>
                  </a:lnTo>
                  <a:lnTo>
                    <a:pt x="2" y="11"/>
                  </a:lnTo>
                  <a:lnTo>
                    <a:pt x="2" y="10"/>
                  </a:lnTo>
                  <a:lnTo>
                    <a:pt x="2" y="9"/>
                  </a:lnTo>
                  <a:lnTo>
                    <a:pt x="2" y="8"/>
                  </a:lnTo>
                  <a:lnTo>
                    <a:pt x="3" y="7"/>
                  </a:lnTo>
                  <a:lnTo>
                    <a:pt x="4" y="5"/>
                  </a:lnTo>
                  <a:lnTo>
                    <a:pt x="5" y="4"/>
                  </a:lnTo>
                  <a:lnTo>
                    <a:pt x="6" y="3"/>
                  </a:lnTo>
                  <a:lnTo>
                    <a:pt x="8" y="2"/>
                  </a:lnTo>
                  <a:lnTo>
                    <a:pt x="9" y="1"/>
                  </a:lnTo>
                  <a:lnTo>
                    <a:pt x="12" y="1"/>
                  </a:lnTo>
                  <a:lnTo>
                    <a:pt x="14" y="0"/>
                  </a:lnTo>
                  <a:lnTo>
                    <a:pt x="16" y="0"/>
                  </a:lnTo>
                  <a:lnTo>
                    <a:pt x="19" y="0"/>
                  </a:lnTo>
                  <a:lnTo>
                    <a:pt x="22" y="0"/>
                  </a:lnTo>
                  <a:lnTo>
                    <a:pt x="24" y="0"/>
                  </a:lnTo>
                  <a:lnTo>
                    <a:pt x="26" y="1"/>
                  </a:lnTo>
                  <a:lnTo>
                    <a:pt x="28" y="2"/>
                  </a:lnTo>
                  <a:lnTo>
                    <a:pt x="31" y="3"/>
                  </a:lnTo>
                  <a:lnTo>
                    <a:pt x="33" y="4"/>
                  </a:lnTo>
                  <a:lnTo>
                    <a:pt x="35" y="5"/>
                  </a:lnTo>
                  <a:lnTo>
                    <a:pt x="37" y="8"/>
                  </a:lnTo>
                  <a:lnTo>
                    <a:pt x="39" y="9"/>
                  </a:lnTo>
                  <a:lnTo>
                    <a:pt x="41" y="11"/>
                  </a:lnTo>
                  <a:lnTo>
                    <a:pt x="43" y="13"/>
                  </a:lnTo>
                </a:path>
              </a:pathLst>
            </a:custGeom>
            <a:solidFill>
              <a:srgbClr val="FFFFFF">
                <a:alpha val="100000"/>
              </a:srgbClr>
            </a:solidFill>
            <a:ln w="1588" cap="flat" cmpd="sng">
              <a:solidFill>
                <a:srgbClr val="000000">
                  <a:alpha val="100000"/>
                </a:srgbClr>
              </a:solidFill>
              <a:prstDash val="solid"/>
              <a:round/>
            </a:ln>
          </p:spPr>
        </p:sp>
        <p:sp>
          <p:nvSpPr>
            <p:cNvPr id="1048901" name="Freeform 48"/>
            <p:cNvSpPr/>
            <p:nvPr/>
          </p:nvSpPr>
          <p:spPr bwMode="auto">
            <a:xfrm rot="0" flipH="1">
              <a:off x="794" y="1795"/>
              <a:ext cx="38" cy="41"/>
            </a:xfrm>
            <a:custGeom>
              <a:avLst/>
              <a:gdLst>
                <a:gd name="l" fmla="*/ 0 w 38"/>
                <a:gd name="t" fmla="*/ 0 h 41"/>
                <a:gd name="r" fmla="*/ 38 w 38"/>
                <a:gd name="b" fmla="*/ 41 h 41"/>
              </a:gdLst>
              <a:ahLst/>
              <a:rect l="l" t="t" r="r" b="b"/>
              <a:pathLst>
                <a:path w="38" h="41">
                  <a:moveTo>
                    <a:pt x="29" y="12"/>
                  </a:moveTo>
                  <a:lnTo>
                    <a:pt x="29" y="12"/>
                  </a:lnTo>
                  <a:lnTo>
                    <a:pt x="29" y="13"/>
                  </a:lnTo>
                  <a:lnTo>
                    <a:pt x="31" y="14"/>
                  </a:lnTo>
                  <a:lnTo>
                    <a:pt x="32" y="15"/>
                  </a:lnTo>
                  <a:lnTo>
                    <a:pt x="33" y="17"/>
                  </a:lnTo>
                  <a:lnTo>
                    <a:pt x="34" y="19"/>
                  </a:lnTo>
                  <a:lnTo>
                    <a:pt x="35" y="21"/>
                  </a:lnTo>
                  <a:lnTo>
                    <a:pt x="35" y="23"/>
                  </a:lnTo>
                  <a:lnTo>
                    <a:pt x="36" y="24"/>
                  </a:lnTo>
                  <a:lnTo>
                    <a:pt x="37" y="26"/>
                  </a:lnTo>
                  <a:lnTo>
                    <a:pt x="37" y="29"/>
                  </a:lnTo>
                  <a:lnTo>
                    <a:pt x="37" y="30"/>
                  </a:lnTo>
                  <a:lnTo>
                    <a:pt x="38" y="32"/>
                  </a:lnTo>
                  <a:lnTo>
                    <a:pt x="38" y="33"/>
                  </a:lnTo>
                  <a:lnTo>
                    <a:pt x="37" y="35"/>
                  </a:lnTo>
                  <a:lnTo>
                    <a:pt x="37" y="36"/>
                  </a:lnTo>
                  <a:lnTo>
                    <a:pt x="36" y="39"/>
                  </a:lnTo>
                  <a:lnTo>
                    <a:pt x="35" y="39"/>
                  </a:lnTo>
                  <a:lnTo>
                    <a:pt x="34" y="40"/>
                  </a:lnTo>
                  <a:lnTo>
                    <a:pt x="33" y="41"/>
                  </a:lnTo>
                  <a:lnTo>
                    <a:pt x="32" y="41"/>
                  </a:lnTo>
                  <a:lnTo>
                    <a:pt x="31" y="41"/>
                  </a:lnTo>
                  <a:lnTo>
                    <a:pt x="29" y="41"/>
                  </a:lnTo>
                  <a:lnTo>
                    <a:pt x="28" y="41"/>
                  </a:lnTo>
                  <a:lnTo>
                    <a:pt x="27" y="40"/>
                  </a:lnTo>
                  <a:lnTo>
                    <a:pt x="26" y="40"/>
                  </a:lnTo>
                  <a:lnTo>
                    <a:pt x="25" y="39"/>
                  </a:lnTo>
                  <a:lnTo>
                    <a:pt x="23" y="38"/>
                  </a:lnTo>
                  <a:lnTo>
                    <a:pt x="1" y="12"/>
                  </a:lnTo>
                  <a:lnTo>
                    <a:pt x="1" y="11"/>
                  </a:lnTo>
                  <a:lnTo>
                    <a:pt x="0" y="10"/>
                  </a:lnTo>
                  <a:lnTo>
                    <a:pt x="0" y="8"/>
                  </a:lnTo>
                  <a:lnTo>
                    <a:pt x="0" y="7"/>
                  </a:lnTo>
                  <a:lnTo>
                    <a:pt x="0" y="6"/>
                  </a:lnTo>
                  <a:lnTo>
                    <a:pt x="0" y="5"/>
                  </a:lnTo>
                  <a:lnTo>
                    <a:pt x="1" y="4"/>
                  </a:lnTo>
                  <a:lnTo>
                    <a:pt x="1" y="3"/>
                  </a:lnTo>
                  <a:lnTo>
                    <a:pt x="3" y="2"/>
                  </a:lnTo>
                  <a:lnTo>
                    <a:pt x="4" y="2"/>
                  </a:lnTo>
                  <a:lnTo>
                    <a:pt x="4" y="1"/>
                  </a:lnTo>
                  <a:lnTo>
                    <a:pt x="5" y="1"/>
                  </a:lnTo>
                  <a:lnTo>
                    <a:pt x="6" y="1"/>
                  </a:lnTo>
                  <a:lnTo>
                    <a:pt x="8" y="0"/>
                  </a:lnTo>
                  <a:lnTo>
                    <a:pt x="9" y="0"/>
                  </a:lnTo>
                  <a:lnTo>
                    <a:pt x="10" y="0"/>
                  </a:lnTo>
                  <a:lnTo>
                    <a:pt x="11" y="0"/>
                  </a:lnTo>
                  <a:lnTo>
                    <a:pt x="13" y="1"/>
                  </a:lnTo>
                  <a:lnTo>
                    <a:pt x="14" y="1"/>
                  </a:lnTo>
                  <a:lnTo>
                    <a:pt x="16" y="1"/>
                  </a:lnTo>
                  <a:lnTo>
                    <a:pt x="17" y="2"/>
                  </a:lnTo>
                  <a:lnTo>
                    <a:pt x="18" y="3"/>
                  </a:lnTo>
                  <a:lnTo>
                    <a:pt x="20" y="3"/>
                  </a:lnTo>
                  <a:lnTo>
                    <a:pt x="22" y="4"/>
                  </a:lnTo>
                  <a:lnTo>
                    <a:pt x="23" y="5"/>
                  </a:lnTo>
                  <a:lnTo>
                    <a:pt x="24" y="6"/>
                  </a:lnTo>
                  <a:lnTo>
                    <a:pt x="26" y="7"/>
                  </a:lnTo>
                  <a:lnTo>
                    <a:pt x="27" y="10"/>
                  </a:lnTo>
                  <a:lnTo>
                    <a:pt x="29" y="12"/>
                  </a:lnTo>
                </a:path>
              </a:pathLst>
            </a:custGeom>
            <a:solidFill>
              <a:srgbClr val="D9D9D9">
                <a:alpha val="100000"/>
              </a:srgbClr>
            </a:solidFill>
            <a:ln w="1588" cap="flat" cmpd="sng">
              <a:solidFill>
                <a:srgbClr val="000000">
                  <a:alpha val="100000"/>
                </a:srgbClr>
              </a:solidFill>
              <a:prstDash val="solid"/>
              <a:round/>
            </a:ln>
          </p:spPr>
        </p:sp>
        <p:sp>
          <p:nvSpPr>
            <p:cNvPr id="1048902" name="Freeform 49"/>
            <p:cNvSpPr/>
            <p:nvPr/>
          </p:nvSpPr>
          <p:spPr bwMode="auto">
            <a:xfrm rot="0" flipH="1">
              <a:off x="844" y="1842"/>
              <a:ext cx="133" cy="119"/>
            </a:xfrm>
            <a:custGeom>
              <a:avLst/>
              <a:gdLst>
                <a:gd name="l" fmla="*/ 0 w 133"/>
                <a:gd name="t" fmla="*/ 0 h 119"/>
                <a:gd name="r" fmla="*/ 133 w 133"/>
                <a:gd name="b" fmla="*/ 119 h 119"/>
              </a:gdLst>
              <a:ahLst/>
              <a:rect l="l" t="t" r="r" b="b"/>
              <a:pathLst>
                <a:path w="133" h="119">
                  <a:moveTo>
                    <a:pt x="98" y="4"/>
                  </a:moveTo>
                  <a:lnTo>
                    <a:pt x="112" y="0"/>
                  </a:lnTo>
                  <a:lnTo>
                    <a:pt x="133" y="15"/>
                  </a:lnTo>
                  <a:lnTo>
                    <a:pt x="122" y="34"/>
                  </a:lnTo>
                  <a:lnTo>
                    <a:pt x="118" y="36"/>
                  </a:lnTo>
                  <a:lnTo>
                    <a:pt x="116" y="38"/>
                  </a:lnTo>
                  <a:lnTo>
                    <a:pt x="112" y="39"/>
                  </a:lnTo>
                  <a:lnTo>
                    <a:pt x="108" y="40"/>
                  </a:lnTo>
                  <a:lnTo>
                    <a:pt x="105" y="39"/>
                  </a:lnTo>
                  <a:lnTo>
                    <a:pt x="98" y="36"/>
                  </a:lnTo>
                  <a:lnTo>
                    <a:pt x="96" y="39"/>
                  </a:lnTo>
                  <a:lnTo>
                    <a:pt x="0" y="119"/>
                  </a:lnTo>
                  <a:lnTo>
                    <a:pt x="93" y="32"/>
                  </a:lnTo>
                  <a:lnTo>
                    <a:pt x="89" y="22"/>
                  </a:lnTo>
                  <a:lnTo>
                    <a:pt x="89" y="16"/>
                  </a:lnTo>
                  <a:lnTo>
                    <a:pt x="92" y="12"/>
                  </a:lnTo>
                  <a:lnTo>
                    <a:pt x="93" y="10"/>
                  </a:lnTo>
                  <a:lnTo>
                    <a:pt x="98" y="4"/>
                  </a:lnTo>
                </a:path>
              </a:pathLst>
            </a:custGeom>
            <a:solidFill>
              <a:srgbClr val="D9D9D9">
                <a:alpha val="100000"/>
              </a:srgbClr>
            </a:solidFill>
            <a:ln w="1588" cap="flat" cmpd="sng">
              <a:solidFill>
                <a:srgbClr val="000000">
                  <a:alpha val="100000"/>
                </a:srgbClr>
              </a:solidFill>
              <a:prstDash val="solid"/>
              <a:round/>
            </a:ln>
          </p:spPr>
        </p:sp>
        <p:sp>
          <p:nvSpPr>
            <p:cNvPr id="1048903" name="Freeform 50"/>
            <p:cNvSpPr/>
            <p:nvPr/>
          </p:nvSpPr>
          <p:spPr bwMode="auto">
            <a:xfrm rot="0" flipH="1">
              <a:off x="560" y="1582"/>
              <a:ext cx="63" cy="75"/>
            </a:xfrm>
            <a:custGeom>
              <a:avLst/>
              <a:gdLst>
                <a:gd name="l" fmla="*/ 0 w 63"/>
                <a:gd name="t" fmla="*/ 0 h 75"/>
                <a:gd name="r" fmla="*/ 63 w 63"/>
                <a:gd name="b" fmla="*/ 75 h 75"/>
              </a:gdLst>
              <a:ahLst/>
              <a:rect l="l" t="t" r="r" b="b"/>
              <a:pathLst>
                <a:path w="63" h="75">
                  <a:moveTo>
                    <a:pt x="5" y="2"/>
                  </a:moveTo>
                  <a:lnTo>
                    <a:pt x="5" y="2"/>
                  </a:lnTo>
                  <a:lnTo>
                    <a:pt x="6" y="1"/>
                  </a:lnTo>
                  <a:lnTo>
                    <a:pt x="8" y="1"/>
                  </a:lnTo>
                  <a:lnTo>
                    <a:pt x="12" y="0"/>
                  </a:lnTo>
                  <a:lnTo>
                    <a:pt x="14" y="0"/>
                  </a:lnTo>
                  <a:lnTo>
                    <a:pt x="16" y="0"/>
                  </a:lnTo>
                  <a:lnTo>
                    <a:pt x="20" y="1"/>
                  </a:lnTo>
                  <a:lnTo>
                    <a:pt x="23" y="2"/>
                  </a:lnTo>
                  <a:lnTo>
                    <a:pt x="25" y="3"/>
                  </a:lnTo>
                  <a:lnTo>
                    <a:pt x="29" y="4"/>
                  </a:lnTo>
                  <a:lnTo>
                    <a:pt x="31" y="5"/>
                  </a:lnTo>
                  <a:lnTo>
                    <a:pt x="34" y="8"/>
                  </a:lnTo>
                  <a:lnTo>
                    <a:pt x="36" y="10"/>
                  </a:lnTo>
                  <a:lnTo>
                    <a:pt x="39" y="12"/>
                  </a:lnTo>
                  <a:lnTo>
                    <a:pt x="41" y="14"/>
                  </a:lnTo>
                  <a:lnTo>
                    <a:pt x="43" y="17"/>
                  </a:lnTo>
                  <a:lnTo>
                    <a:pt x="47" y="20"/>
                  </a:lnTo>
                  <a:lnTo>
                    <a:pt x="48" y="21"/>
                  </a:lnTo>
                  <a:lnTo>
                    <a:pt x="51" y="26"/>
                  </a:lnTo>
                  <a:lnTo>
                    <a:pt x="53" y="30"/>
                  </a:lnTo>
                  <a:lnTo>
                    <a:pt x="57" y="33"/>
                  </a:lnTo>
                  <a:lnTo>
                    <a:pt x="58" y="38"/>
                  </a:lnTo>
                  <a:lnTo>
                    <a:pt x="60" y="42"/>
                  </a:lnTo>
                  <a:lnTo>
                    <a:pt x="61" y="46"/>
                  </a:lnTo>
                  <a:lnTo>
                    <a:pt x="62" y="49"/>
                  </a:lnTo>
                  <a:lnTo>
                    <a:pt x="63" y="52"/>
                  </a:lnTo>
                  <a:lnTo>
                    <a:pt x="63" y="56"/>
                  </a:lnTo>
                  <a:lnTo>
                    <a:pt x="63" y="59"/>
                  </a:lnTo>
                  <a:lnTo>
                    <a:pt x="63" y="61"/>
                  </a:lnTo>
                  <a:lnTo>
                    <a:pt x="63" y="64"/>
                  </a:lnTo>
                  <a:lnTo>
                    <a:pt x="62" y="66"/>
                  </a:lnTo>
                  <a:lnTo>
                    <a:pt x="61" y="68"/>
                  </a:lnTo>
                  <a:lnTo>
                    <a:pt x="59" y="70"/>
                  </a:lnTo>
                  <a:lnTo>
                    <a:pt x="59" y="72"/>
                  </a:lnTo>
                  <a:lnTo>
                    <a:pt x="57" y="73"/>
                  </a:lnTo>
                  <a:lnTo>
                    <a:pt x="54" y="74"/>
                  </a:lnTo>
                  <a:lnTo>
                    <a:pt x="52" y="75"/>
                  </a:lnTo>
                  <a:lnTo>
                    <a:pt x="51" y="75"/>
                  </a:lnTo>
                  <a:lnTo>
                    <a:pt x="49" y="75"/>
                  </a:lnTo>
                  <a:lnTo>
                    <a:pt x="47" y="75"/>
                  </a:lnTo>
                  <a:lnTo>
                    <a:pt x="44" y="75"/>
                  </a:lnTo>
                  <a:lnTo>
                    <a:pt x="42" y="74"/>
                  </a:lnTo>
                  <a:lnTo>
                    <a:pt x="40" y="74"/>
                  </a:lnTo>
                  <a:lnTo>
                    <a:pt x="38" y="73"/>
                  </a:lnTo>
                  <a:lnTo>
                    <a:pt x="35" y="73"/>
                  </a:lnTo>
                  <a:lnTo>
                    <a:pt x="33" y="72"/>
                  </a:lnTo>
                  <a:lnTo>
                    <a:pt x="31" y="70"/>
                  </a:lnTo>
                  <a:lnTo>
                    <a:pt x="29" y="69"/>
                  </a:lnTo>
                  <a:lnTo>
                    <a:pt x="26" y="67"/>
                  </a:lnTo>
                  <a:lnTo>
                    <a:pt x="32" y="61"/>
                  </a:lnTo>
                  <a:lnTo>
                    <a:pt x="33" y="61"/>
                  </a:lnTo>
                  <a:lnTo>
                    <a:pt x="33" y="63"/>
                  </a:lnTo>
                  <a:lnTo>
                    <a:pt x="34" y="63"/>
                  </a:lnTo>
                  <a:lnTo>
                    <a:pt x="35" y="63"/>
                  </a:lnTo>
                  <a:lnTo>
                    <a:pt x="36" y="64"/>
                  </a:lnTo>
                  <a:lnTo>
                    <a:pt x="38" y="64"/>
                  </a:lnTo>
                  <a:lnTo>
                    <a:pt x="39" y="64"/>
                  </a:lnTo>
                  <a:lnTo>
                    <a:pt x="40" y="65"/>
                  </a:lnTo>
                  <a:lnTo>
                    <a:pt x="41" y="65"/>
                  </a:lnTo>
                  <a:lnTo>
                    <a:pt x="42" y="65"/>
                  </a:lnTo>
                  <a:lnTo>
                    <a:pt x="43" y="65"/>
                  </a:lnTo>
                  <a:lnTo>
                    <a:pt x="44" y="65"/>
                  </a:lnTo>
                  <a:lnTo>
                    <a:pt x="45" y="65"/>
                  </a:lnTo>
                  <a:lnTo>
                    <a:pt x="47" y="64"/>
                  </a:lnTo>
                  <a:lnTo>
                    <a:pt x="49" y="63"/>
                  </a:lnTo>
                  <a:lnTo>
                    <a:pt x="50" y="61"/>
                  </a:lnTo>
                  <a:lnTo>
                    <a:pt x="50" y="59"/>
                  </a:lnTo>
                  <a:lnTo>
                    <a:pt x="51" y="58"/>
                  </a:lnTo>
                  <a:lnTo>
                    <a:pt x="51" y="56"/>
                  </a:lnTo>
                  <a:lnTo>
                    <a:pt x="51" y="55"/>
                  </a:lnTo>
                  <a:lnTo>
                    <a:pt x="51" y="52"/>
                  </a:lnTo>
                  <a:lnTo>
                    <a:pt x="51" y="50"/>
                  </a:lnTo>
                  <a:lnTo>
                    <a:pt x="50" y="48"/>
                  </a:lnTo>
                  <a:lnTo>
                    <a:pt x="50" y="45"/>
                  </a:lnTo>
                  <a:lnTo>
                    <a:pt x="49" y="42"/>
                  </a:lnTo>
                  <a:lnTo>
                    <a:pt x="48" y="40"/>
                  </a:lnTo>
                  <a:lnTo>
                    <a:pt x="47" y="38"/>
                  </a:lnTo>
                  <a:lnTo>
                    <a:pt x="44" y="36"/>
                  </a:lnTo>
                  <a:lnTo>
                    <a:pt x="43" y="33"/>
                  </a:lnTo>
                  <a:lnTo>
                    <a:pt x="41" y="30"/>
                  </a:lnTo>
                  <a:lnTo>
                    <a:pt x="40" y="29"/>
                  </a:lnTo>
                  <a:lnTo>
                    <a:pt x="39" y="27"/>
                  </a:lnTo>
                  <a:lnTo>
                    <a:pt x="36" y="26"/>
                  </a:lnTo>
                  <a:lnTo>
                    <a:pt x="35" y="23"/>
                  </a:lnTo>
                  <a:lnTo>
                    <a:pt x="33" y="22"/>
                  </a:lnTo>
                  <a:lnTo>
                    <a:pt x="31" y="20"/>
                  </a:lnTo>
                  <a:lnTo>
                    <a:pt x="29" y="19"/>
                  </a:lnTo>
                  <a:lnTo>
                    <a:pt x="28" y="18"/>
                  </a:lnTo>
                  <a:lnTo>
                    <a:pt x="25" y="17"/>
                  </a:lnTo>
                  <a:lnTo>
                    <a:pt x="23" y="16"/>
                  </a:lnTo>
                  <a:lnTo>
                    <a:pt x="21" y="14"/>
                  </a:lnTo>
                  <a:lnTo>
                    <a:pt x="19" y="14"/>
                  </a:lnTo>
                  <a:lnTo>
                    <a:pt x="17" y="14"/>
                  </a:lnTo>
                  <a:lnTo>
                    <a:pt x="15" y="13"/>
                  </a:lnTo>
                  <a:lnTo>
                    <a:pt x="14" y="14"/>
                  </a:lnTo>
                  <a:lnTo>
                    <a:pt x="12" y="14"/>
                  </a:lnTo>
                  <a:lnTo>
                    <a:pt x="12" y="16"/>
                  </a:lnTo>
                  <a:lnTo>
                    <a:pt x="11" y="17"/>
                  </a:lnTo>
                  <a:lnTo>
                    <a:pt x="10" y="17"/>
                  </a:lnTo>
                  <a:lnTo>
                    <a:pt x="10" y="18"/>
                  </a:lnTo>
                  <a:lnTo>
                    <a:pt x="8" y="19"/>
                  </a:lnTo>
                  <a:lnTo>
                    <a:pt x="8" y="20"/>
                  </a:lnTo>
                  <a:lnTo>
                    <a:pt x="8" y="21"/>
                  </a:lnTo>
                  <a:lnTo>
                    <a:pt x="8" y="22"/>
                  </a:lnTo>
                  <a:lnTo>
                    <a:pt x="8" y="23"/>
                  </a:lnTo>
                  <a:lnTo>
                    <a:pt x="8" y="24"/>
                  </a:lnTo>
                  <a:lnTo>
                    <a:pt x="8" y="27"/>
                  </a:lnTo>
                  <a:lnTo>
                    <a:pt x="10" y="28"/>
                  </a:lnTo>
                  <a:lnTo>
                    <a:pt x="3" y="33"/>
                  </a:lnTo>
                  <a:lnTo>
                    <a:pt x="3" y="32"/>
                  </a:lnTo>
                  <a:lnTo>
                    <a:pt x="2" y="30"/>
                  </a:lnTo>
                  <a:lnTo>
                    <a:pt x="1" y="28"/>
                  </a:lnTo>
                  <a:lnTo>
                    <a:pt x="1" y="26"/>
                  </a:lnTo>
                  <a:lnTo>
                    <a:pt x="1" y="23"/>
                  </a:lnTo>
                  <a:lnTo>
                    <a:pt x="0" y="21"/>
                  </a:lnTo>
                  <a:lnTo>
                    <a:pt x="0" y="19"/>
                  </a:lnTo>
                  <a:lnTo>
                    <a:pt x="0" y="17"/>
                  </a:lnTo>
                  <a:lnTo>
                    <a:pt x="0" y="14"/>
                  </a:lnTo>
                  <a:lnTo>
                    <a:pt x="0" y="12"/>
                  </a:lnTo>
                  <a:lnTo>
                    <a:pt x="0" y="11"/>
                  </a:lnTo>
                  <a:lnTo>
                    <a:pt x="1" y="9"/>
                  </a:lnTo>
                  <a:lnTo>
                    <a:pt x="1" y="7"/>
                  </a:lnTo>
                  <a:lnTo>
                    <a:pt x="2" y="5"/>
                  </a:lnTo>
                  <a:lnTo>
                    <a:pt x="3" y="4"/>
                  </a:lnTo>
                  <a:lnTo>
                    <a:pt x="5" y="2"/>
                  </a:lnTo>
                </a:path>
              </a:pathLst>
            </a:custGeom>
            <a:solidFill>
              <a:srgbClr val="000000">
                <a:alpha val="100000"/>
              </a:srgbClr>
            </a:solidFill>
            <a:ln w="1588" cap="flat" cmpd="sng">
              <a:solidFill>
                <a:srgbClr val="000000">
                  <a:alpha val="100000"/>
                </a:srgbClr>
              </a:solidFill>
              <a:prstDash val="solid"/>
              <a:round/>
            </a:ln>
          </p:spPr>
        </p:sp>
        <p:sp>
          <p:nvSpPr>
            <p:cNvPr id="1048904" name="Freeform 51"/>
            <p:cNvSpPr/>
            <p:nvPr/>
          </p:nvSpPr>
          <p:spPr bwMode="auto">
            <a:xfrm rot="0" flipH="1">
              <a:off x="629" y="1641"/>
              <a:ext cx="75" cy="86"/>
            </a:xfrm>
            <a:custGeom>
              <a:avLst/>
              <a:gdLst>
                <a:gd name="l" fmla="*/ 0 w 75"/>
                <a:gd name="t" fmla="*/ 0 h 86"/>
                <a:gd name="r" fmla="*/ 75 w 75"/>
                <a:gd name="b" fmla="*/ 86 h 86"/>
              </a:gdLst>
              <a:ahLst/>
              <a:rect l="l" t="t" r="r" b="b"/>
              <a:pathLst>
                <a:path w="75" h="86">
                  <a:moveTo>
                    <a:pt x="10" y="0"/>
                  </a:moveTo>
                  <a:lnTo>
                    <a:pt x="36" y="6"/>
                  </a:lnTo>
                  <a:lnTo>
                    <a:pt x="53" y="19"/>
                  </a:lnTo>
                  <a:lnTo>
                    <a:pt x="65" y="39"/>
                  </a:lnTo>
                  <a:lnTo>
                    <a:pt x="75" y="62"/>
                  </a:lnTo>
                  <a:lnTo>
                    <a:pt x="72" y="84"/>
                  </a:lnTo>
                  <a:lnTo>
                    <a:pt x="67" y="83"/>
                  </a:lnTo>
                  <a:lnTo>
                    <a:pt x="42" y="86"/>
                  </a:lnTo>
                  <a:lnTo>
                    <a:pt x="1" y="43"/>
                  </a:lnTo>
                  <a:lnTo>
                    <a:pt x="0" y="10"/>
                  </a:lnTo>
                  <a:lnTo>
                    <a:pt x="2" y="2"/>
                  </a:lnTo>
                  <a:lnTo>
                    <a:pt x="10" y="0"/>
                  </a:lnTo>
                </a:path>
              </a:pathLst>
            </a:custGeom>
            <a:solidFill>
              <a:srgbClr val="336600">
                <a:alpha val="100000"/>
              </a:srgbClr>
            </a:solidFill>
            <a:ln w="1588" cap="flat" cmpd="sng">
              <a:solidFill>
                <a:srgbClr val="000000">
                  <a:alpha val="100000"/>
                </a:srgbClr>
              </a:solidFill>
              <a:prstDash val="solid"/>
              <a:round/>
            </a:ln>
          </p:spPr>
        </p:sp>
        <p:sp>
          <p:nvSpPr>
            <p:cNvPr id="1048905" name="Freeform 52"/>
            <p:cNvSpPr/>
            <p:nvPr/>
          </p:nvSpPr>
          <p:spPr bwMode="auto">
            <a:xfrm rot="0" flipH="1">
              <a:off x="439" y="1468"/>
              <a:ext cx="106" cy="118"/>
            </a:xfrm>
            <a:custGeom>
              <a:avLst/>
              <a:gdLst>
                <a:gd name="l" fmla="*/ 0 w 106"/>
                <a:gd name="t" fmla="*/ 0 h 118"/>
                <a:gd name="r" fmla="*/ 106 w 106"/>
                <a:gd name="b" fmla="*/ 118 h 118"/>
              </a:gdLst>
              <a:ahLst/>
              <a:rect l="l" t="t" r="r" b="b"/>
              <a:pathLst>
                <a:path w="106" h="118">
                  <a:moveTo>
                    <a:pt x="87" y="28"/>
                  </a:moveTo>
                  <a:lnTo>
                    <a:pt x="87" y="28"/>
                  </a:lnTo>
                  <a:lnTo>
                    <a:pt x="88" y="30"/>
                  </a:lnTo>
                  <a:lnTo>
                    <a:pt x="92" y="34"/>
                  </a:lnTo>
                  <a:lnTo>
                    <a:pt x="94" y="38"/>
                  </a:lnTo>
                  <a:lnTo>
                    <a:pt x="97" y="42"/>
                  </a:lnTo>
                  <a:lnTo>
                    <a:pt x="98" y="47"/>
                  </a:lnTo>
                  <a:lnTo>
                    <a:pt x="101" y="51"/>
                  </a:lnTo>
                  <a:lnTo>
                    <a:pt x="103" y="56"/>
                  </a:lnTo>
                  <a:lnTo>
                    <a:pt x="104" y="60"/>
                  </a:lnTo>
                  <a:lnTo>
                    <a:pt x="105" y="65"/>
                  </a:lnTo>
                  <a:lnTo>
                    <a:pt x="105" y="69"/>
                  </a:lnTo>
                  <a:lnTo>
                    <a:pt x="106" y="74"/>
                  </a:lnTo>
                  <a:lnTo>
                    <a:pt x="105" y="78"/>
                  </a:lnTo>
                  <a:lnTo>
                    <a:pt x="105" y="84"/>
                  </a:lnTo>
                  <a:lnTo>
                    <a:pt x="104" y="88"/>
                  </a:lnTo>
                  <a:lnTo>
                    <a:pt x="103" y="93"/>
                  </a:lnTo>
                  <a:lnTo>
                    <a:pt x="101" y="99"/>
                  </a:lnTo>
                  <a:lnTo>
                    <a:pt x="100" y="102"/>
                  </a:lnTo>
                  <a:lnTo>
                    <a:pt x="96" y="106"/>
                  </a:lnTo>
                  <a:lnTo>
                    <a:pt x="93" y="109"/>
                  </a:lnTo>
                  <a:lnTo>
                    <a:pt x="89" y="113"/>
                  </a:lnTo>
                  <a:lnTo>
                    <a:pt x="85" y="115"/>
                  </a:lnTo>
                  <a:lnTo>
                    <a:pt x="82" y="117"/>
                  </a:lnTo>
                  <a:lnTo>
                    <a:pt x="77" y="118"/>
                  </a:lnTo>
                  <a:lnTo>
                    <a:pt x="72" y="118"/>
                  </a:lnTo>
                  <a:lnTo>
                    <a:pt x="67" y="118"/>
                  </a:lnTo>
                  <a:lnTo>
                    <a:pt x="63" y="118"/>
                  </a:lnTo>
                  <a:lnTo>
                    <a:pt x="57" y="117"/>
                  </a:lnTo>
                  <a:lnTo>
                    <a:pt x="53" y="115"/>
                  </a:lnTo>
                  <a:lnTo>
                    <a:pt x="47" y="114"/>
                  </a:lnTo>
                  <a:lnTo>
                    <a:pt x="42" y="112"/>
                  </a:lnTo>
                  <a:lnTo>
                    <a:pt x="38" y="108"/>
                  </a:lnTo>
                  <a:lnTo>
                    <a:pt x="30" y="104"/>
                  </a:lnTo>
                  <a:lnTo>
                    <a:pt x="29" y="103"/>
                  </a:lnTo>
                  <a:lnTo>
                    <a:pt x="26" y="99"/>
                  </a:lnTo>
                  <a:lnTo>
                    <a:pt x="23" y="97"/>
                  </a:lnTo>
                  <a:lnTo>
                    <a:pt x="20" y="94"/>
                  </a:lnTo>
                  <a:lnTo>
                    <a:pt x="18" y="90"/>
                  </a:lnTo>
                  <a:lnTo>
                    <a:pt x="16" y="87"/>
                  </a:lnTo>
                  <a:lnTo>
                    <a:pt x="13" y="84"/>
                  </a:lnTo>
                  <a:lnTo>
                    <a:pt x="11" y="80"/>
                  </a:lnTo>
                  <a:lnTo>
                    <a:pt x="9" y="77"/>
                  </a:lnTo>
                  <a:lnTo>
                    <a:pt x="8" y="72"/>
                  </a:lnTo>
                  <a:lnTo>
                    <a:pt x="7" y="69"/>
                  </a:lnTo>
                  <a:lnTo>
                    <a:pt x="4" y="65"/>
                  </a:lnTo>
                  <a:lnTo>
                    <a:pt x="3" y="60"/>
                  </a:lnTo>
                  <a:lnTo>
                    <a:pt x="2" y="57"/>
                  </a:lnTo>
                  <a:lnTo>
                    <a:pt x="1" y="52"/>
                  </a:lnTo>
                  <a:lnTo>
                    <a:pt x="1" y="47"/>
                  </a:lnTo>
                  <a:lnTo>
                    <a:pt x="0" y="44"/>
                  </a:lnTo>
                  <a:lnTo>
                    <a:pt x="0" y="42"/>
                  </a:lnTo>
                  <a:lnTo>
                    <a:pt x="0" y="39"/>
                  </a:lnTo>
                  <a:lnTo>
                    <a:pt x="0" y="36"/>
                  </a:lnTo>
                  <a:lnTo>
                    <a:pt x="1" y="32"/>
                  </a:lnTo>
                  <a:lnTo>
                    <a:pt x="1" y="29"/>
                  </a:lnTo>
                  <a:lnTo>
                    <a:pt x="2" y="25"/>
                  </a:lnTo>
                  <a:lnTo>
                    <a:pt x="3" y="22"/>
                  </a:lnTo>
                  <a:lnTo>
                    <a:pt x="4" y="20"/>
                  </a:lnTo>
                  <a:lnTo>
                    <a:pt x="6" y="17"/>
                  </a:lnTo>
                  <a:lnTo>
                    <a:pt x="8" y="14"/>
                  </a:lnTo>
                  <a:lnTo>
                    <a:pt x="9" y="11"/>
                  </a:lnTo>
                  <a:lnTo>
                    <a:pt x="11" y="9"/>
                  </a:lnTo>
                  <a:lnTo>
                    <a:pt x="13" y="8"/>
                  </a:lnTo>
                  <a:lnTo>
                    <a:pt x="16" y="5"/>
                  </a:lnTo>
                  <a:lnTo>
                    <a:pt x="20" y="3"/>
                  </a:lnTo>
                  <a:lnTo>
                    <a:pt x="32" y="11"/>
                  </a:lnTo>
                  <a:lnTo>
                    <a:pt x="31" y="11"/>
                  </a:lnTo>
                  <a:lnTo>
                    <a:pt x="29" y="12"/>
                  </a:lnTo>
                  <a:lnTo>
                    <a:pt x="27" y="13"/>
                  </a:lnTo>
                  <a:lnTo>
                    <a:pt x="25" y="14"/>
                  </a:lnTo>
                  <a:lnTo>
                    <a:pt x="22" y="15"/>
                  </a:lnTo>
                  <a:lnTo>
                    <a:pt x="21" y="17"/>
                  </a:lnTo>
                  <a:lnTo>
                    <a:pt x="19" y="19"/>
                  </a:lnTo>
                  <a:lnTo>
                    <a:pt x="18" y="21"/>
                  </a:lnTo>
                  <a:lnTo>
                    <a:pt x="17" y="22"/>
                  </a:lnTo>
                  <a:lnTo>
                    <a:pt x="16" y="24"/>
                  </a:lnTo>
                  <a:lnTo>
                    <a:pt x="14" y="28"/>
                  </a:lnTo>
                  <a:lnTo>
                    <a:pt x="13" y="30"/>
                  </a:lnTo>
                  <a:lnTo>
                    <a:pt x="13" y="32"/>
                  </a:lnTo>
                  <a:lnTo>
                    <a:pt x="12" y="36"/>
                  </a:lnTo>
                  <a:lnTo>
                    <a:pt x="12" y="39"/>
                  </a:lnTo>
                  <a:lnTo>
                    <a:pt x="12" y="43"/>
                  </a:lnTo>
                  <a:lnTo>
                    <a:pt x="12" y="46"/>
                  </a:lnTo>
                  <a:lnTo>
                    <a:pt x="12" y="49"/>
                  </a:lnTo>
                  <a:lnTo>
                    <a:pt x="13" y="53"/>
                  </a:lnTo>
                  <a:lnTo>
                    <a:pt x="14" y="57"/>
                  </a:lnTo>
                  <a:lnTo>
                    <a:pt x="16" y="61"/>
                  </a:lnTo>
                  <a:lnTo>
                    <a:pt x="17" y="65"/>
                  </a:lnTo>
                  <a:lnTo>
                    <a:pt x="18" y="68"/>
                  </a:lnTo>
                  <a:lnTo>
                    <a:pt x="19" y="71"/>
                  </a:lnTo>
                  <a:lnTo>
                    <a:pt x="21" y="75"/>
                  </a:lnTo>
                  <a:lnTo>
                    <a:pt x="23" y="78"/>
                  </a:lnTo>
                  <a:lnTo>
                    <a:pt x="26" y="81"/>
                  </a:lnTo>
                  <a:lnTo>
                    <a:pt x="28" y="85"/>
                  </a:lnTo>
                  <a:lnTo>
                    <a:pt x="30" y="87"/>
                  </a:lnTo>
                  <a:lnTo>
                    <a:pt x="34" y="90"/>
                  </a:lnTo>
                  <a:lnTo>
                    <a:pt x="36" y="93"/>
                  </a:lnTo>
                  <a:lnTo>
                    <a:pt x="40" y="96"/>
                  </a:lnTo>
                  <a:lnTo>
                    <a:pt x="41" y="97"/>
                  </a:lnTo>
                  <a:lnTo>
                    <a:pt x="45" y="99"/>
                  </a:lnTo>
                  <a:lnTo>
                    <a:pt x="48" y="100"/>
                  </a:lnTo>
                  <a:lnTo>
                    <a:pt x="51" y="103"/>
                  </a:lnTo>
                  <a:lnTo>
                    <a:pt x="55" y="104"/>
                  </a:lnTo>
                  <a:lnTo>
                    <a:pt x="58" y="105"/>
                  </a:lnTo>
                  <a:lnTo>
                    <a:pt x="61" y="106"/>
                  </a:lnTo>
                  <a:lnTo>
                    <a:pt x="65" y="106"/>
                  </a:lnTo>
                  <a:lnTo>
                    <a:pt x="68" y="106"/>
                  </a:lnTo>
                  <a:lnTo>
                    <a:pt x="72" y="106"/>
                  </a:lnTo>
                  <a:lnTo>
                    <a:pt x="75" y="106"/>
                  </a:lnTo>
                  <a:lnTo>
                    <a:pt x="78" y="105"/>
                  </a:lnTo>
                  <a:lnTo>
                    <a:pt x="82" y="104"/>
                  </a:lnTo>
                  <a:lnTo>
                    <a:pt x="84" y="103"/>
                  </a:lnTo>
                  <a:lnTo>
                    <a:pt x="86" y="100"/>
                  </a:lnTo>
                  <a:lnTo>
                    <a:pt x="89" y="97"/>
                  </a:lnTo>
                  <a:lnTo>
                    <a:pt x="91" y="95"/>
                  </a:lnTo>
                  <a:lnTo>
                    <a:pt x="93" y="91"/>
                  </a:lnTo>
                  <a:lnTo>
                    <a:pt x="94" y="88"/>
                  </a:lnTo>
                  <a:lnTo>
                    <a:pt x="95" y="84"/>
                  </a:lnTo>
                  <a:lnTo>
                    <a:pt x="95" y="80"/>
                  </a:lnTo>
                  <a:lnTo>
                    <a:pt x="96" y="76"/>
                  </a:lnTo>
                  <a:lnTo>
                    <a:pt x="96" y="72"/>
                  </a:lnTo>
                  <a:lnTo>
                    <a:pt x="95" y="68"/>
                  </a:lnTo>
                  <a:lnTo>
                    <a:pt x="95" y="65"/>
                  </a:lnTo>
                  <a:lnTo>
                    <a:pt x="94" y="60"/>
                  </a:lnTo>
                  <a:lnTo>
                    <a:pt x="92" y="57"/>
                  </a:lnTo>
                  <a:lnTo>
                    <a:pt x="91" y="52"/>
                  </a:lnTo>
                  <a:lnTo>
                    <a:pt x="88" y="49"/>
                  </a:lnTo>
                  <a:lnTo>
                    <a:pt x="86" y="46"/>
                  </a:lnTo>
                  <a:lnTo>
                    <a:pt x="84" y="42"/>
                  </a:lnTo>
                  <a:lnTo>
                    <a:pt x="81" y="37"/>
                  </a:lnTo>
                  <a:lnTo>
                    <a:pt x="79" y="36"/>
                  </a:lnTo>
                  <a:lnTo>
                    <a:pt x="78" y="34"/>
                  </a:lnTo>
                  <a:lnTo>
                    <a:pt x="76" y="32"/>
                  </a:lnTo>
                  <a:lnTo>
                    <a:pt x="74" y="30"/>
                  </a:lnTo>
                  <a:lnTo>
                    <a:pt x="72" y="28"/>
                  </a:lnTo>
                  <a:lnTo>
                    <a:pt x="69" y="25"/>
                  </a:lnTo>
                  <a:lnTo>
                    <a:pt x="66" y="23"/>
                  </a:lnTo>
                  <a:lnTo>
                    <a:pt x="63" y="21"/>
                  </a:lnTo>
                  <a:lnTo>
                    <a:pt x="59" y="19"/>
                  </a:lnTo>
                  <a:lnTo>
                    <a:pt x="56" y="17"/>
                  </a:lnTo>
                  <a:lnTo>
                    <a:pt x="53" y="14"/>
                  </a:lnTo>
                  <a:lnTo>
                    <a:pt x="49" y="13"/>
                  </a:lnTo>
                  <a:lnTo>
                    <a:pt x="46" y="12"/>
                  </a:lnTo>
                  <a:lnTo>
                    <a:pt x="41" y="11"/>
                  </a:lnTo>
                  <a:lnTo>
                    <a:pt x="38" y="11"/>
                  </a:lnTo>
                  <a:lnTo>
                    <a:pt x="32" y="11"/>
                  </a:lnTo>
                  <a:lnTo>
                    <a:pt x="20" y="3"/>
                  </a:lnTo>
                  <a:lnTo>
                    <a:pt x="22" y="2"/>
                  </a:lnTo>
                  <a:lnTo>
                    <a:pt x="27" y="1"/>
                  </a:lnTo>
                  <a:lnTo>
                    <a:pt x="31" y="0"/>
                  </a:lnTo>
                  <a:lnTo>
                    <a:pt x="37" y="0"/>
                  </a:lnTo>
                  <a:lnTo>
                    <a:pt x="41" y="1"/>
                  </a:lnTo>
                  <a:lnTo>
                    <a:pt x="46" y="1"/>
                  </a:lnTo>
                  <a:lnTo>
                    <a:pt x="50" y="3"/>
                  </a:lnTo>
                  <a:lnTo>
                    <a:pt x="55" y="4"/>
                  </a:lnTo>
                  <a:lnTo>
                    <a:pt x="59" y="6"/>
                  </a:lnTo>
                  <a:lnTo>
                    <a:pt x="64" y="9"/>
                  </a:lnTo>
                  <a:lnTo>
                    <a:pt x="68" y="11"/>
                  </a:lnTo>
                  <a:lnTo>
                    <a:pt x="72" y="14"/>
                  </a:lnTo>
                  <a:lnTo>
                    <a:pt x="76" y="18"/>
                  </a:lnTo>
                  <a:lnTo>
                    <a:pt x="79" y="20"/>
                  </a:lnTo>
                  <a:lnTo>
                    <a:pt x="83" y="23"/>
                  </a:lnTo>
                  <a:lnTo>
                    <a:pt x="87" y="28"/>
                  </a:lnTo>
                </a:path>
              </a:pathLst>
            </a:custGeom>
            <a:solidFill>
              <a:srgbClr val="000000">
                <a:alpha val="100000"/>
              </a:srgbClr>
            </a:solidFill>
            <a:ln>
              <a:noFill/>
            </a:ln>
          </p:spPr>
        </p:sp>
        <p:sp>
          <p:nvSpPr>
            <p:cNvPr id="1048906" name="Freeform 53"/>
            <p:cNvSpPr/>
            <p:nvPr/>
          </p:nvSpPr>
          <p:spPr bwMode="auto">
            <a:xfrm rot="0" flipH="1">
              <a:off x="522" y="1553"/>
              <a:ext cx="53" cy="49"/>
            </a:xfrm>
            <a:custGeom>
              <a:avLst/>
              <a:gdLst>
                <a:gd name="l" fmla="*/ 0 w 53"/>
                <a:gd name="t" fmla="*/ 0 h 49"/>
                <a:gd name="r" fmla="*/ 53 w 53"/>
                <a:gd name="b" fmla="*/ 49 h 49"/>
              </a:gdLst>
              <a:ahLst/>
              <a:rect l="l" t="t" r="r" b="b"/>
              <a:pathLst>
                <a:path w="53" h="49">
                  <a:moveTo>
                    <a:pt x="27" y="3"/>
                  </a:moveTo>
                  <a:lnTo>
                    <a:pt x="27" y="3"/>
                  </a:lnTo>
                  <a:lnTo>
                    <a:pt x="28" y="2"/>
                  </a:lnTo>
                  <a:lnTo>
                    <a:pt x="30" y="1"/>
                  </a:lnTo>
                  <a:lnTo>
                    <a:pt x="32" y="0"/>
                  </a:lnTo>
                  <a:lnTo>
                    <a:pt x="36" y="0"/>
                  </a:lnTo>
                  <a:lnTo>
                    <a:pt x="38" y="0"/>
                  </a:lnTo>
                  <a:lnTo>
                    <a:pt x="40" y="1"/>
                  </a:lnTo>
                  <a:lnTo>
                    <a:pt x="42" y="2"/>
                  </a:lnTo>
                  <a:lnTo>
                    <a:pt x="46" y="3"/>
                  </a:lnTo>
                  <a:lnTo>
                    <a:pt x="48" y="5"/>
                  </a:lnTo>
                  <a:lnTo>
                    <a:pt x="49" y="8"/>
                  </a:lnTo>
                  <a:lnTo>
                    <a:pt x="51" y="10"/>
                  </a:lnTo>
                  <a:lnTo>
                    <a:pt x="52" y="12"/>
                  </a:lnTo>
                  <a:lnTo>
                    <a:pt x="52" y="14"/>
                  </a:lnTo>
                  <a:lnTo>
                    <a:pt x="53" y="17"/>
                  </a:lnTo>
                  <a:lnTo>
                    <a:pt x="52" y="19"/>
                  </a:lnTo>
                  <a:lnTo>
                    <a:pt x="51" y="22"/>
                  </a:lnTo>
                  <a:lnTo>
                    <a:pt x="23" y="49"/>
                  </a:lnTo>
                  <a:lnTo>
                    <a:pt x="0" y="26"/>
                  </a:lnTo>
                  <a:lnTo>
                    <a:pt x="27" y="3"/>
                  </a:lnTo>
                </a:path>
              </a:pathLst>
            </a:custGeom>
            <a:solidFill>
              <a:srgbClr val="D9D9D9">
                <a:alpha val="100000"/>
              </a:srgbClr>
            </a:solidFill>
            <a:ln w="1588" cap="flat" cmpd="sng">
              <a:solidFill>
                <a:srgbClr val="000000">
                  <a:alpha val="100000"/>
                </a:srgbClr>
              </a:solidFill>
              <a:prstDash val="solid"/>
              <a:round/>
            </a:ln>
          </p:spPr>
        </p:sp>
        <p:sp>
          <p:nvSpPr>
            <p:cNvPr id="1048907" name="Freeform 54"/>
            <p:cNvSpPr/>
            <p:nvPr/>
          </p:nvSpPr>
          <p:spPr bwMode="auto">
            <a:xfrm rot="0" flipH="1">
              <a:off x="580" y="1605"/>
              <a:ext cx="78" cy="79"/>
            </a:xfrm>
            <a:custGeom>
              <a:avLst/>
              <a:gdLst>
                <a:gd name="l" fmla="*/ 0 w 78"/>
                <a:gd name="t" fmla="*/ 0 h 79"/>
                <a:gd name="r" fmla="*/ 78 w 78"/>
                <a:gd name="b" fmla="*/ 79 h 79"/>
              </a:gdLst>
              <a:ahLst/>
              <a:rect l="l" t="t" r="r" b="b"/>
              <a:pathLst>
                <a:path w="78" h="79">
                  <a:moveTo>
                    <a:pt x="49" y="0"/>
                  </a:moveTo>
                  <a:lnTo>
                    <a:pt x="49" y="0"/>
                  </a:lnTo>
                  <a:lnTo>
                    <a:pt x="50" y="0"/>
                  </a:lnTo>
                  <a:lnTo>
                    <a:pt x="54" y="1"/>
                  </a:lnTo>
                  <a:lnTo>
                    <a:pt x="56" y="4"/>
                  </a:lnTo>
                  <a:lnTo>
                    <a:pt x="58" y="5"/>
                  </a:lnTo>
                  <a:lnTo>
                    <a:pt x="60" y="7"/>
                  </a:lnTo>
                  <a:lnTo>
                    <a:pt x="63" y="8"/>
                  </a:lnTo>
                  <a:lnTo>
                    <a:pt x="65" y="10"/>
                  </a:lnTo>
                  <a:lnTo>
                    <a:pt x="66" y="12"/>
                  </a:lnTo>
                  <a:lnTo>
                    <a:pt x="68" y="14"/>
                  </a:lnTo>
                  <a:lnTo>
                    <a:pt x="69" y="16"/>
                  </a:lnTo>
                  <a:lnTo>
                    <a:pt x="70" y="18"/>
                  </a:lnTo>
                  <a:lnTo>
                    <a:pt x="73" y="21"/>
                  </a:lnTo>
                  <a:lnTo>
                    <a:pt x="74" y="23"/>
                  </a:lnTo>
                  <a:lnTo>
                    <a:pt x="75" y="25"/>
                  </a:lnTo>
                  <a:lnTo>
                    <a:pt x="76" y="27"/>
                  </a:lnTo>
                  <a:lnTo>
                    <a:pt x="78" y="32"/>
                  </a:lnTo>
                  <a:lnTo>
                    <a:pt x="28" y="79"/>
                  </a:lnTo>
                  <a:lnTo>
                    <a:pt x="0" y="43"/>
                  </a:lnTo>
                  <a:lnTo>
                    <a:pt x="49" y="0"/>
                  </a:lnTo>
                </a:path>
              </a:pathLst>
            </a:custGeom>
            <a:solidFill>
              <a:srgbClr val="D9D9D9">
                <a:alpha val="100000"/>
              </a:srgbClr>
            </a:solidFill>
            <a:ln w="1588" cap="flat" cmpd="sng">
              <a:solidFill>
                <a:srgbClr val="000000">
                  <a:alpha val="100000"/>
                </a:srgbClr>
              </a:solidFill>
              <a:prstDash val="solid"/>
              <a:round/>
            </a:ln>
          </p:spPr>
        </p:sp>
        <p:sp>
          <p:nvSpPr>
            <p:cNvPr id="1048908" name="Freeform 55"/>
            <p:cNvSpPr/>
            <p:nvPr/>
          </p:nvSpPr>
          <p:spPr bwMode="auto">
            <a:xfrm rot="0" flipH="1">
              <a:off x="625" y="1639"/>
              <a:ext cx="78" cy="86"/>
            </a:xfrm>
            <a:custGeom>
              <a:avLst/>
              <a:gdLst>
                <a:gd name="l" fmla="*/ 0 w 78"/>
                <a:gd name="t" fmla="*/ 0 h 86"/>
                <a:gd name="r" fmla="*/ 78 w 78"/>
                <a:gd name="b" fmla="*/ 86 h 86"/>
              </a:gdLst>
              <a:ahLst/>
              <a:rect l="l" t="t" r="r" b="b"/>
              <a:pathLst>
                <a:path w="78" h="86">
                  <a:moveTo>
                    <a:pt x="0" y="6"/>
                  </a:moveTo>
                  <a:lnTo>
                    <a:pt x="7" y="0"/>
                  </a:lnTo>
                  <a:lnTo>
                    <a:pt x="9" y="0"/>
                  </a:lnTo>
                  <a:lnTo>
                    <a:pt x="13" y="0"/>
                  </a:lnTo>
                  <a:lnTo>
                    <a:pt x="18" y="0"/>
                  </a:lnTo>
                  <a:lnTo>
                    <a:pt x="21" y="1"/>
                  </a:lnTo>
                  <a:lnTo>
                    <a:pt x="26" y="1"/>
                  </a:lnTo>
                  <a:lnTo>
                    <a:pt x="29" y="2"/>
                  </a:lnTo>
                  <a:lnTo>
                    <a:pt x="33" y="3"/>
                  </a:lnTo>
                  <a:lnTo>
                    <a:pt x="36" y="4"/>
                  </a:lnTo>
                  <a:lnTo>
                    <a:pt x="39" y="7"/>
                  </a:lnTo>
                  <a:lnTo>
                    <a:pt x="43" y="8"/>
                  </a:lnTo>
                  <a:lnTo>
                    <a:pt x="46" y="10"/>
                  </a:lnTo>
                  <a:lnTo>
                    <a:pt x="49" y="12"/>
                  </a:lnTo>
                  <a:lnTo>
                    <a:pt x="52" y="15"/>
                  </a:lnTo>
                  <a:lnTo>
                    <a:pt x="55" y="18"/>
                  </a:lnTo>
                  <a:lnTo>
                    <a:pt x="57" y="20"/>
                  </a:lnTo>
                  <a:lnTo>
                    <a:pt x="62" y="26"/>
                  </a:lnTo>
                  <a:lnTo>
                    <a:pt x="63" y="27"/>
                  </a:lnTo>
                  <a:lnTo>
                    <a:pt x="65" y="30"/>
                  </a:lnTo>
                  <a:lnTo>
                    <a:pt x="67" y="34"/>
                  </a:lnTo>
                  <a:lnTo>
                    <a:pt x="68" y="36"/>
                  </a:lnTo>
                  <a:lnTo>
                    <a:pt x="71" y="39"/>
                  </a:lnTo>
                  <a:lnTo>
                    <a:pt x="72" y="42"/>
                  </a:lnTo>
                  <a:lnTo>
                    <a:pt x="73" y="46"/>
                  </a:lnTo>
                  <a:lnTo>
                    <a:pt x="74" y="49"/>
                  </a:lnTo>
                  <a:lnTo>
                    <a:pt x="75" y="53"/>
                  </a:lnTo>
                  <a:lnTo>
                    <a:pt x="76" y="56"/>
                  </a:lnTo>
                  <a:lnTo>
                    <a:pt x="77" y="59"/>
                  </a:lnTo>
                  <a:lnTo>
                    <a:pt x="77" y="63"/>
                  </a:lnTo>
                  <a:lnTo>
                    <a:pt x="78" y="67"/>
                  </a:lnTo>
                  <a:lnTo>
                    <a:pt x="78" y="70"/>
                  </a:lnTo>
                  <a:lnTo>
                    <a:pt x="78" y="74"/>
                  </a:lnTo>
                  <a:lnTo>
                    <a:pt x="78" y="79"/>
                  </a:lnTo>
                  <a:lnTo>
                    <a:pt x="71" y="86"/>
                  </a:lnTo>
                  <a:lnTo>
                    <a:pt x="71" y="84"/>
                  </a:lnTo>
                  <a:lnTo>
                    <a:pt x="71" y="81"/>
                  </a:lnTo>
                  <a:lnTo>
                    <a:pt x="69" y="76"/>
                  </a:lnTo>
                  <a:lnTo>
                    <a:pt x="69" y="73"/>
                  </a:lnTo>
                  <a:lnTo>
                    <a:pt x="68" y="69"/>
                  </a:lnTo>
                  <a:lnTo>
                    <a:pt x="68" y="66"/>
                  </a:lnTo>
                  <a:lnTo>
                    <a:pt x="67" y="62"/>
                  </a:lnTo>
                  <a:lnTo>
                    <a:pt x="66" y="58"/>
                  </a:lnTo>
                  <a:lnTo>
                    <a:pt x="65" y="55"/>
                  </a:lnTo>
                  <a:lnTo>
                    <a:pt x="64" y="51"/>
                  </a:lnTo>
                  <a:lnTo>
                    <a:pt x="62" y="48"/>
                  </a:lnTo>
                  <a:lnTo>
                    <a:pt x="61" y="45"/>
                  </a:lnTo>
                  <a:lnTo>
                    <a:pt x="59" y="41"/>
                  </a:lnTo>
                  <a:lnTo>
                    <a:pt x="57" y="38"/>
                  </a:lnTo>
                  <a:lnTo>
                    <a:pt x="55" y="35"/>
                  </a:lnTo>
                  <a:lnTo>
                    <a:pt x="52" y="30"/>
                  </a:lnTo>
                  <a:lnTo>
                    <a:pt x="50" y="28"/>
                  </a:lnTo>
                  <a:lnTo>
                    <a:pt x="48" y="26"/>
                  </a:lnTo>
                  <a:lnTo>
                    <a:pt x="45" y="22"/>
                  </a:lnTo>
                  <a:lnTo>
                    <a:pt x="43" y="20"/>
                  </a:lnTo>
                  <a:lnTo>
                    <a:pt x="39" y="18"/>
                  </a:lnTo>
                  <a:lnTo>
                    <a:pt x="37" y="16"/>
                  </a:lnTo>
                  <a:lnTo>
                    <a:pt x="34" y="13"/>
                  </a:lnTo>
                  <a:lnTo>
                    <a:pt x="30" y="12"/>
                  </a:lnTo>
                  <a:lnTo>
                    <a:pt x="28" y="10"/>
                  </a:lnTo>
                  <a:lnTo>
                    <a:pt x="25" y="9"/>
                  </a:lnTo>
                  <a:lnTo>
                    <a:pt x="21" y="8"/>
                  </a:lnTo>
                  <a:lnTo>
                    <a:pt x="17" y="7"/>
                  </a:lnTo>
                  <a:lnTo>
                    <a:pt x="13" y="7"/>
                  </a:lnTo>
                  <a:lnTo>
                    <a:pt x="10" y="6"/>
                  </a:lnTo>
                  <a:lnTo>
                    <a:pt x="6" y="6"/>
                  </a:lnTo>
                  <a:lnTo>
                    <a:pt x="0" y="6"/>
                  </a:lnTo>
                </a:path>
              </a:pathLst>
            </a:custGeom>
            <a:solidFill>
              <a:srgbClr val="000000">
                <a:alpha val="100000"/>
              </a:srgbClr>
            </a:solidFill>
            <a:ln w="1588" cap="flat" cmpd="sng">
              <a:solidFill>
                <a:srgbClr val="000000">
                  <a:alpha val="100000"/>
                </a:srgbClr>
              </a:solidFill>
              <a:prstDash val="solid"/>
              <a:round/>
            </a:ln>
          </p:spPr>
        </p:sp>
        <p:sp>
          <p:nvSpPr>
            <p:cNvPr id="1048909" name="Freeform 56"/>
            <p:cNvSpPr/>
            <p:nvPr/>
          </p:nvSpPr>
          <p:spPr bwMode="auto">
            <a:xfrm rot="0" flipH="1">
              <a:off x="703" y="1705"/>
              <a:ext cx="92" cy="101"/>
            </a:xfrm>
            <a:custGeom>
              <a:avLst/>
              <a:gdLst>
                <a:gd name="l" fmla="*/ 0 w 92"/>
                <a:gd name="t" fmla="*/ 0 h 101"/>
                <a:gd name="r" fmla="*/ 92 w 92"/>
                <a:gd name="b" fmla="*/ 101 h 101"/>
              </a:gdLst>
              <a:ahLst/>
              <a:rect l="l" t="t" r="r" b="b"/>
              <a:pathLst>
                <a:path w="92" h="101">
                  <a:moveTo>
                    <a:pt x="37" y="0"/>
                  </a:moveTo>
                  <a:lnTo>
                    <a:pt x="92" y="53"/>
                  </a:lnTo>
                  <a:lnTo>
                    <a:pt x="83" y="88"/>
                  </a:lnTo>
                  <a:lnTo>
                    <a:pt x="83" y="92"/>
                  </a:lnTo>
                  <a:lnTo>
                    <a:pt x="74" y="101"/>
                  </a:lnTo>
                  <a:lnTo>
                    <a:pt x="55" y="72"/>
                  </a:lnTo>
                  <a:lnTo>
                    <a:pt x="28" y="36"/>
                  </a:lnTo>
                  <a:lnTo>
                    <a:pt x="0" y="18"/>
                  </a:lnTo>
                  <a:lnTo>
                    <a:pt x="13" y="7"/>
                  </a:lnTo>
                  <a:lnTo>
                    <a:pt x="14" y="8"/>
                  </a:lnTo>
                  <a:lnTo>
                    <a:pt x="37" y="0"/>
                  </a:lnTo>
                </a:path>
              </a:pathLst>
            </a:custGeom>
            <a:solidFill>
              <a:srgbClr val="000000">
                <a:alpha val="100000"/>
              </a:srgbClr>
            </a:solidFill>
            <a:ln w="1588" cap="flat" cmpd="sng">
              <a:solidFill>
                <a:srgbClr val="000000">
                  <a:alpha val="100000"/>
                </a:srgbClr>
              </a:solidFill>
              <a:prstDash val="solid"/>
              <a:round/>
            </a:ln>
          </p:spPr>
        </p:sp>
        <p:sp>
          <p:nvSpPr>
            <p:cNvPr id="1048910" name="Freeform 57"/>
            <p:cNvSpPr/>
            <p:nvPr/>
          </p:nvSpPr>
          <p:spPr bwMode="auto">
            <a:xfrm rot="0" flipH="1">
              <a:off x="632" y="1645"/>
              <a:ext cx="149" cy="151"/>
            </a:xfrm>
            <a:custGeom>
              <a:avLst/>
              <a:gdLst>
                <a:gd name="l" fmla="*/ 0 w 149"/>
                <a:gd name="t" fmla="*/ 0 h 151"/>
                <a:gd name="r" fmla="*/ 149 w 149"/>
                <a:gd name="b" fmla="*/ 151 h 151"/>
              </a:gdLst>
              <a:ahLst/>
              <a:rect l="l" t="t" r="r" b="b"/>
              <a:pathLst>
                <a:path w="149" h="151">
                  <a:moveTo>
                    <a:pt x="79" y="0"/>
                  </a:moveTo>
                  <a:lnTo>
                    <a:pt x="79" y="0"/>
                  </a:lnTo>
                  <a:lnTo>
                    <a:pt x="80" y="1"/>
                  </a:lnTo>
                  <a:lnTo>
                    <a:pt x="80" y="4"/>
                  </a:lnTo>
                  <a:lnTo>
                    <a:pt x="81" y="6"/>
                  </a:lnTo>
                  <a:lnTo>
                    <a:pt x="81" y="10"/>
                  </a:lnTo>
                  <a:lnTo>
                    <a:pt x="83" y="13"/>
                  </a:lnTo>
                  <a:lnTo>
                    <a:pt x="83" y="16"/>
                  </a:lnTo>
                  <a:lnTo>
                    <a:pt x="84" y="20"/>
                  </a:lnTo>
                  <a:lnTo>
                    <a:pt x="85" y="23"/>
                  </a:lnTo>
                  <a:lnTo>
                    <a:pt x="86" y="26"/>
                  </a:lnTo>
                  <a:lnTo>
                    <a:pt x="87" y="30"/>
                  </a:lnTo>
                  <a:lnTo>
                    <a:pt x="88" y="33"/>
                  </a:lnTo>
                  <a:lnTo>
                    <a:pt x="89" y="36"/>
                  </a:lnTo>
                  <a:lnTo>
                    <a:pt x="90" y="39"/>
                  </a:lnTo>
                  <a:lnTo>
                    <a:pt x="93" y="42"/>
                  </a:lnTo>
                  <a:lnTo>
                    <a:pt x="94" y="44"/>
                  </a:lnTo>
                  <a:lnTo>
                    <a:pt x="97" y="49"/>
                  </a:lnTo>
                  <a:lnTo>
                    <a:pt x="98" y="50"/>
                  </a:lnTo>
                  <a:lnTo>
                    <a:pt x="102" y="53"/>
                  </a:lnTo>
                  <a:lnTo>
                    <a:pt x="104" y="56"/>
                  </a:lnTo>
                  <a:lnTo>
                    <a:pt x="106" y="59"/>
                  </a:lnTo>
                  <a:lnTo>
                    <a:pt x="109" y="61"/>
                  </a:lnTo>
                  <a:lnTo>
                    <a:pt x="113" y="63"/>
                  </a:lnTo>
                  <a:lnTo>
                    <a:pt x="116" y="66"/>
                  </a:lnTo>
                  <a:lnTo>
                    <a:pt x="118" y="68"/>
                  </a:lnTo>
                  <a:lnTo>
                    <a:pt x="122" y="70"/>
                  </a:lnTo>
                  <a:lnTo>
                    <a:pt x="125" y="72"/>
                  </a:lnTo>
                  <a:lnTo>
                    <a:pt x="128" y="73"/>
                  </a:lnTo>
                  <a:lnTo>
                    <a:pt x="132" y="76"/>
                  </a:lnTo>
                  <a:lnTo>
                    <a:pt x="136" y="77"/>
                  </a:lnTo>
                  <a:lnTo>
                    <a:pt x="140" y="78"/>
                  </a:lnTo>
                  <a:lnTo>
                    <a:pt x="143" y="79"/>
                  </a:lnTo>
                  <a:lnTo>
                    <a:pt x="149" y="79"/>
                  </a:lnTo>
                  <a:lnTo>
                    <a:pt x="69" y="151"/>
                  </a:lnTo>
                  <a:lnTo>
                    <a:pt x="69" y="148"/>
                  </a:lnTo>
                  <a:lnTo>
                    <a:pt x="69" y="144"/>
                  </a:lnTo>
                  <a:lnTo>
                    <a:pt x="69" y="139"/>
                  </a:lnTo>
                  <a:lnTo>
                    <a:pt x="69" y="135"/>
                  </a:lnTo>
                  <a:lnTo>
                    <a:pt x="68" y="130"/>
                  </a:lnTo>
                  <a:lnTo>
                    <a:pt x="67" y="127"/>
                  </a:lnTo>
                  <a:lnTo>
                    <a:pt x="66" y="123"/>
                  </a:lnTo>
                  <a:lnTo>
                    <a:pt x="65" y="119"/>
                  </a:lnTo>
                  <a:lnTo>
                    <a:pt x="63" y="116"/>
                  </a:lnTo>
                  <a:lnTo>
                    <a:pt x="62" y="113"/>
                  </a:lnTo>
                  <a:lnTo>
                    <a:pt x="60" y="109"/>
                  </a:lnTo>
                  <a:lnTo>
                    <a:pt x="58" y="106"/>
                  </a:lnTo>
                  <a:lnTo>
                    <a:pt x="57" y="103"/>
                  </a:lnTo>
                  <a:lnTo>
                    <a:pt x="55" y="99"/>
                  </a:lnTo>
                  <a:lnTo>
                    <a:pt x="52" y="96"/>
                  </a:lnTo>
                  <a:lnTo>
                    <a:pt x="49" y="91"/>
                  </a:lnTo>
                  <a:lnTo>
                    <a:pt x="48" y="90"/>
                  </a:lnTo>
                  <a:lnTo>
                    <a:pt x="46" y="88"/>
                  </a:lnTo>
                  <a:lnTo>
                    <a:pt x="43" y="86"/>
                  </a:lnTo>
                  <a:lnTo>
                    <a:pt x="41" y="83"/>
                  </a:lnTo>
                  <a:lnTo>
                    <a:pt x="38" y="81"/>
                  </a:lnTo>
                  <a:lnTo>
                    <a:pt x="35" y="79"/>
                  </a:lnTo>
                  <a:lnTo>
                    <a:pt x="32" y="78"/>
                  </a:lnTo>
                  <a:lnTo>
                    <a:pt x="29" y="76"/>
                  </a:lnTo>
                  <a:lnTo>
                    <a:pt x="25" y="73"/>
                  </a:lnTo>
                  <a:lnTo>
                    <a:pt x="22" y="72"/>
                  </a:lnTo>
                  <a:lnTo>
                    <a:pt x="19" y="71"/>
                  </a:lnTo>
                  <a:lnTo>
                    <a:pt x="15" y="70"/>
                  </a:lnTo>
                  <a:lnTo>
                    <a:pt x="12" y="69"/>
                  </a:lnTo>
                  <a:lnTo>
                    <a:pt x="7" y="69"/>
                  </a:lnTo>
                  <a:lnTo>
                    <a:pt x="4" y="68"/>
                  </a:lnTo>
                  <a:lnTo>
                    <a:pt x="0" y="68"/>
                  </a:lnTo>
                  <a:lnTo>
                    <a:pt x="79" y="0"/>
                  </a:lnTo>
                </a:path>
              </a:pathLst>
            </a:custGeom>
            <a:solidFill>
              <a:srgbClr val="008000">
                <a:alpha val="100000"/>
              </a:srgbClr>
            </a:solidFill>
            <a:ln w="1588" cap="flat" cmpd="sng">
              <a:solidFill>
                <a:srgbClr val="000000">
                  <a:alpha val="100000"/>
                </a:srgbClr>
              </a:solidFill>
              <a:prstDash val="solid"/>
              <a:round/>
            </a:ln>
          </p:spPr>
        </p:sp>
        <p:sp>
          <p:nvSpPr>
            <p:cNvPr id="1048911" name="Freeform 58"/>
            <p:cNvSpPr/>
            <p:nvPr/>
          </p:nvSpPr>
          <p:spPr bwMode="auto">
            <a:xfrm rot="0" flipH="1">
              <a:off x="721" y="1722"/>
              <a:ext cx="84" cy="90"/>
            </a:xfrm>
            <a:custGeom>
              <a:avLst/>
              <a:gdLst>
                <a:gd name="l" fmla="*/ 0 w 84"/>
                <a:gd name="t" fmla="*/ 0 h 90"/>
                <a:gd name="r" fmla="*/ 84 w 84"/>
                <a:gd name="b" fmla="*/ 90 h 90"/>
              </a:gdLst>
              <a:ahLst/>
              <a:rect l="l" t="t" r="r" b="b"/>
              <a:pathLst>
                <a:path w="84" h="90">
                  <a:moveTo>
                    <a:pt x="54" y="80"/>
                  </a:moveTo>
                  <a:lnTo>
                    <a:pt x="54" y="80"/>
                  </a:lnTo>
                  <a:lnTo>
                    <a:pt x="54" y="79"/>
                  </a:lnTo>
                  <a:lnTo>
                    <a:pt x="55" y="77"/>
                  </a:lnTo>
                  <a:lnTo>
                    <a:pt x="56" y="75"/>
                  </a:lnTo>
                  <a:lnTo>
                    <a:pt x="56" y="73"/>
                  </a:lnTo>
                  <a:lnTo>
                    <a:pt x="56" y="70"/>
                  </a:lnTo>
                  <a:lnTo>
                    <a:pt x="56" y="67"/>
                  </a:lnTo>
                  <a:lnTo>
                    <a:pt x="56" y="65"/>
                  </a:lnTo>
                  <a:lnTo>
                    <a:pt x="55" y="62"/>
                  </a:lnTo>
                  <a:lnTo>
                    <a:pt x="55" y="60"/>
                  </a:lnTo>
                  <a:lnTo>
                    <a:pt x="54" y="58"/>
                  </a:lnTo>
                  <a:lnTo>
                    <a:pt x="53" y="56"/>
                  </a:lnTo>
                  <a:lnTo>
                    <a:pt x="52" y="53"/>
                  </a:lnTo>
                  <a:lnTo>
                    <a:pt x="51" y="51"/>
                  </a:lnTo>
                  <a:lnTo>
                    <a:pt x="49" y="49"/>
                  </a:lnTo>
                  <a:lnTo>
                    <a:pt x="48" y="48"/>
                  </a:lnTo>
                  <a:lnTo>
                    <a:pt x="46" y="46"/>
                  </a:lnTo>
                  <a:lnTo>
                    <a:pt x="46" y="45"/>
                  </a:lnTo>
                  <a:lnTo>
                    <a:pt x="44" y="42"/>
                  </a:lnTo>
                  <a:lnTo>
                    <a:pt x="43" y="41"/>
                  </a:lnTo>
                  <a:lnTo>
                    <a:pt x="42" y="39"/>
                  </a:lnTo>
                  <a:lnTo>
                    <a:pt x="39" y="38"/>
                  </a:lnTo>
                  <a:lnTo>
                    <a:pt x="38" y="37"/>
                  </a:lnTo>
                  <a:lnTo>
                    <a:pt x="37" y="36"/>
                  </a:lnTo>
                  <a:lnTo>
                    <a:pt x="36" y="34"/>
                  </a:lnTo>
                  <a:lnTo>
                    <a:pt x="34" y="33"/>
                  </a:lnTo>
                  <a:lnTo>
                    <a:pt x="33" y="32"/>
                  </a:lnTo>
                  <a:lnTo>
                    <a:pt x="31" y="31"/>
                  </a:lnTo>
                  <a:lnTo>
                    <a:pt x="29" y="31"/>
                  </a:lnTo>
                  <a:lnTo>
                    <a:pt x="27" y="30"/>
                  </a:lnTo>
                  <a:lnTo>
                    <a:pt x="26" y="29"/>
                  </a:lnTo>
                  <a:lnTo>
                    <a:pt x="24" y="29"/>
                  </a:lnTo>
                  <a:lnTo>
                    <a:pt x="20" y="28"/>
                  </a:lnTo>
                  <a:lnTo>
                    <a:pt x="5" y="40"/>
                  </a:lnTo>
                  <a:lnTo>
                    <a:pt x="4" y="39"/>
                  </a:lnTo>
                  <a:lnTo>
                    <a:pt x="2" y="36"/>
                  </a:lnTo>
                  <a:lnTo>
                    <a:pt x="1" y="33"/>
                  </a:lnTo>
                  <a:lnTo>
                    <a:pt x="0" y="30"/>
                  </a:lnTo>
                  <a:lnTo>
                    <a:pt x="0" y="28"/>
                  </a:lnTo>
                  <a:lnTo>
                    <a:pt x="0" y="24"/>
                  </a:lnTo>
                  <a:lnTo>
                    <a:pt x="0" y="22"/>
                  </a:lnTo>
                  <a:lnTo>
                    <a:pt x="0" y="20"/>
                  </a:lnTo>
                  <a:lnTo>
                    <a:pt x="0" y="17"/>
                  </a:lnTo>
                  <a:lnTo>
                    <a:pt x="0" y="14"/>
                  </a:lnTo>
                  <a:lnTo>
                    <a:pt x="1" y="12"/>
                  </a:lnTo>
                  <a:lnTo>
                    <a:pt x="2" y="10"/>
                  </a:lnTo>
                  <a:lnTo>
                    <a:pt x="4" y="8"/>
                  </a:lnTo>
                  <a:lnTo>
                    <a:pt x="6" y="5"/>
                  </a:lnTo>
                  <a:lnTo>
                    <a:pt x="7" y="3"/>
                  </a:lnTo>
                  <a:lnTo>
                    <a:pt x="10" y="0"/>
                  </a:lnTo>
                  <a:lnTo>
                    <a:pt x="12" y="0"/>
                  </a:lnTo>
                  <a:lnTo>
                    <a:pt x="17" y="1"/>
                  </a:lnTo>
                  <a:lnTo>
                    <a:pt x="21" y="1"/>
                  </a:lnTo>
                  <a:lnTo>
                    <a:pt x="26" y="1"/>
                  </a:lnTo>
                  <a:lnTo>
                    <a:pt x="29" y="2"/>
                  </a:lnTo>
                  <a:lnTo>
                    <a:pt x="34" y="3"/>
                  </a:lnTo>
                  <a:lnTo>
                    <a:pt x="37" y="4"/>
                  </a:lnTo>
                  <a:lnTo>
                    <a:pt x="40" y="5"/>
                  </a:lnTo>
                  <a:lnTo>
                    <a:pt x="44" y="6"/>
                  </a:lnTo>
                  <a:lnTo>
                    <a:pt x="47" y="9"/>
                  </a:lnTo>
                  <a:lnTo>
                    <a:pt x="51" y="11"/>
                  </a:lnTo>
                  <a:lnTo>
                    <a:pt x="54" y="13"/>
                  </a:lnTo>
                  <a:lnTo>
                    <a:pt x="57" y="15"/>
                  </a:lnTo>
                  <a:lnTo>
                    <a:pt x="59" y="19"/>
                  </a:lnTo>
                  <a:lnTo>
                    <a:pt x="63" y="22"/>
                  </a:lnTo>
                  <a:lnTo>
                    <a:pt x="67" y="27"/>
                  </a:lnTo>
                  <a:lnTo>
                    <a:pt x="67" y="29"/>
                  </a:lnTo>
                  <a:lnTo>
                    <a:pt x="70" y="31"/>
                  </a:lnTo>
                  <a:lnTo>
                    <a:pt x="72" y="34"/>
                  </a:lnTo>
                  <a:lnTo>
                    <a:pt x="74" y="38"/>
                  </a:lnTo>
                  <a:lnTo>
                    <a:pt x="75" y="41"/>
                  </a:lnTo>
                  <a:lnTo>
                    <a:pt x="76" y="45"/>
                  </a:lnTo>
                  <a:lnTo>
                    <a:pt x="79" y="48"/>
                  </a:lnTo>
                  <a:lnTo>
                    <a:pt x="80" y="52"/>
                  </a:lnTo>
                  <a:lnTo>
                    <a:pt x="81" y="56"/>
                  </a:lnTo>
                  <a:lnTo>
                    <a:pt x="81" y="59"/>
                  </a:lnTo>
                  <a:lnTo>
                    <a:pt x="82" y="62"/>
                  </a:lnTo>
                  <a:lnTo>
                    <a:pt x="83" y="67"/>
                  </a:lnTo>
                  <a:lnTo>
                    <a:pt x="83" y="70"/>
                  </a:lnTo>
                  <a:lnTo>
                    <a:pt x="84" y="74"/>
                  </a:lnTo>
                  <a:lnTo>
                    <a:pt x="84" y="77"/>
                  </a:lnTo>
                  <a:lnTo>
                    <a:pt x="84" y="84"/>
                  </a:lnTo>
                  <a:lnTo>
                    <a:pt x="83" y="84"/>
                  </a:lnTo>
                  <a:lnTo>
                    <a:pt x="81" y="85"/>
                  </a:lnTo>
                  <a:lnTo>
                    <a:pt x="79" y="86"/>
                  </a:lnTo>
                  <a:lnTo>
                    <a:pt x="76" y="87"/>
                  </a:lnTo>
                  <a:lnTo>
                    <a:pt x="74" y="88"/>
                  </a:lnTo>
                  <a:lnTo>
                    <a:pt x="72" y="89"/>
                  </a:lnTo>
                  <a:lnTo>
                    <a:pt x="70" y="89"/>
                  </a:lnTo>
                  <a:lnTo>
                    <a:pt x="67" y="90"/>
                  </a:lnTo>
                  <a:lnTo>
                    <a:pt x="65" y="90"/>
                  </a:lnTo>
                  <a:lnTo>
                    <a:pt x="63" y="90"/>
                  </a:lnTo>
                  <a:lnTo>
                    <a:pt x="61" y="90"/>
                  </a:lnTo>
                  <a:lnTo>
                    <a:pt x="58" y="90"/>
                  </a:lnTo>
                  <a:lnTo>
                    <a:pt x="56" y="89"/>
                  </a:lnTo>
                  <a:lnTo>
                    <a:pt x="54" y="89"/>
                  </a:lnTo>
                  <a:lnTo>
                    <a:pt x="52" y="88"/>
                  </a:lnTo>
                  <a:lnTo>
                    <a:pt x="48" y="87"/>
                  </a:lnTo>
                  <a:lnTo>
                    <a:pt x="54" y="80"/>
                  </a:lnTo>
                </a:path>
              </a:pathLst>
            </a:custGeom>
            <a:solidFill>
              <a:srgbClr val="D9D9D9">
                <a:alpha val="100000"/>
              </a:srgbClr>
            </a:solidFill>
            <a:ln w="1588" cap="flat" cmpd="sng">
              <a:solidFill>
                <a:srgbClr val="000000">
                  <a:alpha val="100000"/>
                </a:srgbClr>
              </a:solidFill>
              <a:prstDash val="solid"/>
              <a:round/>
            </a:ln>
          </p:spPr>
        </p:sp>
        <p:sp>
          <p:nvSpPr>
            <p:cNvPr id="1048912" name="Freeform 59"/>
            <p:cNvSpPr/>
            <p:nvPr/>
          </p:nvSpPr>
          <p:spPr bwMode="auto">
            <a:xfrm rot="0" flipH="1">
              <a:off x="801" y="1800"/>
              <a:ext cx="77" cy="76"/>
            </a:xfrm>
            <a:custGeom>
              <a:avLst/>
              <a:gdLst>
                <a:gd name="l" fmla="*/ 0 w 77"/>
                <a:gd name="t" fmla="*/ 0 h 76"/>
                <a:gd name="r" fmla="*/ 77 w 77"/>
                <a:gd name="b" fmla="*/ 76 h 76"/>
              </a:gdLst>
              <a:ahLst/>
              <a:rect l="l" t="t" r="r" b="b"/>
              <a:pathLst>
                <a:path w="77" h="76">
                  <a:moveTo>
                    <a:pt x="54" y="0"/>
                  </a:moveTo>
                  <a:lnTo>
                    <a:pt x="54" y="0"/>
                  </a:lnTo>
                  <a:lnTo>
                    <a:pt x="55" y="0"/>
                  </a:lnTo>
                  <a:lnTo>
                    <a:pt x="57" y="0"/>
                  </a:lnTo>
                  <a:lnTo>
                    <a:pt x="60" y="1"/>
                  </a:lnTo>
                  <a:lnTo>
                    <a:pt x="62" y="2"/>
                  </a:lnTo>
                  <a:lnTo>
                    <a:pt x="64" y="3"/>
                  </a:lnTo>
                  <a:lnTo>
                    <a:pt x="66" y="5"/>
                  </a:lnTo>
                  <a:lnTo>
                    <a:pt x="68" y="7"/>
                  </a:lnTo>
                  <a:lnTo>
                    <a:pt x="70" y="8"/>
                  </a:lnTo>
                  <a:lnTo>
                    <a:pt x="71" y="10"/>
                  </a:lnTo>
                  <a:lnTo>
                    <a:pt x="72" y="12"/>
                  </a:lnTo>
                  <a:lnTo>
                    <a:pt x="73" y="15"/>
                  </a:lnTo>
                  <a:lnTo>
                    <a:pt x="74" y="17"/>
                  </a:lnTo>
                  <a:lnTo>
                    <a:pt x="75" y="19"/>
                  </a:lnTo>
                  <a:lnTo>
                    <a:pt x="75" y="21"/>
                  </a:lnTo>
                  <a:lnTo>
                    <a:pt x="77" y="24"/>
                  </a:lnTo>
                  <a:lnTo>
                    <a:pt x="77" y="27"/>
                  </a:lnTo>
                  <a:lnTo>
                    <a:pt x="23" y="76"/>
                  </a:lnTo>
                  <a:lnTo>
                    <a:pt x="23" y="75"/>
                  </a:lnTo>
                  <a:lnTo>
                    <a:pt x="22" y="73"/>
                  </a:lnTo>
                  <a:lnTo>
                    <a:pt x="21" y="71"/>
                  </a:lnTo>
                  <a:lnTo>
                    <a:pt x="21" y="68"/>
                  </a:lnTo>
                  <a:lnTo>
                    <a:pt x="19" y="66"/>
                  </a:lnTo>
                  <a:lnTo>
                    <a:pt x="18" y="64"/>
                  </a:lnTo>
                  <a:lnTo>
                    <a:pt x="17" y="62"/>
                  </a:lnTo>
                  <a:lnTo>
                    <a:pt x="16" y="59"/>
                  </a:lnTo>
                  <a:lnTo>
                    <a:pt x="14" y="57"/>
                  </a:lnTo>
                  <a:lnTo>
                    <a:pt x="13" y="55"/>
                  </a:lnTo>
                  <a:lnTo>
                    <a:pt x="12" y="54"/>
                  </a:lnTo>
                  <a:lnTo>
                    <a:pt x="9" y="52"/>
                  </a:lnTo>
                  <a:lnTo>
                    <a:pt x="7" y="50"/>
                  </a:lnTo>
                  <a:lnTo>
                    <a:pt x="6" y="48"/>
                  </a:lnTo>
                  <a:lnTo>
                    <a:pt x="4" y="47"/>
                  </a:lnTo>
                  <a:lnTo>
                    <a:pt x="0" y="46"/>
                  </a:lnTo>
                  <a:lnTo>
                    <a:pt x="54" y="0"/>
                  </a:lnTo>
                </a:path>
              </a:pathLst>
            </a:custGeom>
            <a:solidFill>
              <a:srgbClr val="FFFFFF">
                <a:alpha val="100000"/>
              </a:srgbClr>
            </a:solidFill>
            <a:ln w="1588" cap="flat" cmpd="sng">
              <a:solidFill>
                <a:srgbClr val="000000">
                  <a:alpha val="100000"/>
                </a:srgbClr>
              </a:solidFill>
              <a:prstDash val="solid"/>
              <a:round/>
            </a:ln>
          </p:spPr>
        </p:sp>
      </p:grpSp>
      <p:sp>
        <p:nvSpPr>
          <p:cNvPr id="1048913" name="Text Box 60"/>
          <p:cNvSpPr txBox="1"/>
          <p:nvPr/>
        </p:nvSpPr>
        <p:spPr>
          <a:xfrm rot="0">
            <a:off x="261937" y="1787525"/>
            <a:ext cx="1631950" cy="641350"/>
          </a:xfrm>
          <a:prstGeom prst="rect"/>
          <a:gradFill rotWithShape="0">
            <a:gsLst>
              <a:gs pos="0">
                <a:srgbClr val="FF8200">
                  <a:alpha val="100000"/>
                </a:srgbClr>
              </a:gs>
              <a:gs pos="0">
                <a:srgbClr val="FF8200">
                  <a:alpha val="100000"/>
                </a:srgbClr>
              </a:gs>
              <a:gs pos="10001">
                <a:srgbClr val="FF0000">
                  <a:alpha val="100000"/>
                </a:srgbClr>
              </a:gs>
              <a:gs pos="35001">
                <a:srgbClr val="BA0066">
                  <a:alpha val="100000"/>
                </a:srgbClr>
              </a:gs>
              <a:gs pos="70000">
                <a:srgbClr val="66008F">
                  <a:alpha val="100000"/>
                </a:srgbClr>
              </a:gs>
              <a:gs pos="100000">
                <a:srgbClr val="000082">
                  <a:alpha val="100000"/>
                </a:srgbClr>
              </a:gs>
              <a:gs pos="100000">
                <a:srgbClr val="000082">
                  <a:alpha val="100000"/>
                </a:srgbClr>
              </a:gs>
            </a:gsLst>
            <a:lin ang="5400000" scaled="1"/>
          </a:grad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One</a:t>
            </a:r>
          </a:p>
          <a:p>
            <a:pPr lvl="0"/>
            <a:r>
              <a:rPr altLang="en-US" b="1" lang="en-US"/>
              <a:t>compartment</a:t>
            </a:r>
          </a:p>
        </p:txBody>
      </p:sp>
      <p:sp>
        <p:nvSpPr>
          <p:cNvPr id="1048914" name="Text Box 61"/>
          <p:cNvSpPr txBox="1"/>
          <p:nvPr/>
        </p:nvSpPr>
        <p:spPr>
          <a:xfrm rot="0">
            <a:off x="306387" y="4645025"/>
            <a:ext cx="1758950" cy="641350"/>
          </a:xfrm>
          <a:prstGeom prst="rect"/>
          <a:gradFill rotWithShape="0">
            <a:gsLst>
              <a:gs pos="0">
                <a:srgbClr val="FF8200">
                  <a:alpha val="100000"/>
                </a:srgbClr>
              </a:gs>
              <a:gs pos="0">
                <a:srgbClr val="FF8200">
                  <a:alpha val="100000"/>
                </a:srgbClr>
              </a:gs>
              <a:gs pos="10001">
                <a:srgbClr val="FF0000">
                  <a:alpha val="100000"/>
                </a:srgbClr>
              </a:gs>
              <a:gs pos="35001">
                <a:srgbClr val="BA0066">
                  <a:alpha val="100000"/>
                </a:srgbClr>
              </a:gs>
              <a:gs pos="70000">
                <a:srgbClr val="66008F">
                  <a:alpha val="100000"/>
                </a:srgbClr>
              </a:gs>
              <a:gs pos="100000">
                <a:srgbClr val="000082">
                  <a:alpha val="100000"/>
                </a:srgbClr>
              </a:gs>
              <a:gs pos="100000">
                <a:srgbClr val="000082">
                  <a:alpha val="100000"/>
                </a:srgbClr>
              </a:gs>
            </a:gsLst>
            <a:lin ang="5400000" scaled="1"/>
          </a:grad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Two</a:t>
            </a:r>
          </a:p>
          <a:p>
            <a:pPr lvl="0"/>
            <a:r>
              <a:rPr altLang="en-US" b="1" lang="en-US"/>
              <a:t>compartments</a:t>
            </a:r>
          </a:p>
        </p:txBody>
      </p:sp>
      <p:sp>
        <p:nvSpPr>
          <p:cNvPr id="1048915" name="Text Box 62"/>
          <p:cNvSpPr txBox="1"/>
          <p:nvPr/>
        </p:nvSpPr>
        <p:spPr>
          <a:xfrm rot="0">
            <a:off x="4473575" y="6389687"/>
            <a:ext cx="22288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Before distribution</a:t>
            </a:r>
          </a:p>
        </p:txBody>
      </p:sp>
      <p:sp>
        <p:nvSpPr>
          <p:cNvPr id="1048916" name="Text Box 63"/>
          <p:cNvSpPr txBox="1"/>
          <p:nvPr/>
        </p:nvSpPr>
        <p:spPr>
          <a:xfrm rot="0">
            <a:off x="7129462" y="6350000"/>
            <a:ext cx="20383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After distribution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2" presetSubtype="8">
                                  <p:stCondLst>
                                    <p:cond delay="0"/>
                                  </p:stCondLst>
                                  <p:childTnLst>
                                    <p:set>
                                      <p:cBhvr>
                                        <p:cTn dur="1" fill="hold" id="6">
                                          <p:stCondLst>
                                            <p:cond delay="0"/>
                                          </p:stCondLst>
                                        </p:cTn>
                                        <p:tgtEl>
                                          <p:spTgt spid="1048913"/>
                                        </p:tgtEl>
                                        <p:attrNameLst>
                                          <p:attrName>style.visibility</p:attrName>
                                        </p:attrNameLst>
                                      </p:cBhvr>
                                      <p:to>
                                        <p:strVal val="visible"/>
                                      </p:to>
                                    </p:set>
                                    <p:animEffect transition="in" filter="slide(fromLeft)">
                                      <p:cBhvr>
                                        <p:cTn dur="500" id="7"/>
                                        <p:tgtEl>
                                          <p:spTgt spid="1048913"/>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 presetSubtype="8">
                                  <p:stCondLst>
                                    <p:cond delay="0"/>
                                  </p:stCondLst>
                                  <p:childTnLst>
                                    <p:set>
                                      <p:cBhvr>
                                        <p:cTn dur="1" fill="hold" id="11">
                                          <p:stCondLst>
                                            <p:cond delay="0"/>
                                          </p:stCondLst>
                                        </p:cTn>
                                        <p:tgtEl>
                                          <p:spTgt spid="146"/>
                                        </p:tgtEl>
                                        <p:attrNameLst>
                                          <p:attrName>style.visibility</p:attrName>
                                        </p:attrNameLst>
                                      </p:cBhvr>
                                      <p:to>
                                        <p:strVal val="visible"/>
                                      </p:to>
                                    </p:set>
                                    <p:anim calcmode="lin" valueType="num">
                                      <p:cBhvr additive="base">
                                        <p:cTn dur="500" fill="hold" id="12"/>
                                        <p:tgtEl>
                                          <p:spTgt spid="146"/>
                                        </p:tgtEl>
                                        <p:attrNameLst>
                                          <p:attrName>ppt_x</p:attrName>
                                        </p:attrNameLst>
                                      </p:cBhvr>
                                      <p:tavLst>
                                        <p:tav tm="0">
                                          <p:val>
                                            <p:strVal val="0-#ppt_w/2"/>
                                          </p:val>
                                        </p:tav>
                                        <p:tav tm="100000">
                                          <p:val>
                                            <p:strVal val="#ppt_x"/>
                                          </p:val>
                                        </p:tav>
                                      </p:tavLst>
                                    </p:anim>
                                    <p:anim calcmode="lin" valueType="num">
                                      <p:cBhvr additive="base">
                                        <p:cTn dur="500" fill="hold" id="13"/>
                                        <p:tgtEl>
                                          <p:spTgt spid="146"/>
                                        </p:tgtEl>
                                        <p:attrNameLst>
                                          <p:attrName>ppt_y</p:attrName>
                                        </p:attrNameLst>
                                      </p:cBhvr>
                                      <p:tavLst>
                                        <p:tav tm="0">
                                          <p:val>
                                            <p:strVal val="#ppt_y"/>
                                          </p:val>
                                        </p:tav>
                                        <p:tav tm="100000">
                                          <p:val>
                                            <p:strVal val="#ppt_y"/>
                                          </p:val>
                                        </p:tav>
                                      </p:tavLst>
                                    </p:anim>
                                  </p:childTnLst>
                                </p:cTn>
                              </p:par>
                              <p:par>
                                <p:cTn fill="hold" id="14" nodeType="withEffect" presetClass="entr" presetID="2" presetSubtype="8">
                                  <p:stCondLst>
                                    <p:cond delay="0"/>
                                  </p:stCondLst>
                                  <p:childTnLst>
                                    <p:set>
                                      <p:cBhvr>
                                        <p:cTn dur="1" fill="hold" id="15">
                                          <p:stCondLst>
                                            <p:cond delay="0"/>
                                          </p:stCondLst>
                                        </p:cTn>
                                        <p:tgtEl>
                                          <p:spTgt spid="1048867"/>
                                        </p:tgtEl>
                                        <p:attrNameLst>
                                          <p:attrName>style.visibility</p:attrName>
                                        </p:attrNameLst>
                                      </p:cBhvr>
                                      <p:to>
                                        <p:strVal val="visible"/>
                                      </p:to>
                                    </p:set>
                                    <p:anim calcmode="lin" valueType="num">
                                      <p:cBhvr additive="base">
                                        <p:cTn dur="500" fill="hold" id="16"/>
                                        <p:tgtEl>
                                          <p:spTgt spid="1048867"/>
                                        </p:tgtEl>
                                        <p:attrNameLst>
                                          <p:attrName>ppt_x</p:attrName>
                                        </p:attrNameLst>
                                      </p:cBhvr>
                                      <p:tavLst>
                                        <p:tav tm="0">
                                          <p:val>
                                            <p:strVal val="0-#ppt_w/2"/>
                                          </p:val>
                                        </p:tav>
                                        <p:tav tm="100000">
                                          <p:val>
                                            <p:strVal val="#ppt_x"/>
                                          </p:val>
                                        </p:tav>
                                      </p:tavLst>
                                    </p:anim>
                                    <p:anim calcmode="lin" valueType="num">
                                      <p:cBhvr additive="base">
                                        <p:cTn dur="500" fill="hold" id="17"/>
                                        <p:tgtEl>
                                          <p:spTgt spid="1048867"/>
                                        </p:tgtEl>
                                        <p:attrNameLst>
                                          <p:attrName>ppt_y</p:attrName>
                                        </p:attrNameLst>
                                      </p:cBhvr>
                                      <p:tavLst>
                                        <p:tav tm="0">
                                          <p:val>
                                            <p:strVal val="#ppt_y"/>
                                          </p:val>
                                        </p:tav>
                                        <p:tav tm="100000">
                                          <p:val>
                                            <p:strVal val="#ppt_y"/>
                                          </p:val>
                                        </p:tav>
                                      </p:tavLst>
                                    </p:anim>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2" presetSubtype="8">
                                  <p:stCondLst>
                                    <p:cond delay="0"/>
                                  </p:stCondLst>
                                  <p:childTnLst>
                                    <p:set>
                                      <p:cBhvr>
                                        <p:cTn dur="1" fill="hold" id="21">
                                          <p:stCondLst>
                                            <p:cond delay="0"/>
                                          </p:stCondLst>
                                        </p:cTn>
                                        <p:tgtEl>
                                          <p:spTgt spid="1048868"/>
                                        </p:tgtEl>
                                        <p:attrNameLst>
                                          <p:attrName>style.visibility</p:attrName>
                                        </p:attrNameLst>
                                      </p:cBhvr>
                                      <p:to>
                                        <p:strVal val="visible"/>
                                      </p:to>
                                    </p:set>
                                    <p:anim calcmode="lin" valueType="num">
                                      <p:cBhvr additive="base">
                                        <p:cTn dur="500" fill="hold" id="22"/>
                                        <p:tgtEl>
                                          <p:spTgt spid="1048868"/>
                                        </p:tgtEl>
                                        <p:attrNameLst>
                                          <p:attrName>ppt_x</p:attrName>
                                        </p:attrNameLst>
                                      </p:cBhvr>
                                      <p:tavLst>
                                        <p:tav tm="0">
                                          <p:val>
                                            <p:strVal val="0-#ppt_w/2"/>
                                          </p:val>
                                        </p:tav>
                                        <p:tav tm="100000">
                                          <p:val>
                                            <p:strVal val="#ppt_x"/>
                                          </p:val>
                                        </p:tav>
                                      </p:tavLst>
                                    </p:anim>
                                    <p:anim calcmode="lin" valueType="num">
                                      <p:cBhvr additive="base">
                                        <p:cTn dur="500" fill="hold" id="23"/>
                                        <p:tgtEl>
                                          <p:spTgt spid="1048868"/>
                                        </p:tgtEl>
                                        <p:attrNameLst>
                                          <p:attrName>ppt_y</p:attrName>
                                        </p:attrNameLst>
                                      </p:cBhvr>
                                      <p:tavLst>
                                        <p:tav tm="0">
                                          <p:val>
                                            <p:strVal val="#ppt_y"/>
                                          </p:val>
                                        </p:tav>
                                        <p:tav tm="100000">
                                          <p:val>
                                            <p:strVal val="#ppt_y"/>
                                          </p:val>
                                        </p:tav>
                                      </p:tavLst>
                                    </p:anim>
                                  </p:childTnLst>
                                </p:cTn>
                              </p:par>
                              <p:par>
                                <p:cTn fill="hold" id="24" nodeType="withEffect" presetClass="entr" presetID="2" presetSubtype="8">
                                  <p:stCondLst>
                                    <p:cond delay="0"/>
                                  </p:stCondLst>
                                  <p:childTnLst>
                                    <p:set>
                                      <p:cBhvr>
                                        <p:cTn dur="1" fill="hold" id="25">
                                          <p:stCondLst>
                                            <p:cond delay="0"/>
                                          </p:stCondLst>
                                        </p:cTn>
                                        <p:tgtEl>
                                          <p:spTgt spid="1048866"/>
                                        </p:tgtEl>
                                        <p:attrNameLst>
                                          <p:attrName>style.visibility</p:attrName>
                                        </p:attrNameLst>
                                      </p:cBhvr>
                                      <p:to>
                                        <p:strVal val="visible"/>
                                      </p:to>
                                    </p:set>
                                    <p:anim calcmode="lin" valueType="num">
                                      <p:cBhvr additive="base">
                                        <p:cTn dur="500" fill="hold" id="26"/>
                                        <p:tgtEl>
                                          <p:spTgt spid="1048866"/>
                                        </p:tgtEl>
                                        <p:attrNameLst>
                                          <p:attrName>ppt_x</p:attrName>
                                        </p:attrNameLst>
                                      </p:cBhvr>
                                      <p:tavLst>
                                        <p:tav tm="0">
                                          <p:val>
                                            <p:strVal val="0-#ppt_w/2"/>
                                          </p:val>
                                        </p:tav>
                                        <p:tav tm="100000">
                                          <p:val>
                                            <p:strVal val="#ppt_x"/>
                                          </p:val>
                                        </p:tav>
                                      </p:tavLst>
                                    </p:anim>
                                    <p:anim calcmode="lin" valueType="num">
                                      <p:cBhvr additive="base">
                                        <p:cTn dur="500" fill="hold" id="27"/>
                                        <p:tgtEl>
                                          <p:spTgt spid="1048866"/>
                                        </p:tgtEl>
                                        <p:attrNameLst>
                                          <p:attrName>ppt_y</p:attrName>
                                        </p:attrNameLst>
                                      </p:cBhvr>
                                      <p:tavLst>
                                        <p:tav tm="0">
                                          <p:val>
                                            <p:strVal val="#ppt_y"/>
                                          </p:val>
                                        </p:tav>
                                        <p:tav tm="100000">
                                          <p:val>
                                            <p:strVal val="#ppt_y"/>
                                          </p:val>
                                        </p:tav>
                                      </p:tavLst>
                                    </p:anim>
                                  </p:childTnLst>
                                </p:cTn>
                              </p:par>
                            </p:childTnLst>
                          </p:cTn>
                        </p:par>
                      </p:childTnLst>
                    </p:cTn>
                  </p:par>
                  <p:par>
                    <p:cTn fill="hold" id="28" nodeType="clickPar">
                      <p:stCondLst>
                        <p:cond delay="indefinite"/>
                      </p:stCondLst>
                      <p:childTnLst>
                        <p:par>
                          <p:cTn fill="hold" id="29" nodeType="withGroup">
                            <p:stCondLst>
                              <p:cond delay="0"/>
                            </p:stCondLst>
                            <p:childTnLst>
                              <p:par>
                                <p:cTn fill="hold" grpId="0" id="30" nodeType="clickEffect" presetClass="entr" presetID="12" presetSubtype="8">
                                  <p:stCondLst>
                                    <p:cond delay="0"/>
                                  </p:stCondLst>
                                  <p:childTnLst>
                                    <p:set>
                                      <p:cBhvr>
                                        <p:cTn dur="1" fill="hold" id="31">
                                          <p:stCondLst>
                                            <p:cond delay="0"/>
                                          </p:stCondLst>
                                        </p:cTn>
                                        <p:tgtEl>
                                          <p:spTgt spid="1048914"/>
                                        </p:tgtEl>
                                        <p:attrNameLst>
                                          <p:attrName>style.visibility</p:attrName>
                                        </p:attrNameLst>
                                      </p:cBhvr>
                                      <p:to>
                                        <p:strVal val="visible"/>
                                      </p:to>
                                    </p:set>
                                    <p:animEffect transition="in" filter="slide(fromLeft)">
                                      <p:cBhvr>
                                        <p:cTn dur="500" id="32"/>
                                        <p:tgtEl>
                                          <p:spTgt spid="1048914"/>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2" presetSubtype="8">
                                  <p:stCondLst>
                                    <p:cond delay="0"/>
                                  </p:stCondLst>
                                  <p:childTnLst>
                                    <p:set>
                                      <p:cBhvr>
                                        <p:cTn dur="1" fill="hold" id="36">
                                          <p:stCondLst>
                                            <p:cond delay="0"/>
                                          </p:stCondLst>
                                        </p:cTn>
                                        <p:tgtEl>
                                          <p:spTgt spid="147"/>
                                        </p:tgtEl>
                                        <p:attrNameLst>
                                          <p:attrName>style.visibility</p:attrName>
                                        </p:attrNameLst>
                                      </p:cBhvr>
                                      <p:to>
                                        <p:strVal val="visible"/>
                                      </p:to>
                                    </p:set>
                                    <p:anim calcmode="lin" valueType="num">
                                      <p:cBhvr additive="base">
                                        <p:cTn dur="500" fill="hold" id="37"/>
                                        <p:tgtEl>
                                          <p:spTgt spid="147"/>
                                        </p:tgtEl>
                                        <p:attrNameLst>
                                          <p:attrName>ppt_x</p:attrName>
                                        </p:attrNameLst>
                                      </p:cBhvr>
                                      <p:tavLst>
                                        <p:tav tm="0">
                                          <p:val>
                                            <p:strVal val="0-#ppt_w/2"/>
                                          </p:val>
                                        </p:tav>
                                        <p:tav tm="100000">
                                          <p:val>
                                            <p:strVal val="#ppt_x"/>
                                          </p:val>
                                        </p:tav>
                                      </p:tavLst>
                                    </p:anim>
                                    <p:anim calcmode="lin" valueType="num">
                                      <p:cBhvr additive="base">
                                        <p:cTn dur="500" fill="hold" id="38"/>
                                        <p:tgtEl>
                                          <p:spTgt spid="147"/>
                                        </p:tgtEl>
                                        <p:attrNameLst>
                                          <p:attrName>ppt_y</p:attrName>
                                        </p:attrNameLst>
                                      </p:cBhvr>
                                      <p:tavLst>
                                        <p:tav tm="0">
                                          <p:val>
                                            <p:strVal val="#ppt_y"/>
                                          </p:val>
                                        </p:tav>
                                        <p:tav tm="100000">
                                          <p:val>
                                            <p:strVal val="#ppt_y"/>
                                          </p:val>
                                        </p:tav>
                                      </p:tavLst>
                                    </p:anim>
                                  </p:childTnLst>
                                </p:cTn>
                              </p:par>
                              <p:par>
                                <p:cTn fill="hold" id="39" nodeType="withEffect" presetClass="entr" presetID="2" presetSubtype="8">
                                  <p:stCondLst>
                                    <p:cond delay="0"/>
                                  </p:stCondLst>
                                  <p:childTnLst>
                                    <p:set>
                                      <p:cBhvr>
                                        <p:cTn dur="1" fill="hold" id="40">
                                          <p:stCondLst>
                                            <p:cond delay="0"/>
                                          </p:stCondLst>
                                        </p:cTn>
                                        <p:tgtEl>
                                          <p:spTgt spid="145"/>
                                        </p:tgtEl>
                                        <p:attrNameLst>
                                          <p:attrName>style.visibility</p:attrName>
                                        </p:attrNameLst>
                                      </p:cBhvr>
                                      <p:to>
                                        <p:strVal val="visible"/>
                                      </p:to>
                                    </p:set>
                                    <p:anim calcmode="lin" valueType="num">
                                      <p:cBhvr additive="base">
                                        <p:cTn dur="500" fill="hold" id="41"/>
                                        <p:tgtEl>
                                          <p:spTgt spid="145"/>
                                        </p:tgtEl>
                                        <p:attrNameLst>
                                          <p:attrName>ppt_x</p:attrName>
                                        </p:attrNameLst>
                                      </p:cBhvr>
                                      <p:tavLst>
                                        <p:tav tm="0">
                                          <p:val>
                                            <p:strVal val="0-#ppt_w/2"/>
                                          </p:val>
                                        </p:tav>
                                        <p:tav tm="100000">
                                          <p:val>
                                            <p:strVal val="#ppt_x"/>
                                          </p:val>
                                        </p:tav>
                                      </p:tavLst>
                                    </p:anim>
                                    <p:anim calcmode="lin" valueType="num">
                                      <p:cBhvr additive="base">
                                        <p:cTn dur="500" fill="hold" id="42"/>
                                        <p:tgtEl>
                                          <p:spTgt spid="145"/>
                                        </p:tgtEl>
                                        <p:attrNameLst>
                                          <p:attrName>ppt_y</p:attrName>
                                        </p:attrNameLst>
                                      </p:cBhvr>
                                      <p:tavLst>
                                        <p:tav tm="0">
                                          <p:val>
                                            <p:strVal val="#ppt_y"/>
                                          </p:val>
                                        </p:tav>
                                        <p:tav tm="100000">
                                          <p:val>
                                            <p:strVal val="#ppt_y"/>
                                          </p:val>
                                        </p:tav>
                                      </p:tavLst>
                                    </p:anim>
                                  </p:childTnLst>
                                </p:cTn>
                              </p:par>
                            </p:childTnLst>
                          </p:cTn>
                        </p:par>
                      </p:childTnLst>
                    </p:cTn>
                  </p:par>
                  <p:par>
                    <p:cTn fill="hold" id="43" nodeType="clickPar">
                      <p:stCondLst>
                        <p:cond delay="indefinite"/>
                      </p:stCondLst>
                      <p:childTnLst>
                        <p:par>
                          <p:cTn fill="hold" id="44" nodeType="withGroup">
                            <p:stCondLst>
                              <p:cond delay="0"/>
                            </p:stCondLst>
                            <p:childTnLst>
                              <p:par>
                                <p:cTn fill="hold" grpId="0" id="45" nodeType="clickEffect" presetClass="entr" presetID="2" presetSubtype="8">
                                  <p:stCondLst>
                                    <p:cond delay="0"/>
                                  </p:stCondLst>
                                  <p:childTnLst>
                                    <p:set>
                                      <p:cBhvr>
                                        <p:cTn dur="1" fill="hold" id="46">
                                          <p:stCondLst>
                                            <p:cond delay="0"/>
                                          </p:stCondLst>
                                        </p:cTn>
                                        <p:tgtEl>
                                          <p:spTgt spid="1048870"/>
                                        </p:tgtEl>
                                        <p:attrNameLst>
                                          <p:attrName>style.visibility</p:attrName>
                                        </p:attrNameLst>
                                      </p:cBhvr>
                                      <p:to>
                                        <p:strVal val="visible"/>
                                      </p:to>
                                    </p:set>
                                    <p:anim calcmode="lin" valueType="num">
                                      <p:cBhvr additive="base">
                                        <p:cTn dur="500" fill="hold" id="47"/>
                                        <p:tgtEl>
                                          <p:spTgt spid="1048870"/>
                                        </p:tgtEl>
                                        <p:attrNameLst>
                                          <p:attrName>ppt_x</p:attrName>
                                        </p:attrNameLst>
                                      </p:cBhvr>
                                      <p:tavLst>
                                        <p:tav tm="0">
                                          <p:val>
                                            <p:strVal val="0-#ppt_w/2"/>
                                          </p:val>
                                        </p:tav>
                                        <p:tav tm="100000">
                                          <p:val>
                                            <p:strVal val="#ppt_x"/>
                                          </p:val>
                                        </p:tav>
                                      </p:tavLst>
                                    </p:anim>
                                    <p:anim calcmode="lin" valueType="num">
                                      <p:cBhvr additive="base">
                                        <p:cTn dur="500" fill="hold" id="48"/>
                                        <p:tgtEl>
                                          <p:spTgt spid="1048870"/>
                                        </p:tgtEl>
                                        <p:attrNameLst>
                                          <p:attrName>ppt_y</p:attrName>
                                        </p:attrNameLst>
                                      </p:cBhvr>
                                      <p:tavLst>
                                        <p:tav tm="0">
                                          <p:val>
                                            <p:strVal val="#ppt_y"/>
                                          </p:val>
                                        </p:tav>
                                        <p:tav tm="100000">
                                          <p:val>
                                            <p:strVal val="#ppt_y"/>
                                          </p:val>
                                        </p:tav>
                                      </p:tavLst>
                                    </p:anim>
                                  </p:childTnLst>
                                </p:cTn>
                              </p:par>
                              <p:par>
                                <p:cTn fill="hold" id="49" nodeType="withEffect" presetClass="entr" presetID="2" presetSubtype="8">
                                  <p:stCondLst>
                                    <p:cond delay="0"/>
                                  </p:stCondLst>
                                  <p:childTnLst>
                                    <p:set>
                                      <p:cBhvr>
                                        <p:cTn dur="1" fill="hold" id="50">
                                          <p:stCondLst>
                                            <p:cond delay="0"/>
                                          </p:stCondLst>
                                        </p:cTn>
                                        <p:tgtEl>
                                          <p:spTgt spid="143"/>
                                        </p:tgtEl>
                                        <p:attrNameLst>
                                          <p:attrName>style.visibility</p:attrName>
                                        </p:attrNameLst>
                                      </p:cBhvr>
                                      <p:to>
                                        <p:strVal val="visible"/>
                                      </p:to>
                                    </p:set>
                                    <p:anim calcmode="lin" valueType="num">
                                      <p:cBhvr additive="base">
                                        <p:cTn dur="500" fill="hold" id="51"/>
                                        <p:tgtEl>
                                          <p:spTgt spid="143"/>
                                        </p:tgtEl>
                                        <p:attrNameLst>
                                          <p:attrName>ppt_x</p:attrName>
                                        </p:attrNameLst>
                                      </p:cBhvr>
                                      <p:tavLst>
                                        <p:tav tm="0">
                                          <p:val>
                                            <p:strVal val="0-#ppt_w/2"/>
                                          </p:val>
                                        </p:tav>
                                        <p:tav tm="100000">
                                          <p:val>
                                            <p:strVal val="#ppt_x"/>
                                          </p:val>
                                        </p:tav>
                                      </p:tavLst>
                                    </p:anim>
                                    <p:anim calcmode="lin" valueType="num">
                                      <p:cBhvr additive="base">
                                        <p:cTn dur="500" fill="hold" id="52"/>
                                        <p:tgtEl>
                                          <p:spTgt spid="143"/>
                                        </p:tgtEl>
                                        <p:attrNameLst>
                                          <p:attrName>ppt_y</p:attrName>
                                        </p:attrNameLst>
                                      </p:cBhvr>
                                      <p:tavLst>
                                        <p:tav tm="0">
                                          <p:val>
                                            <p:strVal val="#ppt_y"/>
                                          </p:val>
                                        </p:tav>
                                        <p:tav tm="100000">
                                          <p:val>
                                            <p:strVal val="#ppt_y"/>
                                          </p:val>
                                        </p:tav>
                                      </p:tavLst>
                                    </p:anim>
                                  </p:childTnLst>
                                </p:cTn>
                              </p:par>
                            </p:childTnLst>
                          </p:cTn>
                        </p:par>
                      </p:childTnLst>
                    </p:cTn>
                  </p:par>
                  <p:par>
                    <p:cTn fill="hold" id="53" nodeType="clickPar">
                      <p:stCondLst>
                        <p:cond delay="indefinite"/>
                      </p:stCondLst>
                      <p:childTnLst>
                        <p:par>
                          <p:cTn fill="hold" id="54" nodeType="withGroup">
                            <p:stCondLst>
                              <p:cond delay="0"/>
                            </p:stCondLst>
                            <p:childTnLst>
                              <p:par>
                                <p:cTn fill="hold" grpId="0" id="55" nodeType="clickEffect" presetClass="entr" presetID="2" presetSubtype="8">
                                  <p:stCondLst>
                                    <p:cond delay="0"/>
                                  </p:stCondLst>
                                  <p:childTnLst>
                                    <p:set>
                                      <p:cBhvr>
                                        <p:cTn dur="1" fill="hold" id="56">
                                          <p:stCondLst>
                                            <p:cond delay="0"/>
                                          </p:stCondLst>
                                        </p:cTn>
                                        <p:tgtEl>
                                          <p:spTgt spid="1048869"/>
                                        </p:tgtEl>
                                        <p:attrNameLst>
                                          <p:attrName>style.visibility</p:attrName>
                                        </p:attrNameLst>
                                      </p:cBhvr>
                                      <p:to>
                                        <p:strVal val="visible"/>
                                      </p:to>
                                    </p:set>
                                    <p:anim calcmode="lin" valueType="num">
                                      <p:cBhvr additive="base">
                                        <p:cTn dur="500" fill="hold" id="57"/>
                                        <p:tgtEl>
                                          <p:spTgt spid="1048869"/>
                                        </p:tgtEl>
                                        <p:attrNameLst>
                                          <p:attrName>ppt_x</p:attrName>
                                        </p:attrNameLst>
                                      </p:cBhvr>
                                      <p:tavLst>
                                        <p:tav tm="0">
                                          <p:val>
                                            <p:strVal val="0-#ppt_w/2"/>
                                          </p:val>
                                        </p:tav>
                                        <p:tav tm="100000">
                                          <p:val>
                                            <p:strVal val="#ppt_x"/>
                                          </p:val>
                                        </p:tav>
                                      </p:tavLst>
                                    </p:anim>
                                    <p:anim calcmode="lin" valueType="num">
                                      <p:cBhvr additive="base">
                                        <p:cTn dur="500" fill="hold" id="58"/>
                                        <p:tgtEl>
                                          <p:spTgt spid="1048869"/>
                                        </p:tgtEl>
                                        <p:attrNameLst>
                                          <p:attrName>ppt_y</p:attrName>
                                        </p:attrNameLst>
                                      </p:cBhvr>
                                      <p:tavLst>
                                        <p:tav tm="0">
                                          <p:val>
                                            <p:strVal val="#ppt_y"/>
                                          </p:val>
                                        </p:tav>
                                        <p:tav tm="100000">
                                          <p:val>
                                            <p:strVal val="#ppt_y"/>
                                          </p:val>
                                        </p:tav>
                                      </p:tavLst>
                                    </p:anim>
                                  </p:childTnLst>
                                </p:cTn>
                              </p:par>
                            </p:childTnLst>
                          </p:cTn>
                        </p:par>
                      </p:childTnLst>
                    </p:cTn>
                  </p:par>
                  <p:par>
                    <p:cTn fill="hold" id="59" nodeType="clickPar">
                      <p:stCondLst>
                        <p:cond delay="indefinite"/>
                      </p:stCondLst>
                      <p:childTnLst>
                        <p:par>
                          <p:cTn fill="hold" id="60" nodeType="withGroup">
                            <p:stCondLst>
                              <p:cond delay="0"/>
                            </p:stCondLst>
                            <p:childTnLst>
                              <p:par>
                                <p:cTn fill="hold" grpId="0" id="61" nodeType="clickEffect" presetClass="entr" presetID="12" presetSubtype="4">
                                  <p:stCondLst>
                                    <p:cond delay="0"/>
                                  </p:stCondLst>
                                  <p:childTnLst>
                                    <p:set>
                                      <p:cBhvr>
                                        <p:cTn dur="1" fill="hold" id="62">
                                          <p:stCondLst>
                                            <p:cond delay="0"/>
                                          </p:stCondLst>
                                        </p:cTn>
                                        <p:tgtEl>
                                          <p:spTgt spid="1048915"/>
                                        </p:tgtEl>
                                        <p:attrNameLst>
                                          <p:attrName>style.visibility</p:attrName>
                                        </p:attrNameLst>
                                      </p:cBhvr>
                                      <p:to>
                                        <p:strVal val="visible"/>
                                      </p:to>
                                    </p:set>
                                    <p:animEffect transition="in" filter="slide(fromBottom)">
                                      <p:cBhvr>
                                        <p:cTn dur="500" id="63"/>
                                        <p:tgtEl>
                                          <p:spTgt spid="1048915"/>
                                        </p:tgtEl>
                                      </p:cBhvr>
                                    </p:animEffect>
                                  </p:childTnLst>
                                </p:cTn>
                              </p:par>
                              <p:par>
                                <p:cTn fill="hold" id="64" nodeType="withEffect" presetClass="entr" presetID="2" presetSubtype="8">
                                  <p:stCondLst>
                                    <p:cond delay="0"/>
                                  </p:stCondLst>
                                  <p:childTnLst>
                                    <p:set>
                                      <p:cBhvr>
                                        <p:cTn dur="1" fill="hold" id="65">
                                          <p:stCondLst>
                                            <p:cond delay="0"/>
                                          </p:stCondLst>
                                        </p:cTn>
                                        <p:tgtEl>
                                          <p:spTgt spid="144"/>
                                        </p:tgtEl>
                                        <p:attrNameLst>
                                          <p:attrName>style.visibility</p:attrName>
                                        </p:attrNameLst>
                                      </p:cBhvr>
                                      <p:to>
                                        <p:strVal val="visible"/>
                                      </p:to>
                                    </p:set>
                                    <p:anim calcmode="lin" valueType="num">
                                      <p:cBhvr additive="base">
                                        <p:cTn dur="500" fill="hold" id="66"/>
                                        <p:tgtEl>
                                          <p:spTgt spid="144"/>
                                        </p:tgtEl>
                                        <p:attrNameLst>
                                          <p:attrName>ppt_x</p:attrName>
                                        </p:attrNameLst>
                                      </p:cBhvr>
                                      <p:tavLst>
                                        <p:tav tm="0">
                                          <p:val>
                                            <p:strVal val="0-#ppt_w/2"/>
                                          </p:val>
                                        </p:tav>
                                        <p:tav tm="100000">
                                          <p:val>
                                            <p:strVal val="#ppt_x"/>
                                          </p:val>
                                        </p:tav>
                                      </p:tavLst>
                                    </p:anim>
                                    <p:anim calcmode="lin" valueType="num">
                                      <p:cBhvr additive="base">
                                        <p:cTn dur="500" fill="hold" id="67"/>
                                        <p:tgtEl>
                                          <p:spTgt spid="144"/>
                                        </p:tgtEl>
                                        <p:attrNameLst>
                                          <p:attrName>ppt_y</p:attrName>
                                        </p:attrNameLst>
                                      </p:cBhvr>
                                      <p:tavLst>
                                        <p:tav tm="0">
                                          <p:val>
                                            <p:strVal val="#ppt_y"/>
                                          </p:val>
                                        </p:tav>
                                        <p:tav tm="100000">
                                          <p:val>
                                            <p:strVal val="#ppt_y"/>
                                          </p:val>
                                        </p:tav>
                                      </p:tavLst>
                                    </p:anim>
                                  </p:childTnLst>
                                </p:cTn>
                              </p:par>
                            </p:childTnLst>
                          </p:cTn>
                        </p:par>
                      </p:childTnLst>
                    </p:cTn>
                  </p:par>
                  <p:par>
                    <p:cTn fill="hold" id="68" nodeType="clickPar">
                      <p:stCondLst>
                        <p:cond delay="indefinite"/>
                      </p:stCondLst>
                      <p:childTnLst>
                        <p:par>
                          <p:cTn fill="hold" id="69" nodeType="withGroup">
                            <p:stCondLst>
                              <p:cond delay="0"/>
                            </p:stCondLst>
                            <p:childTnLst>
                              <p:par>
                                <p:cTn fill="hold" grpId="0" id="70" nodeType="clickEffect" presetClass="entr" presetID="2" presetSubtype="4">
                                  <p:stCondLst>
                                    <p:cond delay="0"/>
                                  </p:stCondLst>
                                  <p:childTnLst>
                                    <p:set>
                                      <p:cBhvr>
                                        <p:cTn dur="1" fill="hold" id="71">
                                          <p:stCondLst>
                                            <p:cond delay="0"/>
                                          </p:stCondLst>
                                        </p:cTn>
                                        <p:tgtEl>
                                          <p:spTgt spid="1048916"/>
                                        </p:tgtEl>
                                        <p:attrNameLst>
                                          <p:attrName>style.visibility</p:attrName>
                                        </p:attrNameLst>
                                      </p:cBhvr>
                                      <p:to>
                                        <p:strVal val="visible"/>
                                      </p:to>
                                    </p:set>
                                    <p:anim calcmode="lin" valueType="num">
                                      <p:cBhvr additive="base">
                                        <p:cTn dur="500" fill="hold" id="72"/>
                                        <p:tgtEl>
                                          <p:spTgt spid="1048916"/>
                                        </p:tgtEl>
                                        <p:attrNameLst>
                                          <p:attrName>ppt_x</p:attrName>
                                        </p:attrNameLst>
                                      </p:cBhvr>
                                      <p:tavLst>
                                        <p:tav tm="0">
                                          <p:val>
                                            <p:strVal val="#ppt_x"/>
                                          </p:val>
                                        </p:tav>
                                        <p:tav tm="100000">
                                          <p:val>
                                            <p:strVal val="#ppt_x"/>
                                          </p:val>
                                        </p:tav>
                                      </p:tavLst>
                                    </p:anim>
                                    <p:anim calcmode="lin" valueType="num">
                                      <p:cBhvr additive="base">
                                        <p:cTn dur="500" fill="hold" id="73"/>
                                        <p:tgtEl>
                                          <p:spTgt spid="104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8" grpId="0" uiExpand="0" build="whole" animBg="1"/>
      <p:bldP spid="1048869" grpId="0" uiExpand="0" build="whole" animBg="1"/>
      <p:bldP spid="1048870" grpId="0" uiExpand="0" build="whole" animBg="1"/>
      <p:bldP spid="1048913" grpId="0" uiExpand="0" build="whole" animBg="1"/>
      <p:bldP spid="1048914" grpId="0" uiExpand="0" build="whole" animBg="1"/>
      <p:bldP spid="1048915" grpId="0" uiExpand="0" build="whole"/>
      <p:bldP spid="1048916" grpId="0" uiExpand="0" build="whole"/>
    </p:bldLst>
  </p:timing>
</p:sld>
</file>

<file path=ppt/slides/slide22.xml><?xml version="1.0" encoding="utf-8"?>
<p:sld xmlns:a="http://schemas.openxmlformats.org/drawingml/2006/main" xmlns:r="http://schemas.openxmlformats.org/officeDocument/2006/relationships" xmlns:p="http://schemas.openxmlformats.org/presentationml/2006/main" show="1" showMasterSp="1">
  <p:cSld>
    <p:spTree>
      <p:nvGrpSpPr>
        <p:cNvPr id="150" name=""/>
        <p:cNvGrpSpPr/>
        <p:nvPr/>
      </p:nvGrpSpPr>
      <p:grpSpPr>
        <a:xfrm rot="0">
          <a:off x="0" y="0"/>
          <a:ext cx="0" cy="0"/>
          <a:chOff x="0" y="0"/>
          <a:chExt cx="0" cy="0"/>
        </a:xfrm>
      </p:grpSpPr>
      <p:sp>
        <p:nvSpPr>
          <p:cNvPr id="1048919"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22</a:t>
            </a:fld>
            <a:endParaRPr altLang="en-US" sz="1400" lang="ar-SA"/>
          </a:p>
        </p:txBody>
      </p:sp>
      <p:sp>
        <p:nvSpPr>
          <p:cNvPr id="1048920" name="Rectangle 2"/>
          <p:cNvSpPr/>
          <p:nvPr>
            <p:ph type="title" sz="full" idx="0"/>
          </p:nvPr>
        </p:nvSpPr>
        <p:spPr>
          <a:xfrm rot="0">
            <a:off x="457200" y="274637"/>
            <a:ext cx="8229600" cy="1143000"/>
          </a:xfrm>
          <a:prstGeom prst="rect"/>
          <a:noFill/>
          <a:ln>
            <a:noFill/>
          </a:ln>
        </p:spPr>
        <p:txBody>
          <a:bodyPr anchor="b" bIns="44450" lIns="90488" rIns="90488" tIns="4445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lvl="0"/>
            <a:r>
              <a:rPr altLang="en-US" b="1" lang="en-GB">
                <a:solidFill>
                  <a:srgbClr val="FFFF00"/>
                </a:solidFill>
                <a:latin typeface="Comic Sans MS" pitchFamily="66" charset="0"/>
              </a:rPr>
              <a:t>Single compartment</a:t>
            </a:r>
          </a:p>
        </p:txBody>
      </p:sp>
      <p:sp>
        <p:nvSpPr>
          <p:cNvPr id="1048921" name="Rectangle 3"/>
          <p:cNvSpPr/>
          <p:nvPr/>
        </p:nvSpPr>
        <p:spPr>
          <a:xfrm rot="0">
            <a:off x="3429000" y="3048000"/>
            <a:ext cx="1816100" cy="1892300"/>
          </a:xfrm>
          <a:prstGeom prst="rect"/>
          <a:solidFill>
            <a:srgbClr val="C4D3FE"/>
          </a:solidFill>
          <a:ln w="1270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22" name="Rectangle 4"/>
          <p:cNvSpPr/>
          <p:nvPr/>
        </p:nvSpPr>
        <p:spPr>
          <a:xfrm rot="0">
            <a:off x="4094162" y="1884362"/>
            <a:ext cx="584200" cy="758825"/>
          </a:xfrm>
          <a:prstGeom prst="rect"/>
          <a:noFill/>
          <a:ln>
            <a:noFill/>
          </a:ln>
        </p:spPr>
        <p:txBody>
          <a:bodyPr anchor="t" bIns="44450" lIns="90488" rIns="90488" tIns="4445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4400" lang="en-GB"/>
              <a:t>D</a:t>
            </a:r>
          </a:p>
        </p:txBody>
      </p:sp>
      <p:sp>
        <p:nvSpPr>
          <p:cNvPr id="1048923" name="Rectangle 5"/>
          <p:cNvSpPr/>
          <p:nvPr/>
        </p:nvSpPr>
        <p:spPr>
          <a:xfrm rot="0">
            <a:off x="4094162" y="3789362"/>
            <a:ext cx="596900" cy="758825"/>
          </a:xfrm>
          <a:prstGeom prst="rect"/>
          <a:noFill/>
          <a:ln>
            <a:noFill/>
          </a:ln>
        </p:spPr>
        <p:txBody>
          <a:bodyPr anchor="t" bIns="44450" lIns="90488" rIns="90488" tIns="4445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4400" lang="en-GB"/>
              <a:t>V</a:t>
            </a:r>
          </a:p>
        </p:txBody>
      </p:sp>
      <p:sp>
        <p:nvSpPr>
          <p:cNvPr id="1048924" name="Line 6"/>
          <p:cNvSpPr/>
          <p:nvPr/>
        </p:nvSpPr>
        <p:spPr>
          <a:xfrm rot="0">
            <a:off x="4343400" y="2705100"/>
            <a:ext cx="0" cy="990600"/>
          </a:xfrm>
          <a:prstGeom prst="line"/>
          <a:noFill/>
          <a:ln w="76200" cap="flat" cmpd="sng">
            <a:solidFill>
              <a:schemeClr val="dk1">
                <a:alpha val="100000"/>
              </a:schemeClr>
            </a:solidFill>
            <a:prstDash val="solid"/>
            <a:round/>
            <a:tailEnd type="triangle" w="med" len="med"/>
          </a:ln>
        </p:spPr>
      </p:sp>
      <p:sp>
        <p:nvSpPr>
          <p:cNvPr id="1048925" name="Line 7"/>
          <p:cNvSpPr/>
          <p:nvPr/>
        </p:nvSpPr>
        <p:spPr>
          <a:xfrm rot="0">
            <a:off x="4343400" y="4610100"/>
            <a:ext cx="0" cy="990600"/>
          </a:xfrm>
          <a:prstGeom prst="line"/>
          <a:noFill/>
          <a:ln w="76200" cap="flat" cmpd="sng">
            <a:solidFill>
              <a:schemeClr val="dk1">
                <a:alpha val="100000"/>
              </a:schemeClr>
            </a:solidFill>
            <a:prstDash val="solid"/>
            <a:round/>
            <a:tailEnd type="triangle" w="med" len="med"/>
          </a:ln>
        </p:spPr>
      </p:sp>
    </p:spTree>
  </p:cSld>
  <p:clrMapOvr>
    <a:masterClrMapping/>
  </p:clrMapOvr>
  <p:transition spd="fast" advClick="1"/>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53" name=""/>
        <p:cNvGrpSpPr/>
        <p:nvPr/>
      </p:nvGrpSpPr>
      <p:grpSpPr>
        <a:xfrm rot="0">
          <a:off x="0" y="0"/>
          <a:ext cx="0" cy="0"/>
          <a:chOff x="0" y="0"/>
          <a:chExt cx="0" cy="0"/>
        </a:xfrm>
      </p:grpSpPr>
      <p:sp>
        <p:nvSpPr>
          <p:cNvPr id="1048928"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23</a:t>
            </a:fld>
            <a:endParaRPr altLang="en-US" sz="1400" lang="ar-SA"/>
          </a:p>
        </p:txBody>
      </p:sp>
      <p:sp>
        <p:nvSpPr>
          <p:cNvPr id="1048929" name="Rectangle 2"/>
          <p:cNvSpPr/>
          <p:nvPr/>
        </p:nvSpPr>
        <p:spPr>
          <a:xfrm rot="0">
            <a:off x="4918075" y="1322387"/>
            <a:ext cx="915987" cy="990600"/>
          </a:xfrm>
          <a:prstGeom prst="rect"/>
          <a:solidFill>
            <a:srgbClr val="FF0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FF00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4000" lang="en-US"/>
              <a:t>A</a:t>
            </a:r>
            <a:r>
              <a:rPr altLang="en-US" baseline="-25000" b="1" sz="4000" lang="en-US"/>
              <a:t>1</a:t>
            </a:r>
          </a:p>
        </p:txBody>
      </p:sp>
      <p:sp>
        <p:nvSpPr>
          <p:cNvPr id="1048930" name="Rectangle 3"/>
          <p:cNvSpPr/>
          <p:nvPr/>
        </p:nvSpPr>
        <p:spPr>
          <a:xfrm rot="0">
            <a:off x="6934200" y="3967162"/>
            <a:ext cx="915987" cy="990600"/>
          </a:xfrm>
          <a:prstGeom prst="rect"/>
          <a:solidFill>
            <a:srgbClr val="008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0080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31" name="Rectangle 4"/>
          <p:cNvSpPr/>
          <p:nvPr/>
        </p:nvSpPr>
        <p:spPr>
          <a:xfrm rot="0">
            <a:off x="6911975" y="1322387"/>
            <a:ext cx="915987" cy="990600"/>
          </a:xfrm>
          <a:prstGeom prst="rect"/>
          <a:solidFill>
            <a:srgbClr val="008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0080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32" name="Rectangle 5"/>
          <p:cNvSpPr/>
          <p:nvPr/>
        </p:nvSpPr>
        <p:spPr>
          <a:xfrm rot="0">
            <a:off x="4902200" y="3967162"/>
            <a:ext cx="915987" cy="990600"/>
          </a:xfrm>
          <a:prstGeom prst="rect"/>
          <a:solidFill>
            <a:srgbClr val="CC0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CC00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33" name="Rectangle 6"/>
          <p:cNvSpPr/>
          <p:nvPr/>
        </p:nvSpPr>
        <p:spPr>
          <a:xfrm rot="0">
            <a:off x="2970212" y="3967162"/>
            <a:ext cx="915987" cy="990600"/>
          </a:xfrm>
          <a:prstGeom prst="rect"/>
          <a:solidFill>
            <a:srgbClr val="008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0080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34" name="Rectangle 7"/>
          <p:cNvSpPr/>
          <p:nvPr/>
        </p:nvSpPr>
        <p:spPr>
          <a:xfrm rot="0">
            <a:off x="6911975" y="1322387"/>
            <a:ext cx="914400" cy="990600"/>
          </a:xfrm>
          <a:prstGeom prst="rect"/>
          <a:solidFill>
            <a:srgbClr val="3366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3366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4000" lang="en-US"/>
              <a:t>A</a:t>
            </a:r>
            <a:r>
              <a:rPr altLang="en-US" baseline="-25000" b="1" sz="4000" lang="en-US"/>
              <a:t>2</a:t>
            </a:r>
          </a:p>
        </p:txBody>
      </p:sp>
      <p:sp>
        <p:nvSpPr>
          <p:cNvPr id="1048935" name="Rectangle 8"/>
          <p:cNvSpPr/>
          <p:nvPr/>
        </p:nvSpPr>
        <p:spPr>
          <a:xfrm rot="0">
            <a:off x="4902200" y="3967162"/>
            <a:ext cx="915987" cy="990600"/>
          </a:xfrm>
          <a:prstGeom prst="rect"/>
          <a:solidFill>
            <a:srgbClr val="FF0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FF00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4000" lang="en-US"/>
              <a:t>A</a:t>
            </a:r>
            <a:r>
              <a:rPr altLang="en-US" baseline="-25000" b="1" sz="4000" lang="en-US"/>
              <a:t>1</a:t>
            </a:r>
          </a:p>
        </p:txBody>
      </p:sp>
      <p:sp>
        <p:nvSpPr>
          <p:cNvPr id="1048936" name="Rectangle 9"/>
          <p:cNvSpPr/>
          <p:nvPr/>
        </p:nvSpPr>
        <p:spPr>
          <a:xfrm rot="0">
            <a:off x="2971800" y="3967162"/>
            <a:ext cx="914400" cy="990600"/>
          </a:xfrm>
          <a:prstGeom prst="rect"/>
          <a:solidFill>
            <a:srgbClr val="3366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3366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4000" lang="en-US"/>
              <a:t>A</a:t>
            </a:r>
            <a:r>
              <a:rPr altLang="en-US" baseline="-25000" b="1" sz="4000" lang="en-US"/>
              <a:t>3</a:t>
            </a:r>
          </a:p>
        </p:txBody>
      </p:sp>
      <p:sp>
        <p:nvSpPr>
          <p:cNvPr id="1048937" name="Rectangle 10"/>
          <p:cNvSpPr/>
          <p:nvPr/>
        </p:nvSpPr>
        <p:spPr>
          <a:xfrm rot="0">
            <a:off x="6934200" y="3967162"/>
            <a:ext cx="914400" cy="990600"/>
          </a:xfrm>
          <a:prstGeom prst="rect"/>
          <a:solidFill>
            <a:srgbClr val="3366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336600"/>
            </a:extrusionClr>
          </a:sp3d>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4000" lang="en-US"/>
              <a:t>A</a:t>
            </a:r>
            <a:r>
              <a:rPr altLang="en-US" baseline="-25000" b="1" sz="4000" lang="en-US"/>
              <a:t>2</a:t>
            </a:r>
          </a:p>
        </p:txBody>
      </p:sp>
      <p:grpSp>
        <p:nvGrpSpPr>
          <p:cNvPr id="154" name=""/>
          <p:cNvGrpSpPr/>
          <p:nvPr/>
        </p:nvGrpSpPr>
        <p:grpSpPr>
          <a:xfrm rot="0">
            <a:off x="5916612" y="1593850"/>
            <a:ext cx="647700" cy="134937"/>
            <a:chOff x="3152" y="1392"/>
            <a:chExt cx="459" cy="96"/>
          </a:xfrm>
        </p:grpSpPr>
        <p:sp>
          <p:nvSpPr>
            <p:cNvPr id="1048938" name="Line 12"/>
            <p:cNvSpPr/>
            <p:nvPr/>
          </p:nvSpPr>
          <p:spPr>
            <a:xfrm rot="0">
              <a:off x="3152" y="1392"/>
              <a:ext cx="459" cy="0"/>
            </a:xfrm>
            <a:prstGeom prst="line"/>
            <a:noFill/>
            <a:ln w="9525" cap="flat" cmpd="sng">
              <a:solidFill>
                <a:schemeClr val="dk1">
                  <a:alpha val="100000"/>
                </a:schemeClr>
              </a:solidFill>
              <a:prstDash val="solid"/>
              <a:round/>
              <a:tailEnd type="triangle" w="med" len="med"/>
            </a:ln>
          </p:spPr>
        </p:sp>
        <p:sp>
          <p:nvSpPr>
            <p:cNvPr id="1048939" name="Line 13"/>
            <p:cNvSpPr/>
            <p:nvPr/>
          </p:nvSpPr>
          <p:spPr>
            <a:xfrm rot="0" flipH="1">
              <a:off x="3152" y="1488"/>
              <a:ext cx="459" cy="0"/>
            </a:xfrm>
            <a:prstGeom prst="line"/>
            <a:noFill/>
            <a:ln w="9525" cap="flat" cmpd="sng">
              <a:solidFill>
                <a:schemeClr val="dk1">
                  <a:alpha val="100000"/>
                </a:schemeClr>
              </a:solidFill>
              <a:prstDash val="solid"/>
              <a:round/>
              <a:tailEnd type="triangle" w="med" len="med"/>
            </a:ln>
          </p:spPr>
        </p:sp>
      </p:grpSp>
      <p:grpSp>
        <p:nvGrpSpPr>
          <p:cNvPr id="155" name=""/>
          <p:cNvGrpSpPr/>
          <p:nvPr/>
        </p:nvGrpSpPr>
        <p:grpSpPr>
          <a:xfrm rot="0">
            <a:off x="4040187" y="4306887"/>
            <a:ext cx="647700" cy="134937"/>
            <a:chOff x="3152" y="1392"/>
            <a:chExt cx="459" cy="96"/>
          </a:xfrm>
        </p:grpSpPr>
        <p:sp>
          <p:nvSpPr>
            <p:cNvPr id="1048940" name="Line 15"/>
            <p:cNvSpPr/>
            <p:nvPr/>
          </p:nvSpPr>
          <p:spPr>
            <a:xfrm rot="0">
              <a:off x="3152" y="1392"/>
              <a:ext cx="459" cy="0"/>
            </a:xfrm>
            <a:prstGeom prst="line"/>
            <a:noFill/>
            <a:ln w="9525" cap="flat" cmpd="sng">
              <a:solidFill>
                <a:schemeClr val="dk1">
                  <a:alpha val="100000"/>
                </a:schemeClr>
              </a:solidFill>
              <a:prstDash val="solid"/>
              <a:round/>
              <a:tailEnd type="triangle" w="med" len="med"/>
            </a:ln>
          </p:spPr>
        </p:sp>
        <p:sp>
          <p:nvSpPr>
            <p:cNvPr id="1048941" name="Line 16"/>
            <p:cNvSpPr/>
            <p:nvPr/>
          </p:nvSpPr>
          <p:spPr>
            <a:xfrm rot="0" flipH="1">
              <a:off x="3152" y="1488"/>
              <a:ext cx="459" cy="0"/>
            </a:xfrm>
            <a:prstGeom prst="line"/>
            <a:noFill/>
            <a:ln w="9525" cap="flat" cmpd="sng">
              <a:solidFill>
                <a:schemeClr val="dk1">
                  <a:alpha val="100000"/>
                </a:schemeClr>
              </a:solidFill>
              <a:prstDash val="solid"/>
              <a:round/>
              <a:tailEnd type="triangle" w="med" len="med"/>
            </a:ln>
          </p:spPr>
        </p:sp>
      </p:grpSp>
      <p:grpSp>
        <p:nvGrpSpPr>
          <p:cNvPr id="156" name=""/>
          <p:cNvGrpSpPr/>
          <p:nvPr/>
        </p:nvGrpSpPr>
        <p:grpSpPr>
          <a:xfrm rot="0">
            <a:off x="5900737" y="4306887"/>
            <a:ext cx="647700" cy="134937"/>
            <a:chOff x="3152" y="1392"/>
            <a:chExt cx="459" cy="96"/>
          </a:xfrm>
        </p:grpSpPr>
        <p:sp>
          <p:nvSpPr>
            <p:cNvPr id="1048942" name="Line 18"/>
            <p:cNvSpPr/>
            <p:nvPr/>
          </p:nvSpPr>
          <p:spPr>
            <a:xfrm rot="0">
              <a:off x="3152" y="1392"/>
              <a:ext cx="459" cy="0"/>
            </a:xfrm>
            <a:prstGeom prst="line"/>
            <a:noFill/>
            <a:ln w="9525" cap="flat" cmpd="sng">
              <a:solidFill>
                <a:schemeClr val="dk1">
                  <a:alpha val="100000"/>
                </a:schemeClr>
              </a:solidFill>
              <a:prstDash val="solid"/>
              <a:round/>
              <a:tailEnd type="triangle" w="med" len="med"/>
            </a:ln>
          </p:spPr>
        </p:sp>
        <p:sp>
          <p:nvSpPr>
            <p:cNvPr id="1048943" name="Line 19"/>
            <p:cNvSpPr/>
            <p:nvPr/>
          </p:nvSpPr>
          <p:spPr>
            <a:xfrm rot="0" flipH="1">
              <a:off x="3152" y="1488"/>
              <a:ext cx="459" cy="0"/>
            </a:xfrm>
            <a:prstGeom prst="line"/>
            <a:noFill/>
            <a:ln w="9525" cap="flat" cmpd="sng">
              <a:solidFill>
                <a:schemeClr val="dk1">
                  <a:alpha val="100000"/>
                </a:schemeClr>
              </a:solidFill>
              <a:prstDash val="solid"/>
              <a:round/>
              <a:tailEnd type="triangle" w="med" len="med"/>
            </a:ln>
          </p:spPr>
        </p:sp>
      </p:grpSp>
      <p:sp>
        <p:nvSpPr>
          <p:cNvPr id="1048944" name="Line 20"/>
          <p:cNvSpPr/>
          <p:nvPr/>
        </p:nvSpPr>
        <p:spPr>
          <a:xfrm rot="16200000" flipH="1">
            <a:off x="5001419" y="2756693"/>
            <a:ext cx="649287" cy="0"/>
          </a:xfrm>
          <a:prstGeom prst="line"/>
          <a:noFill/>
          <a:ln w="28575" cap="flat" cmpd="sng">
            <a:solidFill>
              <a:schemeClr val="dk2">
                <a:alpha val="100000"/>
              </a:schemeClr>
            </a:solidFill>
            <a:prstDash val="solid"/>
            <a:round/>
            <a:tailEnd type="triangle" w="med" len="med"/>
          </a:ln>
        </p:spPr>
      </p:sp>
      <p:sp>
        <p:nvSpPr>
          <p:cNvPr id="1048945" name="Line 21"/>
          <p:cNvSpPr/>
          <p:nvPr/>
        </p:nvSpPr>
        <p:spPr>
          <a:xfrm rot="16200000" flipH="1">
            <a:off x="4973637" y="5416550"/>
            <a:ext cx="647700" cy="0"/>
          </a:xfrm>
          <a:prstGeom prst="line"/>
          <a:noFill/>
          <a:ln w="28575" cap="flat" cmpd="sng">
            <a:solidFill>
              <a:schemeClr val="dk2">
                <a:alpha val="100000"/>
              </a:schemeClr>
            </a:solidFill>
            <a:prstDash val="solid"/>
            <a:round/>
            <a:tailEnd type="triangle" w="med" len="med"/>
          </a:ln>
        </p:spPr>
      </p:sp>
      <p:sp>
        <p:nvSpPr>
          <p:cNvPr id="1048946" name="Text Box 22"/>
          <p:cNvSpPr txBox="1"/>
          <p:nvPr/>
        </p:nvSpPr>
        <p:spPr>
          <a:xfrm rot="0">
            <a:off x="5962650" y="1204912"/>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12</a:t>
            </a:r>
          </a:p>
        </p:txBody>
      </p:sp>
      <p:sp>
        <p:nvSpPr>
          <p:cNvPr id="1048947" name="Text Box 23"/>
          <p:cNvSpPr txBox="1"/>
          <p:nvPr/>
        </p:nvSpPr>
        <p:spPr>
          <a:xfrm rot="0">
            <a:off x="5962650" y="1728787"/>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21</a:t>
            </a:r>
          </a:p>
        </p:txBody>
      </p:sp>
      <p:sp>
        <p:nvSpPr>
          <p:cNvPr id="1048948" name="Text Box 24"/>
          <p:cNvSpPr txBox="1"/>
          <p:nvPr/>
        </p:nvSpPr>
        <p:spPr>
          <a:xfrm rot="0">
            <a:off x="5965825" y="3916362"/>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12</a:t>
            </a:r>
          </a:p>
        </p:txBody>
      </p:sp>
      <p:sp>
        <p:nvSpPr>
          <p:cNvPr id="1048949" name="Text Box 25"/>
          <p:cNvSpPr txBox="1"/>
          <p:nvPr/>
        </p:nvSpPr>
        <p:spPr>
          <a:xfrm rot="0">
            <a:off x="6007100" y="4467225"/>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21</a:t>
            </a:r>
          </a:p>
        </p:txBody>
      </p:sp>
      <p:sp>
        <p:nvSpPr>
          <p:cNvPr id="1048950" name="Text Box 26"/>
          <p:cNvSpPr txBox="1"/>
          <p:nvPr/>
        </p:nvSpPr>
        <p:spPr>
          <a:xfrm rot="0">
            <a:off x="4129087" y="3897312"/>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31</a:t>
            </a:r>
          </a:p>
        </p:txBody>
      </p:sp>
      <p:sp>
        <p:nvSpPr>
          <p:cNvPr id="1048951" name="Text Box 27"/>
          <p:cNvSpPr txBox="1"/>
          <p:nvPr/>
        </p:nvSpPr>
        <p:spPr>
          <a:xfrm rot="0">
            <a:off x="4151312" y="4451350"/>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13</a:t>
            </a:r>
          </a:p>
        </p:txBody>
      </p:sp>
      <p:sp>
        <p:nvSpPr>
          <p:cNvPr id="1048952" name="Text Box 28"/>
          <p:cNvSpPr txBox="1"/>
          <p:nvPr/>
        </p:nvSpPr>
        <p:spPr>
          <a:xfrm rot="0">
            <a:off x="5435600" y="2552700"/>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10</a:t>
            </a:r>
          </a:p>
        </p:txBody>
      </p:sp>
      <p:sp>
        <p:nvSpPr>
          <p:cNvPr id="1048953" name="Text Box 29"/>
          <p:cNvSpPr txBox="1"/>
          <p:nvPr/>
        </p:nvSpPr>
        <p:spPr>
          <a:xfrm rot="0">
            <a:off x="5330825" y="5183187"/>
            <a:ext cx="47942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k</a:t>
            </a:r>
            <a:r>
              <a:rPr altLang="en-US" baseline="-25000" b="1" lang="en-US"/>
              <a:t>10</a:t>
            </a:r>
          </a:p>
        </p:txBody>
      </p:sp>
      <p:sp>
        <p:nvSpPr>
          <p:cNvPr id="1048954" name="Text Box 30"/>
          <p:cNvSpPr txBox="1"/>
          <p:nvPr/>
        </p:nvSpPr>
        <p:spPr>
          <a:xfrm rot="0">
            <a:off x="304800" y="1458912"/>
            <a:ext cx="2152650" cy="641350"/>
          </a:xfrm>
          <a:prstGeom prst="rect"/>
          <a:gradFill rotWithShape="0">
            <a:gsLst>
              <a:gs pos="0">
                <a:srgbClr val="FF8200">
                  <a:alpha val="100000"/>
                </a:srgbClr>
              </a:gs>
              <a:gs pos="0">
                <a:srgbClr val="FF8200">
                  <a:alpha val="100000"/>
                </a:srgbClr>
              </a:gs>
              <a:gs pos="10001">
                <a:srgbClr val="FF0000">
                  <a:alpha val="100000"/>
                </a:srgbClr>
              </a:gs>
              <a:gs pos="35001">
                <a:srgbClr val="BA0066">
                  <a:alpha val="100000"/>
                </a:srgbClr>
              </a:gs>
              <a:gs pos="70000">
                <a:srgbClr val="66008F">
                  <a:alpha val="100000"/>
                </a:srgbClr>
              </a:gs>
              <a:gs pos="100000">
                <a:srgbClr val="000082">
                  <a:alpha val="100000"/>
                </a:srgbClr>
              </a:gs>
              <a:gs pos="100000">
                <a:srgbClr val="000082">
                  <a:alpha val="100000"/>
                </a:srgbClr>
              </a:gs>
            </a:gsLst>
            <a:lin ang="5400000" scaled="1"/>
          </a:grad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Two compartment</a:t>
            </a:r>
          </a:p>
          <a:p>
            <a:pPr lvl="0"/>
            <a:r>
              <a:rPr altLang="en-US" b="1" lang="en-US"/>
              <a:t>model</a:t>
            </a:r>
          </a:p>
        </p:txBody>
      </p:sp>
      <p:sp>
        <p:nvSpPr>
          <p:cNvPr id="1048955" name="Text Box 31"/>
          <p:cNvSpPr txBox="1"/>
          <p:nvPr/>
        </p:nvSpPr>
        <p:spPr>
          <a:xfrm rot="0">
            <a:off x="304800" y="3800475"/>
            <a:ext cx="2317750" cy="641350"/>
          </a:xfrm>
          <a:prstGeom prst="rect"/>
          <a:gradFill rotWithShape="0">
            <a:gsLst>
              <a:gs pos="0">
                <a:srgbClr val="FF8200">
                  <a:alpha val="100000"/>
                </a:srgbClr>
              </a:gs>
              <a:gs pos="0">
                <a:srgbClr val="FF8200">
                  <a:alpha val="100000"/>
                </a:srgbClr>
              </a:gs>
              <a:gs pos="10001">
                <a:srgbClr val="FF0000">
                  <a:alpha val="100000"/>
                </a:srgbClr>
              </a:gs>
              <a:gs pos="35001">
                <a:srgbClr val="BA0066">
                  <a:alpha val="100000"/>
                </a:srgbClr>
              </a:gs>
              <a:gs pos="70000">
                <a:srgbClr val="66008F">
                  <a:alpha val="100000"/>
                </a:srgbClr>
              </a:gs>
              <a:gs pos="100000">
                <a:srgbClr val="000082">
                  <a:alpha val="100000"/>
                </a:srgbClr>
              </a:gs>
              <a:gs pos="100000">
                <a:srgbClr val="000082">
                  <a:alpha val="100000"/>
                </a:srgbClr>
              </a:gs>
            </a:gsLst>
            <a:lin ang="5400000" scaled="1"/>
          </a:grad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Three compartment</a:t>
            </a:r>
          </a:p>
          <a:p>
            <a:pPr lvl="0"/>
            <a:r>
              <a:rPr altLang="en-US" b="1" lang="en-US"/>
              <a:t>model</a:t>
            </a:r>
          </a:p>
        </p:txBody>
      </p:sp>
      <p:sp>
        <p:nvSpPr>
          <p:cNvPr id="1048956" name="Text Box 32"/>
          <p:cNvSpPr txBox="1"/>
          <p:nvPr/>
        </p:nvSpPr>
        <p:spPr>
          <a:xfrm rot="0">
            <a:off x="1203325" y="6491287"/>
            <a:ext cx="74168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A</a:t>
            </a:r>
            <a:r>
              <a:rPr altLang="en-US" baseline="-25000" b="1" lang="en-US"/>
              <a:t>1</a:t>
            </a:r>
            <a:r>
              <a:rPr altLang="en-US" b="1" lang="en-US"/>
              <a:t> = central compartment	A</a:t>
            </a:r>
            <a:r>
              <a:rPr altLang="en-US" baseline="-25000" b="1" lang="en-US"/>
              <a:t>2 or 3</a:t>
            </a:r>
            <a:r>
              <a:rPr altLang="en-US" b="1" lang="en-US"/>
              <a:t> = peripheral compartments</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59" name=""/>
        <p:cNvGrpSpPr/>
        <p:nvPr/>
      </p:nvGrpSpPr>
      <p:grpSpPr>
        <a:xfrm rot="0">
          <a:off x="0" y="0"/>
          <a:ext cx="0" cy="0"/>
          <a:chOff x="0" y="0"/>
          <a:chExt cx="0" cy="0"/>
        </a:xfrm>
      </p:grpSpPr>
      <p:sp>
        <p:nvSpPr>
          <p:cNvPr id="1048959"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24</a:t>
            </a:fld>
            <a:endParaRPr altLang="en-US" sz="1400" lang="ar-SA"/>
          </a:p>
        </p:txBody>
      </p:sp>
      <p:sp>
        <p:nvSpPr>
          <p:cNvPr id="1048960" name="Rectangle 2"/>
          <p:cNvSpPr/>
          <p:nvPr/>
        </p:nvSpPr>
        <p:spPr>
          <a:xfrm rot="0">
            <a:off x="152400" y="1003300"/>
            <a:ext cx="8610600" cy="520700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eaLnBrk="1" hangingPunct="1" indent="114300" latinLnBrk="1" lvl="0"/>
            <a:r>
              <a:rPr altLang="en-US" b="1" sz="3600" lang="en-US">
                <a:solidFill>
                  <a:srgbClr val="FFFF00"/>
                </a:solidFill>
              </a:rPr>
              <a:t> </a:t>
            </a:r>
          </a:p>
          <a:p>
            <a:pPr algn="just" eaLnBrk="1" hangingPunct="1" indent="114300" latinLnBrk="1" lvl="0"/>
            <a:r>
              <a:rPr altLang="en-US" b="1" sz="3600" lang="en-US">
                <a:solidFill>
                  <a:srgbClr val="FF3300"/>
                </a:solidFill>
              </a:rPr>
              <a:t>2- Physiological modeling</a:t>
            </a:r>
          </a:p>
          <a:p>
            <a:pPr algn="just" eaLnBrk="1" hangingPunct="1" indent="114300" latinLnBrk="1" lvl="0"/>
            <a:r>
              <a:rPr altLang="en-US" sz="2400" lang="en-US"/>
              <a:t>The body is divided into a series of organs or tissue</a:t>
            </a:r>
          </a:p>
          <a:p>
            <a:pPr algn="just" eaLnBrk="1" hangingPunct="1" indent="114300" latinLnBrk="1" lvl="0"/>
            <a:r>
              <a:rPr altLang="en-US" sz="2400" lang="en-US"/>
              <a:t>spaces and the model describes the uptake and</a:t>
            </a:r>
          </a:p>
          <a:p>
            <a:pPr algn="just" eaLnBrk="1" hangingPunct="1" indent="114300" latinLnBrk="1" lvl="0"/>
            <a:r>
              <a:rPr altLang="en-US" sz="2400" lang="en-US"/>
              <a:t>disposition of the drug in each of these organs. </a:t>
            </a:r>
          </a:p>
          <a:p>
            <a:pPr algn="just" eaLnBrk="1" hangingPunct="1" indent="114300" latinLnBrk="1" lvl="0"/>
            <a:endParaRPr altLang="en-US" sz="2400" lang="en-US"/>
          </a:p>
          <a:p>
            <a:pPr algn="just" eaLnBrk="1" hangingPunct="1" indent="114300" latinLnBrk="1" lvl="0"/>
            <a:r>
              <a:rPr altLang="en-US" sz="2400" lang="en-US">
                <a:solidFill>
                  <a:schemeClr val="accent2"/>
                </a:solidFill>
              </a:rPr>
              <a:t>Building the model depends on knowledge of the</a:t>
            </a:r>
            <a:r>
              <a:rPr altLang="en-US" sz="2400" lang="en-US"/>
              <a:t> </a:t>
            </a:r>
          </a:p>
          <a:p>
            <a:pPr algn="just" eaLnBrk="1" hangingPunct="1" indent="114300" latinLnBrk="1" lvl="0"/>
            <a:endParaRPr altLang="en-US" sz="2400" lang="en-US"/>
          </a:p>
          <a:p>
            <a:pPr algn="just" eaLnBrk="1" hangingPunct="1" indent="114300" latinLnBrk="1" lvl="0"/>
            <a:r>
              <a:rPr altLang="en-US" sz="2400" lang="en-US"/>
              <a:t>- Organ size. </a:t>
            </a:r>
          </a:p>
          <a:p>
            <a:pPr algn="just" eaLnBrk="1" hangingPunct="1" indent="114300" latinLnBrk="1" lvl="0"/>
            <a:r>
              <a:rPr altLang="en-US" sz="2400" lang="en-US"/>
              <a:t>- The organ blood flow.</a:t>
            </a:r>
          </a:p>
          <a:p>
            <a:pPr algn="just" eaLnBrk="1" hangingPunct="1" indent="114300" latinLnBrk="1" lvl="0"/>
            <a:r>
              <a:rPr altLang="en-US" sz="2400" lang="en-US"/>
              <a:t>- The drug uptake to each organ. </a:t>
            </a:r>
          </a:p>
          <a:p>
            <a:pPr algn="just" eaLnBrk="1" hangingPunct="1" indent="114300" latinLnBrk="1" lvl="0"/>
            <a:r>
              <a:rPr altLang="en-US" sz="2400" lang="en-US"/>
              <a:t>- Drug elimination from different organs. </a:t>
            </a:r>
          </a:p>
          <a:p>
            <a:pPr algn="just" eaLnBrk="1" hangingPunct="1" indent="114300" latinLnBrk="1" lvl="0"/>
            <a:endParaRPr altLang="en-US" sz="2400" lang="en-US"/>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7" presetSubtype="0">
                                  <p:stCondLst>
                                    <p:cond delay="0"/>
                                  </p:stCondLst>
                                  <p:iterate type="lt">
                                    <p:tmPct val="50000"/>
                                  </p:iterate>
                                  <p:childTnLst>
                                    <p:set>
                                      <p:cBhvr>
                                        <p:cTn dur="1" fill="hold" id="6">
                                          <p:stCondLst>
                                            <p:cond delay="0"/>
                                          </p:stCondLst>
                                        </p:cTn>
                                        <p:tgtEl>
                                          <p:spTgt spid="1048960">
                                            <p:txEl>
                                              <p:charRg st="0" end="2"/>
                                            </p:txEl>
                                          </p:spTgt>
                                        </p:tgtEl>
                                        <p:attrNameLst>
                                          <p:attrName>style.visibility</p:attrName>
                                        </p:attrNameLst>
                                      </p:cBhvr>
                                      <p:to>
                                        <p:strVal val="visible"/>
                                      </p:to>
                                    </p:set>
                                    <p:anim calcmode="discrete" valueType="clr">
                                      <p:cBhvr override="childStyle">
                                        <p:cTn dur="80" id="7"/>
                                        <p:tgtEl>
                                          <p:spTgt spid="1048960">
                                            <p:txEl>
                                              <p:charRg st="0" end="2"/>
                                            </p:txEl>
                                          </p:spTgt>
                                        </p:tgtEl>
                                        <p:attrNameLst>
                                          <p:attrName>style.color</p:attrName>
                                        </p:attrNameLst>
                                      </p:cBhvr>
                                      <p:tavLst>
                                        <p:tav tm="0">
                                          <p:val>
                                            <p:clrVal>
                                              <a:srgbClr val="00B000"/>
                                            </p:clrVal>
                                          </p:val>
                                        </p:tav>
                                        <p:tav tm="50000">
                                          <p:val>
                                            <p:clrVal>
                                              <a:srgbClr val="66CCFF"/>
                                            </p:clrVal>
                                          </p:val>
                                        </p:tav>
                                      </p:tavLst>
                                    </p:anim>
                                    <p:anim calcmode="discrete" valueType="clr">
                                      <p:cBhvr>
                                        <p:cTn dur="80" id="8"/>
                                        <p:tgtEl>
                                          <p:spTgt spid="1048960">
                                            <p:txEl>
                                              <p:charRg st="0" end="2"/>
                                            </p:txEl>
                                          </p:spTgt>
                                        </p:tgtEl>
                                        <p:attrNameLst>
                                          <p:attrName>fill.color</p:attrName>
                                        </p:attrNameLst>
                                      </p:cBhvr>
                                      <p:tavLst>
                                        <p:tav tm="0">
                                          <p:val>
                                            <p:clrVal>
                                              <a:srgbClr val="00B000"/>
                                            </p:clrVal>
                                          </p:val>
                                        </p:tav>
                                        <p:tav tm="50000">
                                          <p:val>
                                            <p:clrVal>
                                              <a:srgbClr val="66CCFF"/>
                                            </p:clrVal>
                                          </p:val>
                                        </p:tav>
                                      </p:tavLst>
                                    </p:anim>
                                    <p:set>
                                      <p:cBhvr>
                                        <p:cTn dur="80" id="9"/>
                                        <p:tgtEl>
                                          <p:spTgt spid="1048960">
                                            <p:txEl>
                                              <p:charRg st="0" end="2"/>
                                            </p:txEl>
                                          </p:spTgt>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27" presetSubtype="0">
                                  <p:stCondLst>
                                    <p:cond delay="0"/>
                                  </p:stCondLst>
                                  <p:iterate type="lt">
                                    <p:tmPct val="50000"/>
                                  </p:iterate>
                                  <p:childTnLst>
                                    <p:set>
                                      <p:cBhvr>
                                        <p:cTn dur="1" fill="hold" id="13">
                                          <p:stCondLst>
                                            <p:cond delay="0"/>
                                          </p:stCondLst>
                                        </p:cTn>
                                        <p:tgtEl>
                                          <p:spTgt spid="1048960">
                                            <p:txEl>
                                              <p:charRg st="2" end="28"/>
                                            </p:txEl>
                                          </p:spTgt>
                                        </p:tgtEl>
                                        <p:attrNameLst>
                                          <p:attrName>style.visibility</p:attrName>
                                        </p:attrNameLst>
                                      </p:cBhvr>
                                      <p:to>
                                        <p:strVal val="visible"/>
                                      </p:to>
                                    </p:set>
                                    <p:anim calcmode="discrete" valueType="clr">
                                      <p:cBhvr override="childStyle">
                                        <p:cTn dur="80" id="14"/>
                                        <p:tgtEl>
                                          <p:spTgt spid="1048960">
                                            <p:txEl>
                                              <p:charRg st="2" end="28"/>
                                            </p:txEl>
                                          </p:spTgt>
                                        </p:tgtEl>
                                        <p:attrNameLst>
                                          <p:attrName>style.color</p:attrName>
                                        </p:attrNameLst>
                                      </p:cBhvr>
                                      <p:tavLst>
                                        <p:tav tm="0">
                                          <p:val>
                                            <p:clrVal>
                                              <a:srgbClr val="00B000"/>
                                            </p:clrVal>
                                          </p:val>
                                        </p:tav>
                                        <p:tav tm="50000">
                                          <p:val>
                                            <p:clrVal>
                                              <a:srgbClr val="66CCFF"/>
                                            </p:clrVal>
                                          </p:val>
                                        </p:tav>
                                      </p:tavLst>
                                    </p:anim>
                                    <p:anim calcmode="discrete" valueType="clr">
                                      <p:cBhvr>
                                        <p:cTn dur="80" id="15"/>
                                        <p:tgtEl>
                                          <p:spTgt spid="1048960">
                                            <p:txEl>
                                              <p:charRg st="2" end="28"/>
                                            </p:txEl>
                                          </p:spTgt>
                                        </p:tgtEl>
                                        <p:attrNameLst>
                                          <p:attrName>fill.color</p:attrName>
                                        </p:attrNameLst>
                                      </p:cBhvr>
                                      <p:tavLst>
                                        <p:tav tm="0">
                                          <p:val>
                                            <p:clrVal>
                                              <a:srgbClr val="00B000"/>
                                            </p:clrVal>
                                          </p:val>
                                        </p:tav>
                                        <p:tav tm="50000">
                                          <p:val>
                                            <p:clrVal>
                                              <a:srgbClr val="66CCFF"/>
                                            </p:clrVal>
                                          </p:val>
                                        </p:tav>
                                      </p:tavLst>
                                    </p:anim>
                                    <p:set>
                                      <p:cBhvr>
                                        <p:cTn dur="80" id="16"/>
                                        <p:tgtEl>
                                          <p:spTgt spid="1048960">
                                            <p:txEl>
                                              <p:charRg st="2" end="28"/>
                                            </p:txEl>
                                          </p:spTgt>
                                        </p:tgtEl>
                                        <p:attrNameLst>
                                          <p:attrName>fill.type</p:attrName>
                                        </p:attrNameLst>
                                      </p:cBhvr>
                                      <p:to>
                                        <p:strVal val="solid"/>
                                      </p:to>
                                    </p:se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12" presetSubtype="8">
                                  <p:stCondLst>
                                    <p:cond delay="0"/>
                                  </p:stCondLst>
                                  <p:childTnLst>
                                    <p:set>
                                      <p:cBhvr>
                                        <p:cTn dur="1" fill="hold" id="20">
                                          <p:stCondLst>
                                            <p:cond delay="0"/>
                                          </p:stCondLst>
                                        </p:cTn>
                                        <p:tgtEl>
                                          <p:spTgt spid="1048960">
                                            <p:txEl>
                                              <p:charRg st="28" end="82"/>
                                            </p:txEl>
                                          </p:spTgt>
                                        </p:tgtEl>
                                        <p:attrNameLst>
                                          <p:attrName>style.visibility</p:attrName>
                                        </p:attrNameLst>
                                      </p:cBhvr>
                                      <p:to>
                                        <p:strVal val="visible"/>
                                      </p:to>
                                    </p:set>
                                    <p:animEffect transition="in" filter="slide(fromLeft)">
                                      <p:cBhvr>
                                        <p:cTn dur="500" id="21"/>
                                        <p:tgtEl>
                                          <p:spTgt spid="1048960">
                                            <p:txEl>
                                              <p:charRg st="28" end="82"/>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12" presetSubtype="8">
                                  <p:stCondLst>
                                    <p:cond delay="0"/>
                                  </p:stCondLst>
                                  <p:childTnLst>
                                    <p:set>
                                      <p:cBhvr>
                                        <p:cTn dur="1" fill="hold" id="25">
                                          <p:stCondLst>
                                            <p:cond delay="0"/>
                                          </p:stCondLst>
                                        </p:cTn>
                                        <p:tgtEl>
                                          <p:spTgt spid="1048960">
                                            <p:txEl>
                                              <p:charRg st="82" end="128"/>
                                            </p:txEl>
                                          </p:spTgt>
                                        </p:tgtEl>
                                        <p:attrNameLst>
                                          <p:attrName>style.visibility</p:attrName>
                                        </p:attrNameLst>
                                      </p:cBhvr>
                                      <p:to>
                                        <p:strVal val="visible"/>
                                      </p:to>
                                    </p:set>
                                    <p:animEffect transition="in" filter="slide(fromLeft)">
                                      <p:cBhvr>
                                        <p:cTn dur="500" id="26"/>
                                        <p:tgtEl>
                                          <p:spTgt spid="1048960">
                                            <p:txEl>
                                              <p:charRg st="82" end="128"/>
                                            </p:txEl>
                                          </p:spTgt>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12" presetSubtype="8">
                                  <p:stCondLst>
                                    <p:cond delay="0"/>
                                  </p:stCondLst>
                                  <p:childTnLst>
                                    <p:set>
                                      <p:cBhvr>
                                        <p:cTn dur="1" fill="hold" id="30">
                                          <p:stCondLst>
                                            <p:cond delay="0"/>
                                          </p:stCondLst>
                                        </p:cTn>
                                        <p:tgtEl>
                                          <p:spTgt spid="1048960">
                                            <p:txEl>
                                              <p:charRg st="128" end="178"/>
                                            </p:txEl>
                                          </p:spTgt>
                                        </p:tgtEl>
                                        <p:attrNameLst>
                                          <p:attrName>style.visibility</p:attrName>
                                        </p:attrNameLst>
                                      </p:cBhvr>
                                      <p:to>
                                        <p:strVal val="visible"/>
                                      </p:to>
                                    </p:set>
                                    <p:animEffect transition="in" filter="slide(fromLeft)">
                                      <p:cBhvr>
                                        <p:cTn dur="500" id="31"/>
                                        <p:tgtEl>
                                          <p:spTgt spid="1048960">
                                            <p:txEl>
                                              <p:charRg st="128" end="178"/>
                                            </p:txEl>
                                          </p:spTgt>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12" presetSubtype="8">
                                  <p:stCondLst>
                                    <p:cond delay="0"/>
                                  </p:stCondLst>
                                  <p:childTnLst>
                                    <p:set>
                                      <p:cBhvr>
                                        <p:cTn dur="1" fill="hold" id="35">
                                          <p:stCondLst>
                                            <p:cond delay="0"/>
                                          </p:stCondLst>
                                        </p:cTn>
                                        <p:tgtEl>
                                          <p:spTgt spid="1048960">
                                            <p:txEl>
                                              <p:charRg st="179" end="227"/>
                                            </p:txEl>
                                          </p:spTgt>
                                        </p:tgtEl>
                                        <p:attrNameLst>
                                          <p:attrName>style.visibility</p:attrName>
                                        </p:attrNameLst>
                                      </p:cBhvr>
                                      <p:to>
                                        <p:strVal val="visible"/>
                                      </p:to>
                                    </p:set>
                                    <p:animEffect transition="in" filter="slide(fromLeft)">
                                      <p:cBhvr>
                                        <p:cTn dur="500" id="36"/>
                                        <p:tgtEl>
                                          <p:spTgt spid="1048960">
                                            <p:txEl>
                                              <p:charRg st="179" end="227"/>
                                            </p:txEl>
                                          </p:spTgt>
                                        </p:tgtEl>
                                      </p:cBhvr>
                                    </p:animEffect>
                                  </p:childTnLst>
                                </p:cTn>
                              </p:par>
                            </p:childTnLst>
                          </p:cTn>
                        </p:par>
                      </p:childTnLst>
                    </p:cTn>
                  </p:par>
                  <p:par>
                    <p:cTn fill="hold" id="37" nodeType="clickPar">
                      <p:stCondLst>
                        <p:cond delay="indefinite"/>
                      </p:stCondLst>
                      <p:childTnLst>
                        <p:par>
                          <p:cTn fill="hold" id="38" nodeType="withGroup">
                            <p:stCondLst>
                              <p:cond delay="0"/>
                            </p:stCondLst>
                            <p:childTnLst>
                              <p:par>
                                <p:cTn fill="hold" id="39" nodeType="clickEffect" presetClass="entr" presetID="12" presetSubtype="8">
                                  <p:stCondLst>
                                    <p:cond delay="0"/>
                                  </p:stCondLst>
                                  <p:childTnLst>
                                    <p:set>
                                      <p:cBhvr>
                                        <p:cTn dur="1" fill="hold" id="40">
                                          <p:stCondLst>
                                            <p:cond delay="0"/>
                                          </p:stCondLst>
                                        </p:cTn>
                                        <p:tgtEl>
                                          <p:spTgt spid="1048960">
                                            <p:txEl>
                                              <p:charRg st="228" end="243"/>
                                            </p:txEl>
                                          </p:spTgt>
                                        </p:tgtEl>
                                        <p:attrNameLst>
                                          <p:attrName>style.visibility</p:attrName>
                                        </p:attrNameLst>
                                      </p:cBhvr>
                                      <p:to>
                                        <p:strVal val="visible"/>
                                      </p:to>
                                    </p:set>
                                    <p:animEffect transition="in" filter="slide(fromLeft)">
                                      <p:cBhvr>
                                        <p:cTn dur="500" id="41"/>
                                        <p:tgtEl>
                                          <p:spTgt spid="1048960">
                                            <p:txEl>
                                              <p:charRg st="228" end="243"/>
                                            </p:txEl>
                                          </p:spTgt>
                                        </p:tgtEl>
                                      </p:cBhvr>
                                    </p:animEffect>
                                  </p:childTnLst>
                                </p:cTn>
                              </p:par>
                            </p:childTnLst>
                          </p:cTn>
                        </p:par>
                      </p:childTnLst>
                    </p:cTn>
                  </p:par>
                  <p:par>
                    <p:cTn fill="hold" id="42" nodeType="clickPar">
                      <p:stCondLst>
                        <p:cond delay="indefinite"/>
                      </p:stCondLst>
                      <p:childTnLst>
                        <p:par>
                          <p:cTn fill="hold" id="43" nodeType="withGroup">
                            <p:stCondLst>
                              <p:cond delay="0"/>
                            </p:stCondLst>
                            <p:childTnLst>
                              <p:par>
                                <p:cTn fill="hold" id="44" nodeType="clickEffect" presetClass="entr" presetID="12" presetSubtype="8">
                                  <p:stCondLst>
                                    <p:cond delay="0"/>
                                  </p:stCondLst>
                                  <p:childTnLst>
                                    <p:set>
                                      <p:cBhvr>
                                        <p:cTn dur="1" fill="hold" id="45">
                                          <p:stCondLst>
                                            <p:cond delay="0"/>
                                          </p:stCondLst>
                                        </p:cTn>
                                        <p:tgtEl>
                                          <p:spTgt spid="1048960">
                                            <p:txEl>
                                              <p:charRg st="243" end="267"/>
                                            </p:txEl>
                                          </p:spTgt>
                                        </p:tgtEl>
                                        <p:attrNameLst>
                                          <p:attrName>style.visibility</p:attrName>
                                        </p:attrNameLst>
                                      </p:cBhvr>
                                      <p:to>
                                        <p:strVal val="visible"/>
                                      </p:to>
                                    </p:set>
                                    <p:animEffect transition="in" filter="slide(fromLeft)">
                                      <p:cBhvr>
                                        <p:cTn dur="500" id="46"/>
                                        <p:tgtEl>
                                          <p:spTgt spid="1048960">
                                            <p:txEl>
                                              <p:charRg st="243" end="267"/>
                                            </p:txEl>
                                          </p:spTgt>
                                        </p:tgtEl>
                                      </p:cBhvr>
                                    </p:animEffect>
                                  </p:childTnLst>
                                </p:cTn>
                              </p:par>
                            </p:childTnLst>
                          </p:cTn>
                        </p:par>
                      </p:childTnLst>
                    </p:cTn>
                  </p:par>
                  <p:par>
                    <p:cTn fill="hold" id="47" nodeType="clickPar">
                      <p:stCondLst>
                        <p:cond delay="indefinite"/>
                      </p:stCondLst>
                      <p:childTnLst>
                        <p:par>
                          <p:cTn fill="hold" id="48" nodeType="withGroup">
                            <p:stCondLst>
                              <p:cond delay="0"/>
                            </p:stCondLst>
                            <p:childTnLst>
                              <p:par>
                                <p:cTn fill="hold" id="49" nodeType="clickEffect" presetClass="entr" presetID="12" presetSubtype="8">
                                  <p:stCondLst>
                                    <p:cond delay="0"/>
                                  </p:stCondLst>
                                  <p:childTnLst>
                                    <p:set>
                                      <p:cBhvr>
                                        <p:cTn dur="1" fill="hold" id="50">
                                          <p:stCondLst>
                                            <p:cond delay="0"/>
                                          </p:stCondLst>
                                        </p:cTn>
                                        <p:tgtEl>
                                          <p:spTgt spid="1048960">
                                            <p:txEl>
                                              <p:charRg st="267" end="301"/>
                                            </p:txEl>
                                          </p:spTgt>
                                        </p:tgtEl>
                                        <p:attrNameLst>
                                          <p:attrName>style.visibility</p:attrName>
                                        </p:attrNameLst>
                                      </p:cBhvr>
                                      <p:to>
                                        <p:strVal val="visible"/>
                                      </p:to>
                                    </p:set>
                                    <p:animEffect transition="in" filter="slide(fromLeft)">
                                      <p:cBhvr>
                                        <p:cTn dur="500" id="51"/>
                                        <p:tgtEl>
                                          <p:spTgt spid="1048960">
                                            <p:txEl>
                                              <p:charRg st="267" end="301"/>
                                            </p:txEl>
                                          </p:spTgt>
                                        </p:tgtEl>
                                      </p:cBhvr>
                                    </p:animEffect>
                                  </p:childTnLst>
                                </p:cTn>
                              </p:par>
                            </p:childTnLst>
                          </p:cTn>
                        </p:par>
                      </p:childTnLst>
                    </p:cTn>
                  </p:par>
                  <p:par>
                    <p:cTn fill="hold" id="52" nodeType="clickPar">
                      <p:stCondLst>
                        <p:cond delay="indefinite"/>
                      </p:stCondLst>
                      <p:childTnLst>
                        <p:par>
                          <p:cTn fill="hold" id="53" nodeType="withGroup">
                            <p:stCondLst>
                              <p:cond delay="0"/>
                            </p:stCondLst>
                            <p:childTnLst>
                              <p:par>
                                <p:cTn fill="hold" id="54" nodeType="clickEffect" presetClass="entr" presetID="12" presetSubtype="8">
                                  <p:stCondLst>
                                    <p:cond delay="0"/>
                                  </p:stCondLst>
                                  <p:childTnLst>
                                    <p:set>
                                      <p:cBhvr>
                                        <p:cTn dur="1" fill="hold" id="55">
                                          <p:stCondLst>
                                            <p:cond delay="0"/>
                                          </p:stCondLst>
                                        </p:cTn>
                                        <p:tgtEl>
                                          <p:spTgt spid="1048960">
                                            <p:txEl>
                                              <p:charRg st="301" end="344"/>
                                            </p:txEl>
                                          </p:spTgt>
                                        </p:tgtEl>
                                        <p:attrNameLst>
                                          <p:attrName>style.visibility</p:attrName>
                                        </p:attrNameLst>
                                      </p:cBhvr>
                                      <p:to>
                                        <p:strVal val="visible"/>
                                      </p:to>
                                    </p:set>
                                    <p:animEffect transition="in" filter="slide(fromLeft)">
                                      <p:cBhvr>
                                        <p:cTn dur="500" id="56"/>
                                        <p:tgtEl>
                                          <p:spTgt spid="1048960">
                                            <p:txEl>
                                              <p:charRg st="301" end="3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62" name=""/>
        <p:cNvGrpSpPr/>
        <p:nvPr/>
      </p:nvGrpSpPr>
      <p:grpSpPr>
        <a:xfrm rot="0">
          <a:off x="0" y="0"/>
          <a:ext cx="0" cy="0"/>
          <a:chOff x="0" y="0"/>
          <a:chExt cx="0" cy="0"/>
        </a:xfrm>
      </p:grpSpPr>
      <p:sp>
        <p:nvSpPr>
          <p:cNvPr id="1048963"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25</a:t>
            </a:fld>
            <a:endParaRPr altLang="en-US" sz="1400" lang="ar-SA"/>
          </a:p>
        </p:txBody>
      </p:sp>
      <p:sp>
        <p:nvSpPr>
          <p:cNvPr id="1048964" name="Rectangle 2"/>
          <p:cNvSpPr/>
          <p:nvPr/>
        </p:nvSpPr>
        <p:spPr>
          <a:xfrm rot="0">
            <a:off x="152400" y="1525587"/>
            <a:ext cx="8610600" cy="4110037"/>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eaLnBrk="1" hangingPunct="1" indent="114300" latinLnBrk="1" lvl="0"/>
            <a:endParaRPr altLang="en-US" sz="2400" lang="en-US"/>
          </a:p>
          <a:p>
            <a:pPr algn="just" eaLnBrk="1" hangingPunct="1" indent="114300" latinLnBrk="1" lvl="0"/>
            <a:r>
              <a:rPr altLang="en-US" b="1" sz="3200" lang="en-US">
                <a:solidFill>
                  <a:schemeClr val="accent2"/>
                </a:solidFill>
              </a:rPr>
              <a:t>This modeling technique is very useful</a:t>
            </a:r>
          </a:p>
          <a:p>
            <a:pPr algn="just" eaLnBrk="1" hangingPunct="1" indent="114300" latinLnBrk="1" lvl="0"/>
            <a:r>
              <a:rPr altLang="en-US" b="1" sz="3200" lang="en-US">
                <a:solidFill>
                  <a:schemeClr val="accent2"/>
                </a:solidFill>
              </a:rPr>
              <a:t> because??? </a:t>
            </a:r>
          </a:p>
          <a:p>
            <a:pPr algn="just" eaLnBrk="1" hangingPunct="1" indent="114300" latinLnBrk="1" lvl="0"/>
            <a:endParaRPr altLang="en-US" b="1" sz="3200" lang="en-US">
              <a:solidFill>
                <a:schemeClr val="accent2"/>
              </a:solidFill>
            </a:endParaRPr>
          </a:p>
          <a:p>
            <a:pPr algn="just" eaLnBrk="1" hangingPunct="1" indent="114300" latinLnBrk="1" lvl="0"/>
            <a:r>
              <a:rPr altLang="en-US" sz="2400" lang="en-US"/>
              <a:t>Used to predict the difference in the drug pharmacokinetics</a:t>
            </a:r>
          </a:p>
          <a:p>
            <a:pPr algn="just" eaLnBrk="1" hangingPunct="1" indent="114300" latinLnBrk="1" lvl="0"/>
            <a:r>
              <a:rPr altLang="en-US" sz="2400" lang="en-US"/>
              <a:t>in different species by changing the size, the blood flow,</a:t>
            </a:r>
          </a:p>
          <a:p>
            <a:pPr algn="just" eaLnBrk="1" hangingPunct="1" indent="114300" latinLnBrk="1" lvl="0"/>
            <a:r>
              <a:rPr altLang="en-US" sz="2400" lang="en-US"/>
              <a:t>and the elimination parameters for the different species. </a:t>
            </a:r>
          </a:p>
          <a:p>
            <a:pPr algn="just" eaLnBrk="1" hangingPunct="1" indent="114300" latinLnBrk="1" lvl="0"/>
            <a:endParaRPr altLang="en-US" sz="2400" lang="en-US"/>
          </a:p>
          <a:p>
            <a:pPr algn="just" eaLnBrk="1" hangingPunct="1" indent="114300" latinLnBrk="1" lvl="0"/>
            <a:r>
              <a:rPr altLang="en-US" sz="2400" lang="en-US"/>
              <a:t>Used to predict the change in drug pharmacokinetics due</a:t>
            </a:r>
          </a:p>
          <a:p>
            <a:pPr algn="just" eaLnBrk="1" hangingPunct="1" indent="114300" latinLnBrk="1" lvl="0"/>
            <a:r>
              <a:rPr altLang="en-US" sz="2400" lang="en-US"/>
              <a:t>to physiological and pathological changes.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2" presetSubtype="8">
                                  <p:stCondLst>
                                    <p:cond delay="0"/>
                                  </p:stCondLst>
                                  <p:childTnLst>
                                    <p:set>
                                      <p:cBhvr>
                                        <p:cTn dur="1" fill="hold" id="6">
                                          <p:stCondLst>
                                            <p:cond delay="0"/>
                                          </p:stCondLst>
                                        </p:cTn>
                                        <p:tgtEl>
                                          <p:spTgt spid="1048964">
                                            <p:txEl>
                                              <p:charRg st="1" end="40"/>
                                            </p:txEl>
                                          </p:spTgt>
                                        </p:tgtEl>
                                        <p:attrNameLst>
                                          <p:attrName>style.visibility</p:attrName>
                                        </p:attrNameLst>
                                      </p:cBhvr>
                                      <p:to>
                                        <p:strVal val="visible"/>
                                      </p:to>
                                    </p:set>
                                    <p:animEffect transition="in" filter="slide(fromLeft)">
                                      <p:cBhvr>
                                        <p:cTn dur="500" id="7"/>
                                        <p:tgtEl>
                                          <p:spTgt spid="1048964">
                                            <p:txEl>
                                              <p:charRg st="1" end="4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2" presetSubtype="8">
                                  <p:stCondLst>
                                    <p:cond delay="0"/>
                                  </p:stCondLst>
                                  <p:childTnLst>
                                    <p:set>
                                      <p:cBhvr>
                                        <p:cTn dur="1" fill="hold" id="11">
                                          <p:stCondLst>
                                            <p:cond delay="0"/>
                                          </p:stCondLst>
                                        </p:cTn>
                                        <p:tgtEl>
                                          <p:spTgt spid="1048964">
                                            <p:txEl>
                                              <p:charRg st="40" end="53"/>
                                            </p:txEl>
                                          </p:spTgt>
                                        </p:tgtEl>
                                        <p:attrNameLst>
                                          <p:attrName>style.visibility</p:attrName>
                                        </p:attrNameLst>
                                      </p:cBhvr>
                                      <p:to>
                                        <p:strVal val="visible"/>
                                      </p:to>
                                    </p:set>
                                    <p:animEffect transition="in" filter="slide(fromLeft)">
                                      <p:cBhvr>
                                        <p:cTn dur="500" id="12"/>
                                        <p:tgtEl>
                                          <p:spTgt spid="1048964">
                                            <p:txEl>
                                              <p:charRg st="40" end="53"/>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2" presetSubtype="8">
                                  <p:stCondLst>
                                    <p:cond delay="0"/>
                                  </p:stCondLst>
                                  <p:childTnLst>
                                    <p:set>
                                      <p:cBhvr>
                                        <p:cTn dur="1" fill="hold" id="16">
                                          <p:stCondLst>
                                            <p:cond delay="0"/>
                                          </p:stCondLst>
                                        </p:cTn>
                                        <p:tgtEl>
                                          <p:spTgt spid="1048964">
                                            <p:txEl>
                                              <p:charRg st="54" end="114"/>
                                            </p:txEl>
                                          </p:spTgt>
                                        </p:tgtEl>
                                        <p:attrNameLst>
                                          <p:attrName>style.visibility</p:attrName>
                                        </p:attrNameLst>
                                      </p:cBhvr>
                                      <p:to>
                                        <p:strVal val="visible"/>
                                      </p:to>
                                    </p:set>
                                    <p:animEffect transition="in" filter="slide(fromLeft)">
                                      <p:cBhvr>
                                        <p:cTn dur="500" id="17"/>
                                        <p:tgtEl>
                                          <p:spTgt spid="1048964">
                                            <p:txEl>
                                              <p:charRg st="54" end="114"/>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2" presetSubtype="8">
                                  <p:stCondLst>
                                    <p:cond delay="0"/>
                                  </p:stCondLst>
                                  <p:childTnLst>
                                    <p:set>
                                      <p:cBhvr>
                                        <p:cTn dur="1" fill="hold" id="21">
                                          <p:stCondLst>
                                            <p:cond delay="0"/>
                                          </p:stCondLst>
                                        </p:cTn>
                                        <p:tgtEl>
                                          <p:spTgt spid="1048964">
                                            <p:txEl>
                                              <p:charRg st="114" end="173"/>
                                            </p:txEl>
                                          </p:spTgt>
                                        </p:tgtEl>
                                        <p:attrNameLst>
                                          <p:attrName>style.visibility</p:attrName>
                                        </p:attrNameLst>
                                      </p:cBhvr>
                                      <p:to>
                                        <p:strVal val="visible"/>
                                      </p:to>
                                    </p:set>
                                    <p:animEffect transition="in" filter="slide(fromLeft)">
                                      <p:cBhvr>
                                        <p:cTn dur="500" id="22"/>
                                        <p:tgtEl>
                                          <p:spTgt spid="1048964">
                                            <p:txEl>
                                              <p:charRg st="114" end="173"/>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2" presetSubtype="8">
                                  <p:stCondLst>
                                    <p:cond delay="0"/>
                                  </p:stCondLst>
                                  <p:childTnLst>
                                    <p:set>
                                      <p:cBhvr>
                                        <p:cTn dur="1" fill="hold" id="26">
                                          <p:stCondLst>
                                            <p:cond delay="0"/>
                                          </p:stCondLst>
                                        </p:cTn>
                                        <p:tgtEl>
                                          <p:spTgt spid="1048964">
                                            <p:txEl>
                                              <p:charRg st="173" end="232"/>
                                            </p:txEl>
                                          </p:spTgt>
                                        </p:tgtEl>
                                        <p:attrNameLst>
                                          <p:attrName>style.visibility</p:attrName>
                                        </p:attrNameLst>
                                      </p:cBhvr>
                                      <p:to>
                                        <p:strVal val="visible"/>
                                      </p:to>
                                    </p:set>
                                    <p:animEffect transition="in" filter="slide(fromLeft)">
                                      <p:cBhvr>
                                        <p:cTn dur="500" id="27"/>
                                        <p:tgtEl>
                                          <p:spTgt spid="1048964">
                                            <p:txEl>
                                              <p:charRg st="173" end="232"/>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12" presetSubtype="8">
                                  <p:stCondLst>
                                    <p:cond delay="0"/>
                                  </p:stCondLst>
                                  <p:childTnLst>
                                    <p:set>
                                      <p:cBhvr>
                                        <p:cTn dur="1" fill="hold" id="31">
                                          <p:stCondLst>
                                            <p:cond delay="0"/>
                                          </p:stCondLst>
                                        </p:cTn>
                                        <p:tgtEl>
                                          <p:spTgt spid="1048964">
                                            <p:txEl>
                                              <p:charRg st="233" end="289"/>
                                            </p:txEl>
                                          </p:spTgt>
                                        </p:tgtEl>
                                        <p:attrNameLst>
                                          <p:attrName>style.visibility</p:attrName>
                                        </p:attrNameLst>
                                      </p:cBhvr>
                                      <p:to>
                                        <p:strVal val="visible"/>
                                      </p:to>
                                    </p:set>
                                    <p:animEffect transition="in" filter="slide(fromLeft)">
                                      <p:cBhvr>
                                        <p:cTn dur="500" id="32"/>
                                        <p:tgtEl>
                                          <p:spTgt spid="1048964">
                                            <p:txEl>
                                              <p:charRg st="233" end="289"/>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2" presetSubtype="8">
                                  <p:stCondLst>
                                    <p:cond delay="0"/>
                                  </p:stCondLst>
                                  <p:childTnLst>
                                    <p:set>
                                      <p:cBhvr>
                                        <p:cTn dur="1" fill="hold" id="36">
                                          <p:stCondLst>
                                            <p:cond delay="0"/>
                                          </p:stCondLst>
                                        </p:cTn>
                                        <p:tgtEl>
                                          <p:spTgt spid="1048964">
                                            <p:txEl>
                                              <p:charRg st="289" end="332"/>
                                            </p:txEl>
                                          </p:spTgt>
                                        </p:tgtEl>
                                        <p:attrNameLst>
                                          <p:attrName>style.visibility</p:attrName>
                                        </p:attrNameLst>
                                      </p:cBhvr>
                                      <p:to>
                                        <p:strVal val="visible"/>
                                      </p:to>
                                    </p:set>
                                    <p:animEffect transition="in" filter="slide(fromLeft)">
                                      <p:cBhvr>
                                        <p:cTn dur="500" id="37"/>
                                        <p:tgtEl>
                                          <p:spTgt spid="1048964">
                                            <p:txEl>
                                              <p:charRg st="289" end="3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65" name=""/>
        <p:cNvGrpSpPr/>
        <p:nvPr/>
      </p:nvGrpSpPr>
      <p:grpSpPr>
        <a:xfrm rot="0">
          <a:off x="0" y="0"/>
          <a:ext cx="0" cy="0"/>
          <a:chOff x="0" y="0"/>
          <a:chExt cx="0" cy="0"/>
        </a:xfrm>
      </p:grpSpPr>
      <p:sp>
        <p:nvSpPr>
          <p:cNvPr id="1048967"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26</a:t>
            </a:fld>
            <a:endParaRPr altLang="en-US" sz="1400" lang="ar-SA"/>
          </a:p>
        </p:txBody>
      </p:sp>
      <p:sp>
        <p:nvSpPr>
          <p:cNvPr id="1048968" name="Text Box 2"/>
          <p:cNvSpPr txBox="1"/>
          <p:nvPr/>
        </p:nvSpPr>
        <p:spPr>
          <a:xfrm rot="0">
            <a:off x="6477000" y="6019800"/>
            <a:ext cx="18288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spcBef>
                <a:spcPct val="50000"/>
              </a:spcBef>
            </a:pPr>
            <a:endParaRPr altLang="en-US" sz="1200" i="1" lang="ar-EG">
              <a:solidFill>
                <a:schemeClr val="hlink"/>
              </a:solidFill>
            </a:endParaRPr>
          </a:p>
        </p:txBody>
      </p:sp>
      <p:graphicFrame>
        <p:nvGraphicFramePr>
          <p:cNvPr id="4194311" name=""/>
          <p:cNvGraphicFramePr>
            <a:graphicFrameLocks/>
          </p:cNvGraphicFramePr>
          <p:nvPr/>
        </p:nvGraphicFramePr>
        <p:xfrm rot="0">
          <a:off x="0" y="0"/>
          <a:ext cx="9144000" cy="6858000"/>
        </p:xfrm>
        <a:graphic>
          <a:graphicData uri="http://schemas.openxmlformats.org/presentationml/2006/ole">
            <mc:AlternateContent xmlns:mc="http://schemas.openxmlformats.org/markup-compatibility/2006">
              <mc:Choice xmlns:v="urn:schemas-microsoft-com:vml" Requires="v">
                <p:oleObj name="Bitmap Image" r:id="rId1" spid="" imgH="6858000" imgW="9144000" showAsIcon="0" progId="Paint.Picture">
                  <p:embed followColorScheme="full"/>
                  <p:pic>
                    <p:nvPicPr>
                      <p:cNvPr id="2097164" name="Object 3"/>
                      <p:cNvPicPr>
                        <a:picLocks/>
                      </p:cNvPicPr>
                      <p:nvPr>
                        <p:ph sz="full" idx="1"/>
                      </p:nvPr>
                    </p:nvPicPr>
                    <p:blipFill>
                      <a:blip xmlns:r="http://schemas.openxmlformats.org/officeDocument/2006/relationships" r:embed="rId2"/>
                      <a:srcRect l="0" t="0" r="0" b="0"/>
                      <a:stretch>
                        <a:fillRect/>
                      </a:stretch>
                    </p:blipFill>
                    <p:spPr bwMode="auto">
                      <a:xfrm rot="0">
                        <a:off x="0" y="0"/>
                        <a:ext cx="9144000" cy="6858000"/>
                      </a:xfrm>
                      <a:prstGeom prst="rect"/>
                      <a:noFill/>
                      <a:ln>
                        <a:noFill/>
                      </a:ln>
                    </p:spPr>
                  </p:pic>
                </p:oleObj>
              </mc:Choice>
              <mc:Fallback>
                <p:oleObj name="Bitmap Image" r:id="rId1" spid="" imgH="6858000" imgW="9144000" showAsIcon="0" progId="Paint.Picture">
                  <p:embed followColorScheme="full"/>
                  <p:pic>
                    <p:nvPicPr>
                      <p:cNvPr id="2097164" name="Object 3"/>
                      <p:cNvPicPr>
                        <a:picLocks/>
                      </p:cNvPicPr>
                      <p:nvPr>
                        <p:ph sz="full" idx="1"/>
                      </p:nvPr>
                    </p:nvPicPr>
                    <p:blipFill>
                      <a:blip xmlns:r="http://schemas.openxmlformats.org/officeDocument/2006/relationships" r:embed="rId2"/>
                      <a:srcRect l="0" t="0" r="0" b="0"/>
                      <a:stretch>
                        <a:fillRect/>
                      </a:stretch>
                    </p:blipFill>
                    <p:spPr bwMode="auto">
                      <a:xfrm rot="0">
                        <a:off x="0" y="0"/>
                        <a:ext cx="9144000" cy="6858000"/>
                      </a:xfrm>
                      <a:prstGeom prst="rect"/>
                      <a:noFill/>
                      <a:ln>
                        <a:noFill/>
                      </a:ln>
                    </p:spPr>
                  </p:pic>
                </p:oleObj>
              </mc:Fallback>
            </mc:AlternateContent>
          </a:graphicData>
        </a:graphic>
      </p:graphicFrame>
      <p:sp>
        <p:nvSpPr>
          <p:cNvPr id="1048969" name="Rectangle 4"/>
          <p:cNvSpPr/>
          <p:nvPr/>
        </p:nvSpPr>
        <p:spPr>
          <a:xfrm rot="0">
            <a:off x="2286000" y="5867400"/>
            <a:ext cx="4421187" cy="57943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r>
              <a:rPr altLang="en-US" b="1" sz="3200" lang="en-US">
                <a:solidFill>
                  <a:srgbClr val="FFFF00"/>
                </a:solidFill>
              </a:rPr>
              <a:t>Physiologically Model</a:t>
            </a: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68" name=""/>
        <p:cNvGrpSpPr/>
        <p:nvPr/>
      </p:nvGrpSpPr>
      <p:grpSpPr>
        <a:xfrm rot="0">
          <a:off x="0" y="0"/>
          <a:ext cx="0" cy="0"/>
          <a:chOff x="0" y="0"/>
          <a:chExt cx="0" cy="0"/>
        </a:xfrm>
      </p:grpSpPr>
      <p:sp>
        <p:nvSpPr>
          <p:cNvPr id="1048972"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27</a:t>
            </a:fld>
            <a:endParaRPr altLang="en-US" sz="1400" lang="ar-SA"/>
          </a:p>
        </p:txBody>
      </p:sp>
      <p:sp>
        <p:nvSpPr>
          <p:cNvPr id="1048973" name="Rectangle 2"/>
          <p:cNvSpPr/>
          <p:nvPr/>
        </p:nvSpPr>
        <p:spPr>
          <a:xfrm rot="0">
            <a:off x="381000" y="2225675"/>
            <a:ext cx="8534400" cy="240665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eaLnBrk="1" hangingPunct="1" latinLnBrk="1" lvl="0"/>
            <a:r>
              <a:rPr altLang="en-US" b="1" sz="2800" lang="en-US">
                <a:solidFill>
                  <a:srgbClr val="FF3300"/>
                </a:solidFill>
              </a:rPr>
              <a:t>               Model-independent approach:</a:t>
            </a:r>
            <a:r>
              <a:rPr altLang="en-US" b="1" sz="2800" lang="en-US"/>
              <a:t> </a:t>
            </a:r>
            <a:r>
              <a:rPr altLang="en-US" sz="2800" lang="en-US"/>
              <a:t>  </a:t>
            </a:r>
          </a:p>
          <a:p>
            <a:pPr algn="just" eaLnBrk="1" hangingPunct="1" latinLnBrk="1" lvl="0"/>
            <a:endParaRPr altLang="en-US" sz="2800" lang="en-US"/>
          </a:p>
          <a:p>
            <a:pPr algn="just" eaLnBrk="1" hangingPunct="1" latinLnBrk="1" lvl="0"/>
            <a:r>
              <a:rPr altLang="en-US" sz="2400" lang="en-GB"/>
              <a:t>	This approach does not assume any specific model,</a:t>
            </a:r>
          </a:p>
          <a:p>
            <a:pPr algn="just" eaLnBrk="1" hangingPunct="1" latinLnBrk="1" lvl="0"/>
            <a:r>
              <a:rPr altLang="en-US" sz="2400" lang="en-GB"/>
              <a:t>           but it uses the total body clearance, mean residence</a:t>
            </a:r>
          </a:p>
          <a:p>
            <a:pPr algn="just" eaLnBrk="1" hangingPunct="1" latinLnBrk="1" lvl="0"/>
            <a:r>
              <a:rPr altLang="en-US" sz="2400" lang="en-GB"/>
              <a:t>           time and volume of distribution to describe the rate of</a:t>
            </a:r>
          </a:p>
          <a:p>
            <a:pPr algn="just" eaLnBrk="1" hangingPunct="1" latinLnBrk="1" lvl="0"/>
            <a:r>
              <a:rPr altLang="en-US" sz="2400" lang="en-GB"/>
              <a:t>           drug disposition.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7" presetSubtype="0">
                                  <p:stCondLst>
                                    <p:cond delay="0"/>
                                  </p:stCondLst>
                                  <p:iterate type="lt">
                                    <p:tmPct val="50000"/>
                                  </p:iterate>
                                  <p:childTnLst>
                                    <p:set>
                                      <p:cBhvr>
                                        <p:cTn dur="1" fill="hold" id="6">
                                          <p:stCondLst>
                                            <p:cond delay="0"/>
                                          </p:stCondLst>
                                        </p:cTn>
                                        <p:tgtEl>
                                          <p:spTgt spid="1048973">
                                            <p:txEl>
                                              <p:charRg st="0" end="46"/>
                                            </p:txEl>
                                          </p:spTgt>
                                        </p:tgtEl>
                                        <p:attrNameLst>
                                          <p:attrName>style.visibility</p:attrName>
                                        </p:attrNameLst>
                                      </p:cBhvr>
                                      <p:to>
                                        <p:strVal val="visible"/>
                                      </p:to>
                                    </p:set>
                                    <p:anim calcmode="discrete" valueType="clr">
                                      <p:cBhvr override="childStyle">
                                        <p:cTn dur="80" id="7"/>
                                        <p:tgtEl>
                                          <p:spTgt spid="1048973">
                                            <p:txEl>
                                              <p:charRg st="0" end="46"/>
                                            </p:txEl>
                                          </p:spTgt>
                                        </p:tgtEl>
                                        <p:attrNameLst>
                                          <p:attrName>style.color</p:attrName>
                                        </p:attrNameLst>
                                      </p:cBhvr>
                                      <p:tavLst>
                                        <p:tav tm="0">
                                          <p:val>
                                            <p:clrVal>
                                              <a:srgbClr val="00B000"/>
                                            </p:clrVal>
                                          </p:val>
                                        </p:tav>
                                        <p:tav tm="50000">
                                          <p:val>
                                            <p:clrVal>
                                              <a:srgbClr val="66CCFF"/>
                                            </p:clrVal>
                                          </p:val>
                                        </p:tav>
                                      </p:tavLst>
                                    </p:anim>
                                    <p:anim calcmode="discrete" valueType="clr">
                                      <p:cBhvr>
                                        <p:cTn dur="80" id="8"/>
                                        <p:tgtEl>
                                          <p:spTgt spid="1048973">
                                            <p:txEl>
                                              <p:charRg st="0" end="46"/>
                                            </p:txEl>
                                          </p:spTgt>
                                        </p:tgtEl>
                                        <p:attrNameLst>
                                          <p:attrName>fill.color</p:attrName>
                                        </p:attrNameLst>
                                      </p:cBhvr>
                                      <p:tavLst>
                                        <p:tav tm="0">
                                          <p:val>
                                            <p:clrVal>
                                              <a:srgbClr val="00B000"/>
                                            </p:clrVal>
                                          </p:val>
                                        </p:tav>
                                        <p:tav tm="50000">
                                          <p:val>
                                            <p:clrVal>
                                              <a:srgbClr val="66CCFF"/>
                                            </p:clrVal>
                                          </p:val>
                                        </p:tav>
                                      </p:tavLst>
                                    </p:anim>
                                    <p:set>
                                      <p:cBhvr>
                                        <p:cTn dur="80" id="9"/>
                                        <p:tgtEl>
                                          <p:spTgt spid="1048973">
                                            <p:txEl>
                                              <p:charRg st="0" end="46"/>
                                            </p:txEl>
                                          </p:spTgt>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12" presetSubtype="8">
                                  <p:stCondLst>
                                    <p:cond delay="0"/>
                                  </p:stCondLst>
                                  <p:childTnLst>
                                    <p:set>
                                      <p:cBhvr>
                                        <p:cTn dur="1" fill="hold" id="13">
                                          <p:stCondLst>
                                            <p:cond delay="0"/>
                                          </p:stCondLst>
                                        </p:cTn>
                                        <p:tgtEl>
                                          <p:spTgt spid="1048973">
                                            <p:txEl>
                                              <p:charRg st="47" end="98"/>
                                            </p:txEl>
                                          </p:spTgt>
                                        </p:tgtEl>
                                        <p:attrNameLst>
                                          <p:attrName>style.visibility</p:attrName>
                                        </p:attrNameLst>
                                      </p:cBhvr>
                                      <p:to>
                                        <p:strVal val="visible"/>
                                      </p:to>
                                    </p:set>
                                    <p:animEffect transition="in" filter="slide(fromLeft)">
                                      <p:cBhvr>
                                        <p:cTn dur="500" id="14"/>
                                        <p:tgtEl>
                                          <p:spTgt spid="1048973">
                                            <p:txEl>
                                              <p:charRg st="47" end="98"/>
                                            </p:txEl>
                                          </p:spTgt>
                                        </p:tgtEl>
                                      </p:cBhvr>
                                    </p:animEffec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2" presetSubtype="8">
                                  <p:stCondLst>
                                    <p:cond delay="0"/>
                                  </p:stCondLst>
                                  <p:childTnLst>
                                    <p:set>
                                      <p:cBhvr>
                                        <p:cTn dur="1" fill="hold" id="18">
                                          <p:stCondLst>
                                            <p:cond delay="0"/>
                                          </p:stCondLst>
                                        </p:cTn>
                                        <p:tgtEl>
                                          <p:spTgt spid="1048973">
                                            <p:txEl>
                                              <p:charRg st="98" end="162"/>
                                            </p:txEl>
                                          </p:spTgt>
                                        </p:tgtEl>
                                        <p:attrNameLst>
                                          <p:attrName>style.visibility</p:attrName>
                                        </p:attrNameLst>
                                      </p:cBhvr>
                                      <p:to>
                                        <p:strVal val="visible"/>
                                      </p:to>
                                    </p:set>
                                    <p:animEffect transition="in" filter="slide(fromLeft)">
                                      <p:cBhvr>
                                        <p:cTn dur="500" id="19"/>
                                        <p:tgtEl>
                                          <p:spTgt spid="1048973">
                                            <p:txEl>
                                              <p:charRg st="98" end="162"/>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12" presetSubtype="8">
                                  <p:stCondLst>
                                    <p:cond delay="0"/>
                                  </p:stCondLst>
                                  <p:childTnLst>
                                    <p:set>
                                      <p:cBhvr>
                                        <p:cTn dur="1" fill="hold" id="23">
                                          <p:stCondLst>
                                            <p:cond delay="0"/>
                                          </p:stCondLst>
                                        </p:cTn>
                                        <p:tgtEl>
                                          <p:spTgt spid="1048973">
                                            <p:txEl>
                                              <p:charRg st="162" end="229"/>
                                            </p:txEl>
                                          </p:spTgt>
                                        </p:tgtEl>
                                        <p:attrNameLst>
                                          <p:attrName>style.visibility</p:attrName>
                                        </p:attrNameLst>
                                      </p:cBhvr>
                                      <p:to>
                                        <p:strVal val="visible"/>
                                      </p:to>
                                    </p:set>
                                    <p:animEffect transition="in" filter="slide(fromLeft)">
                                      <p:cBhvr>
                                        <p:cTn dur="500" id="24"/>
                                        <p:tgtEl>
                                          <p:spTgt spid="1048973">
                                            <p:txEl>
                                              <p:charRg st="162" end="229"/>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12" presetSubtype="8">
                                  <p:stCondLst>
                                    <p:cond delay="0"/>
                                  </p:stCondLst>
                                  <p:childTnLst>
                                    <p:set>
                                      <p:cBhvr>
                                        <p:cTn dur="1" fill="hold" id="28">
                                          <p:stCondLst>
                                            <p:cond delay="0"/>
                                          </p:stCondLst>
                                        </p:cTn>
                                        <p:tgtEl>
                                          <p:spTgt spid="1048973">
                                            <p:txEl>
                                              <p:charRg st="229" end="258"/>
                                            </p:txEl>
                                          </p:spTgt>
                                        </p:tgtEl>
                                        <p:attrNameLst>
                                          <p:attrName>style.visibility</p:attrName>
                                        </p:attrNameLst>
                                      </p:cBhvr>
                                      <p:to>
                                        <p:strVal val="visible"/>
                                      </p:to>
                                    </p:set>
                                    <p:animEffect transition="in" filter="slide(fromLeft)">
                                      <p:cBhvr>
                                        <p:cTn dur="500" id="29"/>
                                        <p:tgtEl>
                                          <p:spTgt spid="1048973">
                                            <p:txEl>
                                              <p:charRg st="229" end="2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1" showMasterSp="1">
  <p:cSld>
    <p:spTree>
      <p:nvGrpSpPr>
        <p:cNvPr id="171" name=""/>
        <p:cNvGrpSpPr/>
        <p:nvPr/>
      </p:nvGrpSpPr>
      <p:grpSpPr>
        <a:xfrm rot="0">
          <a:off x="0" y="0"/>
          <a:ext cx="0" cy="0"/>
          <a:chOff x="0" y="0"/>
          <a:chExt cx="0" cy="0"/>
        </a:xfrm>
      </p:grpSpPr>
      <p:sp>
        <p:nvSpPr>
          <p:cNvPr id="1048976"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28</a:t>
            </a:fld>
            <a:endParaRPr altLang="en-US" sz="1400" lang="ar-SA"/>
          </a:p>
        </p:txBody>
      </p:sp>
      <p:sp>
        <p:nvSpPr>
          <p:cNvPr id="1048977" name="WordArt 4"/>
          <p:cNvSpPr/>
          <p:nvPr/>
        </p:nvSpPr>
        <p:spPr>
          <a:xfrm rot="0">
            <a:off x="990600" y="2133600"/>
            <a:ext cx="7239000" cy="2286000"/>
          </a:xfrm>
          <a:prstGeom prst="rect"/>
        </p:spPr>
        <p:txBody>
          <a:bodyPr anchor="t" bIns="45720" fromWordArt="1" lIns="91440" rIns="91440" tIns="45720" vert="horz" wrap="none">
            <a:prstTxWarp prst="textCanDown">
              <a:avLst>
                <a:gd fmla="val 24168" name="adj"/>
              </a:avLst>
            </a:prstTxWarp>
          </a:bodyPr>
          <a:p>
            <a:pPr algn="ctr"/>
            <a:r>
              <a:rPr b="0" sz="3600" i="0" kern="10" normalizeH="0" spc="0">
                <a:ln w="9525" cap="flat" cmpd="sng">
                  <a:solidFill>
                    <a:srgbClr val="000000">
                      <a:alpha val="100000"/>
                    </a:srgbClr>
                  </a:solidFill>
                  <a:prstDash val="solid"/>
                  <a:round/>
                </a:ln>
                <a:gradFill rotWithShape="0">
                  <a:gsLst>
                    <a:gs pos="0">
                      <a:srgbClr val="66FFFF">
                        <a:alpha val="100000"/>
                      </a:srgbClr>
                    </a:gs>
                    <a:gs pos="100000">
                      <a:srgbClr val="BBB5AB">
                        <a:alpha val="100000"/>
                      </a:srgbClr>
                    </a:gs>
                  </a:gsLst>
                  <a:lin ang="2700000" scaled="1"/>
                </a:gradFill>
                <a:latin typeface="Times New Roman"/>
                <a:ea typeface="Times New Roman"/>
              </a:rPr>
              <a:t>Mathematical Review</a:t>
            </a:r>
          </a:p>
        </p:txBody>
      </p:sp>
    </p:spTree>
  </p:cSld>
  <p:clrMapOvr>
    <a:masterClrMapping/>
  </p:clrMapOvr>
  <p:transition spd="slow" advClick="1">
    <p:comb dir="horz"/>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0" presetSubtype="0">
                                  <p:stCondLst>
                                    <p:cond delay="0"/>
                                  </p:stCondLst>
                                  <p:childTnLst>
                                    <p:set>
                                      <p:cBhvr>
                                        <p:cTn dur="1" fill="hold" id="6">
                                          <p:stCondLst>
                                            <p:cond delay="0"/>
                                          </p:stCondLst>
                                        </p:cTn>
                                        <p:tgtEl>
                                          <p:spTgt spid="1048977"/>
                                        </p:tgtEl>
                                        <p:attrNameLst>
                                          <p:attrName>style.visibility</p:attrName>
                                        </p:attrNameLst>
                                      </p:cBhvr>
                                      <p:to>
                                        <p:strVal val="visible"/>
                                      </p:to>
                                    </p:set>
                                    <p:animEffect transition="in" filter="fade">
                                      <p:cBhvr>
                                        <p:cTn dur="2000" id="7"/>
                                        <p:tgtEl>
                                          <p:spTgt spid="1048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1" showMasterSp="1">
  <p:cSld>
    <p:spTree>
      <p:nvGrpSpPr>
        <p:cNvPr id="174" name=""/>
        <p:cNvGrpSpPr/>
        <p:nvPr/>
      </p:nvGrpSpPr>
      <p:grpSpPr>
        <a:xfrm rot="0">
          <a:off x="0" y="0"/>
          <a:ext cx="0" cy="0"/>
          <a:chOff x="0" y="0"/>
          <a:chExt cx="0" cy="0"/>
        </a:xfrm>
      </p:grpSpPr>
      <p:sp>
        <p:nvSpPr>
          <p:cNvPr id="1048981"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29</a:t>
            </a:fld>
            <a:endParaRPr altLang="en-US" sz="1400" lang="ar-SA"/>
          </a:p>
        </p:txBody>
      </p:sp>
      <p:sp>
        <p:nvSpPr>
          <p:cNvPr id="1048982" name="Rectangle 2"/>
          <p:cNvSpPr/>
          <p:nvPr>
            <p:ph type="title" sz="full" idx="0"/>
          </p:nvPr>
        </p:nvSpPr>
        <p:spPr>
          <a:xfrm rot="0">
            <a:off x="457200" y="15240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sz="4000" lang="en-US" u="sng"/>
              <a:t>Functions</a:t>
            </a:r>
          </a:p>
        </p:txBody>
      </p:sp>
      <p:graphicFrame>
        <p:nvGraphicFramePr>
          <p:cNvPr id="4194312" name=""/>
          <p:cNvGraphicFramePr>
            <a:graphicFrameLocks/>
          </p:cNvGraphicFramePr>
          <p:nvPr/>
        </p:nvGraphicFramePr>
        <p:xfrm rot="0">
          <a:off x="3429000" y="1219200"/>
          <a:ext cx="2286000" cy="714375"/>
        </p:xfrm>
        <a:graphic>
          <a:graphicData uri="http://schemas.openxmlformats.org/presentationml/2006/ole">
            <mc:AlternateContent xmlns:mc="http://schemas.openxmlformats.org/markup-compatibility/2006">
              <mc:Choice xmlns:v="urn:schemas-microsoft-com:vml" Requires="v">
                <p:oleObj name="Equation" r:id="rId1" spid="" imgH="714375" imgW="2286000" showAsIcon="0" progId="Equation.3">
                  <p:embed followColorScheme="full"/>
                  <p:pic>
                    <p:nvPicPr>
                      <p:cNvPr id="2097165" name="Object 3"/>
                      <p:cNvPicPr>
                        <a:picLocks/>
                      </p:cNvPicPr>
                      <p:nvPr>
                        <p:ph sz="half" idx="1"/>
                      </p:nvPr>
                    </p:nvPicPr>
                    <p:blipFill>
                      <a:blip xmlns:r="http://schemas.openxmlformats.org/officeDocument/2006/relationships" r:embed="rId2"/>
                      <a:srcRect l="0" t="0" r="0" b="0"/>
                      <a:stretch>
                        <a:fillRect/>
                      </a:stretch>
                    </p:blipFill>
                    <p:spPr bwMode="auto">
                      <a:xfrm rot="0">
                        <a:off x="3429000" y="1219200"/>
                        <a:ext cx="2286000" cy="714375"/>
                      </a:xfrm>
                      <a:prstGeom prst="rect"/>
                      <a:noFill/>
                      <a:ln>
                        <a:noFill/>
                      </a:ln>
                    </p:spPr>
                  </p:pic>
                </p:oleObj>
              </mc:Choice>
              <mc:Fallback>
                <p:oleObj name="Equation" r:id="rId1" spid="" imgH="714375" imgW="2286000" showAsIcon="0" progId="Equation.3">
                  <p:embed followColorScheme="full"/>
                  <p:pic>
                    <p:nvPicPr>
                      <p:cNvPr id="2097165" name="Object 3"/>
                      <p:cNvPicPr>
                        <a:picLocks/>
                      </p:cNvPicPr>
                      <p:nvPr>
                        <p:ph sz="half" idx="1"/>
                      </p:nvPr>
                    </p:nvPicPr>
                    <p:blipFill>
                      <a:blip xmlns:r="http://schemas.openxmlformats.org/officeDocument/2006/relationships" r:embed="rId2"/>
                      <a:srcRect l="0" t="0" r="0" b="0"/>
                      <a:stretch>
                        <a:fillRect/>
                      </a:stretch>
                    </p:blipFill>
                    <p:spPr bwMode="auto">
                      <a:xfrm rot="0">
                        <a:off x="3429000" y="1219200"/>
                        <a:ext cx="2286000" cy="714375"/>
                      </a:xfrm>
                      <a:prstGeom prst="rect"/>
                      <a:noFill/>
                      <a:ln>
                        <a:noFill/>
                      </a:ln>
                    </p:spPr>
                  </p:pic>
                </p:oleObj>
              </mc:Fallback>
            </mc:AlternateContent>
          </a:graphicData>
        </a:graphic>
      </p:graphicFrame>
      <p:graphicFrame>
        <p:nvGraphicFramePr>
          <p:cNvPr id="4194313" name=""/>
          <p:cNvGraphicFramePr>
            <a:graphicFrameLocks/>
          </p:cNvGraphicFramePr>
          <p:nvPr/>
        </p:nvGraphicFramePr>
        <p:xfrm rot="0">
          <a:off x="1524000" y="3054350"/>
          <a:ext cx="1447800" cy="749300"/>
        </p:xfrm>
        <a:graphic>
          <a:graphicData uri="http://schemas.openxmlformats.org/presentationml/2006/ole">
            <mc:AlternateContent xmlns:mc="http://schemas.openxmlformats.org/markup-compatibility/2006">
              <mc:Choice xmlns:v="urn:schemas-microsoft-com:vml" Requires="v">
                <p:oleObj name="Equation" r:id="rId3" spid="" imgH="749300" imgW="1447800" showAsIcon="0" progId="Equation.3">
                  <p:embed followColorScheme="full"/>
                  <p:pic>
                    <p:nvPicPr>
                      <p:cNvPr id="2097166" name="Object 4"/>
                      <p:cNvPicPr>
                        <a:picLocks/>
                      </p:cNvPicPr>
                      <p:nvPr>
                        <p:ph sz="quarter" idx="2"/>
                      </p:nvPr>
                    </p:nvPicPr>
                    <p:blipFill>
                      <a:blip xmlns:r="http://schemas.openxmlformats.org/officeDocument/2006/relationships" r:embed="rId4"/>
                      <a:srcRect l="0" t="0" r="0" b="0"/>
                      <a:stretch>
                        <a:fillRect/>
                      </a:stretch>
                    </p:blipFill>
                    <p:spPr bwMode="auto">
                      <a:xfrm rot="0">
                        <a:off x="1524000" y="3054350"/>
                        <a:ext cx="1447800" cy="749300"/>
                      </a:xfrm>
                      <a:prstGeom prst="rect"/>
                      <a:noFill/>
                      <a:ln>
                        <a:noFill/>
                      </a:ln>
                    </p:spPr>
                  </p:pic>
                </p:oleObj>
              </mc:Choice>
              <mc:Fallback>
                <p:oleObj name="Equation" r:id="rId3" spid="" imgH="749300" imgW="1447800" showAsIcon="0" progId="Equation.3">
                  <p:embed followColorScheme="full"/>
                  <p:pic>
                    <p:nvPicPr>
                      <p:cNvPr id="2097166" name="Object 4"/>
                      <p:cNvPicPr>
                        <a:picLocks/>
                      </p:cNvPicPr>
                      <p:nvPr>
                        <p:ph sz="quarter" idx="2"/>
                      </p:nvPr>
                    </p:nvPicPr>
                    <p:blipFill>
                      <a:blip xmlns:r="http://schemas.openxmlformats.org/officeDocument/2006/relationships" r:embed="rId4"/>
                      <a:srcRect l="0" t="0" r="0" b="0"/>
                      <a:stretch>
                        <a:fillRect/>
                      </a:stretch>
                    </p:blipFill>
                    <p:spPr bwMode="auto">
                      <a:xfrm rot="0">
                        <a:off x="1524000" y="3054350"/>
                        <a:ext cx="1447800" cy="749300"/>
                      </a:xfrm>
                      <a:prstGeom prst="rect"/>
                      <a:noFill/>
                      <a:ln>
                        <a:noFill/>
                      </a:ln>
                    </p:spPr>
                  </p:pic>
                </p:oleObj>
              </mc:Fallback>
            </mc:AlternateContent>
          </a:graphicData>
        </a:graphic>
      </p:graphicFrame>
      <p:sp>
        <p:nvSpPr>
          <p:cNvPr id="1048983" name="Text Box 5"/>
          <p:cNvSpPr txBox="1"/>
          <p:nvPr/>
        </p:nvSpPr>
        <p:spPr>
          <a:xfrm rot="0">
            <a:off x="685800" y="1828800"/>
            <a:ext cx="7772400" cy="18018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spcBef>
                <a:spcPct val="50000"/>
              </a:spcBef>
            </a:pPr>
            <a:r>
              <a:rPr altLang="en-US" sz="2800" lang="en-US">
                <a:latin typeface="Garamond" pitchFamily="18" charset="0"/>
              </a:rPr>
              <a:t>“x” is independent variable</a:t>
            </a:r>
          </a:p>
          <a:p>
            <a:pPr eaLnBrk="1" hangingPunct="1" latinLnBrk="1" lvl="0">
              <a:spcBef>
                <a:spcPct val="50000"/>
              </a:spcBef>
            </a:pPr>
            <a:r>
              <a:rPr altLang="en-US" sz="2800" lang="en-US">
                <a:latin typeface="Garamond" pitchFamily="18" charset="0"/>
              </a:rPr>
              <a:t>“y” is dependent variable</a:t>
            </a:r>
          </a:p>
          <a:p>
            <a:pPr eaLnBrk="1" hangingPunct="1" latinLnBrk="1" lvl="0">
              <a:spcBef>
                <a:spcPct val="50000"/>
              </a:spcBef>
            </a:pPr>
            <a:r>
              <a:rPr altLang="en-US" sz="2800" lang="en-US">
                <a:latin typeface="Garamond" pitchFamily="18" charset="0"/>
              </a:rPr>
              <a:t>eg.  </a:t>
            </a:r>
          </a:p>
        </p:txBody>
      </p:sp>
      <p:sp>
        <p:nvSpPr>
          <p:cNvPr id="1048984" name="Rectangle 17"/>
          <p:cNvSpPr/>
          <p:nvPr/>
        </p:nvSpPr>
        <p:spPr>
          <a:xfrm rot="0">
            <a:off x="3124200" y="4419600"/>
            <a:ext cx="1752600" cy="457200"/>
          </a:xfrm>
          <a:prstGeom prst="rect"/>
          <a:solidFill>
            <a:schemeClr val="lt1"/>
          </a:solidFill>
          <a:ln w="9525" cap="flat" cmpd="sng">
            <a:solidFill>
              <a:schemeClr val="lt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85" name="Rectangle 18"/>
          <p:cNvSpPr/>
          <p:nvPr/>
        </p:nvSpPr>
        <p:spPr>
          <a:xfrm rot="0">
            <a:off x="5181600" y="4419600"/>
            <a:ext cx="1752600" cy="457200"/>
          </a:xfrm>
          <a:prstGeom prst="rect"/>
          <a:solidFill>
            <a:schemeClr val="lt1"/>
          </a:solidFill>
          <a:ln w="9525" cap="flat" cmpd="sng">
            <a:solidFill>
              <a:schemeClr val="lt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86" name="Rectangle 19"/>
          <p:cNvSpPr/>
          <p:nvPr/>
        </p:nvSpPr>
        <p:spPr>
          <a:xfrm rot="0">
            <a:off x="3124200" y="4953000"/>
            <a:ext cx="1752600" cy="457200"/>
          </a:xfrm>
          <a:prstGeom prst="rect"/>
          <a:solidFill>
            <a:schemeClr val="lt1"/>
          </a:solidFill>
          <a:ln w="9525" cap="flat" cmpd="sng">
            <a:solidFill>
              <a:schemeClr val="lt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87" name="Rectangle 20"/>
          <p:cNvSpPr/>
          <p:nvPr/>
        </p:nvSpPr>
        <p:spPr>
          <a:xfrm rot="0">
            <a:off x="5105400" y="4876800"/>
            <a:ext cx="1752600" cy="457200"/>
          </a:xfrm>
          <a:prstGeom prst="rect"/>
          <a:solidFill>
            <a:schemeClr val="lt1"/>
          </a:solidFill>
          <a:ln w="9525" cap="flat" cmpd="sng">
            <a:solidFill>
              <a:schemeClr val="lt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88" name="Rectangle 21"/>
          <p:cNvSpPr/>
          <p:nvPr/>
        </p:nvSpPr>
        <p:spPr>
          <a:xfrm rot="0">
            <a:off x="3124200" y="5410200"/>
            <a:ext cx="1752600" cy="457200"/>
          </a:xfrm>
          <a:prstGeom prst="rect"/>
          <a:solidFill>
            <a:schemeClr val="lt1"/>
          </a:solidFill>
          <a:ln w="9525" cap="flat" cmpd="sng">
            <a:solidFill>
              <a:schemeClr val="lt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89" name="Rectangle 22"/>
          <p:cNvSpPr/>
          <p:nvPr/>
        </p:nvSpPr>
        <p:spPr>
          <a:xfrm rot="0">
            <a:off x="5181600" y="5334000"/>
            <a:ext cx="1752600" cy="457200"/>
          </a:xfrm>
          <a:prstGeom prst="rect"/>
          <a:solidFill>
            <a:schemeClr val="lt1"/>
          </a:solidFill>
          <a:ln w="9525" cap="flat" cmpd="sng">
            <a:solidFill>
              <a:schemeClr val="lt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90" name="Rectangle 23"/>
          <p:cNvSpPr/>
          <p:nvPr/>
        </p:nvSpPr>
        <p:spPr>
          <a:xfrm rot="0">
            <a:off x="3200400" y="5867400"/>
            <a:ext cx="1752600" cy="457200"/>
          </a:xfrm>
          <a:prstGeom prst="rect"/>
          <a:solidFill>
            <a:schemeClr val="lt1"/>
          </a:solidFill>
          <a:ln w="9525" cap="flat" cmpd="sng">
            <a:solidFill>
              <a:schemeClr val="lt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991" name="Rectangle 24"/>
          <p:cNvSpPr/>
          <p:nvPr/>
        </p:nvSpPr>
        <p:spPr>
          <a:xfrm rot="0">
            <a:off x="5181600" y="5791200"/>
            <a:ext cx="1752600" cy="457200"/>
          </a:xfrm>
          <a:prstGeom prst="rect"/>
          <a:solidFill>
            <a:schemeClr val="lt1"/>
          </a:solidFill>
          <a:ln w="9525" cap="flat" cmpd="sng">
            <a:solidFill>
              <a:schemeClr val="lt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982"/>
                                        </p:tgtEl>
                                        <p:attrNameLst>
                                          <p:attrName>style.visibility</p:attrName>
                                        </p:attrNameLst>
                                      </p:cBhvr>
                                      <p:to>
                                        <p:strVal val="visible"/>
                                      </p:to>
                                    </p:set>
                                    <p:animEffect transition="in" filter="blinds(horizontal)">
                                      <p:cBhvr>
                                        <p:cTn dur="500" id="7"/>
                                        <p:tgtEl>
                                          <p:spTgt spid="1048982"/>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9" presetSubtype="0">
                                  <p:stCondLst>
                                    <p:cond delay="0"/>
                                  </p:stCondLst>
                                  <p:childTnLst>
                                    <p:set>
                                      <p:cBhvr>
                                        <p:cTn dur="1" fill="hold" id="11">
                                          <p:stCondLst>
                                            <p:cond delay="0"/>
                                          </p:stCondLst>
                                        </p:cTn>
                                        <p:tgtEl>
                                          <p:spTgt spid="4194312"/>
                                        </p:tgtEl>
                                        <p:attrNameLst>
                                          <p:attrName>style.visibility</p:attrName>
                                        </p:attrNameLst>
                                      </p:cBhvr>
                                      <p:to>
                                        <p:strVal val="visible"/>
                                      </p:to>
                                    </p:set>
                                    <p:animEffect transition="in" filter="dissolve">
                                      <p:cBhvr>
                                        <p:cTn dur="500" id="12"/>
                                        <p:tgtEl>
                                          <p:spTgt spid="4194312"/>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2" presetSubtype="4">
                                  <p:stCondLst>
                                    <p:cond delay="0"/>
                                  </p:stCondLst>
                                  <p:childTnLst>
                                    <p:set>
                                      <p:cBhvr>
                                        <p:cTn dur="1" fill="hold" id="16">
                                          <p:stCondLst>
                                            <p:cond delay="0"/>
                                          </p:stCondLst>
                                        </p:cTn>
                                        <p:tgtEl>
                                          <p:spTgt spid="1048983">
                                            <p:txEl>
                                              <p:charRg st="0" end="28"/>
                                            </p:txEl>
                                          </p:spTgt>
                                        </p:tgtEl>
                                        <p:attrNameLst>
                                          <p:attrName>style.visibility</p:attrName>
                                        </p:attrNameLst>
                                      </p:cBhvr>
                                      <p:to>
                                        <p:strVal val="visible"/>
                                      </p:to>
                                    </p:set>
                                    <p:animEffect transition="in" filter="slide(fromBottom)">
                                      <p:cBhvr>
                                        <p:cTn dur="500" id="17"/>
                                        <p:tgtEl>
                                          <p:spTgt spid="1048983">
                                            <p:txEl>
                                              <p:charRg st="0" end="28"/>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2" presetSubtype="4">
                                  <p:stCondLst>
                                    <p:cond delay="0"/>
                                  </p:stCondLst>
                                  <p:childTnLst>
                                    <p:set>
                                      <p:cBhvr>
                                        <p:cTn dur="1" fill="hold" id="21">
                                          <p:stCondLst>
                                            <p:cond delay="0"/>
                                          </p:stCondLst>
                                        </p:cTn>
                                        <p:tgtEl>
                                          <p:spTgt spid="1048983">
                                            <p:txEl>
                                              <p:charRg st="28" end="54"/>
                                            </p:txEl>
                                          </p:spTgt>
                                        </p:tgtEl>
                                        <p:attrNameLst>
                                          <p:attrName>style.visibility</p:attrName>
                                        </p:attrNameLst>
                                      </p:cBhvr>
                                      <p:to>
                                        <p:strVal val="visible"/>
                                      </p:to>
                                    </p:set>
                                    <p:animEffect transition="in" filter="slide(fromBottom)">
                                      <p:cBhvr>
                                        <p:cTn dur="500" id="22"/>
                                        <p:tgtEl>
                                          <p:spTgt spid="1048983">
                                            <p:txEl>
                                              <p:charRg st="28" end="54"/>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8983">
                                            <p:txEl>
                                              <p:charRg st="54" end="60"/>
                                            </p:txEl>
                                          </p:spTgt>
                                        </p:tgtEl>
                                        <p:attrNameLst>
                                          <p:attrName>style.visibility</p:attrName>
                                        </p:attrNameLst>
                                      </p:cBhvr>
                                      <p:to>
                                        <p:strVal val="visible"/>
                                      </p:to>
                                    </p:set>
                                    <p:animEffect transition="in" filter="blinds(horizontal)">
                                      <p:cBhvr>
                                        <p:cTn dur="500" id="27"/>
                                        <p:tgtEl>
                                          <p:spTgt spid="1048983">
                                            <p:txEl>
                                              <p:charRg st="54" end="60"/>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14" presetSubtype="10">
                                  <p:stCondLst>
                                    <p:cond delay="0"/>
                                  </p:stCondLst>
                                  <p:childTnLst>
                                    <p:set>
                                      <p:cBhvr>
                                        <p:cTn dur="1" fill="hold" id="31">
                                          <p:stCondLst>
                                            <p:cond delay="0"/>
                                          </p:stCondLst>
                                        </p:cTn>
                                        <p:tgtEl>
                                          <p:spTgt spid="4194313"/>
                                        </p:tgtEl>
                                        <p:attrNameLst>
                                          <p:attrName>style.visibility</p:attrName>
                                        </p:attrNameLst>
                                      </p:cBhvr>
                                      <p:to>
                                        <p:strVal val="visible"/>
                                      </p:to>
                                    </p:set>
                                    <p:animEffect transition="in" filter="randombar(horizontal)">
                                      <p:cBhvr>
                                        <p:cTn dur="500" id="32"/>
                                        <p:tgtEl>
                                          <p:spTgt spid="4194313"/>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grpId="0" id="35" nodeType="clickEffect" presetClass="exit" presetID="10" presetSubtype="0">
                                  <p:stCondLst>
                                    <p:cond delay="0"/>
                                  </p:stCondLst>
                                  <p:childTnLst>
                                    <p:animEffect transition="out" filter="fade">
                                      <p:cBhvr>
                                        <p:cTn dur="2000" id="36"/>
                                        <p:tgtEl>
                                          <p:spTgt spid="1048984"/>
                                        </p:tgtEl>
                                      </p:cBhvr>
                                    </p:animEffect>
                                    <p:set>
                                      <p:cBhvr>
                                        <p:cTn dur="1" fill="hold" id="37">
                                          <p:stCondLst>
                                            <p:cond delay="1999"/>
                                          </p:stCondLst>
                                        </p:cTn>
                                        <p:tgtEl>
                                          <p:spTgt spid="1048984"/>
                                        </p:tgtEl>
                                        <p:attrNameLst>
                                          <p:attrName>style.visibility</p:attrName>
                                        </p:attrNameLst>
                                      </p:cBhvr>
                                      <p:to>
                                        <p:strVal val="hidden"/>
                                      </p:to>
                                    </p:set>
                                  </p:childTnLst>
                                </p:cTn>
                              </p:par>
                            </p:childTnLst>
                          </p:cTn>
                        </p:par>
                      </p:childTnLst>
                    </p:cTn>
                  </p:par>
                  <p:par>
                    <p:cTn fill="hold" id="38" nodeType="clickPar">
                      <p:stCondLst>
                        <p:cond delay="indefinite"/>
                      </p:stCondLst>
                      <p:childTnLst>
                        <p:par>
                          <p:cTn fill="hold" id="39" nodeType="withGroup">
                            <p:stCondLst>
                              <p:cond delay="0"/>
                            </p:stCondLst>
                            <p:childTnLst>
                              <p:par>
                                <p:cTn fill="hold" grpId="0" id="40" nodeType="clickEffect" presetClass="exit" presetID="18" presetSubtype="12">
                                  <p:stCondLst>
                                    <p:cond delay="0"/>
                                  </p:stCondLst>
                                  <p:childTnLst>
                                    <p:animEffect transition="out" filter="strips(downLeft)">
                                      <p:cBhvr>
                                        <p:cTn dur="500" id="41"/>
                                        <p:tgtEl>
                                          <p:spTgt spid="1048985"/>
                                        </p:tgtEl>
                                      </p:cBhvr>
                                    </p:animEffect>
                                    <p:set>
                                      <p:cBhvr>
                                        <p:cTn dur="1" fill="hold" id="42">
                                          <p:stCondLst>
                                            <p:cond delay="499"/>
                                          </p:stCondLst>
                                        </p:cTn>
                                        <p:tgtEl>
                                          <p:spTgt spid="1048985"/>
                                        </p:tgtEl>
                                        <p:attrNameLst>
                                          <p:attrName>style.visibility</p:attrName>
                                        </p:attrNameLst>
                                      </p:cBhvr>
                                      <p:to>
                                        <p:strVal val="hidden"/>
                                      </p:to>
                                    </p:set>
                                  </p:childTnLst>
                                </p:cTn>
                              </p:par>
                            </p:childTnLst>
                          </p:cTn>
                        </p:par>
                      </p:childTnLst>
                    </p:cTn>
                  </p:par>
                  <p:par>
                    <p:cTn fill="hold" id="43" nodeType="clickPar">
                      <p:stCondLst>
                        <p:cond delay="indefinite"/>
                      </p:stCondLst>
                      <p:childTnLst>
                        <p:par>
                          <p:cTn fill="hold" id="44" nodeType="withGroup">
                            <p:stCondLst>
                              <p:cond delay="0"/>
                            </p:stCondLst>
                            <p:childTnLst>
                              <p:par>
                                <p:cTn fill="hold" grpId="0" id="45" nodeType="clickEffect" presetClass="exit" presetID="10" presetSubtype="0">
                                  <p:stCondLst>
                                    <p:cond delay="0"/>
                                  </p:stCondLst>
                                  <p:childTnLst>
                                    <p:animEffect transition="out" filter="fade">
                                      <p:cBhvr>
                                        <p:cTn dur="2000" id="46"/>
                                        <p:tgtEl>
                                          <p:spTgt spid="1048986"/>
                                        </p:tgtEl>
                                      </p:cBhvr>
                                    </p:animEffect>
                                    <p:set>
                                      <p:cBhvr>
                                        <p:cTn dur="1" fill="hold" id="47">
                                          <p:stCondLst>
                                            <p:cond delay="1999"/>
                                          </p:stCondLst>
                                        </p:cTn>
                                        <p:tgtEl>
                                          <p:spTgt spid="1048986"/>
                                        </p:tgtEl>
                                        <p:attrNameLst>
                                          <p:attrName>style.visibility</p:attrName>
                                        </p:attrNameLst>
                                      </p:cBhvr>
                                      <p:to>
                                        <p:strVal val="hidden"/>
                                      </p:to>
                                    </p:set>
                                  </p:childTnLst>
                                </p:cTn>
                              </p:par>
                            </p:childTnLst>
                          </p:cTn>
                        </p:par>
                      </p:childTnLst>
                    </p:cTn>
                  </p:par>
                  <p:par>
                    <p:cTn fill="hold" id="48" nodeType="clickPar">
                      <p:stCondLst>
                        <p:cond delay="indefinite"/>
                      </p:stCondLst>
                      <p:childTnLst>
                        <p:par>
                          <p:cTn fill="hold" id="49" nodeType="withGroup">
                            <p:stCondLst>
                              <p:cond delay="0"/>
                            </p:stCondLst>
                            <p:childTnLst>
                              <p:par>
                                <p:cTn fill="hold" grpId="0" id="50" nodeType="clickEffect" presetClass="exit" presetID="18" presetSubtype="12">
                                  <p:stCondLst>
                                    <p:cond delay="0"/>
                                  </p:stCondLst>
                                  <p:childTnLst>
                                    <p:animEffect transition="out" filter="strips(downLeft)">
                                      <p:cBhvr>
                                        <p:cTn dur="500" id="51"/>
                                        <p:tgtEl>
                                          <p:spTgt spid="1048987"/>
                                        </p:tgtEl>
                                      </p:cBhvr>
                                    </p:animEffect>
                                    <p:set>
                                      <p:cBhvr>
                                        <p:cTn dur="1" fill="hold" id="52">
                                          <p:stCondLst>
                                            <p:cond delay="499"/>
                                          </p:stCondLst>
                                        </p:cTn>
                                        <p:tgtEl>
                                          <p:spTgt spid="1048987"/>
                                        </p:tgtEl>
                                        <p:attrNameLst>
                                          <p:attrName>style.visibility</p:attrName>
                                        </p:attrNameLst>
                                      </p:cBhvr>
                                      <p:to>
                                        <p:strVal val="hidden"/>
                                      </p:to>
                                    </p:set>
                                  </p:childTnLst>
                                </p:cTn>
                              </p:par>
                            </p:childTnLst>
                          </p:cTn>
                        </p:par>
                      </p:childTnLst>
                    </p:cTn>
                  </p:par>
                  <p:par>
                    <p:cTn fill="hold" id="53" nodeType="clickPar">
                      <p:stCondLst>
                        <p:cond delay="indefinite"/>
                      </p:stCondLst>
                      <p:childTnLst>
                        <p:par>
                          <p:cTn fill="hold" id="54" nodeType="withGroup">
                            <p:stCondLst>
                              <p:cond delay="0"/>
                            </p:stCondLst>
                            <p:childTnLst>
                              <p:par>
                                <p:cTn fill="hold" grpId="0" id="55" nodeType="clickEffect" presetClass="exit" presetID="10" presetSubtype="0">
                                  <p:stCondLst>
                                    <p:cond delay="0"/>
                                  </p:stCondLst>
                                  <p:childTnLst>
                                    <p:animEffect transition="out" filter="fade">
                                      <p:cBhvr>
                                        <p:cTn dur="2000" id="56"/>
                                        <p:tgtEl>
                                          <p:spTgt spid="1048988"/>
                                        </p:tgtEl>
                                      </p:cBhvr>
                                    </p:animEffect>
                                    <p:set>
                                      <p:cBhvr>
                                        <p:cTn dur="1" fill="hold" id="57">
                                          <p:stCondLst>
                                            <p:cond delay="1999"/>
                                          </p:stCondLst>
                                        </p:cTn>
                                        <p:tgtEl>
                                          <p:spTgt spid="1048988"/>
                                        </p:tgtEl>
                                        <p:attrNameLst>
                                          <p:attrName>style.visibility</p:attrName>
                                        </p:attrNameLst>
                                      </p:cBhvr>
                                      <p:to>
                                        <p:strVal val="hidden"/>
                                      </p:to>
                                    </p:set>
                                  </p:childTnLst>
                                </p:cTn>
                              </p:par>
                            </p:childTnLst>
                          </p:cTn>
                        </p:par>
                      </p:childTnLst>
                    </p:cTn>
                  </p:par>
                  <p:par>
                    <p:cTn fill="hold" id="58" nodeType="clickPar">
                      <p:stCondLst>
                        <p:cond delay="indefinite"/>
                      </p:stCondLst>
                      <p:childTnLst>
                        <p:par>
                          <p:cTn fill="hold" id="59" nodeType="withGroup">
                            <p:stCondLst>
                              <p:cond delay="0"/>
                            </p:stCondLst>
                            <p:childTnLst>
                              <p:par>
                                <p:cTn fill="hold" grpId="0" id="60" nodeType="clickEffect" presetClass="exit" presetID="18" presetSubtype="12">
                                  <p:stCondLst>
                                    <p:cond delay="0"/>
                                  </p:stCondLst>
                                  <p:childTnLst>
                                    <p:animEffect transition="out" filter="strips(downLeft)">
                                      <p:cBhvr>
                                        <p:cTn dur="500" id="61"/>
                                        <p:tgtEl>
                                          <p:spTgt spid="1048989"/>
                                        </p:tgtEl>
                                      </p:cBhvr>
                                    </p:animEffect>
                                    <p:set>
                                      <p:cBhvr>
                                        <p:cTn dur="1" fill="hold" id="62">
                                          <p:stCondLst>
                                            <p:cond delay="499"/>
                                          </p:stCondLst>
                                        </p:cTn>
                                        <p:tgtEl>
                                          <p:spTgt spid="1048989"/>
                                        </p:tgtEl>
                                        <p:attrNameLst>
                                          <p:attrName>style.visibility</p:attrName>
                                        </p:attrNameLst>
                                      </p:cBhvr>
                                      <p:to>
                                        <p:strVal val="hidden"/>
                                      </p:to>
                                    </p:set>
                                  </p:childTnLst>
                                </p:cTn>
                              </p:par>
                            </p:childTnLst>
                          </p:cTn>
                        </p:par>
                      </p:childTnLst>
                    </p:cTn>
                  </p:par>
                  <p:par>
                    <p:cTn fill="hold" id="63" nodeType="clickPar">
                      <p:stCondLst>
                        <p:cond delay="indefinite"/>
                      </p:stCondLst>
                      <p:childTnLst>
                        <p:par>
                          <p:cTn fill="hold" id="64" nodeType="withGroup">
                            <p:stCondLst>
                              <p:cond delay="0"/>
                            </p:stCondLst>
                            <p:childTnLst>
                              <p:par>
                                <p:cTn fill="hold" grpId="0" id="65" nodeType="clickEffect" presetClass="exit" presetID="10" presetSubtype="0">
                                  <p:stCondLst>
                                    <p:cond delay="0"/>
                                  </p:stCondLst>
                                  <p:childTnLst>
                                    <p:animEffect transition="out" filter="fade">
                                      <p:cBhvr>
                                        <p:cTn dur="2000" id="66"/>
                                        <p:tgtEl>
                                          <p:spTgt spid="1048990"/>
                                        </p:tgtEl>
                                      </p:cBhvr>
                                    </p:animEffect>
                                    <p:set>
                                      <p:cBhvr>
                                        <p:cTn dur="1" fill="hold" id="67">
                                          <p:stCondLst>
                                            <p:cond delay="1999"/>
                                          </p:stCondLst>
                                        </p:cTn>
                                        <p:tgtEl>
                                          <p:spTgt spid="1048990"/>
                                        </p:tgtEl>
                                        <p:attrNameLst>
                                          <p:attrName>style.visibility</p:attrName>
                                        </p:attrNameLst>
                                      </p:cBhvr>
                                      <p:to>
                                        <p:strVal val="hidden"/>
                                      </p:to>
                                    </p:set>
                                  </p:childTnLst>
                                </p:cTn>
                              </p:par>
                            </p:childTnLst>
                          </p:cTn>
                        </p:par>
                      </p:childTnLst>
                    </p:cTn>
                  </p:par>
                  <p:par>
                    <p:cTn fill="hold" id="68" nodeType="clickPar">
                      <p:stCondLst>
                        <p:cond delay="indefinite"/>
                      </p:stCondLst>
                      <p:childTnLst>
                        <p:par>
                          <p:cTn fill="hold" id="69" nodeType="withGroup">
                            <p:stCondLst>
                              <p:cond delay="0"/>
                            </p:stCondLst>
                            <p:childTnLst>
                              <p:par>
                                <p:cTn fill="hold" grpId="0" id="70" nodeType="clickEffect" presetClass="exit" presetID="37" presetSubtype="0">
                                  <p:stCondLst>
                                    <p:cond delay="0"/>
                                  </p:stCondLst>
                                  <p:childTnLst>
                                    <p:animEffect transition="out" filter="fade">
                                      <p:cBhvr>
                                        <p:cTn dur="1000" id="71"/>
                                        <p:tgtEl>
                                          <p:spTgt spid="1048991"/>
                                        </p:tgtEl>
                                      </p:cBhvr>
                                    </p:animEffect>
                                    <p:anim calcmode="lin" valueType="num">
                                      <p:cBhvr>
                                        <p:cTn dur="1000" id="72"/>
                                        <p:tgtEl>
                                          <p:spTgt spid="1048991"/>
                                        </p:tgtEl>
                                        <p:attrNameLst>
                                          <p:attrName>ppt_x</p:attrName>
                                        </p:attrNameLst>
                                      </p:cBhvr>
                                      <p:tavLst>
                                        <p:tav tm="0">
                                          <p:val>
                                            <p:strVal val="ppt_x"/>
                                          </p:val>
                                        </p:tav>
                                        <p:tav tm="100000">
                                          <p:val>
                                            <p:strVal val="ppt_x"/>
                                          </p:val>
                                        </p:tav>
                                      </p:tavLst>
                                    </p:anim>
                                    <p:anim calcmode="lin" valueType="num">
                                      <p:cBhvr>
                                        <p:cTn decel="100000" dur="100" id="73"/>
                                        <p:tgtEl>
                                          <p:spTgt spid="1048991"/>
                                        </p:tgtEl>
                                        <p:attrNameLst>
                                          <p:attrName>ppt_y</p:attrName>
                                        </p:attrNameLst>
                                      </p:cBhvr>
                                      <p:tavLst>
                                        <p:tav tm="0">
                                          <p:val>
                                            <p:strVal val="ppt_y"/>
                                          </p:val>
                                        </p:tav>
                                        <p:tav tm="100000">
                                          <p:val>
                                            <p:strVal val="ppt_y-.03"/>
                                          </p:val>
                                        </p:tav>
                                      </p:tavLst>
                                    </p:anim>
                                    <p:anim calcmode="lin" valueType="num">
                                      <p:cBhvr>
                                        <p:cTn accel="100000" dur="900" id="74">
                                          <p:stCondLst>
                                            <p:cond delay="100"/>
                                          </p:stCondLst>
                                        </p:cTn>
                                        <p:tgtEl>
                                          <p:spTgt spid="1048991"/>
                                        </p:tgtEl>
                                        <p:attrNameLst>
                                          <p:attrName>ppt_y</p:attrName>
                                        </p:attrNameLst>
                                      </p:cBhvr>
                                      <p:tavLst>
                                        <p:tav tm="0">
                                          <p:val>
                                            <p:strVal val="ppt_y"/>
                                          </p:val>
                                        </p:tav>
                                        <p:tav tm="100000">
                                          <p:val>
                                            <p:strVal val="ppt_y+1"/>
                                          </p:val>
                                        </p:tav>
                                      </p:tavLst>
                                    </p:anim>
                                    <p:set>
                                      <p:cBhvr>
                                        <p:cTn dur="1" fill="hold" id="75">
                                          <p:stCondLst>
                                            <p:cond delay="999"/>
                                          </p:stCondLst>
                                        </p:cTn>
                                        <p:tgtEl>
                                          <p:spTgt spid="10489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2" grpId="0" uiExpand="0" build="whole"/>
      <p:bldP spid="1048984" grpId="0" uiExpand="0" build="whole" animBg="1"/>
      <p:bldP spid="1048985" grpId="0" uiExpand="0" build="whole" animBg="1"/>
      <p:bldP spid="1048986" grpId="0" uiExpand="0" build="whole" animBg="1"/>
      <p:bldP spid="1048987" grpId="0" uiExpand="0" build="whole" animBg="1"/>
      <p:bldP spid="1048988" grpId="0" uiExpand="0" build="whole" animBg="1"/>
      <p:bldP spid="1048989" grpId="0" uiExpand="0" build="whole" animBg="1"/>
      <p:bldP spid="1048990" grpId="0" uiExpand="0" build="whole" animBg="1"/>
      <p:bldP spid="1048991" grpId="0" uiExpand="0" build="whole"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595"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a:t>
            </a:fld>
            <a:endParaRPr altLang="en-US" sz="1400" lang="ar-SA"/>
          </a:p>
        </p:txBody>
      </p:sp>
      <p:sp>
        <p:nvSpPr>
          <p:cNvPr id="1048596" name="Rectangle 2"/>
          <p:cNvSpPr/>
          <p:nvPr/>
        </p:nvSpPr>
        <p:spPr>
          <a:xfrm rot="0">
            <a:off x="381000" y="230187"/>
            <a:ext cx="8382000" cy="137160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en-US">
                <a:solidFill>
                  <a:srgbClr val="FF3300"/>
                </a:solidFill>
              </a:rPr>
              <a:t>Biopharmaceutics:</a:t>
            </a:r>
            <a:r>
              <a:rPr altLang="en-US" sz="2000" lang="en-US"/>
              <a:t> is the science that deals with the relationship between the drug physicochemical properties, the dosage form characteristics, the route of drug administration and the availability of the drug to the site of drug action.</a:t>
            </a:r>
          </a:p>
        </p:txBody>
      </p:sp>
      <p:sp>
        <p:nvSpPr>
          <p:cNvPr id="1048597" name="Oval 3"/>
          <p:cNvSpPr/>
          <p:nvPr/>
        </p:nvSpPr>
        <p:spPr>
          <a:xfrm rot="0">
            <a:off x="0" y="1981200"/>
            <a:ext cx="3505200" cy="6858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2000" lang="en-US"/>
              <a:t>physicochemical properties</a:t>
            </a:r>
          </a:p>
        </p:txBody>
      </p:sp>
      <p:sp>
        <p:nvSpPr>
          <p:cNvPr id="1048598" name="Oval 4"/>
          <p:cNvSpPr/>
          <p:nvPr/>
        </p:nvSpPr>
        <p:spPr>
          <a:xfrm rot="0">
            <a:off x="2895600" y="2895600"/>
            <a:ext cx="3505200" cy="6858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2000" lang="en-US"/>
              <a:t>dosage form characteristics</a:t>
            </a:r>
          </a:p>
        </p:txBody>
      </p:sp>
      <p:sp>
        <p:nvSpPr>
          <p:cNvPr id="1048599" name="Oval 5"/>
          <p:cNvSpPr/>
          <p:nvPr/>
        </p:nvSpPr>
        <p:spPr>
          <a:xfrm rot="0">
            <a:off x="4572000" y="4286250"/>
            <a:ext cx="3505200" cy="6858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2000" lang="en-US"/>
              <a:t>route of drug administration</a:t>
            </a:r>
          </a:p>
        </p:txBody>
      </p:sp>
      <p:sp>
        <p:nvSpPr>
          <p:cNvPr id="1048600" name="Oval 6"/>
          <p:cNvSpPr/>
          <p:nvPr/>
        </p:nvSpPr>
        <p:spPr>
          <a:xfrm rot="0">
            <a:off x="3657600" y="5715000"/>
            <a:ext cx="5486400" cy="7620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2000" lang="en-US"/>
              <a:t>availability of the drug to the site of drug action</a:t>
            </a:r>
          </a:p>
        </p:txBody>
      </p:sp>
      <p:sp>
        <p:nvSpPr>
          <p:cNvPr id="1048601" name="Rectangle 7"/>
          <p:cNvSpPr/>
          <p:nvPr/>
        </p:nvSpPr>
        <p:spPr>
          <a:xfrm rot="0">
            <a:off x="3581400" y="1858962"/>
            <a:ext cx="5562600" cy="701675"/>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2000" lang="en-US"/>
              <a:t>stability, solubility, membrane permeability, and drug affinity to different tissue components. </a:t>
            </a:r>
          </a:p>
        </p:txBody>
      </p:sp>
      <p:sp>
        <p:nvSpPr>
          <p:cNvPr id="1048602" name="Line 8"/>
          <p:cNvSpPr/>
          <p:nvPr/>
        </p:nvSpPr>
        <p:spPr>
          <a:xfrm rot="0" flipV="1">
            <a:off x="3505200" y="2133600"/>
            <a:ext cx="381000" cy="228600"/>
          </a:xfrm>
          <a:prstGeom prst="line"/>
          <a:noFill/>
          <a:ln w="9525" cap="flat" cmpd="sng">
            <a:solidFill>
              <a:schemeClr val="dk1">
                <a:alpha val="100000"/>
              </a:schemeClr>
            </a:solidFill>
            <a:prstDash val="solid"/>
            <a:round/>
            <a:tailEnd type="triangle" w="med" len="med"/>
          </a:ln>
        </p:spPr>
      </p:sp>
      <p:graphicFrame>
        <p:nvGraphicFramePr>
          <p:cNvPr id="4194304" name=""/>
          <p:cNvGraphicFramePr>
            <a:graphicFrameLocks/>
          </p:cNvGraphicFramePr>
          <p:nvPr/>
        </p:nvGraphicFramePr>
        <p:xfrm rot="0">
          <a:off x="6477000" y="2743200"/>
          <a:ext cx="2133600" cy="1295400"/>
        </p:xfrm>
        <a:graphic>
          <a:graphicData uri="http://schemas.openxmlformats.org/presentationml/2006/ole">
            <mc:AlternateContent xmlns:mc="http://schemas.openxmlformats.org/markup-compatibility/2006">
              <mc:Choice xmlns:v="urn:schemas-microsoft-com:vml" Requires="v">
                <p:oleObj name="Bitmap Image" r:id="rId1" spid="" imgH="1295400" imgW="2133600" showAsIcon="0" progId="Paint.Picture">
                  <p:embed followColorScheme="full"/>
                  <p:pic>
                    <p:nvPicPr>
                      <p:cNvPr id="2097152" name="Object 9"/>
                      <p:cNvPicPr>
                        <a:picLocks/>
                      </p:cNvPicPr>
                      <p:nvPr/>
                    </p:nvPicPr>
                    <p:blipFill>
                      <a:blip xmlns:r="http://schemas.openxmlformats.org/officeDocument/2006/relationships" r:embed="rId2"/>
                      <a:srcRect l="0" t="0" r="0" b="0"/>
                      <a:stretch>
                        <a:fillRect/>
                      </a:stretch>
                    </p:blipFill>
                    <p:spPr>
                      <a:xfrm rot="0">
                        <a:off x="6477000" y="2743200"/>
                        <a:ext cx="2133600" cy="1295400"/>
                      </a:xfrm>
                      <a:prstGeom prst="rect"/>
                      <a:noFill/>
                      <a:ln>
                        <a:noFill/>
                      </a:ln>
                    </p:spPr>
                  </p:pic>
                </p:oleObj>
              </mc:Choice>
              <mc:Fallback>
                <p:oleObj name="Bitmap Image" r:id="rId1" spid="" imgH="1295400" imgW="2133600" showAsIcon="0" progId="Paint.Picture">
                  <p:embed followColorScheme="full"/>
                  <p:pic>
                    <p:nvPicPr>
                      <p:cNvPr id="2097152" name="Object 9"/>
                      <p:cNvPicPr>
                        <a:picLocks/>
                      </p:cNvPicPr>
                      <p:nvPr/>
                    </p:nvPicPr>
                    <p:blipFill>
                      <a:blip xmlns:r="http://schemas.openxmlformats.org/officeDocument/2006/relationships" r:embed="rId2"/>
                      <a:srcRect l="0" t="0" r="0" b="0"/>
                      <a:stretch>
                        <a:fillRect/>
                      </a:stretch>
                    </p:blipFill>
                    <p:spPr>
                      <a:xfrm rot="0">
                        <a:off x="6477000" y="2743200"/>
                        <a:ext cx="2133600" cy="1295400"/>
                      </a:xfrm>
                      <a:prstGeom prst="rect"/>
                      <a:noFill/>
                      <a:ln>
                        <a:noFill/>
                      </a:ln>
                    </p:spPr>
                  </p:pic>
                </p:oleObj>
              </mc:Fallback>
            </mc:AlternateContent>
          </a:graphicData>
        </a:graphic>
      </p:graphicFrame>
      <p:graphicFrame>
        <p:nvGraphicFramePr>
          <p:cNvPr id="4194305" name=""/>
          <p:cNvGraphicFramePr>
            <a:graphicFrameLocks/>
          </p:cNvGraphicFramePr>
          <p:nvPr/>
        </p:nvGraphicFramePr>
        <p:xfrm rot="0">
          <a:off x="1371600" y="4133850"/>
          <a:ext cx="3076575" cy="1200150"/>
        </p:xfrm>
        <a:graphic>
          <a:graphicData uri="http://schemas.openxmlformats.org/presentationml/2006/ole">
            <mc:AlternateContent xmlns:mc="http://schemas.openxmlformats.org/markup-compatibility/2006">
              <mc:Choice xmlns:v="urn:schemas-microsoft-com:vml" Requires="v">
                <p:oleObj name="Bitmap Image" r:id="rId3" spid="" imgH="1200150" imgW="3076575" showAsIcon="0" progId="Paint.Picture">
                  <p:embed followColorScheme="full"/>
                  <p:pic>
                    <p:nvPicPr>
                      <p:cNvPr id="2097153" name="Object 10"/>
                      <p:cNvPicPr>
                        <a:picLocks/>
                      </p:cNvPicPr>
                      <p:nvPr/>
                    </p:nvPicPr>
                    <p:blipFill>
                      <a:blip xmlns:r="http://schemas.openxmlformats.org/officeDocument/2006/relationships" r:embed="rId4"/>
                      <a:srcRect l="0" t="0" r="0" b="0"/>
                      <a:stretch>
                        <a:fillRect/>
                      </a:stretch>
                    </p:blipFill>
                    <p:spPr>
                      <a:xfrm rot="0">
                        <a:off x="1371600" y="4133850"/>
                        <a:ext cx="3076575" cy="1200150"/>
                      </a:xfrm>
                      <a:prstGeom prst="rect"/>
                      <a:noFill/>
                      <a:ln>
                        <a:noFill/>
                      </a:ln>
                    </p:spPr>
                  </p:pic>
                </p:oleObj>
              </mc:Choice>
              <mc:Fallback>
                <p:oleObj name="Bitmap Image" r:id="rId3" spid="" imgH="1200150" imgW="3076575" showAsIcon="0" progId="Paint.Picture">
                  <p:embed followColorScheme="full"/>
                  <p:pic>
                    <p:nvPicPr>
                      <p:cNvPr id="2097153" name="Object 10"/>
                      <p:cNvPicPr>
                        <a:picLocks/>
                      </p:cNvPicPr>
                      <p:nvPr/>
                    </p:nvPicPr>
                    <p:blipFill>
                      <a:blip xmlns:r="http://schemas.openxmlformats.org/officeDocument/2006/relationships" r:embed="rId4"/>
                      <a:srcRect l="0" t="0" r="0" b="0"/>
                      <a:stretch>
                        <a:fillRect/>
                      </a:stretch>
                    </p:blipFill>
                    <p:spPr>
                      <a:xfrm rot="0">
                        <a:off x="1371600" y="4133850"/>
                        <a:ext cx="3076575" cy="1200150"/>
                      </a:xfrm>
                      <a:prstGeom prst="rect"/>
                      <a:noFill/>
                      <a:ln>
                        <a:noFill/>
                      </a:ln>
                    </p:spPr>
                  </p:pic>
                </p:oleObj>
              </mc:Fallback>
            </mc:AlternateContent>
          </a:graphicData>
        </a:graphic>
      </p:graphicFrame>
      <p:graphicFrame>
        <p:nvGraphicFramePr>
          <p:cNvPr id="4194306" name=""/>
          <p:cNvGraphicFramePr>
            <a:graphicFrameLocks/>
          </p:cNvGraphicFramePr>
          <p:nvPr/>
        </p:nvGraphicFramePr>
        <p:xfrm rot="0">
          <a:off x="1524000" y="5562600"/>
          <a:ext cx="1476375" cy="1295400"/>
        </p:xfrm>
        <a:graphic>
          <a:graphicData uri="http://schemas.openxmlformats.org/presentationml/2006/ole">
            <mc:AlternateContent xmlns:mc="http://schemas.openxmlformats.org/markup-compatibility/2006">
              <mc:Choice xmlns:v="urn:schemas-microsoft-com:vml" Requires="v">
                <p:oleObj name="Bitmap Image" r:id="rId5" spid="" imgH="1295400" imgW="1476375" showAsIcon="0" progId="Paint.Picture">
                  <p:embed followColorScheme="full"/>
                  <p:pic>
                    <p:nvPicPr>
                      <p:cNvPr id="2097154" name="Object 11"/>
                      <p:cNvPicPr>
                        <a:picLocks/>
                      </p:cNvPicPr>
                      <p:nvPr/>
                    </p:nvPicPr>
                    <p:blipFill>
                      <a:blip xmlns:r="http://schemas.openxmlformats.org/officeDocument/2006/relationships" r:embed="rId6"/>
                      <a:srcRect l="0" t="0" r="0" b="0"/>
                      <a:stretch>
                        <a:fillRect/>
                      </a:stretch>
                    </p:blipFill>
                    <p:spPr>
                      <a:xfrm rot="0">
                        <a:off x="1524000" y="5562600"/>
                        <a:ext cx="1476375" cy="1295400"/>
                      </a:xfrm>
                      <a:prstGeom prst="rect"/>
                      <a:noFill/>
                      <a:ln>
                        <a:noFill/>
                      </a:ln>
                    </p:spPr>
                  </p:pic>
                </p:oleObj>
              </mc:Choice>
              <mc:Fallback>
                <p:oleObj name="Bitmap Image" r:id="rId5" spid="" imgH="1295400" imgW="1476375" showAsIcon="0" progId="Paint.Picture">
                  <p:embed followColorScheme="full"/>
                  <p:pic>
                    <p:nvPicPr>
                      <p:cNvPr id="2097154" name="Object 11"/>
                      <p:cNvPicPr>
                        <a:picLocks/>
                      </p:cNvPicPr>
                      <p:nvPr/>
                    </p:nvPicPr>
                    <p:blipFill>
                      <a:blip xmlns:r="http://schemas.openxmlformats.org/officeDocument/2006/relationships" r:embed="rId6"/>
                      <a:srcRect l="0" t="0" r="0" b="0"/>
                      <a:stretch>
                        <a:fillRect/>
                      </a:stretch>
                    </p:blipFill>
                    <p:spPr>
                      <a:xfrm rot="0">
                        <a:off x="1524000" y="5562600"/>
                        <a:ext cx="1476375" cy="1295400"/>
                      </a:xfrm>
                      <a:prstGeom prst="rect"/>
                      <a:noFill/>
                      <a:ln>
                        <a:noFill/>
                      </a:ln>
                    </p:spPr>
                  </p:pic>
                </p:oleObj>
              </mc:Fallback>
            </mc:AlternateContent>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7" presetSubtype="0">
                                  <p:stCondLst>
                                    <p:cond delay="0"/>
                                  </p:stCondLst>
                                  <p:iterate type="lt">
                                    <p:tmPct val="50000"/>
                                  </p:iterate>
                                  <p:childTnLst>
                                    <p:set>
                                      <p:cBhvr>
                                        <p:cTn dur="1" fill="hold" id="6">
                                          <p:stCondLst>
                                            <p:cond delay="0"/>
                                          </p:stCondLst>
                                        </p:cTn>
                                        <p:tgtEl>
                                          <p:spTgt spid="1048596">
                                            <p:txEl>
                                              <p:charRg st="0" end="238"/>
                                            </p:txEl>
                                          </p:spTgt>
                                        </p:tgtEl>
                                        <p:attrNameLst>
                                          <p:attrName>style.visibility</p:attrName>
                                        </p:attrNameLst>
                                      </p:cBhvr>
                                      <p:to>
                                        <p:strVal val="visible"/>
                                      </p:to>
                                    </p:set>
                                    <p:anim calcmode="discrete" valueType="clr">
                                      <p:cBhvr override="childStyle">
                                        <p:cTn dur="80" id="7"/>
                                        <p:tgtEl>
                                          <p:spTgt spid="1048596">
                                            <p:txEl>
                                              <p:charRg st="0" end="238"/>
                                            </p:txEl>
                                          </p:spTgt>
                                        </p:tgtEl>
                                        <p:attrNameLst>
                                          <p:attrName>style.color</p:attrName>
                                        </p:attrNameLst>
                                      </p:cBhvr>
                                      <p:tavLst>
                                        <p:tav tm="0">
                                          <p:val>
                                            <p:clrVal>
                                              <a:srgbClr val="33CCCC"/>
                                            </p:clrVal>
                                          </p:val>
                                        </p:tav>
                                        <p:tav tm="50000">
                                          <p:val>
                                            <p:clrVal>
                                              <a:srgbClr val="FF5050"/>
                                            </p:clrVal>
                                          </p:val>
                                        </p:tav>
                                      </p:tavLst>
                                    </p:anim>
                                    <p:anim calcmode="discrete" valueType="clr">
                                      <p:cBhvr>
                                        <p:cTn dur="80" id="8"/>
                                        <p:tgtEl>
                                          <p:spTgt spid="1048596">
                                            <p:txEl>
                                              <p:charRg st="0" end="238"/>
                                            </p:txEl>
                                          </p:spTgt>
                                        </p:tgtEl>
                                        <p:attrNameLst>
                                          <p:attrName>fill.color</p:attrName>
                                        </p:attrNameLst>
                                      </p:cBhvr>
                                      <p:tavLst>
                                        <p:tav tm="0">
                                          <p:val>
                                            <p:clrVal>
                                              <a:srgbClr val="33CCCC"/>
                                            </p:clrVal>
                                          </p:val>
                                        </p:tav>
                                        <p:tav tm="50000">
                                          <p:val>
                                            <p:clrVal>
                                              <a:srgbClr val="FF5050"/>
                                            </p:clrVal>
                                          </p:val>
                                        </p:tav>
                                      </p:tavLst>
                                    </p:anim>
                                    <p:set>
                                      <p:cBhvr>
                                        <p:cTn dur="80" id="9"/>
                                        <p:tgtEl>
                                          <p:spTgt spid="1048596">
                                            <p:txEl>
                                              <p:charRg st="0" end="238"/>
                                            </p:txEl>
                                          </p:spTgt>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grpId="0" id="12" nodeType="clickEffect" presetClass="entr" presetID="27" presetSubtype="0">
                                  <p:stCondLst>
                                    <p:cond delay="0"/>
                                  </p:stCondLst>
                                  <p:iterate type="lt">
                                    <p:tmPct val="50000"/>
                                  </p:iterate>
                                  <p:childTnLst>
                                    <p:set>
                                      <p:cBhvr>
                                        <p:cTn dur="1" fill="hold" id="13">
                                          <p:stCondLst>
                                            <p:cond delay="0"/>
                                          </p:stCondLst>
                                        </p:cTn>
                                        <p:tgtEl>
                                          <p:spTgt spid="1048597"/>
                                        </p:tgtEl>
                                        <p:attrNameLst>
                                          <p:attrName>style.visibility</p:attrName>
                                        </p:attrNameLst>
                                      </p:cBhvr>
                                      <p:to>
                                        <p:strVal val="visible"/>
                                      </p:to>
                                    </p:set>
                                    <p:anim calcmode="discrete" valueType="clr">
                                      <p:cBhvr override="childStyle">
                                        <p:cTn dur="80" id="14"/>
                                        <p:tgtEl>
                                          <p:spTgt spid="1048597"/>
                                        </p:tgtEl>
                                        <p:attrNameLst>
                                          <p:attrName>style.color</p:attrName>
                                        </p:attrNameLst>
                                      </p:cBhvr>
                                      <p:tavLst>
                                        <p:tav tm="0">
                                          <p:val>
                                            <p:clrVal>
                                              <a:srgbClr val="33CCCC"/>
                                            </p:clrVal>
                                          </p:val>
                                        </p:tav>
                                        <p:tav tm="50000">
                                          <p:val>
                                            <p:clrVal>
                                              <a:srgbClr val="FF5050"/>
                                            </p:clrVal>
                                          </p:val>
                                        </p:tav>
                                      </p:tavLst>
                                    </p:anim>
                                    <p:anim calcmode="discrete" valueType="clr">
                                      <p:cBhvr>
                                        <p:cTn dur="80" id="15"/>
                                        <p:tgtEl>
                                          <p:spTgt spid="1048597"/>
                                        </p:tgtEl>
                                        <p:attrNameLst>
                                          <p:attrName>fill.color</p:attrName>
                                        </p:attrNameLst>
                                      </p:cBhvr>
                                      <p:tavLst>
                                        <p:tav tm="0">
                                          <p:val>
                                            <p:clrVal>
                                              <a:srgbClr val="33CCCC"/>
                                            </p:clrVal>
                                          </p:val>
                                        </p:tav>
                                        <p:tav tm="50000">
                                          <p:val>
                                            <p:clrVal>
                                              <a:srgbClr val="FF5050"/>
                                            </p:clrVal>
                                          </p:val>
                                        </p:tav>
                                      </p:tavLst>
                                    </p:anim>
                                    <p:set>
                                      <p:cBhvr>
                                        <p:cTn dur="80" id="16"/>
                                        <p:tgtEl>
                                          <p:spTgt spid="1048597"/>
                                        </p:tgtEl>
                                        <p:attrNameLst>
                                          <p:attrName>fill.type</p:attrName>
                                        </p:attrNameLst>
                                      </p:cBhvr>
                                      <p:to>
                                        <p:strVal val="solid"/>
                                      </p:to>
                                    </p:se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2" presetSubtype="8">
                                  <p:stCondLst>
                                    <p:cond delay="0"/>
                                  </p:stCondLst>
                                  <p:childTnLst>
                                    <p:set>
                                      <p:cBhvr>
                                        <p:cTn dur="1" fill="hold" id="20">
                                          <p:stCondLst>
                                            <p:cond delay="0"/>
                                          </p:stCondLst>
                                        </p:cTn>
                                        <p:tgtEl>
                                          <p:spTgt spid="1048602"/>
                                        </p:tgtEl>
                                        <p:attrNameLst>
                                          <p:attrName>style.visibility</p:attrName>
                                        </p:attrNameLst>
                                      </p:cBhvr>
                                      <p:to>
                                        <p:strVal val="visible"/>
                                      </p:to>
                                    </p:set>
                                    <p:anim calcmode="lin" valueType="num">
                                      <p:cBhvr additive="base">
                                        <p:cTn dur="500" fill="hold" id="21"/>
                                        <p:tgtEl>
                                          <p:spTgt spid="1048602"/>
                                        </p:tgtEl>
                                        <p:attrNameLst>
                                          <p:attrName>ppt_x</p:attrName>
                                        </p:attrNameLst>
                                      </p:cBhvr>
                                      <p:tavLst>
                                        <p:tav tm="0">
                                          <p:val>
                                            <p:strVal val="0-#ppt_w/2"/>
                                          </p:val>
                                        </p:tav>
                                        <p:tav tm="100000">
                                          <p:val>
                                            <p:strVal val="#ppt_x"/>
                                          </p:val>
                                        </p:tav>
                                      </p:tavLst>
                                    </p:anim>
                                    <p:anim calcmode="lin" valueType="num">
                                      <p:cBhvr additive="base">
                                        <p:cTn dur="500" fill="hold" id="22"/>
                                        <p:tgtEl>
                                          <p:spTgt spid="1048602"/>
                                        </p:tgtEl>
                                        <p:attrNameLst>
                                          <p:attrName>ppt_y</p:attrName>
                                        </p:attrNameLst>
                                      </p:cBhvr>
                                      <p:tavLst>
                                        <p:tav tm="0">
                                          <p:val>
                                            <p:strVal val="#ppt_y"/>
                                          </p:val>
                                        </p:tav>
                                        <p:tav tm="100000">
                                          <p:val>
                                            <p:strVal val="#ppt_y"/>
                                          </p:val>
                                        </p:tav>
                                      </p:tavLst>
                                    </p:anim>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27" presetSubtype="0">
                                  <p:stCondLst>
                                    <p:cond delay="0"/>
                                  </p:stCondLst>
                                  <p:iterate type="lt">
                                    <p:tmPct val="50000"/>
                                  </p:iterate>
                                  <p:childTnLst>
                                    <p:set>
                                      <p:cBhvr>
                                        <p:cTn dur="1" fill="hold" id="26">
                                          <p:stCondLst>
                                            <p:cond delay="0"/>
                                          </p:stCondLst>
                                        </p:cTn>
                                        <p:tgtEl>
                                          <p:spTgt spid="1048601">
                                            <p:txEl>
                                              <p:charRg st="0" end="97"/>
                                            </p:txEl>
                                          </p:spTgt>
                                        </p:tgtEl>
                                        <p:attrNameLst>
                                          <p:attrName>style.visibility</p:attrName>
                                        </p:attrNameLst>
                                      </p:cBhvr>
                                      <p:to>
                                        <p:strVal val="visible"/>
                                      </p:to>
                                    </p:set>
                                    <p:anim calcmode="discrete" valueType="clr">
                                      <p:cBhvr override="childStyle">
                                        <p:cTn dur="80" id="27"/>
                                        <p:tgtEl>
                                          <p:spTgt spid="1048601">
                                            <p:txEl>
                                              <p:charRg st="0" end="97"/>
                                            </p:txEl>
                                          </p:spTgt>
                                        </p:tgtEl>
                                        <p:attrNameLst>
                                          <p:attrName>style.color</p:attrName>
                                        </p:attrNameLst>
                                      </p:cBhvr>
                                      <p:tavLst>
                                        <p:tav tm="0">
                                          <p:val>
                                            <p:clrVal>
                                              <a:srgbClr val="33CCCC"/>
                                            </p:clrVal>
                                          </p:val>
                                        </p:tav>
                                        <p:tav tm="50000">
                                          <p:val>
                                            <p:clrVal>
                                              <a:srgbClr val="FF5050"/>
                                            </p:clrVal>
                                          </p:val>
                                        </p:tav>
                                      </p:tavLst>
                                    </p:anim>
                                    <p:anim calcmode="discrete" valueType="clr">
                                      <p:cBhvr>
                                        <p:cTn dur="80" id="28"/>
                                        <p:tgtEl>
                                          <p:spTgt spid="1048601">
                                            <p:txEl>
                                              <p:charRg st="0" end="97"/>
                                            </p:txEl>
                                          </p:spTgt>
                                        </p:tgtEl>
                                        <p:attrNameLst>
                                          <p:attrName>fill.color</p:attrName>
                                        </p:attrNameLst>
                                      </p:cBhvr>
                                      <p:tavLst>
                                        <p:tav tm="0">
                                          <p:val>
                                            <p:clrVal>
                                              <a:srgbClr val="33CCCC"/>
                                            </p:clrVal>
                                          </p:val>
                                        </p:tav>
                                        <p:tav tm="50000">
                                          <p:val>
                                            <p:clrVal>
                                              <a:srgbClr val="FF5050"/>
                                            </p:clrVal>
                                          </p:val>
                                        </p:tav>
                                      </p:tavLst>
                                    </p:anim>
                                    <p:set>
                                      <p:cBhvr>
                                        <p:cTn dur="80" id="29"/>
                                        <p:tgtEl>
                                          <p:spTgt spid="1048601">
                                            <p:txEl>
                                              <p:charRg st="0" end="97"/>
                                            </p:txEl>
                                          </p:spTgt>
                                        </p:tgtEl>
                                        <p:attrNameLst>
                                          <p:attrName>fill.type</p:attrName>
                                        </p:attrNameLst>
                                      </p:cBhvr>
                                      <p:to>
                                        <p:strVal val="solid"/>
                                      </p:to>
                                    </p:set>
                                  </p:childTnLst>
                                </p:cTn>
                              </p:par>
                            </p:childTnLst>
                          </p:cTn>
                        </p:par>
                      </p:childTnLst>
                    </p:cTn>
                  </p:par>
                  <p:par>
                    <p:cTn fill="hold" id="30" nodeType="clickPar">
                      <p:stCondLst>
                        <p:cond delay="indefinite"/>
                      </p:stCondLst>
                      <p:childTnLst>
                        <p:par>
                          <p:cTn fill="hold" id="31" nodeType="withGroup">
                            <p:stCondLst>
                              <p:cond delay="0"/>
                            </p:stCondLst>
                            <p:childTnLst>
                              <p:par>
                                <p:cTn fill="hold" grpId="0" id="32" nodeType="clickEffect" presetClass="entr" presetID="27" presetSubtype="0">
                                  <p:stCondLst>
                                    <p:cond delay="0"/>
                                  </p:stCondLst>
                                  <p:iterate type="lt">
                                    <p:tmPct val="50000"/>
                                  </p:iterate>
                                  <p:childTnLst>
                                    <p:set>
                                      <p:cBhvr>
                                        <p:cTn dur="1" fill="hold" id="33">
                                          <p:stCondLst>
                                            <p:cond delay="0"/>
                                          </p:stCondLst>
                                        </p:cTn>
                                        <p:tgtEl>
                                          <p:spTgt spid="1048598"/>
                                        </p:tgtEl>
                                        <p:attrNameLst>
                                          <p:attrName>style.visibility</p:attrName>
                                        </p:attrNameLst>
                                      </p:cBhvr>
                                      <p:to>
                                        <p:strVal val="visible"/>
                                      </p:to>
                                    </p:set>
                                    <p:anim calcmode="discrete" valueType="clr">
                                      <p:cBhvr override="childStyle">
                                        <p:cTn dur="80" id="34"/>
                                        <p:tgtEl>
                                          <p:spTgt spid="1048598"/>
                                        </p:tgtEl>
                                        <p:attrNameLst>
                                          <p:attrName>style.color</p:attrName>
                                        </p:attrNameLst>
                                      </p:cBhvr>
                                      <p:tavLst>
                                        <p:tav tm="0">
                                          <p:val>
                                            <p:clrVal>
                                              <a:srgbClr val="33CCCC"/>
                                            </p:clrVal>
                                          </p:val>
                                        </p:tav>
                                        <p:tav tm="50000">
                                          <p:val>
                                            <p:clrVal>
                                              <a:srgbClr val="FF5050"/>
                                            </p:clrVal>
                                          </p:val>
                                        </p:tav>
                                      </p:tavLst>
                                    </p:anim>
                                    <p:anim calcmode="discrete" valueType="clr">
                                      <p:cBhvr>
                                        <p:cTn dur="80" id="35"/>
                                        <p:tgtEl>
                                          <p:spTgt spid="1048598"/>
                                        </p:tgtEl>
                                        <p:attrNameLst>
                                          <p:attrName>fill.color</p:attrName>
                                        </p:attrNameLst>
                                      </p:cBhvr>
                                      <p:tavLst>
                                        <p:tav tm="0">
                                          <p:val>
                                            <p:clrVal>
                                              <a:srgbClr val="33CCCC"/>
                                            </p:clrVal>
                                          </p:val>
                                        </p:tav>
                                        <p:tav tm="50000">
                                          <p:val>
                                            <p:clrVal>
                                              <a:srgbClr val="FF5050"/>
                                            </p:clrVal>
                                          </p:val>
                                        </p:tav>
                                      </p:tavLst>
                                    </p:anim>
                                    <p:set>
                                      <p:cBhvr>
                                        <p:cTn dur="80" id="36"/>
                                        <p:tgtEl>
                                          <p:spTgt spid="1048598"/>
                                        </p:tgtEl>
                                        <p:attrNameLst>
                                          <p:attrName>fill.type</p:attrName>
                                        </p:attrNameLst>
                                      </p:cBhvr>
                                      <p:to>
                                        <p:strVal val="solid"/>
                                      </p:to>
                                    </p:set>
                                  </p:childTnLst>
                                </p:cTn>
                              </p:par>
                            </p:childTnLst>
                          </p:cTn>
                        </p:par>
                      </p:childTnLst>
                    </p:cTn>
                  </p:par>
                  <p:par>
                    <p:cTn fill="hold" id="37" nodeType="clickPar">
                      <p:stCondLst>
                        <p:cond delay="indefinite"/>
                      </p:stCondLst>
                      <p:childTnLst>
                        <p:par>
                          <p:cTn fill="hold" id="38" nodeType="withGroup">
                            <p:stCondLst>
                              <p:cond delay="0"/>
                            </p:stCondLst>
                            <p:childTnLst>
                              <p:par>
                                <p:cTn fill="hold" id="39" nodeType="clickEffect" presetClass="entr" presetID="8" presetSubtype="16">
                                  <p:stCondLst>
                                    <p:cond delay="0"/>
                                  </p:stCondLst>
                                  <p:childTnLst>
                                    <p:set>
                                      <p:cBhvr>
                                        <p:cTn dur="1" fill="hold" id="40">
                                          <p:stCondLst>
                                            <p:cond delay="0"/>
                                          </p:stCondLst>
                                        </p:cTn>
                                        <p:tgtEl>
                                          <p:spTgt spid="4194304"/>
                                        </p:tgtEl>
                                        <p:attrNameLst>
                                          <p:attrName>style.visibility</p:attrName>
                                        </p:attrNameLst>
                                      </p:cBhvr>
                                      <p:to>
                                        <p:strVal val="visible"/>
                                      </p:to>
                                    </p:set>
                                    <p:animEffect transition="in" filter="diamond(in)">
                                      <p:cBhvr>
                                        <p:cTn dur="500" id="41"/>
                                        <p:tgtEl>
                                          <p:spTgt spid="4194304"/>
                                        </p:tgtEl>
                                      </p:cBhvr>
                                    </p:animEffect>
                                  </p:childTnLst>
                                </p:cTn>
                              </p:par>
                            </p:childTnLst>
                          </p:cTn>
                        </p:par>
                      </p:childTnLst>
                    </p:cTn>
                  </p:par>
                  <p:par>
                    <p:cTn fill="hold" id="42" nodeType="clickPar">
                      <p:stCondLst>
                        <p:cond delay="indefinite"/>
                      </p:stCondLst>
                      <p:childTnLst>
                        <p:par>
                          <p:cTn fill="hold" id="43" nodeType="withGroup">
                            <p:stCondLst>
                              <p:cond delay="0"/>
                            </p:stCondLst>
                            <p:childTnLst>
                              <p:par>
                                <p:cTn fill="hold" grpId="0" id="44" nodeType="clickEffect" presetClass="entr" presetID="27" presetSubtype="0">
                                  <p:stCondLst>
                                    <p:cond delay="0"/>
                                  </p:stCondLst>
                                  <p:iterate type="lt">
                                    <p:tmPct val="50000"/>
                                  </p:iterate>
                                  <p:childTnLst>
                                    <p:set>
                                      <p:cBhvr>
                                        <p:cTn dur="1" fill="hold" id="45">
                                          <p:stCondLst>
                                            <p:cond delay="0"/>
                                          </p:stCondLst>
                                        </p:cTn>
                                        <p:tgtEl>
                                          <p:spTgt spid="1048599"/>
                                        </p:tgtEl>
                                        <p:attrNameLst>
                                          <p:attrName>style.visibility</p:attrName>
                                        </p:attrNameLst>
                                      </p:cBhvr>
                                      <p:to>
                                        <p:strVal val="visible"/>
                                      </p:to>
                                    </p:set>
                                    <p:anim calcmode="discrete" valueType="clr">
                                      <p:cBhvr override="childStyle">
                                        <p:cTn dur="80" id="46"/>
                                        <p:tgtEl>
                                          <p:spTgt spid="1048599"/>
                                        </p:tgtEl>
                                        <p:attrNameLst>
                                          <p:attrName>style.color</p:attrName>
                                        </p:attrNameLst>
                                      </p:cBhvr>
                                      <p:tavLst>
                                        <p:tav tm="0">
                                          <p:val>
                                            <p:clrVal>
                                              <a:srgbClr val="33CCCC"/>
                                            </p:clrVal>
                                          </p:val>
                                        </p:tav>
                                        <p:tav tm="50000">
                                          <p:val>
                                            <p:clrVal>
                                              <a:srgbClr val="FF5050"/>
                                            </p:clrVal>
                                          </p:val>
                                        </p:tav>
                                      </p:tavLst>
                                    </p:anim>
                                    <p:anim calcmode="discrete" valueType="clr">
                                      <p:cBhvr>
                                        <p:cTn dur="80" id="47"/>
                                        <p:tgtEl>
                                          <p:spTgt spid="1048599"/>
                                        </p:tgtEl>
                                        <p:attrNameLst>
                                          <p:attrName>fill.color</p:attrName>
                                        </p:attrNameLst>
                                      </p:cBhvr>
                                      <p:tavLst>
                                        <p:tav tm="0">
                                          <p:val>
                                            <p:clrVal>
                                              <a:srgbClr val="33CCCC"/>
                                            </p:clrVal>
                                          </p:val>
                                        </p:tav>
                                        <p:tav tm="50000">
                                          <p:val>
                                            <p:clrVal>
                                              <a:srgbClr val="FF5050"/>
                                            </p:clrVal>
                                          </p:val>
                                        </p:tav>
                                      </p:tavLst>
                                    </p:anim>
                                    <p:set>
                                      <p:cBhvr>
                                        <p:cTn dur="80" id="48"/>
                                        <p:tgtEl>
                                          <p:spTgt spid="1048599"/>
                                        </p:tgtEl>
                                        <p:attrNameLst>
                                          <p:attrName>fill.type</p:attrName>
                                        </p:attrNameLst>
                                      </p:cBhvr>
                                      <p:to>
                                        <p:strVal val="solid"/>
                                      </p:to>
                                    </p:set>
                                  </p:childTnLst>
                                </p:cTn>
                              </p:par>
                            </p:childTnLst>
                          </p:cTn>
                        </p:par>
                      </p:childTnLst>
                    </p:cTn>
                  </p:par>
                  <p:par>
                    <p:cTn fill="hold" id="49" nodeType="clickPar">
                      <p:stCondLst>
                        <p:cond delay="indefinite"/>
                      </p:stCondLst>
                      <p:childTnLst>
                        <p:par>
                          <p:cTn fill="hold" id="50" nodeType="withGroup">
                            <p:stCondLst>
                              <p:cond delay="0"/>
                            </p:stCondLst>
                            <p:childTnLst>
                              <p:par>
                                <p:cTn fill="hold" id="51" nodeType="clickEffect" presetClass="entr" presetID="8" presetSubtype="16">
                                  <p:stCondLst>
                                    <p:cond delay="0"/>
                                  </p:stCondLst>
                                  <p:childTnLst>
                                    <p:set>
                                      <p:cBhvr>
                                        <p:cTn dur="1" fill="hold" id="52">
                                          <p:stCondLst>
                                            <p:cond delay="0"/>
                                          </p:stCondLst>
                                        </p:cTn>
                                        <p:tgtEl>
                                          <p:spTgt spid="4194305"/>
                                        </p:tgtEl>
                                        <p:attrNameLst>
                                          <p:attrName>style.visibility</p:attrName>
                                        </p:attrNameLst>
                                      </p:cBhvr>
                                      <p:to>
                                        <p:strVal val="visible"/>
                                      </p:to>
                                    </p:set>
                                    <p:animEffect transition="in" filter="diamond(in)">
                                      <p:cBhvr>
                                        <p:cTn dur="500" id="53"/>
                                        <p:tgtEl>
                                          <p:spTgt spid="4194305"/>
                                        </p:tgtEl>
                                      </p:cBhvr>
                                    </p:animEffect>
                                  </p:childTnLst>
                                </p:cTn>
                              </p:par>
                            </p:childTnLst>
                          </p:cTn>
                        </p:par>
                      </p:childTnLst>
                    </p:cTn>
                  </p:par>
                  <p:par>
                    <p:cTn fill="hold" id="54" nodeType="clickPar">
                      <p:stCondLst>
                        <p:cond delay="indefinite"/>
                      </p:stCondLst>
                      <p:childTnLst>
                        <p:par>
                          <p:cTn fill="hold" id="55" nodeType="withGroup">
                            <p:stCondLst>
                              <p:cond delay="0"/>
                            </p:stCondLst>
                            <p:childTnLst>
                              <p:par>
                                <p:cTn fill="hold" grpId="0" id="56" nodeType="clickEffect" presetClass="entr" presetID="27" presetSubtype="0">
                                  <p:stCondLst>
                                    <p:cond delay="0"/>
                                  </p:stCondLst>
                                  <p:iterate type="lt">
                                    <p:tmPct val="50000"/>
                                  </p:iterate>
                                  <p:childTnLst>
                                    <p:set>
                                      <p:cBhvr>
                                        <p:cTn dur="1" fill="hold" id="57">
                                          <p:stCondLst>
                                            <p:cond delay="0"/>
                                          </p:stCondLst>
                                        </p:cTn>
                                        <p:tgtEl>
                                          <p:spTgt spid="1048600"/>
                                        </p:tgtEl>
                                        <p:attrNameLst>
                                          <p:attrName>style.visibility</p:attrName>
                                        </p:attrNameLst>
                                      </p:cBhvr>
                                      <p:to>
                                        <p:strVal val="visible"/>
                                      </p:to>
                                    </p:set>
                                    <p:anim calcmode="discrete" valueType="clr">
                                      <p:cBhvr override="childStyle">
                                        <p:cTn dur="80" id="58"/>
                                        <p:tgtEl>
                                          <p:spTgt spid="1048600"/>
                                        </p:tgtEl>
                                        <p:attrNameLst>
                                          <p:attrName>style.color</p:attrName>
                                        </p:attrNameLst>
                                      </p:cBhvr>
                                      <p:tavLst>
                                        <p:tav tm="0">
                                          <p:val>
                                            <p:clrVal>
                                              <a:srgbClr val="33CCCC"/>
                                            </p:clrVal>
                                          </p:val>
                                        </p:tav>
                                        <p:tav tm="50000">
                                          <p:val>
                                            <p:clrVal>
                                              <a:srgbClr val="FF5050"/>
                                            </p:clrVal>
                                          </p:val>
                                        </p:tav>
                                      </p:tavLst>
                                    </p:anim>
                                    <p:anim calcmode="discrete" valueType="clr">
                                      <p:cBhvr>
                                        <p:cTn dur="80" id="59"/>
                                        <p:tgtEl>
                                          <p:spTgt spid="1048600"/>
                                        </p:tgtEl>
                                        <p:attrNameLst>
                                          <p:attrName>fill.color</p:attrName>
                                        </p:attrNameLst>
                                      </p:cBhvr>
                                      <p:tavLst>
                                        <p:tav tm="0">
                                          <p:val>
                                            <p:clrVal>
                                              <a:srgbClr val="33CCCC"/>
                                            </p:clrVal>
                                          </p:val>
                                        </p:tav>
                                        <p:tav tm="50000">
                                          <p:val>
                                            <p:clrVal>
                                              <a:srgbClr val="FF5050"/>
                                            </p:clrVal>
                                          </p:val>
                                        </p:tav>
                                      </p:tavLst>
                                    </p:anim>
                                    <p:set>
                                      <p:cBhvr>
                                        <p:cTn dur="80" id="60"/>
                                        <p:tgtEl>
                                          <p:spTgt spid="1048600"/>
                                        </p:tgtEl>
                                        <p:attrNameLst>
                                          <p:attrName>fill.type</p:attrName>
                                        </p:attrNameLst>
                                      </p:cBhvr>
                                      <p:to>
                                        <p:strVal val="solid"/>
                                      </p:to>
                                    </p:set>
                                  </p:childTnLst>
                                </p:cTn>
                              </p:par>
                            </p:childTnLst>
                          </p:cTn>
                        </p:par>
                      </p:childTnLst>
                    </p:cTn>
                  </p:par>
                  <p:par>
                    <p:cTn fill="hold" id="61" nodeType="clickPar">
                      <p:stCondLst>
                        <p:cond delay="indefinite"/>
                      </p:stCondLst>
                      <p:childTnLst>
                        <p:par>
                          <p:cTn fill="hold" id="62" nodeType="withGroup">
                            <p:stCondLst>
                              <p:cond delay="0"/>
                            </p:stCondLst>
                            <p:childTnLst>
                              <p:par>
                                <p:cTn fill="hold" id="63" nodeType="clickEffect" presetClass="entr" presetID="8" presetSubtype="16">
                                  <p:stCondLst>
                                    <p:cond delay="0"/>
                                  </p:stCondLst>
                                  <p:childTnLst>
                                    <p:set>
                                      <p:cBhvr>
                                        <p:cTn dur="1" fill="hold" id="64">
                                          <p:stCondLst>
                                            <p:cond delay="0"/>
                                          </p:stCondLst>
                                        </p:cTn>
                                        <p:tgtEl>
                                          <p:spTgt spid="4194306"/>
                                        </p:tgtEl>
                                        <p:attrNameLst>
                                          <p:attrName>style.visibility</p:attrName>
                                        </p:attrNameLst>
                                      </p:cBhvr>
                                      <p:to>
                                        <p:strVal val="visible"/>
                                      </p:to>
                                    </p:set>
                                    <p:animEffect transition="in" filter="diamond(in)">
                                      <p:cBhvr>
                                        <p:cTn dur="500" id="65"/>
                                        <p:tgtEl>
                                          <p:spTgt spid="4194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7" grpId="0" uiExpand="0" build="whole" animBg="1"/>
      <p:bldP spid="1048598" grpId="0" uiExpand="0" build="whole" animBg="1"/>
      <p:bldP spid="1048599" grpId="0" uiExpand="0" build="whole" animBg="1"/>
      <p:bldP spid="1048600" grpId="0" uiExpand="0" build="whole" animBg="1"/>
    </p:bldLst>
  </p:timing>
</p:sld>
</file>

<file path=ppt/slides/slide30.xml><?xml version="1.0" encoding="utf-8"?>
<p:sld xmlns:a="http://schemas.openxmlformats.org/drawingml/2006/main" xmlns:r="http://schemas.openxmlformats.org/officeDocument/2006/relationships" xmlns:p="http://schemas.openxmlformats.org/presentationml/2006/main" show="1" showMasterSp="1">
  <p:cSld>
    <p:spTree>
      <p:nvGrpSpPr>
        <p:cNvPr id="178" name=""/>
        <p:cNvGrpSpPr/>
        <p:nvPr/>
      </p:nvGrpSpPr>
      <p:grpSpPr>
        <a:xfrm rot="0">
          <a:off x="0" y="0"/>
          <a:ext cx="0" cy="0"/>
          <a:chOff x="0" y="0"/>
          <a:chExt cx="0" cy="0"/>
        </a:xfrm>
      </p:grpSpPr>
      <p:sp>
        <p:nvSpPr>
          <p:cNvPr id="1048999"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30</a:t>
            </a:fld>
            <a:endParaRPr altLang="en-US" sz="1400" lang="ar-SA"/>
          </a:p>
        </p:txBody>
      </p:sp>
      <p:sp>
        <p:nvSpPr>
          <p:cNvPr id="1049000" name="Rectangle 2"/>
          <p:cNvSpPr/>
          <p:nvPr>
            <p:ph type="title" sz="full" idx="0"/>
          </p:nvPr>
        </p:nvSpPr>
        <p:spPr>
          <a:xfrm rot="0">
            <a:off x="457200" y="381000"/>
            <a:ext cx="8229600" cy="762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algn="l" eaLnBrk="1" hangingPunct="1" latinLnBrk="1" lvl="0"/>
            <a:r>
              <a:rPr altLang="en-US" sz="3200" lang="en-US" u="sng"/>
              <a:t>1) Exponential functions</a:t>
            </a:r>
          </a:p>
        </p:txBody>
      </p:sp>
      <p:sp>
        <p:nvSpPr>
          <p:cNvPr id="1049001" name="Rectangle 3"/>
          <p:cNvSpPr/>
          <p:nvPr>
            <p:ph type="body" sz="half" idx="1"/>
          </p:nvPr>
        </p:nvSpPr>
        <p:spPr>
          <a:xfrm rot="0">
            <a:off x="533400" y="1295400"/>
            <a:ext cx="4038600" cy="609600"/>
          </a:xfrm>
          <a:prstGeom prst="rect"/>
          <a:noFill/>
          <a:ln>
            <a:noFill/>
          </a:ln>
        </p:spPr>
        <p:txBody>
          <a:bodyPr anchor="t" bIns="45720" lIns="91440" rIns="91440" tIns="45720" vert="horz"/>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eaLnBrk="1" hangingPunct="1" latinLnBrk="1" lvl="0"/>
            <a:r>
              <a:rPr altLang="en-US" sz="3200" lang="en-US"/>
              <a:t>N = b</a:t>
            </a:r>
            <a:r>
              <a:rPr altLang="en-US" baseline="30000" sz="3200" lang="en-US"/>
              <a:t>x</a:t>
            </a:r>
          </a:p>
          <a:p>
            <a:pPr eaLnBrk="1" hangingPunct="1" latinLnBrk="1" lvl="0"/>
            <a:endParaRPr altLang="en-US" baseline="30000" sz="3200" lang="en-US"/>
          </a:p>
          <a:p>
            <a:pPr eaLnBrk="1" hangingPunct="1" latinLnBrk="1" lvl="0"/>
            <a:endParaRPr altLang="en-US" baseline="30000" lang="en-US"/>
          </a:p>
          <a:p>
            <a:pPr eaLnBrk="1" hangingPunct="1" latinLnBrk="1" lvl="0">
              <a:buFontTx/>
              <a:buNone/>
            </a:pPr>
            <a:endParaRPr altLang="en-US" baseline="30000" lang="en-US"/>
          </a:p>
        </p:txBody>
      </p:sp>
      <p:graphicFrame>
        <p:nvGraphicFramePr>
          <p:cNvPr id="4194314" name=""/>
          <p:cNvGraphicFramePr>
            <a:graphicFrameLocks/>
          </p:cNvGraphicFramePr>
          <p:nvPr/>
        </p:nvGraphicFramePr>
        <p:xfrm rot="0">
          <a:off x="533400" y="4495800"/>
          <a:ext cx="2971800" cy="533400"/>
        </p:xfrm>
        <a:graphic>
          <a:graphicData uri="http://schemas.openxmlformats.org/presentationml/2006/ole">
            <mc:AlternateContent xmlns:mc="http://schemas.openxmlformats.org/markup-compatibility/2006">
              <mc:Choice xmlns:v="urn:schemas-microsoft-com:vml" Requires="v">
                <p:oleObj name="Equation" r:id="rId1" spid="" imgH="533400" imgW="2971800" showAsIcon="0" progId="Equation.3">
                  <p:embed followColorScheme="full"/>
                  <p:pic>
                    <p:nvPicPr>
                      <p:cNvPr id="2097167" name="Object 4"/>
                      <p:cNvPicPr>
                        <a:picLocks/>
                      </p:cNvPicPr>
                      <p:nvPr>
                        <p:ph sz="quarter" idx="2"/>
                      </p:nvPr>
                    </p:nvPicPr>
                    <p:blipFill>
                      <a:blip xmlns:r="http://schemas.openxmlformats.org/officeDocument/2006/relationships" r:embed="rId2"/>
                      <a:srcRect l="0" t="0" r="0" b="0"/>
                      <a:stretch>
                        <a:fillRect/>
                      </a:stretch>
                    </p:blipFill>
                    <p:spPr bwMode="auto">
                      <a:xfrm rot="0">
                        <a:off x="533400" y="4495800"/>
                        <a:ext cx="2971800" cy="533400"/>
                      </a:xfrm>
                      <a:prstGeom prst="rect"/>
                      <a:solidFill>
                        <a:schemeClr val="lt1">
                          <a:alpha val="100000"/>
                        </a:schemeClr>
                      </a:solidFill>
                      <a:ln>
                        <a:noFill/>
                      </a:ln>
                    </p:spPr>
                  </p:pic>
                </p:oleObj>
              </mc:Choice>
              <mc:Fallback>
                <p:oleObj name="Equation" r:id="rId1" spid="" imgH="533400" imgW="2971800" showAsIcon="0" progId="Equation.3">
                  <p:embed followColorScheme="full"/>
                  <p:pic>
                    <p:nvPicPr>
                      <p:cNvPr id="2097167" name="Object 4"/>
                      <p:cNvPicPr>
                        <a:picLocks/>
                      </p:cNvPicPr>
                      <p:nvPr>
                        <p:ph sz="quarter" idx="2"/>
                      </p:nvPr>
                    </p:nvPicPr>
                    <p:blipFill>
                      <a:blip xmlns:r="http://schemas.openxmlformats.org/officeDocument/2006/relationships" r:embed="rId2"/>
                      <a:srcRect l="0" t="0" r="0" b="0"/>
                      <a:stretch>
                        <a:fillRect/>
                      </a:stretch>
                    </p:blipFill>
                    <p:spPr bwMode="auto">
                      <a:xfrm rot="0">
                        <a:off x="533400" y="4495800"/>
                        <a:ext cx="2971800" cy="533400"/>
                      </a:xfrm>
                      <a:prstGeom prst="rect"/>
                      <a:solidFill>
                        <a:schemeClr val="lt1">
                          <a:alpha val="100000"/>
                        </a:schemeClr>
                      </a:solidFill>
                      <a:ln>
                        <a:noFill/>
                      </a:ln>
                    </p:spPr>
                  </p:pic>
                </p:oleObj>
              </mc:Fallback>
            </mc:AlternateContent>
          </a:graphicData>
        </a:graphic>
      </p:graphicFrame>
      <p:sp>
        <p:nvSpPr>
          <p:cNvPr id="1049002" name="Rectangle 5"/>
          <p:cNvSpPr/>
          <p:nvPr/>
        </p:nvSpPr>
        <p:spPr>
          <a:xfrm rot="0">
            <a:off x="381000" y="1995487"/>
            <a:ext cx="8382000" cy="955675"/>
          </a:xfrm>
          <a:prstGeom prst="rect"/>
          <a:noFill/>
          <a:ln w="9525" cap="flat" cmpd="sng">
            <a:solidFill>
              <a:schemeClr val="hlink">
                <a:alpha val="100000"/>
              </a:scheme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800" lang="en-US" u="sng">
                <a:solidFill>
                  <a:schemeClr val="accent2"/>
                </a:solidFill>
                <a:effectLst>
                  <a:outerShdw algn="tl" blurRad="38100" dir="2700000" dist="38100">
                    <a:srgbClr val="C0C0C0"/>
                  </a:outerShdw>
                </a:effectLst>
                <a:latin typeface="Garamond" pitchFamily="18" charset="0"/>
              </a:rPr>
              <a:t>x</a:t>
            </a:r>
            <a:r>
              <a:rPr altLang="en-US" sz="2800" lang="en-US">
                <a:solidFill>
                  <a:schemeClr val="accent2"/>
                </a:solidFill>
                <a:latin typeface="Garamond" pitchFamily="18" charset="0"/>
              </a:rPr>
              <a:t> </a:t>
            </a:r>
            <a:r>
              <a:rPr altLang="en-US" sz="2800" lang="en-US">
                <a:latin typeface="Garamond" pitchFamily="18" charset="0"/>
              </a:rPr>
              <a:t>is the exponent, </a:t>
            </a:r>
            <a:r>
              <a:rPr altLang="en-US" b="1" sz="2800" lang="en-US" u="sng">
                <a:solidFill>
                  <a:schemeClr val="accent2"/>
                </a:solidFill>
                <a:effectLst>
                  <a:outerShdw algn="tl" blurRad="38100" dir="2700000" dist="38100">
                    <a:srgbClr val="C0C0C0"/>
                  </a:outerShdw>
                </a:effectLst>
                <a:latin typeface="Garamond" pitchFamily="18" charset="0"/>
              </a:rPr>
              <a:t>b </a:t>
            </a:r>
            <a:r>
              <a:rPr altLang="en-US" sz="2800" lang="en-US">
                <a:latin typeface="Garamond" pitchFamily="18" charset="0"/>
              </a:rPr>
              <a:t>is the base, and </a:t>
            </a:r>
            <a:r>
              <a:rPr altLang="en-US" b="1" sz="2800" lang="en-US" u="sng">
                <a:solidFill>
                  <a:schemeClr val="accent2"/>
                </a:solidFill>
                <a:effectLst>
                  <a:outerShdw algn="tl" blurRad="38100" dir="2700000" dist="38100">
                    <a:srgbClr val="C0C0C0"/>
                  </a:outerShdw>
                </a:effectLst>
                <a:latin typeface="Garamond" pitchFamily="18" charset="0"/>
              </a:rPr>
              <a:t>N </a:t>
            </a:r>
            <a:r>
              <a:rPr altLang="en-US" sz="2800" lang="en-US">
                <a:latin typeface="Garamond" pitchFamily="18" charset="0"/>
              </a:rPr>
              <a:t>represents the number when b is raised to the x</a:t>
            </a:r>
            <a:r>
              <a:rPr altLang="en-US" baseline="30000" sz="2800" lang="en-US">
                <a:latin typeface="Garamond" pitchFamily="18" charset="0"/>
              </a:rPr>
              <a:t>th</a:t>
            </a:r>
            <a:r>
              <a:rPr altLang="en-US" sz="2800" lang="en-US">
                <a:latin typeface="Garamond" pitchFamily="18" charset="0"/>
              </a:rPr>
              <a:t> power , ie, </a:t>
            </a:r>
            <a:r>
              <a:rPr altLang="en-US" b="1" sz="2800" lang="en-US" u="sng">
                <a:solidFill>
                  <a:schemeClr val="accent2"/>
                </a:solidFill>
                <a:effectLst>
                  <a:outerShdw algn="tl" blurRad="38100" dir="2700000" dist="38100">
                    <a:srgbClr val="C0C0C0"/>
                  </a:outerShdw>
                </a:effectLst>
                <a:latin typeface="Garamond" pitchFamily="18" charset="0"/>
              </a:rPr>
              <a:t>b</a:t>
            </a:r>
            <a:r>
              <a:rPr altLang="en-US" baseline="30000" b="1" sz="2800" lang="en-US" u="sng">
                <a:solidFill>
                  <a:schemeClr val="accent2"/>
                </a:solidFill>
                <a:effectLst>
                  <a:outerShdw algn="tl" blurRad="38100" dir="2700000" dist="38100">
                    <a:srgbClr val="C0C0C0"/>
                  </a:outerShdw>
                </a:effectLst>
                <a:latin typeface="Garamond" pitchFamily="18" charset="0"/>
              </a:rPr>
              <a:t>x</a:t>
            </a:r>
            <a:r>
              <a:rPr altLang="en-US" sz="2800" lang="en-US">
                <a:solidFill>
                  <a:schemeClr val="accent2"/>
                </a:solidFill>
                <a:latin typeface="Garamond" pitchFamily="18" charset="0"/>
              </a:rPr>
              <a:t> </a:t>
            </a:r>
          </a:p>
        </p:txBody>
      </p:sp>
      <p:sp>
        <p:nvSpPr>
          <p:cNvPr id="1049003" name="Rectangle 6"/>
          <p:cNvSpPr/>
          <p:nvPr/>
        </p:nvSpPr>
        <p:spPr>
          <a:xfrm rot="0">
            <a:off x="381000" y="3810000"/>
            <a:ext cx="3581400" cy="5794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r>
              <a:rPr altLang="en-US" b="1" sz="3200" lang="en-US" u="sng">
                <a:latin typeface="Garamond" pitchFamily="18" charset="0"/>
              </a:rPr>
              <a:t>Rules of exponents</a:t>
            </a:r>
          </a:p>
        </p:txBody>
      </p:sp>
      <p:graphicFrame>
        <p:nvGraphicFramePr>
          <p:cNvPr id="4194315" name=""/>
          <p:cNvGraphicFramePr>
            <a:graphicFrameLocks/>
          </p:cNvGraphicFramePr>
          <p:nvPr/>
        </p:nvGraphicFramePr>
        <p:xfrm rot="0">
          <a:off x="533400" y="6096000"/>
          <a:ext cx="2971800" cy="550862"/>
        </p:xfrm>
        <a:graphic>
          <a:graphicData uri="http://schemas.openxmlformats.org/presentationml/2006/ole">
            <mc:AlternateContent xmlns:mc="http://schemas.openxmlformats.org/markup-compatibility/2006">
              <mc:Choice xmlns:v="urn:schemas-microsoft-com:vml" Requires="v">
                <p:oleObj name="Equation" r:id="rId3" spid="" imgH="550862" imgW="2971800" showAsIcon="0" progId="Equation.3">
                  <p:embed followColorScheme="full"/>
                  <p:pic>
                    <p:nvPicPr>
                      <p:cNvPr id="2097168" name="Object 7"/>
                      <p:cNvPicPr>
                        <a:picLocks/>
                      </p:cNvPicPr>
                      <p:nvPr/>
                    </p:nvPicPr>
                    <p:blipFill>
                      <a:blip xmlns:r="http://schemas.openxmlformats.org/officeDocument/2006/relationships" r:embed="rId4"/>
                      <a:srcRect l="0" t="0" r="0" b="0"/>
                      <a:stretch>
                        <a:fillRect/>
                      </a:stretch>
                    </p:blipFill>
                    <p:spPr>
                      <a:xfrm rot="0">
                        <a:off x="533400" y="6096000"/>
                        <a:ext cx="2971800" cy="550862"/>
                      </a:xfrm>
                      <a:prstGeom prst="rect"/>
                      <a:solidFill>
                        <a:schemeClr val="lt1"/>
                      </a:solidFill>
                      <a:ln>
                        <a:noFill/>
                      </a:ln>
                    </p:spPr>
                  </p:pic>
                </p:oleObj>
              </mc:Choice>
              <mc:Fallback>
                <p:oleObj name="Equation" r:id="rId3" spid="" imgH="550862" imgW="2971800" showAsIcon="0" progId="Equation.3">
                  <p:embed followColorScheme="full"/>
                  <p:pic>
                    <p:nvPicPr>
                      <p:cNvPr id="2097168" name="Object 7"/>
                      <p:cNvPicPr>
                        <a:picLocks/>
                      </p:cNvPicPr>
                      <p:nvPr/>
                    </p:nvPicPr>
                    <p:blipFill>
                      <a:blip xmlns:r="http://schemas.openxmlformats.org/officeDocument/2006/relationships" r:embed="rId4"/>
                      <a:srcRect l="0" t="0" r="0" b="0"/>
                      <a:stretch>
                        <a:fillRect/>
                      </a:stretch>
                    </p:blipFill>
                    <p:spPr>
                      <a:xfrm rot="0">
                        <a:off x="533400" y="6096000"/>
                        <a:ext cx="2971800" cy="550862"/>
                      </a:xfrm>
                      <a:prstGeom prst="rect"/>
                      <a:solidFill>
                        <a:schemeClr val="lt1"/>
                      </a:solidFill>
                      <a:ln>
                        <a:noFill/>
                      </a:ln>
                    </p:spPr>
                  </p:pic>
                </p:oleObj>
              </mc:Fallback>
            </mc:AlternateContent>
          </a:graphicData>
        </a:graphic>
      </p:graphicFrame>
      <p:graphicFrame>
        <p:nvGraphicFramePr>
          <p:cNvPr id="4194316" name=""/>
          <p:cNvGraphicFramePr>
            <a:graphicFrameLocks/>
          </p:cNvGraphicFramePr>
          <p:nvPr/>
        </p:nvGraphicFramePr>
        <p:xfrm rot="0">
          <a:off x="533400" y="5175250"/>
          <a:ext cx="3124200" cy="844550"/>
        </p:xfrm>
        <a:graphic>
          <a:graphicData uri="http://schemas.openxmlformats.org/presentationml/2006/ole">
            <mc:AlternateContent xmlns:mc="http://schemas.openxmlformats.org/markup-compatibility/2006">
              <mc:Choice xmlns:v="urn:schemas-microsoft-com:vml" Requires="v">
                <p:oleObj name="Equation" r:id="rId5" spid="" imgH="844550" imgW="3124200" showAsIcon="0" progId="Equation.3">
                  <p:embed followColorScheme="full"/>
                  <p:pic>
                    <p:nvPicPr>
                      <p:cNvPr id="2097169" name="Object 8"/>
                      <p:cNvPicPr>
                        <a:picLocks/>
                      </p:cNvPicPr>
                      <p:nvPr>
                        <p:ph sz="quarter" idx="3"/>
                      </p:nvPr>
                    </p:nvPicPr>
                    <p:blipFill>
                      <a:blip xmlns:r="http://schemas.openxmlformats.org/officeDocument/2006/relationships" r:embed="rId6"/>
                      <a:srcRect l="0" t="0" r="0" b="0"/>
                      <a:stretch>
                        <a:fillRect/>
                      </a:stretch>
                    </p:blipFill>
                    <p:spPr bwMode="auto">
                      <a:xfrm rot="0">
                        <a:off x="533400" y="5175250"/>
                        <a:ext cx="3124200" cy="844550"/>
                      </a:xfrm>
                      <a:prstGeom prst="rect"/>
                      <a:solidFill>
                        <a:schemeClr val="lt1">
                          <a:alpha val="100000"/>
                        </a:schemeClr>
                      </a:solidFill>
                      <a:ln>
                        <a:noFill/>
                      </a:ln>
                    </p:spPr>
                  </p:pic>
                </p:oleObj>
              </mc:Choice>
              <mc:Fallback>
                <p:oleObj name="Equation" r:id="rId5" spid="" imgH="844550" imgW="3124200" showAsIcon="0" progId="Equation.3">
                  <p:embed followColorScheme="full"/>
                  <p:pic>
                    <p:nvPicPr>
                      <p:cNvPr id="2097169" name="Object 8"/>
                      <p:cNvPicPr>
                        <a:picLocks/>
                      </p:cNvPicPr>
                      <p:nvPr>
                        <p:ph sz="quarter" idx="3"/>
                      </p:nvPr>
                    </p:nvPicPr>
                    <p:blipFill>
                      <a:blip xmlns:r="http://schemas.openxmlformats.org/officeDocument/2006/relationships" r:embed="rId6"/>
                      <a:srcRect l="0" t="0" r="0" b="0"/>
                      <a:stretch>
                        <a:fillRect/>
                      </a:stretch>
                    </p:blipFill>
                    <p:spPr bwMode="auto">
                      <a:xfrm rot="0">
                        <a:off x="533400" y="5175250"/>
                        <a:ext cx="3124200" cy="844550"/>
                      </a:xfrm>
                      <a:prstGeom prst="rect"/>
                      <a:solidFill>
                        <a:schemeClr val="lt1">
                          <a:alpha val="100000"/>
                        </a:schemeClr>
                      </a:solidFill>
                      <a:ln>
                        <a:noFill/>
                      </a:ln>
                    </p:spPr>
                  </p:pic>
                </p:oleObj>
              </mc:Fallback>
            </mc:AlternateContent>
          </a:graphicData>
        </a:graphic>
      </p:graphicFrame>
      <p:graphicFrame>
        <p:nvGraphicFramePr>
          <p:cNvPr id="4194317" name=""/>
          <p:cNvGraphicFramePr>
            <a:graphicFrameLocks/>
          </p:cNvGraphicFramePr>
          <p:nvPr/>
        </p:nvGraphicFramePr>
        <p:xfrm rot="0">
          <a:off x="4572000" y="4495800"/>
          <a:ext cx="2667000" cy="642937"/>
        </p:xfrm>
        <a:graphic>
          <a:graphicData uri="http://schemas.openxmlformats.org/presentationml/2006/ole">
            <mc:AlternateContent xmlns:mc="http://schemas.openxmlformats.org/markup-compatibility/2006">
              <mc:Choice xmlns:v="urn:schemas-microsoft-com:vml" Requires="v">
                <p:oleObj name="Equation" r:id="rId7" spid="" imgH="642937" imgW="2667000" showAsIcon="0" progId="Equation.3">
                  <p:embed followColorScheme="full"/>
                  <p:pic>
                    <p:nvPicPr>
                      <p:cNvPr id="2097170" name="Object 9"/>
                      <p:cNvPicPr>
                        <a:picLocks/>
                      </p:cNvPicPr>
                      <p:nvPr/>
                    </p:nvPicPr>
                    <p:blipFill>
                      <a:blip xmlns:r="http://schemas.openxmlformats.org/officeDocument/2006/relationships" r:embed="rId8"/>
                      <a:srcRect l="0" t="0" r="0" b="0"/>
                      <a:stretch>
                        <a:fillRect/>
                      </a:stretch>
                    </p:blipFill>
                    <p:spPr>
                      <a:xfrm rot="0">
                        <a:off x="4572000" y="4495800"/>
                        <a:ext cx="2667000" cy="642937"/>
                      </a:xfrm>
                      <a:prstGeom prst="rect"/>
                      <a:solidFill>
                        <a:schemeClr val="lt1"/>
                      </a:solidFill>
                      <a:ln>
                        <a:noFill/>
                      </a:ln>
                    </p:spPr>
                  </p:pic>
                </p:oleObj>
              </mc:Choice>
              <mc:Fallback>
                <p:oleObj name="Equation" r:id="rId7" spid="" imgH="642937" imgW="2667000" showAsIcon="0" progId="Equation.3">
                  <p:embed followColorScheme="full"/>
                  <p:pic>
                    <p:nvPicPr>
                      <p:cNvPr id="2097170" name="Object 9"/>
                      <p:cNvPicPr>
                        <a:picLocks/>
                      </p:cNvPicPr>
                      <p:nvPr/>
                    </p:nvPicPr>
                    <p:blipFill>
                      <a:blip xmlns:r="http://schemas.openxmlformats.org/officeDocument/2006/relationships" r:embed="rId8"/>
                      <a:srcRect l="0" t="0" r="0" b="0"/>
                      <a:stretch>
                        <a:fillRect/>
                      </a:stretch>
                    </p:blipFill>
                    <p:spPr>
                      <a:xfrm rot="0">
                        <a:off x="4572000" y="4495800"/>
                        <a:ext cx="2667000" cy="642937"/>
                      </a:xfrm>
                      <a:prstGeom prst="rect"/>
                      <a:solidFill>
                        <a:schemeClr val="lt1"/>
                      </a:solidFill>
                      <a:ln>
                        <a:noFill/>
                      </a:ln>
                    </p:spPr>
                  </p:pic>
                </p:oleObj>
              </mc:Fallback>
            </mc:AlternateContent>
          </a:graphicData>
        </a:graphic>
      </p:graphicFrame>
      <p:graphicFrame>
        <p:nvGraphicFramePr>
          <p:cNvPr id="4194318" name=""/>
          <p:cNvGraphicFramePr>
            <a:graphicFrameLocks/>
          </p:cNvGraphicFramePr>
          <p:nvPr/>
        </p:nvGraphicFramePr>
        <p:xfrm rot="0">
          <a:off x="4572000" y="6096000"/>
          <a:ext cx="1981200" cy="557212"/>
        </p:xfrm>
        <a:graphic>
          <a:graphicData uri="http://schemas.openxmlformats.org/presentationml/2006/ole">
            <mc:AlternateContent xmlns:mc="http://schemas.openxmlformats.org/markup-compatibility/2006">
              <mc:Choice xmlns:v="urn:schemas-microsoft-com:vml" Requires="v">
                <p:oleObj name="Equation" r:id="rId9" spid="" imgH="557212" imgW="1981200" showAsIcon="0" progId="Equation.3">
                  <p:embed followColorScheme="full"/>
                  <p:pic>
                    <p:nvPicPr>
                      <p:cNvPr id="2097171" name="Object 10"/>
                      <p:cNvPicPr>
                        <a:picLocks/>
                      </p:cNvPicPr>
                      <p:nvPr/>
                    </p:nvPicPr>
                    <p:blipFill>
                      <a:blip xmlns:r="http://schemas.openxmlformats.org/officeDocument/2006/relationships" r:embed="rId10"/>
                      <a:srcRect l="0" t="0" r="0" b="0"/>
                      <a:stretch>
                        <a:fillRect/>
                      </a:stretch>
                    </p:blipFill>
                    <p:spPr>
                      <a:xfrm rot="0">
                        <a:off x="4572000" y="6096000"/>
                        <a:ext cx="1981200" cy="557212"/>
                      </a:xfrm>
                      <a:prstGeom prst="rect"/>
                      <a:solidFill>
                        <a:schemeClr val="lt1"/>
                      </a:solidFill>
                      <a:ln>
                        <a:noFill/>
                      </a:ln>
                    </p:spPr>
                  </p:pic>
                </p:oleObj>
              </mc:Choice>
              <mc:Fallback>
                <p:oleObj name="Equation" r:id="rId9" spid="" imgH="557212" imgW="1981200" showAsIcon="0" progId="Equation.3">
                  <p:embed followColorScheme="full"/>
                  <p:pic>
                    <p:nvPicPr>
                      <p:cNvPr id="2097171" name="Object 10"/>
                      <p:cNvPicPr>
                        <a:picLocks/>
                      </p:cNvPicPr>
                      <p:nvPr/>
                    </p:nvPicPr>
                    <p:blipFill>
                      <a:blip xmlns:r="http://schemas.openxmlformats.org/officeDocument/2006/relationships" r:embed="rId10"/>
                      <a:srcRect l="0" t="0" r="0" b="0"/>
                      <a:stretch>
                        <a:fillRect/>
                      </a:stretch>
                    </p:blipFill>
                    <p:spPr>
                      <a:xfrm rot="0">
                        <a:off x="4572000" y="6096000"/>
                        <a:ext cx="1981200" cy="557212"/>
                      </a:xfrm>
                      <a:prstGeom prst="rect"/>
                      <a:solidFill>
                        <a:schemeClr val="lt1"/>
                      </a:solidFill>
                      <a:ln>
                        <a:noFill/>
                      </a:ln>
                    </p:spPr>
                  </p:pic>
                </p:oleObj>
              </mc:Fallback>
            </mc:AlternateContent>
          </a:graphicData>
        </a:graphic>
      </p:graphicFrame>
      <p:sp>
        <p:nvSpPr>
          <p:cNvPr id="1049004" name="Rectangle 11"/>
          <p:cNvSpPr/>
          <p:nvPr/>
        </p:nvSpPr>
        <p:spPr>
          <a:xfrm rot="0">
            <a:off x="381000" y="3168650"/>
            <a:ext cx="28194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spcBef>
                <a:spcPct val="20000"/>
              </a:spcBef>
              <a:buClr>
                <a:schemeClr val="hlink"/>
              </a:buClr>
              <a:buSzPct val="70000"/>
              <a:buFont typeface="Wingdings" pitchFamily="2" charset="2"/>
              <a:buNone/>
            </a:pPr>
            <a:r>
              <a:rPr altLang="en-US" b="1" sz="2800" lang="en-US">
                <a:effectLst>
                  <a:outerShdw algn="tl" blurRad="38100" dir="2700000" dist="38100">
                    <a:srgbClr val="C0C0C0"/>
                  </a:outerShdw>
                </a:effectLst>
                <a:latin typeface="Garamond" pitchFamily="18" charset="0"/>
              </a:rPr>
              <a:t>eg: 1000 = 10</a:t>
            </a:r>
            <a:r>
              <a:rPr altLang="en-US" baseline="30000" b="1" sz="2800" lang="en-US">
                <a:effectLst>
                  <a:outerShdw algn="tl" blurRad="38100" dir="2700000" dist="38100">
                    <a:srgbClr val="C0C0C0"/>
                  </a:outerShdw>
                </a:effectLst>
                <a:latin typeface="Garamond" pitchFamily="18" charset="0"/>
              </a:rPr>
              <a:t>3</a:t>
            </a:r>
          </a:p>
        </p:txBody>
      </p:sp>
      <p:sp>
        <p:nvSpPr>
          <p:cNvPr id="1049005" name="Text Box 12"/>
          <p:cNvSpPr txBox="1"/>
          <p:nvPr/>
        </p:nvSpPr>
        <p:spPr>
          <a:xfrm rot="0">
            <a:off x="2362200" y="381000"/>
            <a:ext cx="43434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spcBef>
                <a:spcPct val="50000"/>
              </a:spcBef>
            </a:pPr>
            <a:endParaRPr altLang="en-US" lang="ar-EG">
              <a:latin typeface="Garamond" pitchFamily="18" charset="0"/>
            </a:endParaRPr>
          </a:p>
        </p:txBody>
      </p:sp>
      <p:graphicFrame>
        <p:nvGraphicFramePr>
          <p:cNvPr id="4194319" name=""/>
          <p:cNvGraphicFramePr>
            <a:graphicFrameLocks/>
          </p:cNvGraphicFramePr>
          <p:nvPr/>
        </p:nvGraphicFramePr>
        <p:xfrm rot="0">
          <a:off x="4572000" y="5257800"/>
          <a:ext cx="1600200" cy="647700"/>
        </p:xfrm>
        <a:graphic>
          <a:graphicData uri="http://schemas.openxmlformats.org/presentationml/2006/ole">
            <mc:AlternateContent xmlns:mc="http://schemas.openxmlformats.org/markup-compatibility/2006">
              <mc:Choice xmlns:v="urn:schemas-microsoft-com:vml" Requires="v">
                <p:oleObj name="Equation" r:id="rId11" spid="" imgH="647700" imgW="1600200" showAsIcon="0" progId="Equation.3">
                  <p:embed followColorScheme="full"/>
                  <p:pic>
                    <p:nvPicPr>
                      <p:cNvPr id="2097172" name="Object 13"/>
                      <p:cNvPicPr>
                        <a:picLocks/>
                      </p:cNvPicPr>
                      <p:nvPr/>
                    </p:nvPicPr>
                    <p:blipFill>
                      <a:blip xmlns:r="http://schemas.openxmlformats.org/officeDocument/2006/relationships" r:embed="rId12"/>
                      <a:srcRect l="0" t="0" r="0" b="0"/>
                      <a:stretch>
                        <a:fillRect/>
                      </a:stretch>
                    </p:blipFill>
                    <p:spPr>
                      <a:xfrm rot="0">
                        <a:off x="4572000" y="5257800"/>
                        <a:ext cx="1600200" cy="647700"/>
                      </a:xfrm>
                      <a:prstGeom prst="rect"/>
                      <a:noFill/>
                      <a:ln>
                        <a:noFill/>
                      </a:ln>
                    </p:spPr>
                  </p:pic>
                </p:oleObj>
              </mc:Choice>
              <mc:Fallback>
                <p:oleObj name="Equation" r:id="rId11" spid="" imgH="647700" imgW="1600200" showAsIcon="0" progId="Equation.3">
                  <p:embed followColorScheme="full"/>
                  <p:pic>
                    <p:nvPicPr>
                      <p:cNvPr id="2097172" name="Object 13"/>
                      <p:cNvPicPr>
                        <a:picLocks/>
                      </p:cNvPicPr>
                      <p:nvPr/>
                    </p:nvPicPr>
                    <p:blipFill>
                      <a:blip xmlns:r="http://schemas.openxmlformats.org/officeDocument/2006/relationships" r:embed="rId12"/>
                      <a:srcRect l="0" t="0" r="0" b="0"/>
                      <a:stretch>
                        <a:fillRect/>
                      </a:stretch>
                    </p:blipFill>
                    <p:spPr>
                      <a:xfrm rot="0">
                        <a:off x="4572000" y="5257800"/>
                        <a:ext cx="1600200" cy="647700"/>
                      </a:xfrm>
                      <a:prstGeom prst="rect"/>
                      <a:noFill/>
                      <a:ln>
                        <a:noFill/>
                      </a:ln>
                    </p:spPr>
                  </p:pic>
                </p:oleObj>
              </mc:Fallback>
            </mc:AlternateContent>
          </a:graphicData>
        </a:graphic>
      </p:graphicFrame>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000"/>
                                        </p:tgtEl>
                                        <p:attrNameLst>
                                          <p:attrName>style.visibility</p:attrName>
                                        </p:attrNameLst>
                                      </p:cBhvr>
                                      <p:to>
                                        <p:strVal val="visible"/>
                                      </p:to>
                                    </p:set>
                                    <p:animEffect transition="in" filter="blinds(horizontal)">
                                      <p:cBhvr>
                                        <p:cTn dur="500" id="7"/>
                                        <p:tgtEl>
                                          <p:spTgt spid="104900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9" presetSubtype="0">
                                  <p:stCondLst>
                                    <p:cond delay="0"/>
                                  </p:stCondLst>
                                  <p:childTnLst>
                                    <p:set>
                                      <p:cBhvr>
                                        <p:cTn dur="1" fill="hold" id="11">
                                          <p:stCondLst>
                                            <p:cond delay="0"/>
                                          </p:stCondLst>
                                        </p:cTn>
                                        <p:tgtEl>
                                          <p:spTgt spid="1049001">
                                            <p:txEl>
                                              <p:charRg st="0" end="7"/>
                                            </p:txEl>
                                          </p:spTgt>
                                        </p:tgtEl>
                                        <p:attrNameLst>
                                          <p:attrName>style.visibility</p:attrName>
                                        </p:attrNameLst>
                                      </p:cBhvr>
                                      <p:to>
                                        <p:strVal val="visible"/>
                                      </p:to>
                                    </p:set>
                                    <p:animEffect transition="in" filter="dissolve">
                                      <p:cBhvr>
                                        <p:cTn dur="500" id="12"/>
                                        <p:tgtEl>
                                          <p:spTgt spid="1049001">
                                            <p:txEl>
                                              <p:charRg st="0" end="7"/>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9002"/>
                                        </p:tgtEl>
                                        <p:attrNameLst>
                                          <p:attrName>style.visibility</p:attrName>
                                        </p:attrNameLst>
                                      </p:cBhvr>
                                      <p:to>
                                        <p:strVal val="visible"/>
                                      </p:to>
                                    </p:set>
                                    <p:animEffect transition="in" filter="dissolve">
                                      <p:cBhvr>
                                        <p:cTn dur="500" id="17"/>
                                        <p:tgtEl>
                                          <p:spTgt spid="1049002"/>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14" presetSubtype="10">
                                  <p:stCondLst>
                                    <p:cond delay="0"/>
                                  </p:stCondLst>
                                  <p:childTnLst>
                                    <p:set>
                                      <p:cBhvr>
                                        <p:cTn dur="1" fill="hold" id="21">
                                          <p:stCondLst>
                                            <p:cond delay="0"/>
                                          </p:stCondLst>
                                        </p:cTn>
                                        <p:tgtEl>
                                          <p:spTgt spid="1049004"/>
                                        </p:tgtEl>
                                        <p:attrNameLst>
                                          <p:attrName>style.visibility</p:attrName>
                                        </p:attrNameLst>
                                      </p:cBhvr>
                                      <p:to>
                                        <p:strVal val="visible"/>
                                      </p:to>
                                    </p:set>
                                    <p:animEffect transition="in" filter="randombar(horizontal)">
                                      <p:cBhvr>
                                        <p:cTn dur="500" id="22"/>
                                        <p:tgtEl>
                                          <p:spTgt spid="1049004"/>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9003"/>
                                        </p:tgtEl>
                                        <p:attrNameLst>
                                          <p:attrName>style.visibility</p:attrName>
                                        </p:attrNameLst>
                                      </p:cBhvr>
                                      <p:to>
                                        <p:strVal val="visible"/>
                                      </p:to>
                                    </p:set>
                                    <p:animEffect transition="in" filter="blinds(horizontal)">
                                      <p:cBhvr>
                                        <p:cTn dur="500" id="27"/>
                                        <p:tgtEl>
                                          <p:spTgt spid="1049003"/>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4194314"/>
                                        </p:tgtEl>
                                        <p:attrNameLst>
                                          <p:attrName>style.visibility</p:attrName>
                                        </p:attrNameLst>
                                      </p:cBhvr>
                                      <p:to>
                                        <p:strVal val="visible"/>
                                      </p:to>
                                    </p:set>
                                    <p:animEffect transition="in" filter="blinds(horizontal)">
                                      <p:cBhvr>
                                        <p:cTn dur="500" id="32"/>
                                        <p:tgtEl>
                                          <p:spTgt spid="4194314"/>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3" presetSubtype="10">
                                  <p:stCondLst>
                                    <p:cond delay="0"/>
                                  </p:stCondLst>
                                  <p:childTnLst>
                                    <p:set>
                                      <p:cBhvr>
                                        <p:cTn dur="1" fill="hold" id="36">
                                          <p:stCondLst>
                                            <p:cond delay="0"/>
                                          </p:stCondLst>
                                        </p:cTn>
                                        <p:tgtEl>
                                          <p:spTgt spid="4194316"/>
                                        </p:tgtEl>
                                        <p:attrNameLst>
                                          <p:attrName>style.visibility</p:attrName>
                                        </p:attrNameLst>
                                      </p:cBhvr>
                                      <p:to>
                                        <p:strVal val="visible"/>
                                      </p:to>
                                    </p:set>
                                    <p:animEffect transition="in" filter="blinds(horizontal)">
                                      <p:cBhvr>
                                        <p:cTn dur="500" id="37"/>
                                        <p:tgtEl>
                                          <p:spTgt spid="4194316"/>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3" presetSubtype="10">
                                  <p:stCondLst>
                                    <p:cond delay="0"/>
                                  </p:stCondLst>
                                  <p:childTnLst>
                                    <p:set>
                                      <p:cBhvr>
                                        <p:cTn dur="1" fill="hold" id="41">
                                          <p:stCondLst>
                                            <p:cond delay="0"/>
                                          </p:stCondLst>
                                        </p:cTn>
                                        <p:tgtEl>
                                          <p:spTgt spid="4194315"/>
                                        </p:tgtEl>
                                        <p:attrNameLst>
                                          <p:attrName>style.visibility</p:attrName>
                                        </p:attrNameLst>
                                      </p:cBhvr>
                                      <p:to>
                                        <p:strVal val="visible"/>
                                      </p:to>
                                    </p:set>
                                    <p:animEffect transition="in" filter="blinds(horizontal)">
                                      <p:cBhvr>
                                        <p:cTn dur="500" id="42"/>
                                        <p:tgtEl>
                                          <p:spTgt spid="4194315"/>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3" presetSubtype="10">
                                  <p:stCondLst>
                                    <p:cond delay="0"/>
                                  </p:stCondLst>
                                  <p:childTnLst>
                                    <p:set>
                                      <p:cBhvr>
                                        <p:cTn dur="1" fill="hold" id="46">
                                          <p:stCondLst>
                                            <p:cond delay="0"/>
                                          </p:stCondLst>
                                        </p:cTn>
                                        <p:tgtEl>
                                          <p:spTgt spid="4194317"/>
                                        </p:tgtEl>
                                        <p:attrNameLst>
                                          <p:attrName>style.visibility</p:attrName>
                                        </p:attrNameLst>
                                      </p:cBhvr>
                                      <p:to>
                                        <p:strVal val="visible"/>
                                      </p:to>
                                    </p:set>
                                    <p:animEffect transition="in" filter="blinds(horizontal)">
                                      <p:cBhvr>
                                        <p:cTn dur="500" id="47"/>
                                        <p:tgtEl>
                                          <p:spTgt spid="4194317"/>
                                        </p:tgtEl>
                                      </p:cBhvr>
                                    </p:animEffect>
                                  </p:childTnLst>
                                </p:cTn>
                              </p:par>
                            </p:childTnLst>
                          </p:cTn>
                        </p:par>
                      </p:childTnLst>
                    </p:cTn>
                  </p:par>
                  <p:par>
                    <p:cTn fill="hold" id="48" nodeType="clickPar">
                      <p:stCondLst>
                        <p:cond delay="indefinite"/>
                      </p:stCondLst>
                      <p:childTnLst>
                        <p:par>
                          <p:cTn fill="hold" id="49" nodeType="withGroup">
                            <p:stCondLst>
                              <p:cond delay="0"/>
                            </p:stCondLst>
                            <p:childTnLst>
                              <p:par>
                                <p:cTn fill="hold" id="50" nodeType="clickEffect" presetClass="entr" presetID="12" presetSubtype="4">
                                  <p:stCondLst>
                                    <p:cond delay="0"/>
                                  </p:stCondLst>
                                  <p:childTnLst>
                                    <p:set>
                                      <p:cBhvr>
                                        <p:cTn dur="1" fill="hold" id="51">
                                          <p:stCondLst>
                                            <p:cond delay="0"/>
                                          </p:stCondLst>
                                        </p:cTn>
                                        <p:tgtEl>
                                          <p:spTgt spid="4194319"/>
                                        </p:tgtEl>
                                        <p:attrNameLst>
                                          <p:attrName>style.visibility</p:attrName>
                                        </p:attrNameLst>
                                      </p:cBhvr>
                                      <p:to>
                                        <p:strVal val="visible"/>
                                      </p:to>
                                    </p:set>
                                    <p:animEffect transition="in" filter="slide(fromBottom)">
                                      <p:cBhvr>
                                        <p:cTn dur="500" id="52"/>
                                        <p:tgtEl>
                                          <p:spTgt spid="4194319"/>
                                        </p:tgtEl>
                                      </p:cBhvr>
                                    </p:animEffect>
                                  </p:childTnLst>
                                </p:cTn>
                              </p:par>
                            </p:childTnLst>
                          </p:cTn>
                        </p:par>
                      </p:childTnLst>
                    </p:cTn>
                  </p:par>
                  <p:par>
                    <p:cTn fill="hold" id="53" nodeType="clickPar">
                      <p:stCondLst>
                        <p:cond delay="indefinite"/>
                      </p:stCondLst>
                      <p:childTnLst>
                        <p:par>
                          <p:cTn fill="hold" id="54" nodeType="withGroup">
                            <p:stCondLst>
                              <p:cond delay="0"/>
                            </p:stCondLst>
                            <p:childTnLst>
                              <p:par>
                                <p:cTn fill="hold" id="55" nodeType="clickEffect" presetClass="entr" presetID="3" presetSubtype="10">
                                  <p:stCondLst>
                                    <p:cond delay="0"/>
                                  </p:stCondLst>
                                  <p:childTnLst>
                                    <p:set>
                                      <p:cBhvr>
                                        <p:cTn dur="1" fill="hold" id="56">
                                          <p:stCondLst>
                                            <p:cond delay="0"/>
                                          </p:stCondLst>
                                        </p:cTn>
                                        <p:tgtEl>
                                          <p:spTgt spid="4194318"/>
                                        </p:tgtEl>
                                        <p:attrNameLst>
                                          <p:attrName>style.visibility</p:attrName>
                                        </p:attrNameLst>
                                      </p:cBhvr>
                                      <p:to>
                                        <p:strVal val="visible"/>
                                      </p:to>
                                    </p:set>
                                    <p:animEffect transition="in" filter="blinds(horizontal)">
                                      <p:cBhvr>
                                        <p:cTn dur="500" id="57"/>
                                        <p:tgtEl>
                                          <p:spTgt spid="4194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0" grpId="0" uiExpand="0" build="whole"/>
      <p:bldP spid="1049001" grpId="0" uiExpand="0" build="p" bldLvl="1"/>
      <p:bldP spid="1049002" grpId="0" uiExpand="0" build="whole" animBg="1"/>
      <p:bldP spid="1049003" grpId="0" uiExpand="0" build="whole"/>
      <p:bldP spid="1049004" grpId="0" uiExpand="0" build="whole"/>
    </p:bldLst>
  </p:timing>
</p:sld>
</file>

<file path=ppt/slides/slide31.xml><?xml version="1.0" encoding="utf-8"?>
<p:sld xmlns:a="http://schemas.openxmlformats.org/drawingml/2006/main" xmlns:r="http://schemas.openxmlformats.org/officeDocument/2006/relationships" xmlns:p="http://schemas.openxmlformats.org/presentationml/2006/main" show="1" showMasterSp="1">
  <p:cSld>
    <p:spTree>
      <p:nvGrpSpPr>
        <p:cNvPr id="182" name=""/>
        <p:cNvGrpSpPr/>
        <p:nvPr/>
      </p:nvGrpSpPr>
      <p:grpSpPr>
        <a:xfrm rot="0">
          <a:off x="0" y="0"/>
          <a:ext cx="0" cy="0"/>
          <a:chOff x="0" y="0"/>
          <a:chExt cx="0" cy="0"/>
        </a:xfrm>
      </p:grpSpPr>
      <p:sp>
        <p:nvSpPr>
          <p:cNvPr id="1049013"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31</a:t>
            </a:fld>
            <a:endParaRPr altLang="en-US" sz="1400" lang="ar-SA"/>
          </a:p>
        </p:txBody>
      </p:sp>
      <p:sp>
        <p:nvSpPr>
          <p:cNvPr id="1049014" name="Rectangle 2"/>
          <p:cNvSpPr/>
          <p:nvPr>
            <p:ph type="title" sz="full" idx="0"/>
          </p:nvPr>
        </p:nvSpPr>
        <p:spPr>
          <a:xfrm rot="0">
            <a:off x="304800" y="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algn="l" eaLnBrk="1" hangingPunct="1" latinLnBrk="1" lvl="0"/>
            <a:r>
              <a:rPr altLang="en-US" sz="4000" lang="en-US" u="sng"/>
              <a:t>2) Logarithmic function:</a:t>
            </a:r>
          </a:p>
        </p:txBody>
      </p:sp>
      <p:sp>
        <p:nvSpPr>
          <p:cNvPr id="1049015" name="Rectangle 3"/>
          <p:cNvSpPr/>
          <p:nvPr>
            <p:ph type="body" sz="half" idx="1"/>
          </p:nvPr>
        </p:nvSpPr>
        <p:spPr>
          <a:xfrm rot="0">
            <a:off x="533400" y="990600"/>
            <a:ext cx="4038600" cy="4525962"/>
          </a:xfrm>
          <a:prstGeom prst="rect"/>
          <a:noFill/>
          <a:ln>
            <a:noFill/>
          </a:ln>
        </p:spPr>
        <p:txBody>
          <a:bodyPr anchor="t" bIns="45720" lIns="91440" rIns="91440" tIns="45720" vert="horz"/>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eaLnBrk="1" hangingPunct="1" latinLnBrk="1" lvl="0"/>
            <a:r>
              <a:rPr altLang="en-US" lang="en-US"/>
              <a:t>	N = b</a:t>
            </a:r>
            <a:r>
              <a:rPr altLang="en-US" baseline="30000" lang="en-US"/>
              <a:t>x</a:t>
            </a:r>
          </a:p>
          <a:p>
            <a:pPr eaLnBrk="1" hangingPunct="1" latinLnBrk="1" lvl="0">
              <a:buFontTx/>
              <a:buNone/>
            </a:pPr>
            <a:r>
              <a:rPr altLang="en-US" sz="3200" lang="en-US"/>
              <a:t>Then,</a:t>
            </a:r>
            <a:r>
              <a:rPr altLang="en-US" sz="3600" lang="en-US"/>
              <a:t> </a:t>
            </a:r>
          </a:p>
        </p:txBody>
      </p:sp>
      <p:sp>
        <p:nvSpPr>
          <p:cNvPr id="1049016" name="Rectangle 4"/>
          <p:cNvSpPr/>
          <p:nvPr/>
        </p:nvSpPr>
        <p:spPr>
          <a:xfrm rot="0">
            <a:off x="0" y="0"/>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17" name="Rectangle 5"/>
          <p:cNvSpPr/>
          <p:nvPr/>
        </p:nvSpPr>
        <p:spPr>
          <a:xfrm rot="0">
            <a:off x="0" y="0"/>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18" name="Rectangle 6"/>
          <p:cNvSpPr/>
          <p:nvPr/>
        </p:nvSpPr>
        <p:spPr>
          <a:xfrm rot="0">
            <a:off x="0" y="0"/>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19" name="Rectangle 7"/>
          <p:cNvSpPr/>
          <p:nvPr/>
        </p:nvSpPr>
        <p:spPr>
          <a:xfrm rot="0">
            <a:off x="0" y="3314700"/>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graphicFrame>
        <p:nvGraphicFramePr>
          <p:cNvPr id="4194320" name=""/>
          <p:cNvGraphicFramePr>
            <a:graphicFrameLocks/>
          </p:cNvGraphicFramePr>
          <p:nvPr/>
        </p:nvGraphicFramePr>
        <p:xfrm rot="0">
          <a:off x="1752600" y="1600200"/>
          <a:ext cx="2016125" cy="596900"/>
        </p:xfrm>
        <a:graphic>
          <a:graphicData uri="http://schemas.openxmlformats.org/presentationml/2006/ole">
            <mc:AlternateContent xmlns:mc="http://schemas.openxmlformats.org/markup-compatibility/2006">
              <mc:Choice xmlns:v="urn:schemas-microsoft-com:vml" Requires="v">
                <p:oleObj name="Equation" r:id="rId1" spid="" imgH="596900" imgW="2016125" showAsIcon="0" progId="Equation.3">
                  <p:embed followColorScheme="full"/>
                  <p:pic>
                    <p:nvPicPr>
                      <p:cNvPr id="2097173" name="Object 8"/>
                      <p:cNvPicPr>
                        <a:picLocks/>
                      </p:cNvPicPr>
                      <p:nvPr/>
                    </p:nvPicPr>
                    <p:blipFill>
                      <a:blip xmlns:r="http://schemas.openxmlformats.org/officeDocument/2006/relationships" r:embed="rId2"/>
                      <a:srcRect l="0" t="0" r="0" b="0"/>
                      <a:stretch>
                        <a:fillRect/>
                      </a:stretch>
                    </p:blipFill>
                    <p:spPr>
                      <a:xfrm rot="0">
                        <a:off x="1752600" y="1600200"/>
                        <a:ext cx="2016125" cy="596900"/>
                      </a:xfrm>
                      <a:prstGeom prst="rect"/>
                      <a:noFill/>
                      <a:ln>
                        <a:noFill/>
                      </a:ln>
                    </p:spPr>
                  </p:pic>
                </p:oleObj>
              </mc:Choice>
              <mc:Fallback>
                <p:oleObj name="Equation" r:id="rId1" spid="" imgH="596900" imgW="2016125" showAsIcon="0" progId="Equation.3">
                  <p:embed followColorScheme="full"/>
                  <p:pic>
                    <p:nvPicPr>
                      <p:cNvPr id="2097173" name="Object 8"/>
                      <p:cNvPicPr>
                        <a:picLocks/>
                      </p:cNvPicPr>
                      <p:nvPr/>
                    </p:nvPicPr>
                    <p:blipFill>
                      <a:blip xmlns:r="http://schemas.openxmlformats.org/officeDocument/2006/relationships" r:embed="rId2"/>
                      <a:srcRect l="0" t="0" r="0" b="0"/>
                      <a:stretch>
                        <a:fillRect/>
                      </a:stretch>
                    </p:blipFill>
                    <p:spPr>
                      <a:xfrm rot="0">
                        <a:off x="1752600" y="1600200"/>
                        <a:ext cx="2016125" cy="596900"/>
                      </a:xfrm>
                      <a:prstGeom prst="rect"/>
                      <a:noFill/>
                      <a:ln>
                        <a:noFill/>
                      </a:ln>
                    </p:spPr>
                  </p:pic>
                </p:oleObj>
              </mc:Fallback>
            </mc:AlternateContent>
          </a:graphicData>
        </a:graphic>
      </p:graphicFrame>
      <p:sp>
        <p:nvSpPr>
          <p:cNvPr id="1049020" name="Rectangle 9"/>
          <p:cNvSpPr/>
          <p:nvPr/>
        </p:nvSpPr>
        <p:spPr>
          <a:xfrm rot="0">
            <a:off x="152400" y="2909887"/>
            <a:ext cx="3505200" cy="519112"/>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800" lang="en-US" u="sng">
                <a:effectLst>
                  <a:outerShdw algn="tl" blurRad="38100" dir="2700000" dist="38100">
                    <a:srgbClr val="C0C0C0"/>
                  </a:outerShdw>
                </a:effectLst>
                <a:latin typeface="Garamond" pitchFamily="18" charset="0"/>
              </a:rPr>
              <a:t>Natural logarithm:</a:t>
            </a:r>
          </a:p>
        </p:txBody>
      </p:sp>
      <p:sp>
        <p:nvSpPr>
          <p:cNvPr id="1049021" name="Rectangle 10"/>
          <p:cNvSpPr/>
          <p:nvPr/>
        </p:nvSpPr>
        <p:spPr>
          <a:xfrm rot="0">
            <a:off x="266700" y="3063875"/>
            <a:ext cx="8610600" cy="118745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endParaRPr altLang="en-US" b="1" sz="2400" lang="en-US">
              <a:latin typeface="Garamond" pitchFamily="18" charset="0"/>
            </a:endParaRPr>
          </a:p>
          <a:p>
            <a:pPr lvl="0"/>
            <a:r>
              <a:rPr altLang="en-US" b="1" sz="2400" lang="en-US">
                <a:latin typeface="Garamond" pitchFamily="18" charset="0"/>
              </a:rPr>
              <a:t>Instead of using 10 as a basis for logarithms, a natural base (e) is used</a:t>
            </a:r>
            <a:r>
              <a:rPr altLang="en-US" sz="2400" lang="en-US">
                <a:latin typeface="Garamond" pitchFamily="18" charset="0"/>
              </a:rPr>
              <a:t>.</a:t>
            </a:r>
            <a:r>
              <a:rPr altLang="en-US" sz="2300" lang="en-US">
                <a:latin typeface="Garamond" pitchFamily="18" charset="0"/>
              </a:rPr>
              <a:t> </a:t>
            </a:r>
          </a:p>
        </p:txBody>
      </p:sp>
      <p:sp>
        <p:nvSpPr>
          <p:cNvPr id="1049022" name="Rectangle 11"/>
          <p:cNvSpPr/>
          <p:nvPr/>
        </p:nvSpPr>
        <p:spPr>
          <a:xfrm rot="0">
            <a:off x="3276600" y="3962400"/>
            <a:ext cx="3810000" cy="528637"/>
          </a:xfrm>
          <a:prstGeom prst="rect"/>
          <a:noFill/>
          <a:ln w="9525" cap="flat" cmpd="sng">
            <a:solidFill>
              <a:srgbClr val="99CC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sz="2400" lang="en-US">
                <a:latin typeface="Garamond" pitchFamily="18" charset="0"/>
              </a:rPr>
              <a:t> </a:t>
            </a:r>
            <a:r>
              <a:rPr altLang="en-US" b="1" sz="2800" i="1" lang="en-US">
                <a:latin typeface="Garamond" pitchFamily="18" charset="0"/>
              </a:rPr>
              <a:t>e = </a:t>
            </a:r>
            <a:r>
              <a:rPr altLang="en-US" b="1" sz="2800" lang="en-US">
                <a:latin typeface="Garamond" pitchFamily="18" charset="0"/>
              </a:rPr>
              <a:t>2.7182818 </a:t>
            </a:r>
          </a:p>
        </p:txBody>
      </p:sp>
      <p:sp>
        <p:nvSpPr>
          <p:cNvPr id="1049023" name="Rectangle 12"/>
          <p:cNvSpPr/>
          <p:nvPr/>
        </p:nvSpPr>
        <p:spPr>
          <a:xfrm rot="0">
            <a:off x="304800" y="4616450"/>
            <a:ext cx="2819400" cy="519112"/>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800" lang="en-US">
                <a:latin typeface="Garamond" pitchFamily="18" charset="0"/>
              </a:rPr>
              <a:t>If, A = e</a:t>
            </a:r>
            <a:r>
              <a:rPr altLang="en-US" baseline="30000" b="1" sz="2800" lang="en-US">
                <a:latin typeface="Garamond" pitchFamily="18" charset="0"/>
              </a:rPr>
              <a:t>n</a:t>
            </a:r>
            <a:r>
              <a:rPr altLang="en-US" b="1" sz="2800" lang="en-US">
                <a:latin typeface="Garamond" pitchFamily="18" charset="0"/>
              </a:rPr>
              <a:t>    Then,</a:t>
            </a:r>
            <a:r>
              <a:rPr altLang="en-US" b="1" sz="2400" lang="en-US">
                <a:latin typeface="Garamond" pitchFamily="18" charset="0"/>
              </a:rPr>
              <a:t>  </a:t>
            </a:r>
          </a:p>
        </p:txBody>
      </p:sp>
      <p:sp>
        <p:nvSpPr>
          <p:cNvPr id="1049024" name="Rectangle 13"/>
          <p:cNvSpPr/>
          <p:nvPr/>
        </p:nvSpPr>
        <p:spPr>
          <a:xfrm rot="0">
            <a:off x="3124200" y="4572000"/>
            <a:ext cx="3581400" cy="106680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Low" lvl="0"/>
            <a:r>
              <a:rPr altLang="en-US" b="1" sz="3200" lang="en-US">
                <a:effectLst>
                  <a:outerShdw algn="tl" blurRad="38100" dir="2700000" dist="38100">
                    <a:srgbClr val="C0C0C0"/>
                  </a:outerShdw>
                </a:effectLst>
                <a:latin typeface="Garamond" pitchFamily="18" charset="0"/>
              </a:rPr>
              <a:t>Log</a:t>
            </a:r>
            <a:r>
              <a:rPr altLang="en-US" baseline="-25000" b="1" sz="3200" lang="en-US">
                <a:effectLst>
                  <a:outerShdw algn="tl" blurRad="38100" dir="2700000" dist="38100">
                    <a:srgbClr val="C0C0C0"/>
                  </a:outerShdw>
                </a:effectLst>
                <a:latin typeface="Garamond" pitchFamily="18" charset="0"/>
              </a:rPr>
              <a:t>e</a:t>
            </a:r>
            <a:r>
              <a:rPr altLang="en-US" b="1" sz="3200" lang="en-US">
                <a:effectLst>
                  <a:outerShdw algn="tl" blurRad="38100" dir="2700000" dist="38100">
                    <a:srgbClr val="C0C0C0"/>
                  </a:outerShdw>
                </a:effectLst>
                <a:latin typeface="Garamond" pitchFamily="18" charset="0"/>
              </a:rPr>
              <a:t>(A) = n</a:t>
            </a:r>
          </a:p>
          <a:p>
            <a:pPr algn="justLow" lvl="0"/>
            <a:r>
              <a:rPr altLang="en-US" b="1" sz="3200" lang="en-US">
                <a:effectLst>
                  <a:outerShdw algn="tl" blurRad="38100" dir="2700000" dist="38100">
                    <a:srgbClr val="C0C0C0"/>
                  </a:outerShdw>
                </a:effectLst>
                <a:latin typeface="Garamond" pitchFamily="18" charset="0"/>
              </a:rPr>
              <a:t>ln (A) = n</a:t>
            </a:r>
          </a:p>
        </p:txBody>
      </p:sp>
      <p:sp>
        <p:nvSpPr>
          <p:cNvPr id="1049025" name="Rectangle 14"/>
          <p:cNvSpPr/>
          <p:nvPr/>
        </p:nvSpPr>
        <p:spPr>
          <a:xfrm rot="0">
            <a:off x="304800" y="6019800"/>
            <a:ext cx="3200400" cy="466725"/>
          </a:xfrm>
          <a:prstGeom prst="rect"/>
          <a:noFill/>
          <a:ln w="9525" cap="flat" cmpd="sng">
            <a:solidFill>
              <a:srgbClr val="99CC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400" lang="en-US">
                <a:latin typeface="Garamond" pitchFamily="18" charset="0"/>
              </a:rPr>
              <a:t>2.303. log N = ln N</a:t>
            </a:r>
          </a:p>
        </p:txBody>
      </p:sp>
      <p:sp>
        <p:nvSpPr>
          <p:cNvPr id="1049026" name="Rectangle 15"/>
          <p:cNvSpPr/>
          <p:nvPr/>
        </p:nvSpPr>
        <p:spPr>
          <a:xfrm rot="0">
            <a:off x="228600" y="2209800"/>
            <a:ext cx="28194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spcBef>
                <a:spcPct val="20000"/>
              </a:spcBef>
              <a:buClr>
                <a:schemeClr val="hlink"/>
              </a:buClr>
              <a:buSzPct val="70000"/>
              <a:buFont typeface="Wingdings" pitchFamily="2" charset="2"/>
              <a:buNone/>
            </a:pPr>
            <a:r>
              <a:rPr altLang="en-US" b="1" sz="2800" lang="en-US">
                <a:effectLst>
                  <a:outerShdw algn="tl" blurRad="38100" dir="2700000" dist="38100">
                    <a:srgbClr val="C0C0C0"/>
                  </a:outerShdw>
                </a:effectLst>
                <a:latin typeface="Garamond" pitchFamily="18" charset="0"/>
              </a:rPr>
              <a:t>eg: 1000 = 10</a:t>
            </a:r>
            <a:r>
              <a:rPr altLang="en-US" baseline="30000" b="1" sz="2800" lang="en-US">
                <a:effectLst>
                  <a:outerShdw algn="tl" blurRad="38100" dir="2700000" dist="38100">
                    <a:srgbClr val="C0C0C0"/>
                  </a:outerShdw>
                </a:effectLst>
                <a:latin typeface="Garamond" pitchFamily="18" charset="0"/>
              </a:rPr>
              <a:t>3</a:t>
            </a:r>
          </a:p>
        </p:txBody>
      </p:sp>
      <p:graphicFrame>
        <p:nvGraphicFramePr>
          <p:cNvPr id="4194321" name=""/>
          <p:cNvGraphicFramePr>
            <a:graphicFrameLocks/>
          </p:cNvGraphicFramePr>
          <p:nvPr/>
        </p:nvGraphicFramePr>
        <p:xfrm rot="0">
          <a:off x="4038600" y="2209800"/>
          <a:ext cx="2590800" cy="573087"/>
        </p:xfrm>
        <a:graphic>
          <a:graphicData uri="http://schemas.openxmlformats.org/presentationml/2006/ole">
            <mc:AlternateContent xmlns:mc="http://schemas.openxmlformats.org/markup-compatibility/2006">
              <mc:Choice xmlns:v="urn:schemas-microsoft-com:vml" Requires="v">
                <p:oleObj name="Equation" r:id="rId3" spid="" imgH="573087" imgW="2590800" showAsIcon="0" progId="Equation.3">
                  <p:embed followColorScheme="full"/>
                  <p:pic>
                    <p:nvPicPr>
                      <p:cNvPr id="2097174" name="Object 16"/>
                      <p:cNvPicPr>
                        <a:picLocks/>
                      </p:cNvPicPr>
                      <p:nvPr>
                        <p:ph sz="half" idx="2"/>
                      </p:nvPr>
                    </p:nvPicPr>
                    <p:blipFill>
                      <a:blip xmlns:r="http://schemas.openxmlformats.org/officeDocument/2006/relationships" r:embed="rId4"/>
                      <a:srcRect l="0" t="0" r="0" b="0"/>
                      <a:stretch>
                        <a:fillRect/>
                      </a:stretch>
                    </p:blipFill>
                    <p:spPr bwMode="auto">
                      <a:xfrm rot="0">
                        <a:off x="4038600" y="2209800"/>
                        <a:ext cx="2590800" cy="573087"/>
                      </a:xfrm>
                      <a:prstGeom prst="rect"/>
                      <a:noFill/>
                      <a:ln>
                        <a:noFill/>
                      </a:ln>
                    </p:spPr>
                  </p:pic>
                </p:oleObj>
              </mc:Choice>
              <mc:Fallback>
                <p:oleObj name="Equation" r:id="rId3" spid="" imgH="573087" imgW="2590800" showAsIcon="0" progId="Equation.3">
                  <p:embed followColorScheme="full"/>
                  <p:pic>
                    <p:nvPicPr>
                      <p:cNvPr id="2097174" name="Object 16"/>
                      <p:cNvPicPr>
                        <a:picLocks/>
                      </p:cNvPicPr>
                      <p:nvPr>
                        <p:ph sz="half" idx="2"/>
                      </p:nvPr>
                    </p:nvPicPr>
                    <p:blipFill>
                      <a:blip xmlns:r="http://schemas.openxmlformats.org/officeDocument/2006/relationships" r:embed="rId4"/>
                      <a:srcRect l="0" t="0" r="0" b="0"/>
                      <a:stretch>
                        <a:fillRect/>
                      </a:stretch>
                    </p:blipFill>
                    <p:spPr bwMode="auto">
                      <a:xfrm rot="0">
                        <a:off x="4038600" y="2209800"/>
                        <a:ext cx="2590800" cy="573087"/>
                      </a:xfrm>
                      <a:prstGeom prst="rect"/>
                      <a:noFill/>
                      <a:ln>
                        <a:noFill/>
                      </a:ln>
                    </p:spPr>
                  </p:pic>
                </p:oleObj>
              </mc:Fallback>
            </mc:AlternateContent>
          </a:graphicData>
        </a:graphic>
      </p:graphicFrame>
      <p:sp>
        <p:nvSpPr>
          <p:cNvPr id="1049027" name="Line 17"/>
          <p:cNvSpPr/>
          <p:nvPr/>
        </p:nvSpPr>
        <p:spPr>
          <a:xfrm rot="0">
            <a:off x="2743200" y="2438400"/>
            <a:ext cx="990600" cy="0"/>
          </a:xfrm>
          <a:prstGeom prst="line"/>
          <a:noFill/>
          <a:ln w="38100" cap="flat" cmpd="sng">
            <a:solidFill>
              <a:schemeClr val="dk1">
                <a:alpha val="100000"/>
              </a:schemeClr>
            </a:solidFill>
            <a:prstDash val="solid"/>
            <a:round/>
            <a:tailEnd type="triangle" w="med" len="med"/>
          </a:ln>
        </p:spPr>
      </p:sp>
      <p:sp>
        <p:nvSpPr>
          <p:cNvPr id="1049028" name="Rectangle 18"/>
          <p:cNvSpPr/>
          <p:nvPr/>
        </p:nvSpPr>
        <p:spPr>
          <a:xfrm rot="0">
            <a:off x="2971800" y="5105400"/>
            <a:ext cx="2438400" cy="533400"/>
          </a:xfrm>
          <a:prstGeom prst="rect"/>
          <a:solidFill>
            <a:schemeClr val="lt1"/>
          </a:solidFill>
          <a:ln w="9525" cap="flat" cmpd="sng">
            <a:solidFill>
              <a:schemeClr val="lt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47" presetSubtype="0">
                                  <p:stCondLst>
                                    <p:cond delay="0"/>
                                  </p:stCondLst>
                                  <p:childTnLst>
                                    <p:set>
                                      <p:cBhvr>
                                        <p:cTn dur="1" fill="hold" id="6">
                                          <p:stCondLst>
                                            <p:cond delay="0"/>
                                          </p:stCondLst>
                                        </p:cTn>
                                        <p:tgtEl>
                                          <p:spTgt spid="1049014"/>
                                        </p:tgtEl>
                                        <p:attrNameLst>
                                          <p:attrName>style.visibility</p:attrName>
                                        </p:attrNameLst>
                                      </p:cBhvr>
                                      <p:to>
                                        <p:strVal val="visible"/>
                                      </p:to>
                                    </p:set>
                                    <p:animEffect transition="in" filter="fade">
                                      <p:cBhvr>
                                        <p:cTn dur="1000" id="7"/>
                                        <p:tgtEl>
                                          <p:spTgt spid="1049014"/>
                                        </p:tgtEl>
                                      </p:cBhvr>
                                    </p:animEffect>
                                    <p:anim calcmode="lin" valueType="num">
                                      <p:cBhvr>
                                        <p:cTn dur="1000" fill="hold" id="8"/>
                                        <p:tgtEl>
                                          <p:spTgt spid="1049014"/>
                                        </p:tgtEl>
                                        <p:attrNameLst>
                                          <p:attrName>ppt_x</p:attrName>
                                        </p:attrNameLst>
                                      </p:cBhvr>
                                      <p:tavLst>
                                        <p:tav tm="0">
                                          <p:val>
                                            <p:strVal val="#ppt_x"/>
                                          </p:val>
                                        </p:tav>
                                        <p:tav tm="100000">
                                          <p:val>
                                            <p:strVal val="#ppt_x"/>
                                          </p:val>
                                        </p:tav>
                                      </p:tavLst>
                                    </p:anim>
                                    <p:anim calcmode="lin" valueType="num">
                                      <p:cBhvr>
                                        <p:cTn dur="1000" fill="hold" id="9"/>
                                        <p:tgtEl>
                                          <p:spTgt spid="1049014"/>
                                        </p:tgtEl>
                                        <p:attrNameLst>
                                          <p:attrName>ppt_y</p:attrName>
                                        </p:attrNameLst>
                                      </p:cBhvr>
                                      <p:tavLst>
                                        <p:tav tm="0">
                                          <p:val>
                                            <p:strVal val="#ppt_y-.1"/>
                                          </p:val>
                                        </p:tav>
                                        <p:tav tm="100000">
                                          <p:val>
                                            <p:strVal val="#ppt_y"/>
                                          </p:val>
                                        </p:tav>
                                      </p:tavLst>
                                    </p:anim>
                                  </p:childTnLst>
                                </p:cTn>
                              </p:par>
                            </p:childTnLst>
                          </p:cTn>
                        </p:par>
                      </p:childTnLst>
                    </p:cTn>
                  </p:par>
                  <p:par>
                    <p:cTn fill="hold" id="10" nodeType="clickPar">
                      <p:stCondLst>
                        <p:cond delay="indefinite"/>
                      </p:stCondLst>
                      <p:childTnLst>
                        <p:par>
                          <p:cTn fill="hold" id="11" nodeType="withGroup">
                            <p:stCondLst>
                              <p:cond delay="0"/>
                            </p:stCondLst>
                            <p:childTnLst>
                              <p:par>
                                <p:cTn fill="hold" grpId="0" id="12" nodeType="clickEffect" presetClass="entr" presetID="4" presetSubtype="16">
                                  <p:stCondLst>
                                    <p:cond delay="0"/>
                                  </p:stCondLst>
                                  <p:childTnLst>
                                    <p:set>
                                      <p:cBhvr>
                                        <p:cTn dur="1" fill="hold" id="13">
                                          <p:stCondLst>
                                            <p:cond delay="0"/>
                                          </p:stCondLst>
                                        </p:cTn>
                                        <p:tgtEl>
                                          <p:spTgt spid="1049015">
                                            <p:txEl>
                                              <p:charRg st="0" end="8"/>
                                            </p:txEl>
                                          </p:spTgt>
                                        </p:tgtEl>
                                        <p:attrNameLst>
                                          <p:attrName>style.visibility</p:attrName>
                                        </p:attrNameLst>
                                      </p:cBhvr>
                                      <p:to>
                                        <p:strVal val="visible"/>
                                      </p:to>
                                    </p:set>
                                    <p:animEffect transition="in" filter="box(in)">
                                      <p:cBhvr>
                                        <p:cTn dur="500" id="14"/>
                                        <p:tgtEl>
                                          <p:spTgt spid="1049015">
                                            <p:txEl>
                                              <p:charRg st="0" end="8"/>
                                            </p:txEl>
                                          </p:spTgt>
                                        </p:tgtEl>
                                      </p:cBhvr>
                                    </p:animEffect>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4" presetSubtype="16">
                                  <p:stCondLst>
                                    <p:cond delay="0"/>
                                  </p:stCondLst>
                                  <p:childTnLst>
                                    <p:set>
                                      <p:cBhvr>
                                        <p:cTn dur="1" fill="hold" id="18">
                                          <p:stCondLst>
                                            <p:cond delay="0"/>
                                          </p:stCondLst>
                                        </p:cTn>
                                        <p:tgtEl>
                                          <p:spTgt spid="1049015">
                                            <p:txEl>
                                              <p:charRg st="8" end="15"/>
                                            </p:txEl>
                                          </p:spTgt>
                                        </p:tgtEl>
                                        <p:attrNameLst>
                                          <p:attrName>style.visibility</p:attrName>
                                        </p:attrNameLst>
                                      </p:cBhvr>
                                      <p:to>
                                        <p:strVal val="visible"/>
                                      </p:to>
                                    </p:set>
                                    <p:animEffect transition="in" filter="box(in)">
                                      <p:cBhvr>
                                        <p:cTn dur="500" id="19"/>
                                        <p:tgtEl>
                                          <p:spTgt spid="1049015">
                                            <p:txEl>
                                              <p:charRg st="8" end="15"/>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9" presetSubtype="0">
                                  <p:stCondLst>
                                    <p:cond delay="0"/>
                                  </p:stCondLst>
                                  <p:childTnLst>
                                    <p:set>
                                      <p:cBhvr>
                                        <p:cTn dur="1" fill="hold" id="23">
                                          <p:stCondLst>
                                            <p:cond delay="0"/>
                                          </p:stCondLst>
                                        </p:cTn>
                                        <p:tgtEl>
                                          <p:spTgt spid="4194320"/>
                                        </p:tgtEl>
                                        <p:attrNameLst>
                                          <p:attrName>style.visibility</p:attrName>
                                        </p:attrNameLst>
                                      </p:cBhvr>
                                      <p:to>
                                        <p:strVal val="visible"/>
                                      </p:to>
                                    </p:set>
                                    <p:animEffect transition="in" filter="dissolve">
                                      <p:cBhvr>
                                        <p:cTn dur="500" id="24"/>
                                        <p:tgtEl>
                                          <p:spTgt spid="4194320"/>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grpId="0" id="27" nodeType="clickEffect" presetClass="entr" presetID="14" presetSubtype="10">
                                  <p:stCondLst>
                                    <p:cond delay="0"/>
                                  </p:stCondLst>
                                  <p:childTnLst>
                                    <p:set>
                                      <p:cBhvr>
                                        <p:cTn dur="1" fill="hold" id="28">
                                          <p:stCondLst>
                                            <p:cond delay="0"/>
                                          </p:stCondLst>
                                        </p:cTn>
                                        <p:tgtEl>
                                          <p:spTgt spid="1049026"/>
                                        </p:tgtEl>
                                        <p:attrNameLst>
                                          <p:attrName>style.visibility</p:attrName>
                                        </p:attrNameLst>
                                      </p:cBhvr>
                                      <p:to>
                                        <p:strVal val="visible"/>
                                      </p:to>
                                    </p:set>
                                    <p:animEffect transition="in" filter="randombar(horizontal)">
                                      <p:cBhvr>
                                        <p:cTn dur="500" id="29"/>
                                        <p:tgtEl>
                                          <p:spTgt spid="1049026"/>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16" presetSubtype="26">
                                  <p:stCondLst>
                                    <p:cond delay="0"/>
                                  </p:stCondLst>
                                  <p:childTnLst>
                                    <p:set>
                                      <p:cBhvr>
                                        <p:cTn dur="1" fill="hold" id="33">
                                          <p:stCondLst>
                                            <p:cond delay="0"/>
                                          </p:stCondLst>
                                        </p:cTn>
                                        <p:tgtEl>
                                          <p:spTgt spid="1049027"/>
                                        </p:tgtEl>
                                        <p:attrNameLst>
                                          <p:attrName>style.visibility</p:attrName>
                                        </p:attrNameLst>
                                      </p:cBhvr>
                                      <p:to>
                                        <p:strVal val="visible"/>
                                      </p:to>
                                    </p:set>
                                    <p:animEffect transition="in" filter="barn(inHorizontal)">
                                      <p:cBhvr>
                                        <p:cTn dur="500" id="34"/>
                                        <p:tgtEl>
                                          <p:spTgt spid="1049027"/>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9" presetSubtype="0">
                                  <p:stCondLst>
                                    <p:cond delay="0"/>
                                  </p:stCondLst>
                                  <p:childTnLst>
                                    <p:set>
                                      <p:cBhvr>
                                        <p:cTn dur="1" fill="hold" id="38">
                                          <p:stCondLst>
                                            <p:cond delay="0"/>
                                          </p:stCondLst>
                                        </p:cTn>
                                        <p:tgtEl>
                                          <p:spTgt spid="4194321"/>
                                        </p:tgtEl>
                                        <p:attrNameLst>
                                          <p:attrName>style.visibility</p:attrName>
                                        </p:attrNameLst>
                                      </p:cBhvr>
                                      <p:to>
                                        <p:strVal val="visible"/>
                                      </p:to>
                                    </p:set>
                                    <p:animEffect transition="in" filter="dissolve">
                                      <p:cBhvr>
                                        <p:cTn dur="500" id="39"/>
                                        <p:tgtEl>
                                          <p:spTgt spid="4194321"/>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grpId="0" id="42" nodeType="clickEffect" presetClass="entr" presetID="3" presetSubtype="10">
                                  <p:stCondLst>
                                    <p:cond delay="0"/>
                                  </p:stCondLst>
                                  <p:iterate type="lt">
                                    <p:tmPct val="0"/>
                                  </p:iterate>
                                  <p:childTnLst>
                                    <p:set>
                                      <p:cBhvr>
                                        <p:cTn dur="1" fill="hold" id="43">
                                          <p:stCondLst>
                                            <p:cond delay="0"/>
                                          </p:stCondLst>
                                        </p:cTn>
                                        <p:tgtEl>
                                          <p:spTgt spid="1049020">
                                            <p:txEl>
                                              <p:charRg st="0" end="19"/>
                                            </p:txEl>
                                          </p:spTgt>
                                        </p:tgtEl>
                                        <p:attrNameLst>
                                          <p:attrName>style.visibility</p:attrName>
                                        </p:attrNameLst>
                                      </p:cBhvr>
                                      <p:to>
                                        <p:strVal val="visible"/>
                                      </p:to>
                                    </p:set>
                                    <p:animEffect transition="in" filter="blinds(horizontal)">
                                      <p:cBhvr>
                                        <p:cTn dur="500" id="44"/>
                                        <p:tgtEl>
                                          <p:spTgt spid="1049020">
                                            <p:txEl>
                                              <p:charRg st="0" end="19"/>
                                            </p:txEl>
                                          </p:spTgt>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grpId="0" id="47" nodeType="clickEffect" presetClass="entr" presetID="9" presetSubtype="0">
                                  <p:stCondLst>
                                    <p:cond delay="0"/>
                                  </p:stCondLst>
                                  <p:childTnLst>
                                    <p:set>
                                      <p:cBhvr>
                                        <p:cTn dur="1" fill="hold" id="48">
                                          <p:stCondLst>
                                            <p:cond delay="0"/>
                                          </p:stCondLst>
                                        </p:cTn>
                                        <p:tgtEl>
                                          <p:spTgt spid="1049021"/>
                                        </p:tgtEl>
                                        <p:attrNameLst>
                                          <p:attrName>style.visibility</p:attrName>
                                        </p:attrNameLst>
                                      </p:cBhvr>
                                      <p:to>
                                        <p:strVal val="visible"/>
                                      </p:to>
                                    </p:set>
                                    <p:animEffect transition="in" filter="dissolve">
                                      <p:cBhvr>
                                        <p:cTn dur="500" id="49"/>
                                        <p:tgtEl>
                                          <p:spTgt spid="1049021"/>
                                        </p:tgtEl>
                                      </p:cBhvr>
                                    </p:animEffect>
                                  </p:childTnLst>
                                </p:cTn>
                              </p:par>
                            </p:childTnLst>
                          </p:cTn>
                        </p:par>
                      </p:childTnLst>
                    </p:cTn>
                  </p:par>
                  <p:par>
                    <p:cTn fill="hold" id="50" nodeType="clickPar">
                      <p:stCondLst>
                        <p:cond delay="indefinite"/>
                      </p:stCondLst>
                      <p:childTnLst>
                        <p:par>
                          <p:cTn fill="hold" id="51" nodeType="withGroup">
                            <p:stCondLst>
                              <p:cond delay="0"/>
                            </p:stCondLst>
                            <p:childTnLst>
                              <p:par>
                                <p:cTn fill="hold" grpId="0" id="52" nodeType="clickEffect" presetClass="entr" presetID="4" presetSubtype="16">
                                  <p:stCondLst>
                                    <p:cond delay="0"/>
                                  </p:stCondLst>
                                  <p:childTnLst>
                                    <p:set>
                                      <p:cBhvr>
                                        <p:cTn dur="1" fill="hold" id="53">
                                          <p:stCondLst>
                                            <p:cond delay="0"/>
                                          </p:stCondLst>
                                        </p:cTn>
                                        <p:tgtEl>
                                          <p:spTgt spid="1049022"/>
                                        </p:tgtEl>
                                        <p:attrNameLst>
                                          <p:attrName>style.visibility</p:attrName>
                                        </p:attrNameLst>
                                      </p:cBhvr>
                                      <p:to>
                                        <p:strVal val="visible"/>
                                      </p:to>
                                    </p:set>
                                    <p:animEffect transition="in" filter="box(in)">
                                      <p:cBhvr>
                                        <p:cTn dur="500" id="54"/>
                                        <p:tgtEl>
                                          <p:spTgt spid="1049022"/>
                                        </p:tgtEl>
                                      </p:cBhvr>
                                    </p:animEffect>
                                  </p:childTnLst>
                                </p:cTn>
                              </p:par>
                            </p:childTnLst>
                          </p:cTn>
                        </p:par>
                      </p:childTnLst>
                    </p:cTn>
                  </p:par>
                  <p:par>
                    <p:cTn fill="hold" id="55" nodeType="clickPar">
                      <p:stCondLst>
                        <p:cond delay="indefinite"/>
                      </p:stCondLst>
                      <p:childTnLst>
                        <p:par>
                          <p:cTn fill="hold" id="56" nodeType="withGroup">
                            <p:stCondLst>
                              <p:cond delay="0"/>
                            </p:stCondLst>
                            <p:childTnLst>
                              <p:par>
                                <p:cTn fill="hold" grpId="0" id="57" nodeType="clickEffect" presetClass="entr" presetID="9" presetSubtype="0">
                                  <p:stCondLst>
                                    <p:cond delay="0"/>
                                  </p:stCondLst>
                                  <p:childTnLst>
                                    <p:set>
                                      <p:cBhvr>
                                        <p:cTn dur="1" fill="hold" id="58">
                                          <p:stCondLst>
                                            <p:cond delay="0"/>
                                          </p:stCondLst>
                                        </p:cTn>
                                        <p:tgtEl>
                                          <p:spTgt spid="1049023"/>
                                        </p:tgtEl>
                                        <p:attrNameLst>
                                          <p:attrName>style.visibility</p:attrName>
                                        </p:attrNameLst>
                                      </p:cBhvr>
                                      <p:to>
                                        <p:strVal val="visible"/>
                                      </p:to>
                                    </p:set>
                                    <p:animEffect transition="in" filter="dissolve">
                                      <p:cBhvr>
                                        <p:cTn dur="500" id="59"/>
                                        <p:tgtEl>
                                          <p:spTgt spid="1049023"/>
                                        </p:tgtEl>
                                      </p:cBhvr>
                                    </p:animEffect>
                                  </p:childTnLst>
                                </p:cTn>
                              </p:par>
                            </p:childTnLst>
                          </p:cTn>
                        </p:par>
                      </p:childTnLst>
                    </p:cTn>
                  </p:par>
                  <p:par>
                    <p:cTn fill="hold" id="60" nodeType="clickPar">
                      <p:stCondLst>
                        <p:cond delay="indefinite"/>
                      </p:stCondLst>
                      <p:childTnLst>
                        <p:par>
                          <p:cTn fill="hold" id="61" nodeType="withGroup">
                            <p:stCondLst>
                              <p:cond delay="0"/>
                            </p:stCondLst>
                            <p:childTnLst>
                              <p:par>
                                <p:cTn fill="hold" grpId="0" id="62" nodeType="clickEffect" presetClass="entr" presetID="9" presetSubtype="0">
                                  <p:stCondLst>
                                    <p:cond delay="0"/>
                                  </p:stCondLst>
                                  <p:childTnLst>
                                    <p:set>
                                      <p:cBhvr>
                                        <p:cTn dur="1" fill="hold" id="63">
                                          <p:stCondLst>
                                            <p:cond delay="0"/>
                                          </p:stCondLst>
                                        </p:cTn>
                                        <p:tgtEl>
                                          <p:spTgt spid="1049024"/>
                                        </p:tgtEl>
                                        <p:attrNameLst>
                                          <p:attrName>style.visibility</p:attrName>
                                        </p:attrNameLst>
                                      </p:cBhvr>
                                      <p:to>
                                        <p:strVal val="visible"/>
                                      </p:to>
                                    </p:set>
                                    <p:animEffect transition="in" filter="dissolve">
                                      <p:cBhvr>
                                        <p:cTn dur="500" id="64"/>
                                        <p:tgtEl>
                                          <p:spTgt spid="1049024"/>
                                        </p:tgtEl>
                                      </p:cBhvr>
                                    </p:animEffect>
                                  </p:childTnLst>
                                </p:cTn>
                              </p:par>
                            </p:childTnLst>
                          </p:cTn>
                        </p:par>
                      </p:childTnLst>
                    </p:cTn>
                  </p:par>
                  <p:par>
                    <p:cTn fill="hold" id="65" nodeType="clickPar">
                      <p:stCondLst>
                        <p:cond delay="indefinite"/>
                      </p:stCondLst>
                      <p:childTnLst>
                        <p:par>
                          <p:cTn fill="hold" id="66" nodeType="withGroup">
                            <p:stCondLst>
                              <p:cond delay="0"/>
                            </p:stCondLst>
                            <p:childTnLst>
                              <p:par>
                                <p:cTn fill="hold" grpId="0" id="67" nodeType="clickEffect" presetClass="exit" presetID="2" presetSubtype="4">
                                  <p:stCondLst>
                                    <p:cond delay="0"/>
                                  </p:stCondLst>
                                  <p:childTnLst>
                                    <p:anim calcmode="lin" valueType="num">
                                      <p:cBhvr additive="base">
                                        <p:cTn dur="500" id="68"/>
                                        <p:tgtEl>
                                          <p:spTgt spid="1049028"/>
                                        </p:tgtEl>
                                        <p:attrNameLst>
                                          <p:attrName>ppt_x</p:attrName>
                                        </p:attrNameLst>
                                      </p:cBhvr>
                                      <p:tavLst>
                                        <p:tav tm="0">
                                          <p:val>
                                            <p:strVal val="ppt_x"/>
                                          </p:val>
                                        </p:tav>
                                        <p:tav tm="100000">
                                          <p:val>
                                            <p:strVal val="ppt_x"/>
                                          </p:val>
                                        </p:tav>
                                      </p:tavLst>
                                    </p:anim>
                                    <p:anim calcmode="lin" valueType="num">
                                      <p:cBhvr additive="base">
                                        <p:cTn dur="500" id="69"/>
                                        <p:tgtEl>
                                          <p:spTgt spid="1049028"/>
                                        </p:tgtEl>
                                        <p:attrNameLst>
                                          <p:attrName>ppt_y</p:attrName>
                                        </p:attrNameLst>
                                      </p:cBhvr>
                                      <p:tavLst>
                                        <p:tav tm="0">
                                          <p:val>
                                            <p:strVal val="ppt_y"/>
                                          </p:val>
                                        </p:tav>
                                        <p:tav tm="100000">
                                          <p:val>
                                            <p:strVal val="1+ppt_h/2"/>
                                          </p:val>
                                        </p:tav>
                                      </p:tavLst>
                                    </p:anim>
                                    <p:set>
                                      <p:cBhvr>
                                        <p:cTn dur="1" fill="hold" id="70">
                                          <p:stCondLst>
                                            <p:cond delay="499"/>
                                          </p:stCondLst>
                                        </p:cTn>
                                        <p:tgtEl>
                                          <p:spTgt spid="1049028"/>
                                        </p:tgtEl>
                                        <p:attrNameLst>
                                          <p:attrName>style.visibility</p:attrName>
                                        </p:attrNameLst>
                                      </p:cBhvr>
                                      <p:to>
                                        <p:strVal val="hidden"/>
                                      </p:to>
                                    </p:set>
                                  </p:childTnLst>
                                </p:cTn>
                              </p:par>
                            </p:childTnLst>
                          </p:cTn>
                        </p:par>
                      </p:childTnLst>
                    </p:cTn>
                  </p:par>
                  <p:par>
                    <p:cTn fill="hold" id="71" nodeType="clickPar">
                      <p:stCondLst>
                        <p:cond delay="indefinite"/>
                      </p:stCondLst>
                      <p:childTnLst>
                        <p:par>
                          <p:cTn fill="hold" id="72" nodeType="withGroup">
                            <p:stCondLst>
                              <p:cond delay="0"/>
                            </p:stCondLst>
                            <p:childTnLst>
                              <p:par>
                                <p:cTn fill="hold" grpId="0" id="73" nodeType="clickEffect" presetClass="entr" presetID="9" presetSubtype="0">
                                  <p:stCondLst>
                                    <p:cond delay="0"/>
                                  </p:stCondLst>
                                  <p:childTnLst>
                                    <p:set>
                                      <p:cBhvr>
                                        <p:cTn dur="1" fill="hold" id="74">
                                          <p:stCondLst>
                                            <p:cond delay="0"/>
                                          </p:stCondLst>
                                        </p:cTn>
                                        <p:tgtEl>
                                          <p:spTgt spid="1049025"/>
                                        </p:tgtEl>
                                        <p:attrNameLst>
                                          <p:attrName>style.visibility</p:attrName>
                                        </p:attrNameLst>
                                      </p:cBhvr>
                                      <p:to>
                                        <p:strVal val="visible"/>
                                      </p:to>
                                    </p:set>
                                    <p:animEffect transition="in" filter="dissolve">
                                      <p:cBhvr>
                                        <p:cTn dur="500" id="75"/>
                                        <p:tgtEl>
                                          <p:spTgt spid="1049025"/>
                                        </p:tgtEl>
                                      </p:cBhvr>
                                    </p:animEffect>
                                  </p:childTnLst>
                                </p:cTn>
                              </p:par>
                            </p:childTnLst>
                          </p:cTn>
                        </p:par>
                      </p:childTnLst>
                    </p:cTn>
                  </p:par>
                  <p:par>
                    <p:cTn fill="hold" id="76" nodeType="clickPar">
                      <p:stCondLst>
                        <p:cond delay="indefinite"/>
                      </p:stCondLst>
                      <p:childTnLst>
                        <p:par>
                          <p:cTn fill="hold" id="77" nodeType="withGroup">
                            <p:stCondLst>
                              <p:cond delay="0"/>
                            </p:stCondLst>
                            <p:childTnLst>
                              <p:par>
                                <p:cTn fill="hold" id="78" nodeType="clickEffect" presetClass="emph" presetID="16" presetSubtype="0">
                                  <p:stCondLst>
                                    <p:cond delay="0"/>
                                  </p:stCondLst>
                                  <p:iterate type="lt">
                                    <p:tmPct val="4000"/>
                                  </p:iterate>
                                  <p:childTnLst>
                                    <p:set>
                                      <p:cBhvr override="childStyle">
                                        <p:cTn dur="500" fill="hold" id="79"/>
                                        <p:tgtEl>
                                          <p:spTgt spid="1049020">
                                            <p:txEl>
                                              <p:charRg st="0" end="19"/>
                                            </p:txEl>
                                          </p:spTgt>
                                        </p:tgtEl>
                                        <p:attrNameLst>
                                          <p:attrName>style.color</p:attrName>
                                        </p:attrNameLst>
                                      </p:cBhvr>
                                      <p:to>
                                        <p:clrVal>
                                          <a:schemeClr val="accent2"/>
                                        </p:clrVal>
                                      </p:to>
                                    </p:set>
                                    <p:set>
                                      <p:cBhvr>
                                        <p:cTn dur="500" fill="hold" id="80"/>
                                        <p:tgtEl>
                                          <p:spTgt spid="1049020">
                                            <p:txEl>
                                              <p:charRg st="0" end="19"/>
                                            </p:txEl>
                                          </p:spTgt>
                                        </p:tgtEl>
                                        <p:attrNameLst>
                                          <p:attrName>fill.color</p:attrName>
                                        </p:attrNameLst>
                                      </p:cBhvr>
                                      <p:to>
                                        <p:clrVal>
                                          <a:schemeClr val="accent2"/>
                                        </p:clrVal>
                                      </p:to>
                                    </p:set>
                                    <p:set>
                                      <p:cBhvr>
                                        <p:cTn dur="500" fill="hold" id="81"/>
                                        <p:tgtEl>
                                          <p:spTgt spid="1049020">
                                            <p:txEl>
                                              <p:charRg st="0" end="1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4" grpId="0" uiExpand="0" build="whole"/>
      <p:bldP spid="1049015" grpId="0" uiExpand="0" build="p" bldLvl="1"/>
      <p:bldP spid="1049020" grpId="0" uiExpand="0" build="allAtOnce"/>
      <p:bldP spid="1049021" grpId="0" uiExpand="0" build="whole"/>
      <p:bldP spid="1049022" grpId="0" uiExpand="0" build="whole" animBg="1"/>
      <p:bldP spid="1049023" grpId="0" uiExpand="0" build="whole"/>
      <p:bldP spid="1049024" grpId="0" uiExpand="0" build="whole"/>
      <p:bldP spid="1049025" grpId="0" uiExpand="0" build="whole" animBg="1"/>
      <p:bldP spid="1049026" grpId="0" uiExpand="0" build="whole"/>
      <p:bldP spid="1049028" grpId="0" uiExpand="0" build="whole" animBg="1"/>
    </p:bldLst>
  </p:timing>
</p:sld>
</file>

<file path=ppt/slides/slide32.xml><?xml version="1.0" encoding="utf-8"?>
<p:sld xmlns:a="http://schemas.openxmlformats.org/drawingml/2006/main" xmlns:r="http://schemas.openxmlformats.org/officeDocument/2006/relationships" xmlns:p="http://schemas.openxmlformats.org/presentationml/2006/main" show="1" showMasterSp="1">
  <p:cSld>
    <p:spTree>
      <p:nvGrpSpPr>
        <p:cNvPr id="185" name=""/>
        <p:cNvGrpSpPr/>
        <p:nvPr/>
      </p:nvGrpSpPr>
      <p:grpSpPr>
        <a:xfrm rot="0">
          <a:off x="0" y="0"/>
          <a:ext cx="0" cy="0"/>
          <a:chOff x="0" y="0"/>
          <a:chExt cx="0" cy="0"/>
        </a:xfrm>
      </p:grpSpPr>
      <p:sp>
        <p:nvSpPr>
          <p:cNvPr id="1049032"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32</a:t>
            </a:fld>
            <a:endParaRPr altLang="en-US" sz="1400" lang="ar-SA"/>
          </a:p>
        </p:txBody>
      </p:sp>
      <p:sp>
        <p:nvSpPr>
          <p:cNvPr id="1049033" name="Rectangle 2"/>
          <p:cNvSpPr/>
          <p:nvPr>
            <p:ph type="title" sz="quarter"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lang="en-US" u="sng"/>
              <a:t>Integral Calculus</a:t>
            </a:r>
          </a:p>
        </p:txBody>
      </p:sp>
      <p:graphicFrame>
        <p:nvGraphicFramePr>
          <p:cNvPr id="4194322" name=""/>
          <p:cNvGraphicFramePr>
            <a:graphicFrameLocks/>
          </p:cNvGraphicFramePr>
          <p:nvPr/>
        </p:nvGraphicFramePr>
        <p:xfrm rot="0">
          <a:off x="533400" y="4267200"/>
          <a:ext cx="4191000" cy="876300"/>
        </p:xfrm>
        <a:graphic>
          <a:graphicData uri="http://schemas.openxmlformats.org/presentationml/2006/ole">
            <mc:AlternateContent xmlns:mc="http://schemas.openxmlformats.org/markup-compatibility/2006">
              <mc:Choice xmlns:v="urn:schemas-microsoft-com:vml" Requires="v">
                <p:oleObj name="Equation" r:id="rId1" spid="" imgH="876300" imgW="4191000" showAsIcon="0" progId="Equation.3">
                  <p:embed followColorScheme="full"/>
                  <p:pic>
                    <p:nvPicPr>
                      <p:cNvPr id="2097175" name="Object 3"/>
                      <p:cNvPicPr>
                        <a:picLocks/>
                      </p:cNvPicPr>
                      <p:nvPr>
                        <p:ph sz="quarter" idx="2"/>
                      </p:nvPr>
                    </p:nvPicPr>
                    <p:blipFill>
                      <a:blip xmlns:r="http://schemas.openxmlformats.org/officeDocument/2006/relationships" r:embed="rId2"/>
                      <a:srcRect l="0" t="0" r="0" b="0"/>
                      <a:stretch>
                        <a:fillRect/>
                      </a:stretch>
                    </p:blipFill>
                    <p:spPr bwMode="auto">
                      <a:xfrm rot="0">
                        <a:off x="533400" y="4267200"/>
                        <a:ext cx="4191000" cy="876300"/>
                      </a:xfrm>
                      <a:prstGeom prst="rect"/>
                      <a:noFill/>
                      <a:ln>
                        <a:noFill/>
                      </a:ln>
                    </p:spPr>
                  </p:pic>
                </p:oleObj>
              </mc:Choice>
              <mc:Fallback>
                <p:oleObj name="Equation" r:id="rId1" spid="" imgH="876300" imgW="4191000" showAsIcon="0" progId="Equation.3">
                  <p:embed followColorScheme="full"/>
                  <p:pic>
                    <p:nvPicPr>
                      <p:cNvPr id="2097175" name="Object 3"/>
                      <p:cNvPicPr>
                        <a:picLocks/>
                      </p:cNvPicPr>
                      <p:nvPr>
                        <p:ph sz="quarter" idx="2"/>
                      </p:nvPr>
                    </p:nvPicPr>
                    <p:blipFill>
                      <a:blip xmlns:r="http://schemas.openxmlformats.org/officeDocument/2006/relationships" r:embed="rId2"/>
                      <a:srcRect l="0" t="0" r="0" b="0"/>
                      <a:stretch>
                        <a:fillRect/>
                      </a:stretch>
                    </p:blipFill>
                    <p:spPr bwMode="auto">
                      <a:xfrm rot="0">
                        <a:off x="533400" y="4267200"/>
                        <a:ext cx="4191000" cy="876300"/>
                      </a:xfrm>
                      <a:prstGeom prst="rect"/>
                      <a:noFill/>
                      <a:ln>
                        <a:noFill/>
                      </a:ln>
                    </p:spPr>
                  </p:pic>
                </p:oleObj>
              </mc:Fallback>
            </mc:AlternateContent>
          </a:graphicData>
        </a:graphic>
      </p:graphicFrame>
      <p:graphicFrame>
        <p:nvGraphicFramePr>
          <p:cNvPr id="4194323" name=""/>
          <p:cNvGraphicFramePr>
            <a:graphicFrameLocks/>
          </p:cNvGraphicFramePr>
          <p:nvPr/>
        </p:nvGraphicFramePr>
        <p:xfrm rot="0">
          <a:off x="533400" y="3276600"/>
          <a:ext cx="4114800" cy="1054100"/>
        </p:xfrm>
        <a:graphic>
          <a:graphicData uri="http://schemas.openxmlformats.org/presentationml/2006/ole">
            <mc:AlternateContent xmlns:mc="http://schemas.openxmlformats.org/markup-compatibility/2006">
              <mc:Choice xmlns:v="urn:schemas-microsoft-com:vml" Requires="v">
                <p:oleObj name="Equation" r:id="rId3" spid="" imgH="1054100" imgW="4114800" showAsIcon="0" progId="Equation.3">
                  <p:embed followColorScheme="full"/>
                  <p:pic>
                    <p:nvPicPr>
                      <p:cNvPr id="2097176" name="Object 4"/>
                      <p:cNvPicPr>
                        <a:picLocks/>
                      </p:cNvPicPr>
                      <p:nvPr>
                        <p:ph sz="quarter" idx="3"/>
                      </p:nvPr>
                    </p:nvPicPr>
                    <p:blipFill>
                      <a:blip xmlns:r="http://schemas.openxmlformats.org/officeDocument/2006/relationships" r:embed="rId4"/>
                      <a:srcRect l="0" t="0" r="0" b="0"/>
                      <a:stretch>
                        <a:fillRect/>
                      </a:stretch>
                    </p:blipFill>
                    <p:spPr bwMode="auto">
                      <a:xfrm rot="0">
                        <a:off x="533400" y="3276600"/>
                        <a:ext cx="4114800" cy="1054100"/>
                      </a:xfrm>
                      <a:prstGeom prst="rect"/>
                      <a:noFill/>
                      <a:ln>
                        <a:noFill/>
                      </a:ln>
                    </p:spPr>
                  </p:pic>
                </p:oleObj>
              </mc:Choice>
              <mc:Fallback>
                <p:oleObj name="Equation" r:id="rId3" spid="" imgH="1054100" imgW="4114800" showAsIcon="0" progId="Equation.3">
                  <p:embed followColorScheme="full"/>
                  <p:pic>
                    <p:nvPicPr>
                      <p:cNvPr id="2097176" name="Object 4"/>
                      <p:cNvPicPr>
                        <a:picLocks/>
                      </p:cNvPicPr>
                      <p:nvPr>
                        <p:ph sz="quarter" idx="3"/>
                      </p:nvPr>
                    </p:nvPicPr>
                    <p:blipFill>
                      <a:blip xmlns:r="http://schemas.openxmlformats.org/officeDocument/2006/relationships" r:embed="rId4"/>
                      <a:srcRect l="0" t="0" r="0" b="0"/>
                      <a:stretch>
                        <a:fillRect/>
                      </a:stretch>
                    </p:blipFill>
                    <p:spPr bwMode="auto">
                      <a:xfrm rot="0">
                        <a:off x="533400" y="3276600"/>
                        <a:ext cx="4114800" cy="1054100"/>
                      </a:xfrm>
                      <a:prstGeom prst="rect"/>
                      <a:noFill/>
                      <a:ln>
                        <a:noFill/>
                      </a:ln>
                    </p:spPr>
                  </p:pic>
                </p:oleObj>
              </mc:Fallback>
            </mc:AlternateContent>
          </a:graphicData>
        </a:graphic>
      </p:graphicFrame>
      <p:sp>
        <p:nvSpPr>
          <p:cNvPr id="1049034" name="Rectangle 5"/>
          <p:cNvSpPr/>
          <p:nvPr/>
        </p:nvSpPr>
        <p:spPr>
          <a:xfrm rot="0">
            <a:off x="304800" y="1150937"/>
            <a:ext cx="8839200" cy="156845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Low" lvl="0"/>
            <a:r>
              <a:rPr altLang="en-US" sz="3200" lang="en-US">
                <a:latin typeface="Garamond" pitchFamily="18" charset="0"/>
              </a:rPr>
              <a:t>Integration is the reverse of differentiation and is considered the summation of</a:t>
            </a:r>
            <a:r>
              <a:rPr altLang="en-US" sz="3200" i="1" lang="en-US">
                <a:latin typeface="Garamond" pitchFamily="18" charset="0"/>
              </a:rPr>
              <a:t> f(x).dx, </a:t>
            </a:r>
            <a:r>
              <a:rPr altLang="en-US" sz="3200" lang="en-US">
                <a:latin typeface="Garamond" pitchFamily="18" charset="0"/>
              </a:rPr>
              <a:t>the integral sign ∫ implies summation.</a:t>
            </a:r>
          </a:p>
        </p:txBody>
      </p:sp>
      <p:sp>
        <p:nvSpPr>
          <p:cNvPr id="1049035" name="Rectangle 6"/>
          <p:cNvSpPr/>
          <p:nvPr/>
        </p:nvSpPr>
        <p:spPr>
          <a:xfrm rot="0">
            <a:off x="152400" y="2590800"/>
            <a:ext cx="4038600" cy="579437"/>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Low" lvl="0"/>
            <a:r>
              <a:rPr altLang="en-US" b="1" sz="3200" lang="en-US" u="sng">
                <a:effectLst>
                  <a:outerShdw algn="tl" blurRad="38100" dir="2700000" dist="38100">
                    <a:srgbClr val="C0C0C0"/>
                  </a:outerShdw>
                </a:effectLst>
                <a:latin typeface="Garamond" pitchFamily="18" charset="0"/>
              </a:rPr>
              <a:t>Integration Rules:</a:t>
            </a:r>
          </a:p>
        </p:txBody>
      </p:sp>
      <p:graphicFrame>
        <p:nvGraphicFramePr>
          <p:cNvPr id="4194324" name=""/>
          <p:cNvGraphicFramePr>
            <a:graphicFrameLocks/>
          </p:cNvGraphicFramePr>
          <p:nvPr/>
        </p:nvGraphicFramePr>
        <p:xfrm rot="0">
          <a:off x="533400" y="5334000"/>
          <a:ext cx="4267200" cy="1054100"/>
        </p:xfrm>
        <a:graphic>
          <a:graphicData uri="http://schemas.openxmlformats.org/presentationml/2006/ole">
            <mc:AlternateContent xmlns:mc="http://schemas.openxmlformats.org/markup-compatibility/2006">
              <mc:Choice xmlns:v="urn:schemas-microsoft-com:vml" Requires="v">
                <p:oleObj name="Equation" r:id="rId5" spid="" imgH="1054100" imgW="4267200" showAsIcon="0" progId="Equation.3">
                  <p:embed followColorScheme="full"/>
                  <p:pic>
                    <p:nvPicPr>
                      <p:cNvPr id="2097177" name="Object 7"/>
                      <p:cNvPicPr>
                        <a:picLocks/>
                      </p:cNvPicPr>
                      <p:nvPr>
                        <p:ph sz="quarter" idx="4"/>
                      </p:nvPr>
                    </p:nvPicPr>
                    <p:blipFill>
                      <a:blip xmlns:r="http://schemas.openxmlformats.org/officeDocument/2006/relationships" r:embed="rId6"/>
                      <a:srcRect l="0" t="0" r="0" b="0"/>
                      <a:stretch>
                        <a:fillRect/>
                      </a:stretch>
                    </p:blipFill>
                    <p:spPr bwMode="auto">
                      <a:xfrm rot="0">
                        <a:off x="533400" y="5334000"/>
                        <a:ext cx="4267200" cy="1054100"/>
                      </a:xfrm>
                      <a:prstGeom prst="rect"/>
                      <a:noFill/>
                      <a:ln>
                        <a:noFill/>
                      </a:ln>
                    </p:spPr>
                  </p:pic>
                </p:oleObj>
              </mc:Choice>
              <mc:Fallback>
                <p:oleObj name="Equation" r:id="rId5" spid="" imgH="1054100" imgW="4267200" showAsIcon="0" progId="Equation.3">
                  <p:embed followColorScheme="full"/>
                  <p:pic>
                    <p:nvPicPr>
                      <p:cNvPr id="2097177" name="Object 7"/>
                      <p:cNvPicPr>
                        <a:picLocks/>
                      </p:cNvPicPr>
                      <p:nvPr>
                        <p:ph sz="quarter" idx="4"/>
                      </p:nvPr>
                    </p:nvPicPr>
                    <p:blipFill>
                      <a:blip xmlns:r="http://schemas.openxmlformats.org/officeDocument/2006/relationships" r:embed="rId6"/>
                      <a:srcRect l="0" t="0" r="0" b="0"/>
                      <a:stretch>
                        <a:fillRect/>
                      </a:stretch>
                    </p:blipFill>
                    <p:spPr bwMode="auto">
                      <a:xfrm rot="0">
                        <a:off x="533400" y="5334000"/>
                        <a:ext cx="4267200" cy="1054100"/>
                      </a:xfrm>
                      <a:prstGeom prst="rect"/>
                      <a:noFill/>
                      <a:ln>
                        <a:noFill/>
                      </a:ln>
                    </p:spPr>
                  </p:pic>
                </p:oleObj>
              </mc:Fallback>
            </mc:AlternateContent>
          </a:graphicData>
        </a:graphic>
      </p:graphicFrame>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033"/>
                                        </p:tgtEl>
                                        <p:attrNameLst>
                                          <p:attrName>style.visibility</p:attrName>
                                        </p:attrNameLst>
                                      </p:cBhvr>
                                      <p:to>
                                        <p:strVal val="visible"/>
                                      </p:to>
                                    </p:set>
                                    <p:animEffect transition="in" filter="blinds(horizontal)">
                                      <p:cBhvr>
                                        <p:cTn dur="500" id="7"/>
                                        <p:tgtEl>
                                          <p:spTgt spid="1049033"/>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47" presetSubtype="0">
                                  <p:stCondLst>
                                    <p:cond delay="0"/>
                                  </p:stCondLst>
                                  <p:childTnLst>
                                    <p:set>
                                      <p:cBhvr>
                                        <p:cTn dur="1" fill="hold" id="11">
                                          <p:stCondLst>
                                            <p:cond delay="0"/>
                                          </p:stCondLst>
                                        </p:cTn>
                                        <p:tgtEl>
                                          <p:spTgt spid="1049034"/>
                                        </p:tgtEl>
                                        <p:attrNameLst>
                                          <p:attrName>style.visibility</p:attrName>
                                        </p:attrNameLst>
                                      </p:cBhvr>
                                      <p:to>
                                        <p:strVal val="visible"/>
                                      </p:to>
                                    </p:set>
                                    <p:animEffect transition="in" filter="fade">
                                      <p:cBhvr>
                                        <p:cTn dur="1000" id="12"/>
                                        <p:tgtEl>
                                          <p:spTgt spid="1049034"/>
                                        </p:tgtEl>
                                      </p:cBhvr>
                                    </p:animEffect>
                                    <p:anim calcmode="lin" valueType="num">
                                      <p:cBhvr>
                                        <p:cTn dur="1000" fill="hold" id="13"/>
                                        <p:tgtEl>
                                          <p:spTgt spid="1049034"/>
                                        </p:tgtEl>
                                        <p:attrNameLst>
                                          <p:attrName>ppt_x</p:attrName>
                                        </p:attrNameLst>
                                      </p:cBhvr>
                                      <p:tavLst>
                                        <p:tav tm="0">
                                          <p:val>
                                            <p:strVal val="#ppt_x"/>
                                          </p:val>
                                        </p:tav>
                                        <p:tav tm="100000">
                                          <p:val>
                                            <p:strVal val="#ppt_x"/>
                                          </p:val>
                                        </p:tav>
                                      </p:tavLst>
                                    </p:anim>
                                    <p:anim calcmode="lin" valueType="num">
                                      <p:cBhvr>
                                        <p:cTn dur="1000" fill="hold" id="14"/>
                                        <p:tgtEl>
                                          <p:spTgt spid="1049034"/>
                                        </p:tgtEl>
                                        <p:attrNameLst>
                                          <p:attrName>ppt_y</p:attrName>
                                        </p:attrNameLst>
                                      </p:cBhvr>
                                      <p:tavLst>
                                        <p:tav tm="0">
                                          <p:val>
                                            <p:strVal val="#ppt_y-.1"/>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3" presetSubtype="10">
                                  <p:stCondLst>
                                    <p:cond delay="0"/>
                                  </p:stCondLst>
                                  <p:childTnLst>
                                    <p:set>
                                      <p:cBhvr>
                                        <p:cTn dur="1" fill="hold" id="18">
                                          <p:stCondLst>
                                            <p:cond delay="0"/>
                                          </p:stCondLst>
                                        </p:cTn>
                                        <p:tgtEl>
                                          <p:spTgt spid="1049035"/>
                                        </p:tgtEl>
                                        <p:attrNameLst>
                                          <p:attrName>style.visibility</p:attrName>
                                        </p:attrNameLst>
                                      </p:cBhvr>
                                      <p:to>
                                        <p:strVal val="visible"/>
                                      </p:to>
                                    </p:set>
                                    <p:animEffect transition="in" filter="blinds(horizontal)">
                                      <p:cBhvr>
                                        <p:cTn dur="500" id="19"/>
                                        <p:tgtEl>
                                          <p:spTgt spid="1049035"/>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4" presetSubtype="16">
                                  <p:stCondLst>
                                    <p:cond delay="0"/>
                                  </p:stCondLst>
                                  <p:childTnLst>
                                    <p:set>
                                      <p:cBhvr>
                                        <p:cTn dur="1" fill="hold" id="23">
                                          <p:stCondLst>
                                            <p:cond delay="0"/>
                                          </p:stCondLst>
                                        </p:cTn>
                                        <p:tgtEl>
                                          <p:spTgt spid="4194323"/>
                                        </p:tgtEl>
                                        <p:attrNameLst>
                                          <p:attrName>style.visibility</p:attrName>
                                        </p:attrNameLst>
                                      </p:cBhvr>
                                      <p:to>
                                        <p:strVal val="visible"/>
                                      </p:to>
                                    </p:set>
                                    <p:animEffect transition="in" filter="box(in)">
                                      <p:cBhvr>
                                        <p:cTn dur="500" id="24"/>
                                        <p:tgtEl>
                                          <p:spTgt spid="4194323"/>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4" presetSubtype="16">
                                  <p:stCondLst>
                                    <p:cond delay="0"/>
                                  </p:stCondLst>
                                  <p:childTnLst>
                                    <p:set>
                                      <p:cBhvr>
                                        <p:cTn dur="1" fill="hold" id="28">
                                          <p:stCondLst>
                                            <p:cond delay="0"/>
                                          </p:stCondLst>
                                        </p:cTn>
                                        <p:tgtEl>
                                          <p:spTgt spid="4194322"/>
                                        </p:tgtEl>
                                        <p:attrNameLst>
                                          <p:attrName>style.visibility</p:attrName>
                                        </p:attrNameLst>
                                      </p:cBhvr>
                                      <p:to>
                                        <p:strVal val="visible"/>
                                      </p:to>
                                    </p:set>
                                    <p:animEffect transition="in" filter="box(in)">
                                      <p:cBhvr>
                                        <p:cTn dur="500" id="29"/>
                                        <p:tgtEl>
                                          <p:spTgt spid="4194322"/>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4" presetSubtype="16">
                                  <p:stCondLst>
                                    <p:cond delay="0"/>
                                  </p:stCondLst>
                                  <p:childTnLst>
                                    <p:set>
                                      <p:cBhvr>
                                        <p:cTn dur="1" fill="hold" id="33">
                                          <p:stCondLst>
                                            <p:cond delay="0"/>
                                          </p:stCondLst>
                                        </p:cTn>
                                        <p:tgtEl>
                                          <p:spTgt spid="4194324"/>
                                        </p:tgtEl>
                                        <p:attrNameLst>
                                          <p:attrName>style.visibility</p:attrName>
                                        </p:attrNameLst>
                                      </p:cBhvr>
                                      <p:to>
                                        <p:strVal val="visible"/>
                                      </p:to>
                                    </p:set>
                                    <p:animEffect transition="in" filter="box(in)">
                                      <p:cBhvr>
                                        <p:cTn dur="500" id="34"/>
                                        <p:tgtEl>
                                          <p:spTgt spid="419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3" grpId="0" uiExpand="0" build="whole"/>
      <p:bldP spid="1049034" grpId="0" uiExpand="0" build="whole"/>
      <p:bldP spid="1049035" grpId="0" uiExpand="0" build="whole"/>
    </p:bldLst>
  </p:timing>
</p:sld>
</file>

<file path=ppt/slides/slide33.xml><?xml version="1.0" encoding="utf-8"?>
<p:sld xmlns:a="http://schemas.openxmlformats.org/drawingml/2006/main" xmlns:r="http://schemas.openxmlformats.org/officeDocument/2006/relationships" xmlns:p="http://schemas.openxmlformats.org/presentationml/2006/main" show="1" showMasterSp="1">
  <p:cSld>
    <p:spTree>
      <p:nvGrpSpPr>
        <p:cNvPr id="189" name=""/>
        <p:cNvGrpSpPr/>
        <p:nvPr/>
      </p:nvGrpSpPr>
      <p:grpSpPr>
        <a:xfrm rot="0">
          <a:off x="0" y="0"/>
          <a:ext cx="0" cy="0"/>
          <a:chOff x="0" y="0"/>
          <a:chExt cx="0" cy="0"/>
        </a:xfrm>
      </p:grpSpPr>
      <p:sp>
        <p:nvSpPr>
          <p:cNvPr id="1049044"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33</a:t>
            </a:fld>
            <a:endParaRPr altLang="en-US" sz="1400" lang="ar-SA"/>
          </a:p>
        </p:txBody>
      </p:sp>
      <p:sp>
        <p:nvSpPr>
          <p:cNvPr id="1049045" name="Rectangle 2"/>
          <p:cNvSpPr/>
          <p:nvPr>
            <p:ph type="title" sz="full" idx="0"/>
          </p:nvPr>
        </p:nvSpPr>
        <p:spPr>
          <a:xfrm rot="0">
            <a:off x="457200" y="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lang="en-US" u="sng">
                <a:solidFill>
                  <a:schemeClr val="dk1"/>
                </a:solidFill>
              </a:rPr>
              <a:t>Rules of logarithms</a:t>
            </a:r>
          </a:p>
        </p:txBody>
      </p:sp>
      <p:sp>
        <p:nvSpPr>
          <p:cNvPr id="1049046" name="Text Box 3"/>
          <p:cNvSpPr/>
          <p:nvPr>
            <p:ph type="body" sz="half" idx="1"/>
          </p:nvPr>
        </p:nvSpPr>
        <p:spPr>
          <a:xfrm rot="0">
            <a:off x="571500" y="1066800"/>
            <a:ext cx="8001000" cy="2743200"/>
          </a:xfrm>
          <a:prstGeom prst="rect"/>
          <a:noFill/>
          <a:ln>
            <a:noFill/>
          </a:ln>
        </p:spPr>
        <p:txBody>
          <a:bodyPr anchor="t" bIns="45720" lIns="91440" rIns="91440" tIns="45720" vert="horz"/>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lvl="0">
              <a:lnSpc>
                <a:spcPct val="110000"/>
              </a:lnSpc>
              <a:spcBef>
                <a:spcPct val="0"/>
              </a:spcBef>
              <a:buFontTx/>
              <a:buNone/>
            </a:pPr>
            <a:r>
              <a:rPr altLang="en-US" b="1" lang="en-US"/>
              <a:t>log ab = log a + log b</a:t>
            </a:r>
          </a:p>
          <a:p>
            <a:pPr lvl="0">
              <a:lnSpc>
                <a:spcPct val="110000"/>
              </a:lnSpc>
              <a:spcBef>
                <a:spcPct val="0"/>
              </a:spcBef>
              <a:buFontTx/>
              <a:buNone/>
            </a:pPr>
            <a:r>
              <a:rPr altLang="en-US" b="1" lang="en-US"/>
              <a:t>log a/b = log a - log b</a:t>
            </a:r>
          </a:p>
          <a:p>
            <a:pPr lvl="0">
              <a:lnSpc>
                <a:spcPct val="110000"/>
              </a:lnSpc>
              <a:spcBef>
                <a:spcPct val="0"/>
              </a:spcBef>
              <a:buFontTx/>
              <a:buNone/>
            </a:pPr>
            <a:r>
              <a:rPr altLang="en-US" b="1" lang="en-US"/>
              <a:t>Log 1 = ln 1 = 0</a:t>
            </a:r>
          </a:p>
          <a:p>
            <a:pPr lvl="0">
              <a:lnSpc>
                <a:spcPct val="110000"/>
              </a:lnSpc>
              <a:spcBef>
                <a:spcPct val="0"/>
              </a:spcBef>
              <a:buFontTx/>
              <a:buNone/>
            </a:pPr>
            <a:r>
              <a:rPr altLang="en-US" b="1" lang="en-US"/>
              <a:t>log 1/a = log 1 - log a = - log a</a:t>
            </a:r>
          </a:p>
          <a:p>
            <a:pPr lvl="0">
              <a:lnSpc>
                <a:spcPct val="110000"/>
              </a:lnSpc>
              <a:spcBef>
                <a:spcPct val="0"/>
              </a:spcBef>
              <a:buFontTx/>
              <a:buNone/>
            </a:pPr>
            <a:r>
              <a:rPr altLang="en-US" b="1" lang="en-US"/>
              <a:t>log a</a:t>
            </a:r>
            <a:r>
              <a:rPr altLang="en-US" baseline="30000" b="1" lang="en-US"/>
              <a:t>2</a:t>
            </a:r>
            <a:r>
              <a:rPr altLang="en-US" b="1" lang="en-US"/>
              <a:t> = log a + log a = 2 log a</a:t>
            </a:r>
          </a:p>
          <a:p>
            <a:pPr lvl="0">
              <a:lnSpc>
                <a:spcPct val="90000"/>
              </a:lnSpc>
              <a:spcBef>
                <a:spcPct val="0"/>
              </a:spcBef>
              <a:buFontTx/>
              <a:buNone/>
            </a:pPr>
            <a:endParaRPr altLang="en-US" b="1" lang="en-US"/>
          </a:p>
        </p:txBody>
      </p:sp>
      <p:sp>
        <p:nvSpPr>
          <p:cNvPr id="1049047" name="Text Box 4"/>
          <p:cNvSpPr txBox="1"/>
          <p:nvPr/>
        </p:nvSpPr>
        <p:spPr>
          <a:xfrm rot="0">
            <a:off x="533400" y="4267200"/>
            <a:ext cx="5334000" cy="5794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3200" lang="en-US">
                <a:latin typeface="Garamond" pitchFamily="18" charset="0"/>
              </a:rPr>
              <a:t>log </a:t>
            </a:r>
            <a:r>
              <a:rPr altLang="en-US" b="1" sz="3200" lang="en-US">
                <a:latin typeface="Garamond" pitchFamily="18" charset="0"/>
                <a:sym typeface="Symbol" pitchFamily="18" charset="2"/>
              </a:rPr>
              <a:t>a =log a</a:t>
            </a:r>
            <a:r>
              <a:rPr altLang="en-US" baseline="30000" b="1" sz="3200" lang="en-US">
                <a:latin typeface="Garamond" pitchFamily="18" charset="0"/>
                <a:sym typeface="Symbol" pitchFamily="18" charset="2"/>
              </a:rPr>
              <a:t>1/2</a:t>
            </a:r>
            <a:r>
              <a:rPr altLang="en-US" b="1" sz="3200" lang="en-US">
                <a:latin typeface="Garamond" pitchFamily="18" charset="0"/>
                <a:sym typeface="Symbol" pitchFamily="18" charset="2"/>
              </a:rPr>
              <a:t> = 1/2 log a</a:t>
            </a:r>
          </a:p>
        </p:txBody>
      </p:sp>
      <p:sp>
        <p:nvSpPr>
          <p:cNvPr id="1049048" name="Rectangle 5"/>
          <p:cNvSpPr/>
          <p:nvPr/>
        </p:nvSpPr>
        <p:spPr>
          <a:xfrm rot="0">
            <a:off x="609600" y="3581400"/>
            <a:ext cx="5181600" cy="549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r>
              <a:rPr altLang="en-US" b="1" sz="3000" lang="en-US">
                <a:latin typeface="Garamond" pitchFamily="18" charset="0"/>
              </a:rPr>
              <a:t>log a</a:t>
            </a:r>
            <a:r>
              <a:rPr altLang="en-US" baseline="30000" b="1" sz="3000" lang="en-US">
                <a:latin typeface="Garamond" pitchFamily="18" charset="0"/>
              </a:rPr>
              <a:t>-2</a:t>
            </a:r>
            <a:r>
              <a:rPr altLang="en-US" b="1" sz="3000" lang="en-US">
                <a:latin typeface="Garamond" pitchFamily="18" charset="0"/>
              </a:rPr>
              <a:t> = -2 log a = 2 log 1/a</a:t>
            </a:r>
          </a:p>
        </p:txBody>
      </p:sp>
      <p:sp>
        <p:nvSpPr>
          <p:cNvPr id="1049049" name="Rectangle 6"/>
          <p:cNvSpPr/>
          <p:nvPr/>
        </p:nvSpPr>
        <p:spPr>
          <a:xfrm rot="0">
            <a:off x="533400" y="5486400"/>
            <a:ext cx="4038600" cy="64135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3600" lang="en-US">
                <a:latin typeface="Garamond" pitchFamily="18" charset="0"/>
              </a:rPr>
              <a:t>ln e</a:t>
            </a:r>
            <a:r>
              <a:rPr altLang="en-US" baseline="30000" b="1" sz="3600" lang="en-US">
                <a:latin typeface="Garamond" pitchFamily="18" charset="0"/>
              </a:rPr>
              <a:t>-x</a:t>
            </a:r>
            <a:r>
              <a:rPr altLang="en-US" b="1" sz="3200" lang="en-US">
                <a:latin typeface="Garamond" pitchFamily="18" charset="0"/>
              </a:rPr>
              <a:t> = -x. ln e = -x </a:t>
            </a:r>
          </a:p>
        </p:txBody>
      </p:sp>
      <p:sp>
        <p:nvSpPr>
          <p:cNvPr id="1049050" name="Rectangle 7"/>
          <p:cNvSpPr/>
          <p:nvPr/>
        </p:nvSpPr>
        <p:spPr>
          <a:xfrm rot="0">
            <a:off x="533400" y="6096000"/>
            <a:ext cx="2895600" cy="5794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r>
              <a:rPr altLang="en-US" b="1" sz="3200" lang="en-US">
                <a:latin typeface="Garamond" pitchFamily="18" charset="0"/>
              </a:rPr>
              <a:t>ln e = log</a:t>
            </a:r>
            <a:r>
              <a:rPr altLang="en-US" baseline="-25000" b="1" sz="3200" lang="en-US">
                <a:latin typeface="Garamond" pitchFamily="18" charset="0"/>
              </a:rPr>
              <a:t>e</a:t>
            </a:r>
            <a:r>
              <a:rPr altLang="en-US" b="1" sz="3200" lang="en-US">
                <a:latin typeface="Garamond" pitchFamily="18" charset="0"/>
              </a:rPr>
              <a:t>e = 1</a:t>
            </a:r>
          </a:p>
        </p:txBody>
      </p:sp>
      <p:graphicFrame>
        <p:nvGraphicFramePr>
          <p:cNvPr id="4194325" name=""/>
          <p:cNvGraphicFramePr>
            <a:graphicFrameLocks/>
          </p:cNvGraphicFramePr>
          <p:nvPr/>
        </p:nvGraphicFramePr>
        <p:xfrm rot="0">
          <a:off x="552450" y="4876800"/>
          <a:ext cx="1789112" cy="588962"/>
        </p:xfrm>
        <a:graphic>
          <a:graphicData uri="http://schemas.openxmlformats.org/presentationml/2006/ole">
            <mc:AlternateContent xmlns:mc="http://schemas.openxmlformats.org/markup-compatibility/2006">
              <mc:Choice xmlns:v="urn:schemas-microsoft-com:vml" Requires="v">
                <p:oleObj name="Equation" r:id="rId1" spid="" imgH="588962" imgW="1789112" showAsIcon="0" progId="Equation.3">
                  <p:embed followColorScheme="full"/>
                  <p:pic>
                    <p:nvPicPr>
                      <p:cNvPr id="2097178" name="Object 8"/>
                      <p:cNvPicPr>
                        <a:picLocks/>
                      </p:cNvPicPr>
                      <p:nvPr>
                        <p:ph sz="half" idx="2"/>
                      </p:nvPr>
                    </p:nvPicPr>
                    <p:blipFill>
                      <a:blip xmlns:r="http://schemas.openxmlformats.org/officeDocument/2006/relationships" r:embed="rId2"/>
                      <a:srcRect l="0" t="0" r="0" b="0"/>
                      <a:stretch>
                        <a:fillRect/>
                      </a:stretch>
                    </p:blipFill>
                    <p:spPr bwMode="auto">
                      <a:xfrm rot="0">
                        <a:off x="552450" y="4876800"/>
                        <a:ext cx="1789112" cy="588962"/>
                      </a:xfrm>
                      <a:prstGeom prst="rect"/>
                      <a:noFill/>
                      <a:ln>
                        <a:noFill/>
                      </a:ln>
                    </p:spPr>
                  </p:pic>
                </p:oleObj>
              </mc:Choice>
              <mc:Fallback>
                <p:oleObj name="Equation" r:id="rId1" spid="" imgH="588962" imgW="1789112" showAsIcon="0" progId="Equation.3">
                  <p:embed followColorScheme="full"/>
                  <p:pic>
                    <p:nvPicPr>
                      <p:cNvPr id="2097178" name="Object 8"/>
                      <p:cNvPicPr>
                        <a:picLocks/>
                      </p:cNvPicPr>
                      <p:nvPr>
                        <p:ph sz="half" idx="2"/>
                      </p:nvPr>
                    </p:nvPicPr>
                    <p:blipFill>
                      <a:blip xmlns:r="http://schemas.openxmlformats.org/officeDocument/2006/relationships" r:embed="rId2"/>
                      <a:srcRect l="0" t="0" r="0" b="0"/>
                      <a:stretch>
                        <a:fillRect/>
                      </a:stretch>
                    </p:blipFill>
                    <p:spPr bwMode="auto">
                      <a:xfrm rot="0">
                        <a:off x="552450" y="4876800"/>
                        <a:ext cx="1789112" cy="588962"/>
                      </a:xfrm>
                      <a:prstGeom prst="rect"/>
                      <a:noFill/>
                      <a:ln>
                        <a:noFill/>
                      </a:ln>
                    </p:spPr>
                  </p:pic>
                </p:oleObj>
              </mc:Fallback>
            </mc:AlternateContent>
          </a:graphicData>
        </a:graphic>
      </p:graphicFrame>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045"/>
                                        </p:tgtEl>
                                        <p:attrNameLst>
                                          <p:attrName>style.visibility</p:attrName>
                                        </p:attrNameLst>
                                      </p:cBhvr>
                                      <p:to>
                                        <p:strVal val="visible"/>
                                      </p:to>
                                    </p:set>
                                    <p:animEffect transition="in" filter="blinds(horizontal)">
                                      <p:cBhvr>
                                        <p:cTn dur="500" id="7"/>
                                        <p:tgtEl>
                                          <p:spTgt spid="1049045"/>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2" presetSubtype="4">
                                  <p:stCondLst>
                                    <p:cond delay="0"/>
                                  </p:stCondLst>
                                  <p:childTnLst>
                                    <p:set>
                                      <p:cBhvr>
                                        <p:cTn dur="1" fill="hold" id="11">
                                          <p:stCondLst>
                                            <p:cond delay="0"/>
                                          </p:stCondLst>
                                        </p:cTn>
                                        <p:tgtEl>
                                          <p:spTgt spid="1049046">
                                            <p:txEl>
                                              <p:charRg st="0" end="23"/>
                                            </p:txEl>
                                          </p:spTgt>
                                        </p:tgtEl>
                                        <p:attrNameLst>
                                          <p:attrName>style.visibility</p:attrName>
                                        </p:attrNameLst>
                                      </p:cBhvr>
                                      <p:to>
                                        <p:strVal val="visible"/>
                                      </p:to>
                                    </p:set>
                                    <p:animEffect transition="in" filter="slide(fromBottom)">
                                      <p:cBhvr>
                                        <p:cTn dur="500" id="12"/>
                                        <p:tgtEl>
                                          <p:spTgt spid="1049046">
                                            <p:txEl>
                                              <p:charRg st="0" end="23"/>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2" presetSubtype="4">
                                  <p:stCondLst>
                                    <p:cond delay="0"/>
                                  </p:stCondLst>
                                  <p:childTnLst>
                                    <p:set>
                                      <p:cBhvr>
                                        <p:cTn dur="1" fill="hold" id="16">
                                          <p:stCondLst>
                                            <p:cond delay="0"/>
                                          </p:stCondLst>
                                        </p:cTn>
                                        <p:tgtEl>
                                          <p:spTgt spid="1049046">
                                            <p:txEl>
                                              <p:charRg st="23" end="47"/>
                                            </p:txEl>
                                          </p:spTgt>
                                        </p:tgtEl>
                                        <p:attrNameLst>
                                          <p:attrName>style.visibility</p:attrName>
                                        </p:attrNameLst>
                                      </p:cBhvr>
                                      <p:to>
                                        <p:strVal val="visible"/>
                                      </p:to>
                                    </p:set>
                                    <p:animEffect transition="in" filter="slide(fromBottom)">
                                      <p:cBhvr>
                                        <p:cTn dur="500" id="17"/>
                                        <p:tgtEl>
                                          <p:spTgt spid="1049046">
                                            <p:txEl>
                                              <p:charRg st="23" end="4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2" presetSubtype="4">
                                  <p:stCondLst>
                                    <p:cond delay="0"/>
                                  </p:stCondLst>
                                  <p:childTnLst>
                                    <p:set>
                                      <p:cBhvr>
                                        <p:cTn dur="1" fill="hold" id="21">
                                          <p:stCondLst>
                                            <p:cond delay="0"/>
                                          </p:stCondLst>
                                        </p:cTn>
                                        <p:tgtEl>
                                          <p:spTgt spid="1049046">
                                            <p:txEl>
                                              <p:charRg st="47" end="64"/>
                                            </p:txEl>
                                          </p:spTgt>
                                        </p:tgtEl>
                                        <p:attrNameLst>
                                          <p:attrName>style.visibility</p:attrName>
                                        </p:attrNameLst>
                                      </p:cBhvr>
                                      <p:to>
                                        <p:strVal val="visible"/>
                                      </p:to>
                                    </p:set>
                                    <p:animEffect transition="in" filter="slide(fromBottom)">
                                      <p:cBhvr>
                                        <p:cTn dur="500" id="22"/>
                                        <p:tgtEl>
                                          <p:spTgt spid="1049046">
                                            <p:txEl>
                                              <p:charRg st="47" end="64"/>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2" presetSubtype="4">
                                  <p:stCondLst>
                                    <p:cond delay="0"/>
                                  </p:stCondLst>
                                  <p:childTnLst>
                                    <p:set>
                                      <p:cBhvr>
                                        <p:cTn dur="1" fill="hold" id="26">
                                          <p:stCondLst>
                                            <p:cond delay="0"/>
                                          </p:stCondLst>
                                        </p:cTn>
                                        <p:tgtEl>
                                          <p:spTgt spid="1049046">
                                            <p:txEl>
                                              <p:charRg st="64" end="98"/>
                                            </p:txEl>
                                          </p:spTgt>
                                        </p:tgtEl>
                                        <p:attrNameLst>
                                          <p:attrName>style.visibility</p:attrName>
                                        </p:attrNameLst>
                                      </p:cBhvr>
                                      <p:to>
                                        <p:strVal val="visible"/>
                                      </p:to>
                                    </p:set>
                                    <p:animEffect transition="in" filter="slide(fromBottom)">
                                      <p:cBhvr>
                                        <p:cTn dur="500" id="27"/>
                                        <p:tgtEl>
                                          <p:spTgt spid="1049046">
                                            <p:txEl>
                                              <p:charRg st="64" end="98"/>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12" presetSubtype="4">
                                  <p:stCondLst>
                                    <p:cond delay="0"/>
                                  </p:stCondLst>
                                  <p:childTnLst>
                                    <p:set>
                                      <p:cBhvr>
                                        <p:cTn dur="1" fill="hold" id="31">
                                          <p:stCondLst>
                                            <p:cond delay="0"/>
                                          </p:stCondLst>
                                        </p:cTn>
                                        <p:tgtEl>
                                          <p:spTgt spid="1049046">
                                            <p:txEl>
                                              <p:charRg st="98" end="131"/>
                                            </p:txEl>
                                          </p:spTgt>
                                        </p:tgtEl>
                                        <p:attrNameLst>
                                          <p:attrName>style.visibility</p:attrName>
                                        </p:attrNameLst>
                                      </p:cBhvr>
                                      <p:to>
                                        <p:strVal val="visible"/>
                                      </p:to>
                                    </p:set>
                                    <p:animEffect transition="in" filter="slide(fromBottom)">
                                      <p:cBhvr>
                                        <p:cTn dur="500" id="32"/>
                                        <p:tgtEl>
                                          <p:spTgt spid="1049046">
                                            <p:txEl>
                                              <p:charRg st="98" end="131"/>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2" presetSubtype="4">
                                  <p:stCondLst>
                                    <p:cond delay="0"/>
                                  </p:stCondLst>
                                  <p:childTnLst>
                                    <p:set>
                                      <p:cBhvr>
                                        <p:cTn dur="1" fill="hold" id="36">
                                          <p:stCondLst>
                                            <p:cond delay="0"/>
                                          </p:stCondLst>
                                        </p:cTn>
                                        <p:tgtEl>
                                          <p:spTgt spid="1049048">
                                            <p:txEl>
                                              <p:charRg st="0" end="31"/>
                                            </p:txEl>
                                          </p:spTgt>
                                        </p:tgtEl>
                                        <p:attrNameLst>
                                          <p:attrName>style.visibility</p:attrName>
                                        </p:attrNameLst>
                                      </p:cBhvr>
                                      <p:to>
                                        <p:strVal val="visible"/>
                                      </p:to>
                                    </p:set>
                                    <p:animEffect transition="in" filter="slide(fromBottom)">
                                      <p:cBhvr>
                                        <p:cTn dur="500" id="37"/>
                                        <p:tgtEl>
                                          <p:spTgt spid="1049048">
                                            <p:txEl>
                                              <p:charRg st="0" end="31"/>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12" presetSubtype="4">
                                  <p:stCondLst>
                                    <p:cond delay="0"/>
                                  </p:stCondLst>
                                  <p:childTnLst>
                                    <p:set>
                                      <p:cBhvr>
                                        <p:cTn dur="1" fill="hold" id="41">
                                          <p:stCondLst>
                                            <p:cond delay="0"/>
                                          </p:stCondLst>
                                        </p:cTn>
                                        <p:tgtEl>
                                          <p:spTgt spid="1049047">
                                            <p:txEl>
                                              <p:charRg st="0" end="29"/>
                                            </p:txEl>
                                          </p:spTgt>
                                        </p:tgtEl>
                                        <p:attrNameLst>
                                          <p:attrName>style.visibility</p:attrName>
                                        </p:attrNameLst>
                                      </p:cBhvr>
                                      <p:to>
                                        <p:strVal val="visible"/>
                                      </p:to>
                                    </p:set>
                                    <p:animEffect transition="in" filter="slide(fromBottom)">
                                      <p:cBhvr>
                                        <p:cTn dur="500" id="42"/>
                                        <p:tgtEl>
                                          <p:spTgt spid="1049047">
                                            <p:txEl>
                                              <p:charRg st="0" end="29"/>
                                            </p:txEl>
                                          </p:spTgt>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9" presetSubtype="0">
                                  <p:stCondLst>
                                    <p:cond delay="0"/>
                                  </p:stCondLst>
                                  <p:childTnLst>
                                    <p:set>
                                      <p:cBhvr>
                                        <p:cTn dur="1" fill="hold" id="46">
                                          <p:stCondLst>
                                            <p:cond delay="0"/>
                                          </p:stCondLst>
                                        </p:cTn>
                                        <p:tgtEl>
                                          <p:spTgt spid="4194325"/>
                                        </p:tgtEl>
                                        <p:attrNameLst>
                                          <p:attrName>style.visibility</p:attrName>
                                        </p:attrNameLst>
                                      </p:cBhvr>
                                      <p:to>
                                        <p:strVal val="visible"/>
                                      </p:to>
                                    </p:set>
                                    <p:animEffect transition="in" filter="dissolve">
                                      <p:cBhvr>
                                        <p:cTn dur="500" id="47"/>
                                        <p:tgtEl>
                                          <p:spTgt spid="4194325"/>
                                        </p:tgtEl>
                                      </p:cBhvr>
                                    </p:animEffect>
                                  </p:childTnLst>
                                </p:cTn>
                              </p:par>
                            </p:childTnLst>
                          </p:cTn>
                        </p:par>
                      </p:childTnLst>
                    </p:cTn>
                  </p:par>
                  <p:par>
                    <p:cTn fill="hold" id="48" nodeType="clickPar">
                      <p:stCondLst>
                        <p:cond delay="indefinite"/>
                      </p:stCondLst>
                      <p:childTnLst>
                        <p:par>
                          <p:cTn fill="hold" id="49" nodeType="withGroup">
                            <p:stCondLst>
                              <p:cond delay="0"/>
                            </p:stCondLst>
                            <p:childTnLst>
                              <p:par>
                                <p:cTn fill="hold" grpId="0" id="50" nodeType="clickEffect" presetClass="entr" presetID="12" presetSubtype="4">
                                  <p:stCondLst>
                                    <p:cond delay="0"/>
                                  </p:stCondLst>
                                  <p:childTnLst>
                                    <p:set>
                                      <p:cBhvr>
                                        <p:cTn dur="1" fill="hold" id="51">
                                          <p:stCondLst>
                                            <p:cond delay="0"/>
                                          </p:stCondLst>
                                        </p:cTn>
                                        <p:tgtEl>
                                          <p:spTgt spid="1049049"/>
                                        </p:tgtEl>
                                        <p:attrNameLst>
                                          <p:attrName>style.visibility</p:attrName>
                                        </p:attrNameLst>
                                      </p:cBhvr>
                                      <p:to>
                                        <p:strVal val="visible"/>
                                      </p:to>
                                    </p:set>
                                    <p:animEffect transition="in" filter="slide(fromBottom)">
                                      <p:cBhvr>
                                        <p:cTn dur="500" id="52"/>
                                        <p:tgtEl>
                                          <p:spTgt spid="1049049"/>
                                        </p:tgtEl>
                                      </p:cBhvr>
                                    </p:animEffect>
                                  </p:childTnLst>
                                </p:cTn>
                              </p:par>
                            </p:childTnLst>
                          </p:cTn>
                        </p:par>
                      </p:childTnLst>
                    </p:cTn>
                  </p:par>
                  <p:par>
                    <p:cTn fill="hold" id="53" nodeType="clickPar">
                      <p:stCondLst>
                        <p:cond delay="indefinite"/>
                      </p:stCondLst>
                      <p:childTnLst>
                        <p:par>
                          <p:cTn fill="hold" id="54" nodeType="withGroup">
                            <p:stCondLst>
                              <p:cond delay="0"/>
                            </p:stCondLst>
                            <p:childTnLst>
                              <p:par>
                                <p:cTn fill="hold" grpId="0" id="55" nodeType="clickEffect" presetClass="entr" presetID="12" presetSubtype="4">
                                  <p:stCondLst>
                                    <p:cond delay="0"/>
                                  </p:stCondLst>
                                  <p:childTnLst>
                                    <p:set>
                                      <p:cBhvr>
                                        <p:cTn dur="1" fill="hold" id="56">
                                          <p:stCondLst>
                                            <p:cond delay="0"/>
                                          </p:stCondLst>
                                        </p:cTn>
                                        <p:tgtEl>
                                          <p:spTgt spid="1049050"/>
                                        </p:tgtEl>
                                        <p:attrNameLst>
                                          <p:attrName>style.visibility</p:attrName>
                                        </p:attrNameLst>
                                      </p:cBhvr>
                                      <p:to>
                                        <p:strVal val="visible"/>
                                      </p:to>
                                    </p:set>
                                    <p:animEffect transition="in" filter="slide(fromBottom)">
                                      <p:cBhvr>
                                        <p:cTn dur="500" id="57"/>
                                        <p:tgtEl>
                                          <p:spTgt spid="104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5" grpId="0" uiExpand="0" build="whole"/>
      <p:bldP spid="1049049" grpId="0" uiExpand="0" build="whole"/>
      <p:bldP spid="1049050" grpId="0" uiExpand="0" build="whole"/>
    </p:bldLst>
  </p:timing>
</p:sld>
</file>

<file path=ppt/slides/slide34.xml><?xml version="1.0" encoding="utf-8"?>
<p:sld xmlns:a="http://schemas.openxmlformats.org/drawingml/2006/main" xmlns:r="http://schemas.openxmlformats.org/officeDocument/2006/relationships" xmlns:p="http://schemas.openxmlformats.org/presentationml/2006/main" show="1" showMasterSp="1">
  <p:cSld>
    <p:spTree>
      <p:nvGrpSpPr>
        <p:cNvPr id="192" name=""/>
        <p:cNvGrpSpPr/>
        <p:nvPr/>
      </p:nvGrpSpPr>
      <p:grpSpPr>
        <a:xfrm rot="0">
          <a:off x="0" y="0"/>
          <a:ext cx="0" cy="0"/>
          <a:chOff x="0" y="0"/>
          <a:chExt cx="0" cy="0"/>
        </a:xfrm>
      </p:grpSpPr>
      <p:sp>
        <p:nvSpPr>
          <p:cNvPr id="1049054"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34</a:t>
            </a:fld>
            <a:endParaRPr altLang="en-US" sz="1400" lang="ar-SA"/>
          </a:p>
        </p:txBody>
      </p:sp>
      <p:sp>
        <p:nvSpPr>
          <p:cNvPr id="1049055" name="Rectangle 2"/>
          <p:cNvSpPr/>
          <p:nvPr>
            <p:ph type="title" sz="full" idx="0"/>
          </p:nvPr>
        </p:nvSpPr>
        <p:spPr>
          <a:xfrm rot="0">
            <a:off x="457200" y="274637"/>
            <a:ext cx="8229600" cy="5635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sz="4800" lang="en-US" u="sng">
                <a:solidFill>
                  <a:srgbClr val="FF0000"/>
                </a:solidFill>
              </a:rPr>
              <a:t>Differential Calculus</a:t>
            </a:r>
            <a:r>
              <a:rPr altLang="en-US" sz="4800" lang="en-US">
                <a:solidFill>
                  <a:srgbClr val="FF0000"/>
                </a:solidFill>
              </a:rPr>
              <a:t> </a:t>
            </a:r>
          </a:p>
        </p:txBody>
      </p:sp>
      <p:sp>
        <p:nvSpPr>
          <p:cNvPr id="1049056" name="Rectangle 3"/>
          <p:cNvSpPr/>
          <p:nvPr>
            <p:ph type="body" sz="full" idx="1"/>
          </p:nvPr>
        </p:nvSpPr>
        <p:spPr>
          <a:xfrm rot="0">
            <a:off x="0" y="1066800"/>
            <a:ext cx="8915400" cy="51054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5pPr>
          </a:lstStyle>
          <a:p>
            <a:pPr algn="just" eaLnBrk="1" hangingPunct="1" latinLnBrk="1" lvl="0">
              <a:lnSpc>
                <a:spcPct val="80000"/>
              </a:lnSpc>
            </a:pPr>
            <a:endParaRPr altLang="en-US" sz="2800" lang="en-US"/>
          </a:p>
          <a:p>
            <a:pPr algn="just" eaLnBrk="1" hangingPunct="1" latinLnBrk="1" lvl="0">
              <a:lnSpc>
                <a:spcPct val="80000"/>
              </a:lnSpc>
            </a:pPr>
            <a:r>
              <a:rPr altLang="en-US" sz="4000" lang="en-US"/>
              <a:t>In pharmacokinetics, the amount of the drug in the body is a variable quantity (dependent variable), and time is considered to be an independent variable. Thus we consider the amount of the drug to vary with respect to time.</a:t>
            </a:r>
          </a:p>
          <a:p>
            <a:pPr algn="just" eaLnBrk="1" hangingPunct="1" latinLnBrk="1" lvl="0">
              <a:lnSpc>
                <a:spcPct val="80000"/>
              </a:lnSpc>
            </a:pPr>
            <a:endParaRPr altLang="en-US" sz="2800" lang="en-US"/>
          </a:p>
        </p:txBody>
      </p:sp>
      <p:sp>
        <p:nvSpPr>
          <p:cNvPr id="1049057" name="Rectangle 4"/>
          <p:cNvSpPr/>
          <p:nvPr/>
        </p:nvSpPr>
        <p:spPr>
          <a:xfrm rot="0">
            <a:off x="0" y="0"/>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58" name="Rectangle 5"/>
          <p:cNvSpPr/>
          <p:nvPr/>
        </p:nvSpPr>
        <p:spPr>
          <a:xfrm rot="0">
            <a:off x="0" y="3233737"/>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055"/>
                                        </p:tgtEl>
                                        <p:attrNameLst>
                                          <p:attrName>style.visibility</p:attrName>
                                        </p:attrNameLst>
                                      </p:cBhvr>
                                      <p:to>
                                        <p:strVal val="visible"/>
                                      </p:to>
                                    </p:set>
                                    <p:animEffect transition="in" filter="blinds(horizontal)">
                                      <p:cBhvr>
                                        <p:cTn dur="500" id="7"/>
                                        <p:tgtEl>
                                          <p:spTgt spid="1049055"/>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47" presetSubtype="0">
                                  <p:stCondLst>
                                    <p:cond delay="0"/>
                                  </p:stCondLst>
                                  <p:childTnLst>
                                    <p:set>
                                      <p:cBhvr>
                                        <p:cTn dur="1" fill="hold" id="11">
                                          <p:stCondLst>
                                            <p:cond delay="0"/>
                                          </p:stCondLst>
                                        </p:cTn>
                                        <p:tgtEl>
                                          <p:spTgt spid="1049056">
                                            <p:txEl>
                                              <p:charRg st="1" end="226"/>
                                            </p:txEl>
                                          </p:spTgt>
                                        </p:tgtEl>
                                        <p:attrNameLst>
                                          <p:attrName>style.visibility</p:attrName>
                                        </p:attrNameLst>
                                      </p:cBhvr>
                                      <p:to>
                                        <p:strVal val="visible"/>
                                      </p:to>
                                    </p:set>
                                    <p:animEffect transition="in" filter="fade">
                                      <p:cBhvr>
                                        <p:cTn dur="1000" id="12"/>
                                        <p:tgtEl>
                                          <p:spTgt spid="1049056">
                                            <p:txEl>
                                              <p:charRg st="1" end="226"/>
                                            </p:txEl>
                                          </p:spTgt>
                                        </p:tgtEl>
                                      </p:cBhvr>
                                    </p:animEffect>
                                    <p:anim calcmode="lin" valueType="num">
                                      <p:cBhvr>
                                        <p:cTn dur="1000" fill="hold" id="13"/>
                                        <p:tgtEl>
                                          <p:spTgt spid="1049056">
                                            <p:txEl>
                                              <p:charRg st="1" end="226"/>
                                            </p:txEl>
                                          </p:spTgt>
                                        </p:tgtEl>
                                        <p:attrNameLst>
                                          <p:attrName>ppt_x</p:attrName>
                                        </p:attrNameLst>
                                      </p:cBhvr>
                                      <p:tavLst>
                                        <p:tav tm="0">
                                          <p:val>
                                            <p:strVal val="#ppt_x"/>
                                          </p:val>
                                        </p:tav>
                                        <p:tav tm="100000">
                                          <p:val>
                                            <p:strVal val="#ppt_x"/>
                                          </p:val>
                                        </p:tav>
                                      </p:tavLst>
                                    </p:anim>
                                    <p:anim calcmode="lin" valueType="num">
                                      <p:cBhvr>
                                        <p:cTn dur="1000" fill="hold" id="14"/>
                                        <p:tgtEl>
                                          <p:spTgt spid="1049056">
                                            <p:txEl>
                                              <p:charRg st="1" end="22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5" grpId="0" uiExpand="0" build="whole"/>
    </p:bldLst>
  </p:timing>
</p:sld>
</file>

<file path=ppt/slides/slide35.xml><?xml version="1.0" encoding="utf-8"?>
<p:sld xmlns:a="http://schemas.openxmlformats.org/drawingml/2006/main" xmlns:r="http://schemas.openxmlformats.org/officeDocument/2006/relationships" xmlns:p="http://schemas.openxmlformats.org/presentationml/2006/main" show="1" showMasterSp="1">
  <p:cSld>
    <p:spTree>
      <p:nvGrpSpPr>
        <p:cNvPr id="195" name=""/>
        <p:cNvGrpSpPr/>
        <p:nvPr/>
      </p:nvGrpSpPr>
      <p:grpSpPr>
        <a:xfrm rot="0">
          <a:off x="0" y="0"/>
          <a:ext cx="0" cy="0"/>
          <a:chOff x="0" y="0"/>
          <a:chExt cx="0" cy="0"/>
        </a:xfrm>
      </p:grpSpPr>
      <p:sp>
        <p:nvSpPr>
          <p:cNvPr id="1049062"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35</a:t>
            </a:fld>
            <a:endParaRPr altLang="en-US" sz="1400" lang="ar-SA"/>
          </a:p>
        </p:txBody>
      </p:sp>
      <p:sp>
        <p:nvSpPr>
          <p:cNvPr id="1049063"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sz="4000" lang="en-US" u="sng"/>
              <a:t>Rules of Differentiation</a:t>
            </a:r>
          </a:p>
        </p:txBody>
      </p:sp>
      <p:graphicFrame>
        <p:nvGraphicFramePr>
          <p:cNvPr id="4194326" name=""/>
          <p:cNvGraphicFramePr>
            <a:graphicFrameLocks/>
          </p:cNvGraphicFramePr>
          <p:nvPr/>
        </p:nvGraphicFramePr>
        <p:xfrm rot="0">
          <a:off x="304800" y="2895600"/>
          <a:ext cx="5410200" cy="1066800"/>
        </p:xfrm>
        <a:graphic>
          <a:graphicData uri="http://schemas.openxmlformats.org/presentationml/2006/ole">
            <mc:AlternateContent xmlns:mc="http://schemas.openxmlformats.org/markup-compatibility/2006">
              <mc:Choice xmlns:v="urn:schemas-microsoft-com:vml" Requires="v">
                <p:oleObj name="Equation" r:id="rId1" spid="" imgH="1066800" imgW="5410200" showAsIcon="0" progId="Equation.3">
                  <p:embed followColorScheme="full"/>
                  <p:pic>
                    <p:nvPicPr>
                      <p:cNvPr id="2097179" name="Object 3"/>
                      <p:cNvPicPr>
                        <a:picLocks/>
                      </p:cNvPicPr>
                      <p:nvPr>
                        <p:ph sz="half" idx="1"/>
                      </p:nvPr>
                    </p:nvPicPr>
                    <p:blipFill>
                      <a:blip xmlns:r="http://schemas.openxmlformats.org/officeDocument/2006/relationships" r:embed="rId2"/>
                      <a:srcRect l="0" t="0" r="0" b="0"/>
                      <a:stretch>
                        <a:fillRect/>
                      </a:stretch>
                    </p:blipFill>
                    <p:spPr bwMode="auto">
                      <a:xfrm rot="0">
                        <a:off x="304800" y="2895600"/>
                        <a:ext cx="5410200" cy="1066800"/>
                      </a:xfrm>
                      <a:prstGeom prst="rect"/>
                      <a:solidFill>
                        <a:srgbClr val="800080">
                          <a:alpha val="100000"/>
                        </a:srgbClr>
                      </a:solidFill>
                      <a:ln>
                        <a:noFill/>
                      </a:ln>
                    </p:spPr>
                  </p:pic>
                </p:oleObj>
              </mc:Choice>
              <mc:Fallback>
                <p:oleObj name="Equation" r:id="rId1" spid="" imgH="1066800" imgW="5410200" showAsIcon="0" progId="Equation.3">
                  <p:embed followColorScheme="full"/>
                  <p:pic>
                    <p:nvPicPr>
                      <p:cNvPr id="2097179" name="Object 3"/>
                      <p:cNvPicPr>
                        <a:picLocks/>
                      </p:cNvPicPr>
                      <p:nvPr>
                        <p:ph sz="half" idx="1"/>
                      </p:nvPr>
                    </p:nvPicPr>
                    <p:blipFill>
                      <a:blip xmlns:r="http://schemas.openxmlformats.org/officeDocument/2006/relationships" r:embed="rId2"/>
                      <a:srcRect l="0" t="0" r="0" b="0"/>
                      <a:stretch>
                        <a:fillRect/>
                      </a:stretch>
                    </p:blipFill>
                    <p:spPr bwMode="auto">
                      <a:xfrm rot="0">
                        <a:off x="304800" y="2895600"/>
                        <a:ext cx="5410200" cy="1066800"/>
                      </a:xfrm>
                      <a:prstGeom prst="rect"/>
                      <a:solidFill>
                        <a:srgbClr val="800080">
                          <a:alpha val="100000"/>
                        </a:srgbClr>
                      </a:solidFill>
                      <a:ln>
                        <a:noFill/>
                      </a:ln>
                    </p:spPr>
                  </p:pic>
                </p:oleObj>
              </mc:Fallback>
            </mc:AlternateContent>
          </a:graphicData>
        </a:graphic>
      </p:graphicFrame>
      <p:sp>
        <p:nvSpPr>
          <p:cNvPr id="1049064" name="Rectangle 4"/>
          <p:cNvSpPr/>
          <p:nvPr/>
        </p:nvSpPr>
        <p:spPr>
          <a:xfrm rot="0">
            <a:off x="0" y="0"/>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65" name="Rectangle 5"/>
          <p:cNvSpPr/>
          <p:nvPr/>
        </p:nvSpPr>
        <p:spPr>
          <a:xfrm rot="0">
            <a:off x="0" y="3200400"/>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graphicFrame>
        <p:nvGraphicFramePr>
          <p:cNvPr id="4194327" name=""/>
          <p:cNvGraphicFramePr>
            <a:graphicFrameLocks/>
          </p:cNvGraphicFramePr>
          <p:nvPr/>
        </p:nvGraphicFramePr>
        <p:xfrm rot="0">
          <a:off x="381000" y="1371600"/>
          <a:ext cx="5291137" cy="1327150"/>
        </p:xfrm>
        <a:graphic>
          <a:graphicData uri="http://schemas.openxmlformats.org/presentationml/2006/ole">
            <mc:AlternateContent xmlns:mc="http://schemas.openxmlformats.org/markup-compatibility/2006">
              <mc:Choice xmlns:v="urn:schemas-microsoft-com:vml" Requires="v">
                <p:oleObj name="Equation" r:id="rId3" spid="" imgH="1327150" imgW="5291137" showAsIcon="0" progId="Equation.3">
                  <p:embed followColorScheme="full"/>
                  <p:pic>
                    <p:nvPicPr>
                      <p:cNvPr id="2097180" name="Object 6"/>
                      <p:cNvPicPr>
                        <a:picLocks/>
                      </p:cNvPicPr>
                      <p:nvPr/>
                    </p:nvPicPr>
                    <p:blipFill>
                      <a:blip xmlns:r="http://schemas.openxmlformats.org/officeDocument/2006/relationships" r:embed="rId4">
                        <a:biLevel thresh="50000"/>
                        <a:grayscl/>
                      </a:blip>
                      <a:srcRect l="0" t="0" r="0" b="0"/>
                      <a:stretch>
                        <a:fillRect/>
                      </a:stretch>
                    </p:blipFill>
                    <p:spPr>
                      <a:xfrm rot="0">
                        <a:off x="381000" y="1371600"/>
                        <a:ext cx="5291137" cy="1327150"/>
                      </a:xfrm>
                      <a:prstGeom prst="rect"/>
                      <a:solidFill>
                        <a:srgbClr val="000080"/>
                      </a:solidFill>
                      <a:ln>
                        <a:noFill/>
                      </a:ln>
                    </p:spPr>
                  </p:pic>
                </p:oleObj>
              </mc:Choice>
              <mc:Fallback>
                <p:oleObj name="Equation" r:id="rId3" spid="" imgH="1327150" imgW="5291137" showAsIcon="0" progId="Equation.3">
                  <p:embed followColorScheme="full"/>
                  <p:pic>
                    <p:nvPicPr>
                      <p:cNvPr id="2097180" name="Object 6"/>
                      <p:cNvPicPr>
                        <a:picLocks/>
                      </p:cNvPicPr>
                      <p:nvPr/>
                    </p:nvPicPr>
                    <p:blipFill>
                      <a:blip xmlns:r="http://schemas.openxmlformats.org/officeDocument/2006/relationships" r:embed="rId4">
                        <a:biLevel thresh="50000"/>
                        <a:grayscl/>
                      </a:blip>
                      <a:srcRect l="0" t="0" r="0" b="0"/>
                      <a:stretch>
                        <a:fillRect/>
                      </a:stretch>
                    </p:blipFill>
                    <p:spPr>
                      <a:xfrm rot="0">
                        <a:off x="381000" y="1371600"/>
                        <a:ext cx="5291137" cy="1327150"/>
                      </a:xfrm>
                      <a:prstGeom prst="rect"/>
                      <a:solidFill>
                        <a:srgbClr val="000080"/>
                      </a:solidFill>
                      <a:ln>
                        <a:noFill/>
                      </a:ln>
                    </p:spPr>
                  </p:pic>
                </p:oleObj>
              </mc:Fallback>
            </mc:AlternateContent>
          </a:graphicData>
        </a:graphic>
      </p:graphicFrame>
      <p:sp>
        <p:nvSpPr>
          <p:cNvPr id="1049066" name="Rectangle 7"/>
          <p:cNvSpPr/>
          <p:nvPr/>
        </p:nvSpPr>
        <p:spPr>
          <a:xfrm rot="0">
            <a:off x="0" y="3028950"/>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graphicFrame>
        <p:nvGraphicFramePr>
          <p:cNvPr id="4194328" name=""/>
          <p:cNvGraphicFramePr>
            <a:graphicFrameLocks/>
          </p:cNvGraphicFramePr>
          <p:nvPr/>
        </p:nvGraphicFramePr>
        <p:xfrm rot="0">
          <a:off x="381000" y="4267200"/>
          <a:ext cx="5402262" cy="1143000"/>
        </p:xfrm>
        <a:graphic>
          <a:graphicData uri="http://schemas.openxmlformats.org/presentationml/2006/ole">
            <mc:AlternateContent xmlns:mc="http://schemas.openxmlformats.org/markup-compatibility/2006">
              <mc:Choice xmlns:v="urn:schemas-microsoft-com:vml" Requires="v">
                <p:oleObj name="Equation" r:id="rId5" spid="" imgH="1143000" imgW="5402262" showAsIcon="0" progId="Equation.3">
                  <p:embed followColorScheme="full"/>
                  <p:pic>
                    <p:nvPicPr>
                      <p:cNvPr id="2097181" name="Object 8"/>
                      <p:cNvPicPr>
                        <a:picLocks/>
                      </p:cNvPicPr>
                      <p:nvPr/>
                    </p:nvPicPr>
                    <p:blipFill>
                      <a:blip xmlns:r="http://schemas.openxmlformats.org/officeDocument/2006/relationships" r:embed="rId6"/>
                      <a:srcRect l="0" t="0" r="0" b="0"/>
                      <a:stretch>
                        <a:fillRect/>
                      </a:stretch>
                    </p:blipFill>
                    <p:spPr>
                      <a:xfrm rot="0">
                        <a:off x="381000" y="4267200"/>
                        <a:ext cx="5402262" cy="1143000"/>
                      </a:xfrm>
                      <a:prstGeom prst="rect"/>
                      <a:solidFill>
                        <a:schemeClr val="hlink"/>
                      </a:solidFill>
                      <a:ln>
                        <a:noFill/>
                      </a:ln>
                    </p:spPr>
                  </p:pic>
                </p:oleObj>
              </mc:Choice>
              <mc:Fallback>
                <p:oleObj name="Equation" r:id="rId5" spid="" imgH="1143000" imgW="5402262" showAsIcon="0" progId="Equation.3">
                  <p:embed followColorScheme="full"/>
                  <p:pic>
                    <p:nvPicPr>
                      <p:cNvPr id="2097181" name="Object 8"/>
                      <p:cNvPicPr>
                        <a:picLocks/>
                      </p:cNvPicPr>
                      <p:nvPr/>
                    </p:nvPicPr>
                    <p:blipFill>
                      <a:blip xmlns:r="http://schemas.openxmlformats.org/officeDocument/2006/relationships" r:embed="rId6"/>
                      <a:srcRect l="0" t="0" r="0" b="0"/>
                      <a:stretch>
                        <a:fillRect/>
                      </a:stretch>
                    </p:blipFill>
                    <p:spPr>
                      <a:xfrm rot="0">
                        <a:off x="381000" y="4267200"/>
                        <a:ext cx="5402262" cy="1143000"/>
                      </a:xfrm>
                      <a:prstGeom prst="rect"/>
                      <a:solidFill>
                        <a:schemeClr val="hlink"/>
                      </a:solidFill>
                      <a:ln>
                        <a:noFill/>
                      </a:ln>
                    </p:spPr>
                  </p:pic>
                </p:oleObj>
              </mc:Fallback>
            </mc:AlternateContent>
          </a:graphicData>
        </a:graphic>
      </p:graphicFrame>
      <p:graphicFrame>
        <p:nvGraphicFramePr>
          <p:cNvPr id="4194329" name=""/>
          <p:cNvGraphicFramePr>
            <a:graphicFrameLocks/>
          </p:cNvGraphicFramePr>
          <p:nvPr/>
        </p:nvGraphicFramePr>
        <p:xfrm rot="0">
          <a:off x="-762000" y="0"/>
          <a:ext cx="9448800" cy="6858000"/>
        </p:xfrm>
        <a:graphic>
          <a:graphicData uri="http://schemas.openxmlformats.org/presentationml/2006/ole">
            <mc:AlternateContent xmlns:mc="http://schemas.openxmlformats.org/markup-compatibility/2006">
              <mc:Choice xmlns:v="urn:schemas-microsoft-com:vml" Requires="v">
                <p:oleObj name="Bitmap Image" r:id="rId7" spid="" imgH="6858000" imgW="9448800" showAsIcon="0" progId="Paint.Picture">
                  <p:embed followColorScheme="full"/>
                  <p:pic>
                    <p:nvPicPr>
                      <p:cNvPr id="2097182" name="Object 10"/>
                      <p:cNvPicPr>
                        <a:picLocks/>
                      </p:cNvPicPr>
                      <p:nvPr/>
                    </p:nvPicPr>
                    <p:blipFill>
                      <a:blip xmlns:r="http://schemas.openxmlformats.org/officeDocument/2006/relationships" r:embed="rId8"/>
                      <a:srcRect l="0" t="0" r="0" b="0"/>
                      <a:stretch>
                        <a:fillRect/>
                      </a:stretch>
                    </p:blipFill>
                    <p:spPr>
                      <a:xfrm rot="0">
                        <a:off x="-762000" y="0"/>
                        <a:ext cx="9448800" cy="6858000"/>
                      </a:xfrm>
                      <a:prstGeom prst="rect"/>
                      <a:noFill/>
                      <a:ln>
                        <a:noFill/>
                      </a:ln>
                    </p:spPr>
                  </p:pic>
                </p:oleObj>
              </mc:Choice>
              <mc:Fallback>
                <p:oleObj name="Bitmap Image" r:id="rId7" spid="" imgH="6858000" imgW="9448800" showAsIcon="0" progId="Paint.Picture">
                  <p:embed followColorScheme="full"/>
                  <p:pic>
                    <p:nvPicPr>
                      <p:cNvPr id="2097182" name="Object 10"/>
                      <p:cNvPicPr>
                        <a:picLocks/>
                      </p:cNvPicPr>
                      <p:nvPr/>
                    </p:nvPicPr>
                    <p:blipFill>
                      <a:blip xmlns:r="http://schemas.openxmlformats.org/officeDocument/2006/relationships" r:embed="rId8"/>
                      <a:srcRect l="0" t="0" r="0" b="0"/>
                      <a:stretch>
                        <a:fillRect/>
                      </a:stretch>
                    </p:blipFill>
                    <p:spPr>
                      <a:xfrm rot="0">
                        <a:off x="-762000" y="0"/>
                        <a:ext cx="9448800" cy="6858000"/>
                      </a:xfrm>
                      <a:prstGeom prst="rect"/>
                      <a:noFill/>
                      <a:ln>
                        <a:noFill/>
                      </a:ln>
                    </p:spPr>
                  </p:pic>
                </p:oleObj>
              </mc:Fallback>
            </mc:AlternateContent>
          </a:graphicData>
        </a:graphic>
      </p:graphicFrame>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49063"/>
                                        </p:tgtEl>
                                        <p:attrNameLst>
                                          <p:attrName>style.visibility</p:attrName>
                                        </p:attrNameLst>
                                      </p:cBhvr>
                                      <p:to>
                                        <p:strVal val="visible"/>
                                      </p:to>
                                    </p:set>
                                    <p:animEffect transition="in" filter="dissolve">
                                      <p:cBhvr>
                                        <p:cTn dur="500" id="7"/>
                                        <p:tgtEl>
                                          <p:spTgt spid="1049063"/>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4" presetSubtype="16">
                                  <p:stCondLst>
                                    <p:cond delay="0"/>
                                  </p:stCondLst>
                                  <p:childTnLst>
                                    <p:set>
                                      <p:cBhvr>
                                        <p:cTn dur="1" fill="hold" id="11">
                                          <p:stCondLst>
                                            <p:cond delay="0"/>
                                          </p:stCondLst>
                                        </p:cTn>
                                        <p:tgtEl>
                                          <p:spTgt spid="4194327"/>
                                        </p:tgtEl>
                                        <p:attrNameLst>
                                          <p:attrName>style.visibility</p:attrName>
                                        </p:attrNameLst>
                                      </p:cBhvr>
                                      <p:to>
                                        <p:strVal val="visible"/>
                                      </p:to>
                                    </p:set>
                                    <p:animEffect transition="in" filter="box(in)">
                                      <p:cBhvr>
                                        <p:cTn dur="1000" id="12"/>
                                        <p:tgtEl>
                                          <p:spTgt spid="4194327"/>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4" presetSubtype="16">
                                  <p:stCondLst>
                                    <p:cond delay="0"/>
                                  </p:stCondLst>
                                  <p:childTnLst>
                                    <p:set>
                                      <p:cBhvr>
                                        <p:cTn dur="1" fill="hold" id="16">
                                          <p:stCondLst>
                                            <p:cond delay="0"/>
                                          </p:stCondLst>
                                        </p:cTn>
                                        <p:tgtEl>
                                          <p:spTgt spid="4194326"/>
                                        </p:tgtEl>
                                        <p:attrNameLst>
                                          <p:attrName>style.visibility</p:attrName>
                                        </p:attrNameLst>
                                      </p:cBhvr>
                                      <p:to>
                                        <p:strVal val="visible"/>
                                      </p:to>
                                    </p:set>
                                    <p:animEffect transition="in" filter="box(in)">
                                      <p:cBhvr>
                                        <p:cTn dur="500" id="17"/>
                                        <p:tgtEl>
                                          <p:spTgt spid="4194326"/>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4" presetSubtype="16">
                                  <p:stCondLst>
                                    <p:cond delay="0"/>
                                  </p:stCondLst>
                                  <p:childTnLst>
                                    <p:set>
                                      <p:cBhvr>
                                        <p:cTn dur="1" fill="hold" id="21">
                                          <p:stCondLst>
                                            <p:cond delay="0"/>
                                          </p:stCondLst>
                                        </p:cTn>
                                        <p:tgtEl>
                                          <p:spTgt spid="4194328"/>
                                        </p:tgtEl>
                                        <p:attrNameLst>
                                          <p:attrName>style.visibility</p:attrName>
                                        </p:attrNameLst>
                                      </p:cBhvr>
                                      <p:to>
                                        <p:strVal val="visible"/>
                                      </p:to>
                                    </p:set>
                                    <p:animEffect transition="in" filter="box(in)">
                                      <p:cBhvr>
                                        <p:cTn dur="1000" id="22"/>
                                        <p:tgtEl>
                                          <p:spTgt spid="4194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3" grpId="0" uiExpand="0" build="whole"/>
    </p:bldLst>
  </p:timing>
</p:sld>
</file>

<file path=ppt/slides/slide36.xml><?xml version="1.0" encoding="utf-8"?>
<p:sld xmlns:a="http://schemas.openxmlformats.org/drawingml/2006/main" xmlns:r="http://schemas.openxmlformats.org/officeDocument/2006/relationships" xmlns:p="http://schemas.openxmlformats.org/presentationml/2006/main" show="1" showMasterSp="1">
  <p:cSld>
    <p:spTree>
      <p:nvGrpSpPr>
        <p:cNvPr id="198" name=""/>
        <p:cNvGrpSpPr/>
        <p:nvPr/>
      </p:nvGrpSpPr>
      <p:grpSpPr>
        <a:xfrm rot="0">
          <a:off x="0" y="0"/>
          <a:ext cx="0" cy="0"/>
          <a:chOff x="0" y="0"/>
          <a:chExt cx="0" cy="0"/>
        </a:xfrm>
      </p:grpSpPr>
      <p:sp>
        <p:nvSpPr>
          <p:cNvPr id="1049070"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36</a:t>
            </a:fld>
            <a:endParaRPr altLang="en-US" sz="1400" lang="ar-SA"/>
          </a:p>
        </p:txBody>
      </p:sp>
      <p:sp>
        <p:nvSpPr>
          <p:cNvPr id="1049071" name="Rectangle 2"/>
          <p:cNvSpPr/>
          <p:nvPr>
            <p:ph type="title" sz="full" idx="0"/>
          </p:nvPr>
        </p:nvSpPr>
        <p:spPr>
          <a:xfrm rot="0">
            <a:off x="457200" y="85725"/>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lang="en-US" u="sng"/>
              <a:t>Graphs</a:t>
            </a:r>
            <a:r>
              <a:rPr altLang="en-US" sz="7200" lang="en-US" u="sng">
                <a:solidFill>
                  <a:srgbClr val="00FF00"/>
                </a:solidFill>
              </a:rPr>
              <a:t>☺</a:t>
            </a:r>
          </a:p>
        </p:txBody>
      </p:sp>
      <p:sp>
        <p:nvSpPr>
          <p:cNvPr id="1049072" name="Rectangle 3"/>
          <p:cNvSpPr/>
          <p:nvPr>
            <p:ph type="body" sz="full" idx="1"/>
          </p:nvPr>
        </p:nvSpPr>
        <p:spPr>
          <a:xfrm rot="0">
            <a:off x="457200" y="1236662"/>
            <a:ext cx="8229600" cy="54102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5pPr>
          </a:lstStyle>
          <a:p>
            <a:pPr algn="just" eaLnBrk="1" hangingPunct="1" latinLnBrk="1" lvl="0"/>
            <a:r>
              <a:rPr altLang="en-US" lang="en-US">
                <a:solidFill>
                  <a:srgbClr val="FF0000"/>
                </a:solidFill>
              </a:rPr>
              <a:t>Language of science is </a:t>
            </a:r>
            <a:r>
              <a:rPr altLang="en-US" lang="en-US" u="sng">
                <a:solidFill>
                  <a:srgbClr val="00B0F0"/>
                </a:solidFill>
              </a:rPr>
              <a:t>mathematics</a:t>
            </a:r>
          </a:p>
          <a:p>
            <a:pPr algn="just" eaLnBrk="1" hangingPunct="1" latinLnBrk="1" lvl="0">
              <a:buFontTx/>
              <a:buNone/>
            </a:pPr>
            <a:r>
              <a:rPr altLang="en-US" lang="en-US">
                <a:solidFill>
                  <a:srgbClr val="FF0000"/>
                </a:solidFill>
              </a:rPr>
              <a:t>   and </a:t>
            </a:r>
            <a:r>
              <a:rPr altLang="en-US" lang="en-US" u="sng">
                <a:solidFill>
                  <a:srgbClr val="00B0F0"/>
                </a:solidFill>
              </a:rPr>
              <a:t>graphs</a:t>
            </a:r>
            <a:r>
              <a:rPr altLang="en-US" lang="en-US">
                <a:solidFill>
                  <a:srgbClr val="FF0000"/>
                </a:solidFill>
              </a:rPr>
              <a:t> are its pictures.</a:t>
            </a:r>
          </a:p>
          <a:p>
            <a:pPr algn="just" eaLnBrk="1" hangingPunct="1" latinLnBrk="1" lvl="0"/>
            <a:r>
              <a:rPr altLang="en-US" sz="2800" lang="en-US"/>
              <a:t>A graph is simply a visual representation showing how one variable changes with alteration of another variable. </a:t>
            </a:r>
          </a:p>
          <a:p>
            <a:pPr algn="just" eaLnBrk="1" hangingPunct="1" latinLnBrk="1" lvl="0"/>
            <a:r>
              <a:rPr altLang="en-US" sz="2800" lang="en-US"/>
              <a:t>The ‘y’ variable, known as the dependent variable, is represented on the vertical axis </a:t>
            </a:r>
            <a:r>
              <a:rPr altLang="en-US" b="1" sz="2800" lang="en-US">
                <a:solidFill>
                  <a:srgbClr val="FF3300"/>
                </a:solidFill>
              </a:rPr>
              <a:t>(ordinate);</a:t>
            </a:r>
            <a:r>
              <a:rPr altLang="en-US" sz="2800" lang="en-US"/>
              <a:t> and the ‘x’ variable, known as the independent variable, is represented on the horizontal axis </a:t>
            </a:r>
            <a:r>
              <a:rPr altLang="en-US" b="1" sz="2800" lang="en-US">
                <a:solidFill>
                  <a:srgbClr val="FF3300"/>
                </a:solidFill>
              </a:rPr>
              <a:t>(abscissa)</a:t>
            </a:r>
            <a:r>
              <a:rPr altLang="en-US" b="1" sz="2800" lang="en-US"/>
              <a:t>.</a:t>
            </a:r>
            <a:r>
              <a:rPr altLang="en-US" sz="2800" lang="en-US"/>
              <a:t> It is said that ‘y’ varies with respect to ‘x’ and not ‘x’ varies with ‘y’. </a:t>
            </a:r>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071"/>
                                        </p:tgtEl>
                                        <p:attrNameLst>
                                          <p:attrName>style.visibility</p:attrName>
                                        </p:attrNameLst>
                                      </p:cBhvr>
                                      <p:to>
                                        <p:strVal val="visible"/>
                                      </p:to>
                                    </p:set>
                                    <p:animEffect transition="in" filter="blinds(horizontal)">
                                      <p:cBhvr>
                                        <p:cTn dur="500" id="7"/>
                                        <p:tgtEl>
                                          <p:spTgt spid="1049071"/>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4" presetSubtype="16">
                                  <p:stCondLst>
                                    <p:cond delay="0"/>
                                  </p:stCondLst>
                                  <p:childTnLst>
                                    <p:set>
                                      <p:cBhvr>
                                        <p:cTn dur="1" fill="hold" id="11">
                                          <p:stCondLst>
                                            <p:cond delay="0"/>
                                          </p:stCondLst>
                                        </p:cTn>
                                        <p:tgtEl>
                                          <p:spTgt spid="1049072">
                                            <p:txEl>
                                              <p:charRg st="0" end="35"/>
                                            </p:txEl>
                                          </p:spTgt>
                                        </p:tgtEl>
                                        <p:attrNameLst>
                                          <p:attrName>style.visibility</p:attrName>
                                        </p:attrNameLst>
                                      </p:cBhvr>
                                      <p:to>
                                        <p:strVal val="visible"/>
                                      </p:to>
                                    </p:set>
                                    <p:animEffect transition="in" filter="box(in)">
                                      <p:cBhvr>
                                        <p:cTn dur="1000" id="12"/>
                                        <p:tgtEl>
                                          <p:spTgt spid="1049072">
                                            <p:txEl>
                                              <p:charRg st="0" end="3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4" presetSubtype="16">
                                  <p:stCondLst>
                                    <p:cond delay="0"/>
                                  </p:stCondLst>
                                  <p:childTnLst>
                                    <p:set>
                                      <p:cBhvr>
                                        <p:cTn dur="1" fill="hold" id="16">
                                          <p:stCondLst>
                                            <p:cond delay="0"/>
                                          </p:stCondLst>
                                        </p:cTn>
                                        <p:tgtEl>
                                          <p:spTgt spid="1049072">
                                            <p:txEl>
                                              <p:charRg st="35" end="67"/>
                                            </p:txEl>
                                          </p:spTgt>
                                        </p:tgtEl>
                                        <p:attrNameLst>
                                          <p:attrName>style.visibility</p:attrName>
                                        </p:attrNameLst>
                                      </p:cBhvr>
                                      <p:to>
                                        <p:strVal val="visible"/>
                                      </p:to>
                                    </p:set>
                                    <p:animEffect transition="in" filter="box(in)">
                                      <p:cBhvr>
                                        <p:cTn dur="1000" id="17"/>
                                        <p:tgtEl>
                                          <p:spTgt spid="1049072">
                                            <p:txEl>
                                              <p:charRg st="35" end="6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9072">
                                            <p:txEl>
                                              <p:charRg st="67" end="180"/>
                                            </p:txEl>
                                          </p:spTgt>
                                        </p:tgtEl>
                                        <p:attrNameLst>
                                          <p:attrName>style.visibility</p:attrName>
                                        </p:attrNameLst>
                                      </p:cBhvr>
                                      <p:to>
                                        <p:strVal val="visible"/>
                                      </p:to>
                                    </p:set>
                                    <p:animEffect transition="in" filter="blinds(horizontal)">
                                      <p:cBhvr>
                                        <p:cTn dur="500" id="22"/>
                                        <p:tgtEl>
                                          <p:spTgt spid="1049072">
                                            <p:txEl>
                                              <p:charRg st="67" end="180"/>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4" presetSubtype="16">
                                  <p:stCondLst>
                                    <p:cond delay="0"/>
                                  </p:stCondLst>
                                  <p:childTnLst>
                                    <p:set>
                                      <p:cBhvr>
                                        <p:cTn dur="1" fill="hold" id="26">
                                          <p:stCondLst>
                                            <p:cond delay="0"/>
                                          </p:stCondLst>
                                        </p:cTn>
                                        <p:tgtEl>
                                          <p:spTgt spid="1049072">
                                            <p:txEl>
                                              <p:charRg st="180" end="463"/>
                                            </p:txEl>
                                          </p:spTgt>
                                        </p:tgtEl>
                                        <p:attrNameLst>
                                          <p:attrName>style.visibility</p:attrName>
                                        </p:attrNameLst>
                                      </p:cBhvr>
                                      <p:to>
                                        <p:strVal val="visible"/>
                                      </p:to>
                                    </p:set>
                                    <p:animEffect transition="in" filter="box(in)">
                                      <p:cBhvr>
                                        <p:cTn dur="1000" id="27"/>
                                        <p:tgtEl>
                                          <p:spTgt spid="1049072">
                                            <p:txEl>
                                              <p:charRg st="180" end="4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1" grpId="0" uiExpand="0" build="whole"/>
    </p:bldLst>
  </p:timing>
</p:sld>
</file>

<file path=ppt/slides/slide37.xml><?xml version="1.0" encoding="utf-8"?>
<p:sld xmlns:a="http://schemas.openxmlformats.org/drawingml/2006/main" xmlns:r="http://schemas.openxmlformats.org/officeDocument/2006/relationships" xmlns:p="http://schemas.openxmlformats.org/presentationml/2006/main" show="1" showMasterSp="1">
  <p:cSld>
    <p:spTree>
      <p:nvGrpSpPr>
        <p:cNvPr id="201" name=""/>
        <p:cNvGrpSpPr/>
        <p:nvPr/>
      </p:nvGrpSpPr>
      <p:grpSpPr>
        <a:xfrm rot="0">
          <a:off x="0" y="0"/>
          <a:ext cx="0" cy="0"/>
          <a:chOff x="0" y="0"/>
          <a:chExt cx="0" cy="0"/>
        </a:xfrm>
      </p:grpSpPr>
      <p:sp>
        <p:nvSpPr>
          <p:cNvPr id="1049076"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37</a:t>
            </a:fld>
            <a:endParaRPr altLang="en-US" sz="1400" lang="ar-SA"/>
          </a:p>
        </p:txBody>
      </p:sp>
      <p:sp>
        <p:nvSpPr>
          <p:cNvPr id="1049077" name="Rectangle 2"/>
          <p:cNvSpPr/>
          <p:nvPr>
            <p:ph type="title" sz="full" idx="0"/>
          </p:nvPr>
        </p:nvSpPr>
        <p:spPr>
          <a:xfrm rot="0">
            <a:off x="457200" y="274637"/>
            <a:ext cx="8229600" cy="8683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sz="3200" lang="en-US" u="sng"/>
              <a:t>STRAIGHT LINE GRAPHS</a:t>
            </a:r>
          </a:p>
        </p:txBody>
      </p:sp>
      <p:pic>
        <p:nvPicPr>
          <p:cNvPr id="2097183" name="Picture 3"/>
          <p:cNvPicPr>
            <a:picLocks/>
          </p:cNvPicPr>
          <p:nvPr>
            <p:ph type="body" sz="full" idx="4294967295"/>
          </p:nvPr>
        </p:nvPicPr>
        <p:blipFill>
          <a:blip xmlns:r="http://schemas.openxmlformats.org/officeDocument/2006/relationships" r:embed="rId1"/>
          <a:srcRect l="0" t="0" r="0" b="0"/>
          <a:stretch>
            <a:fillRect/>
          </a:stretch>
        </p:blipFill>
        <p:spPr>
          <a:xfrm rot="0">
            <a:off x="762000" y="1173162"/>
            <a:ext cx="7391400" cy="2655887"/>
          </a:xfrm>
          <a:prstGeom prst="rect"/>
          <a:solidFill>
            <a:schemeClr val="accent1">
              <a:alpha val="100000"/>
            </a:schemeClr>
          </a:solidFill>
          <a:ln>
            <a:noFill/>
          </a:ln>
        </p:spPr>
      </p:pic>
      <p:graphicFrame>
        <p:nvGraphicFramePr>
          <p:cNvPr id="4194330" name=""/>
          <p:cNvGraphicFramePr>
            <a:graphicFrameLocks/>
          </p:cNvGraphicFramePr>
          <p:nvPr/>
        </p:nvGraphicFramePr>
        <p:xfrm rot="0">
          <a:off x="838200" y="3962400"/>
          <a:ext cx="7315200" cy="2895600"/>
        </p:xfrm>
        <a:graphic>
          <a:graphicData uri="http://schemas.openxmlformats.org/presentationml/2006/ole">
            <mc:AlternateContent xmlns:mc="http://schemas.openxmlformats.org/markup-compatibility/2006">
              <mc:Choice xmlns:v="urn:schemas-microsoft-com:vml" Requires="v">
                <p:oleObj name="Chart" r:id="rId2" spid="" imgH="2895600" imgW="7315200" showAsIcon="0" progId="Excel.Chart.8">
                  <p:embed followColorScheme="full"/>
                  <p:pic>
                    <p:nvPicPr>
                      <p:cNvPr id="2097184" name="Object 4"/>
                      <p:cNvPicPr>
                        <a:picLocks/>
                      </p:cNvPicPr>
                      <p:nvPr>
                        <p:ph sz="full" idx="1"/>
                      </p:nvPr>
                    </p:nvPicPr>
                    <p:blipFill>
                      <a:blip xmlns:r="http://schemas.openxmlformats.org/officeDocument/2006/relationships" r:embed="rId3"/>
                      <a:srcRect l="0" t="0" r="0" b="0"/>
                      <a:stretch>
                        <a:fillRect/>
                      </a:stretch>
                    </p:blipFill>
                    <p:spPr bwMode="auto">
                      <a:xfrm rot="0">
                        <a:off x="838200" y="3962400"/>
                        <a:ext cx="7315200" cy="2895600"/>
                      </a:xfrm>
                      <a:prstGeom prst="rect"/>
                      <a:noFill/>
                      <a:ln>
                        <a:noFill/>
                      </a:ln>
                    </p:spPr>
                  </p:pic>
                </p:oleObj>
              </mc:Choice>
              <mc:Fallback>
                <p:oleObj name="Chart" r:id="rId2" spid="" imgH="2895600" imgW="7315200" showAsIcon="0" progId="Excel.Chart.8">
                  <p:embed followColorScheme="full"/>
                  <p:pic>
                    <p:nvPicPr>
                      <p:cNvPr id="2097184" name="Object 4"/>
                      <p:cNvPicPr>
                        <a:picLocks/>
                      </p:cNvPicPr>
                      <p:nvPr>
                        <p:ph sz="full" idx="1"/>
                      </p:nvPr>
                    </p:nvPicPr>
                    <p:blipFill>
                      <a:blip xmlns:r="http://schemas.openxmlformats.org/officeDocument/2006/relationships" r:embed="rId3"/>
                      <a:srcRect l="0" t="0" r="0" b="0"/>
                      <a:stretch>
                        <a:fillRect/>
                      </a:stretch>
                    </p:blipFill>
                    <p:spPr bwMode="auto">
                      <a:xfrm rot="0">
                        <a:off x="838200" y="3962400"/>
                        <a:ext cx="7315200" cy="2895600"/>
                      </a:xfrm>
                      <a:prstGeom prst="rect"/>
                      <a:noFill/>
                      <a:ln>
                        <a:noFill/>
                      </a:ln>
                    </p:spPr>
                  </p:pic>
                </p:oleObj>
              </mc:Fallback>
            </mc:AlternateContent>
          </a:graphicData>
        </a:graphic>
      </p:graphicFrame>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077"/>
                                        </p:tgtEl>
                                        <p:attrNameLst>
                                          <p:attrName>style.visibility</p:attrName>
                                        </p:attrNameLst>
                                      </p:cBhvr>
                                      <p:to>
                                        <p:strVal val="visible"/>
                                      </p:to>
                                    </p:set>
                                    <p:animEffect transition="in" filter="blinds(horizontal)">
                                      <p:cBhvr>
                                        <p:cTn dur="500" id="7"/>
                                        <p:tgtEl>
                                          <p:spTgt spid="1049077"/>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0" presetSubtype="0">
                                  <p:stCondLst>
                                    <p:cond delay="0"/>
                                  </p:stCondLst>
                                  <p:childTnLst>
                                    <p:set>
                                      <p:cBhvr>
                                        <p:cTn dur="1" fill="hold" id="11">
                                          <p:stCondLst>
                                            <p:cond delay="0"/>
                                          </p:stCondLst>
                                        </p:cTn>
                                        <p:tgtEl>
                                          <p:spTgt spid="2097183"/>
                                        </p:tgtEl>
                                        <p:attrNameLst>
                                          <p:attrName>style.visibility</p:attrName>
                                        </p:attrNameLst>
                                      </p:cBhvr>
                                      <p:to>
                                        <p:strVal val="visible"/>
                                      </p:to>
                                    </p:set>
                                    <p:animEffect transition="in" filter="fade">
                                      <p:cBhvr>
                                        <p:cTn dur="2000" id="12"/>
                                        <p:tgtEl>
                                          <p:spTgt spid="2097183"/>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5" presetSubtype="10">
                                  <p:stCondLst>
                                    <p:cond delay="0"/>
                                  </p:stCondLst>
                                  <p:childTnLst>
                                    <p:set>
                                      <p:cBhvr>
                                        <p:cTn dur="1" fill="hold" id="16">
                                          <p:stCondLst>
                                            <p:cond delay="0"/>
                                          </p:stCondLst>
                                        </p:cTn>
                                        <p:tgtEl>
                                          <p:spTgt spid="4194330"/>
                                        </p:tgtEl>
                                        <p:attrNameLst>
                                          <p:attrName>style.visibility</p:attrName>
                                        </p:attrNameLst>
                                      </p:cBhvr>
                                      <p:to>
                                        <p:strVal val="visible"/>
                                      </p:to>
                                    </p:set>
                                    <p:animEffect transition="in" filter="checkerboard(across)">
                                      <p:cBhvr>
                                        <p:cTn dur="500" id="17"/>
                                        <p:tgtEl>
                                          <p:spTgt spid="419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7" grpId="0" uiExpand="0" build="whole"/>
      <p:bldOleChart spid="4194330" grpId="0" uiExpand="0" bld="allAtOnce" animBg="1"/>
    </p:bldLst>
  </p:timing>
</p:sld>
</file>

<file path=ppt/slides/slide38.xml><?xml version="1.0" encoding="utf-8"?>
<p:sld xmlns:a="http://schemas.openxmlformats.org/drawingml/2006/main" xmlns:r="http://schemas.openxmlformats.org/officeDocument/2006/relationships" xmlns:p="http://schemas.openxmlformats.org/presentationml/2006/main" show="1" showMasterSp="1">
  <p:cSld>
    <p:spTree>
      <p:nvGrpSpPr>
        <p:cNvPr id="204" name=""/>
        <p:cNvGrpSpPr/>
        <p:nvPr/>
      </p:nvGrpSpPr>
      <p:grpSpPr>
        <a:xfrm rot="0">
          <a:off x="0" y="0"/>
          <a:ext cx="0" cy="0"/>
          <a:chOff x="0" y="0"/>
          <a:chExt cx="0" cy="0"/>
        </a:xfrm>
      </p:grpSpPr>
      <p:sp>
        <p:nvSpPr>
          <p:cNvPr id="1049081"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38</a:t>
            </a:fld>
            <a:endParaRPr altLang="en-US" sz="1400" lang="ar-SA"/>
          </a:p>
        </p:txBody>
      </p:sp>
      <p:sp>
        <p:nvSpPr>
          <p:cNvPr id="1049082" name="Text Box 2"/>
          <p:cNvSpPr txBox="1"/>
          <p:nvPr/>
        </p:nvSpPr>
        <p:spPr>
          <a:xfrm rot="0">
            <a:off x="822325" y="312737"/>
            <a:ext cx="2936875" cy="528637"/>
          </a:xfrm>
          <a:prstGeom prst="rect"/>
          <a:solidFill>
            <a:srgbClr val="FFFF99"/>
          </a:solidFill>
          <a:ln w="9525" cap="flat" cmpd="sng">
            <a:solidFill>
              <a:schemeClr val="dk1">
                <a:alpha val="100000"/>
              </a:schemeClr>
            </a:solidFill>
            <a:prstDash val="solid"/>
            <a:round/>
          </a:ln>
          <a:effectLst>
            <a:outerShdw algn="ctr" dir="13500000" dist="107763" kx="0" sx="100000" sy="100000">
              <a:schemeClr val="dk2">
                <a:alpha val="100000"/>
              </a:schemeClr>
            </a:outerShdw>
          </a:effectLst>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800" lang="en-US">
                <a:latin typeface="Garamond" pitchFamily="18" charset="0"/>
              </a:rPr>
              <a:t>Linear Regression</a:t>
            </a:r>
          </a:p>
        </p:txBody>
      </p:sp>
      <p:sp>
        <p:nvSpPr>
          <p:cNvPr id="1049083" name="Line 3"/>
          <p:cNvSpPr/>
          <p:nvPr/>
        </p:nvSpPr>
        <p:spPr>
          <a:xfrm rot="0" flipV="1">
            <a:off x="2743200" y="1676400"/>
            <a:ext cx="3810000" cy="1600200"/>
          </a:xfrm>
          <a:prstGeom prst="line"/>
          <a:noFill/>
          <a:ln w="38100" cap="flat" cmpd="sng">
            <a:solidFill>
              <a:schemeClr val="dk1">
                <a:alpha val="100000"/>
              </a:schemeClr>
            </a:solidFill>
            <a:prstDash val="sysDot"/>
            <a:round/>
          </a:ln>
        </p:spPr>
      </p:sp>
      <p:grpSp>
        <p:nvGrpSpPr>
          <p:cNvPr id="205" name=""/>
          <p:cNvGrpSpPr/>
          <p:nvPr/>
        </p:nvGrpSpPr>
        <p:grpSpPr>
          <a:xfrm rot="0">
            <a:off x="3048000" y="1447800"/>
            <a:ext cx="3429000" cy="1905000"/>
            <a:chOff x="1872" y="768"/>
            <a:chExt cx="2160" cy="1200"/>
          </a:xfrm>
        </p:grpSpPr>
        <p:sp>
          <p:nvSpPr>
            <p:cNvPr id="1049084" name="AutoShape 5"/>
            <p:cNvSpPr/>
            <p:nvPr/>
          </p:nvSpPr>
          <p:spPr>
            <a:xfrm rot="0">
              <a:off x="1872" y="1776"/>
              <a:ext cx="96" cy="96"/>
            </a:xfrm>
            <a:prstGeom prst="sun"/>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85" name="AutoShape 6"/>
            <p:cNvSpPr/>
            <p:nvPr/>
          </p:nvSpPr>
          <p:spPr>
            <a:xfrm rot="0">
              <a:off x="3024" y="1584"/>
              <a:ext cx="96" cy="96"/>
            </a:xfrm>
            <a:prstGeom prst="sun"/>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86" name="AutoShape 7"/>
            <p:cNvSpPr/>
            <p:nvPr/>
          </p:nvSpPr>
          <p:spPr>
            <a:xfrm rot="0">
              <a:off x="2352" y="1152"/>
              <a:ext cx="96" cy="96"/>
            </a:xfrm>
            <a:prstGeom prst="sun"/>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87" name="AutoShape 8"/>
            <p:cNvSpPr/>
            <p:nvPr/>
          </p:nvSpPr>
          <p:spPr>
            <a:xfrm rot="0">
              <a:off x="3936" y="1344"/>
              <a:ext cx="96" cy="96"/>
            </a:xfrm>
            <a:prstGeom prst="sun"/>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88" name="AutoShape 9"/>
            <p:cNvSpPr/>
            <p:nvPr/>
          </p:nvSpPr>
          <p:spPr>
            <a:xfrm rot="0">
              <a:off x="2256" y="1872"/>
              <a:ext cx="96" cy="96"/>
            </a:xfrm>
            <a:prstGeom prst="sun"/>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089" name="AutoShape 10"/>
            <p:cNvSpPr/>
            <p:nvPr/>
          </p:nvSpPr>
          <p:spPr>
            <a:xfrm rot="0">
              <a:off x="3552" y="768"/>
              <a:ext cx="96" cy="96"/>
            </a:xfrm>
            <a:prstGeom prst="sun"/>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grpSp>
      <p:sp>
        <p:nvSpPr>
          <p:cNvPr id="1049090" name="Text Box 11"/>
          <p:cNvSpPr txBox="1"/>
          <p:nvPr/>
        </p:nvSpPr>
        <p:spPr>
          <a:xfrm rot="0">
            <a:off x="1066800" y="2514600"/>
            <a:ext cx="1498600" cy="7016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i="1" lang="en-US"/>
              <a:t>Dependant</a:t>
            </a:r>
          </a:p>
          <a:p>
            <a:pPr lvl="0"/>
            <a:r>
              <a:rPr altLang="en-US" b="1" sz="2000" i="1" lang="en-US"/>
              <a:t>variable</a:t>
            </a:r>
          </a:p>
        </p:txBody>
      </p:sp>
      <p:grpSp>
        <p:nvGrpSpPr>
          <p:cNvPr id="206" name=""/>
          <p:cNvGrpSpPr/>
          <p:nvPr/>
        </p:nvGrpSpPr>
        <p:grpSpPr>
          <a:xfrm rot="0">
            <a:off x="1676400" y="1447800"/>
            <a:ext cx="5334000" cy="3455987"/>
            <a:chOff x="1056" y="912"/>
            <a:chExt cx="3360" cy="2177"/>
          </a:xfrm>
        </p:grpSpPr>
        <p:sp>
          <p:nvSpPr>
            <p:cNvPr id="1049091" name="Line 13"/>
            <p:cNvSpPr/>
            <p:nvPr/>
          </p:nvSpPr>
          <p:spPr>
            <a:xfrm rot="0" flipV="1">
              <a:off x="1680" y="912"/>
              <a:ext cx="0" cy="1584"/>
            </a:xfrm>
            <a:prstGeom prst="line"/>
            <a:noFill/>
            <a:ln w="9525" cap="flat" cmpd="sng">
              <a:solidFill>
                <a:schemeClr val="dk1">
                  <a:alpha val="100000"/>
                </a:schemeClr>
              </a:solidFill>
              <a:prstDash val="solid"/>
              <a:round/>
              <a:tailEnd type="triangle" w="med" len="med"/>
            </a:ln>
          </p:spPr>
        </p:sp>
        <p:sp>
          <p:nvSpPr>
            <p:cNvPr id="1049092" name="Line 14"/>
            <p:cNvSpPr/>
            <p:nvPr/>
          </p:nvSpPr>
          <p:spPr>
            <a:xfrm rot="0">
              <a:off x="1680" y="2496"/>
              <a:ext cx="2736" cy="0"/>
            </a:xfrm>
            <a:prstGeom prst="line"/>
            <a:noFill/>
            <a:ln w="9525" cap="flat" cmpd="sng">
              <a:solidFill>
                <a:schemeClr val="dk1">
                  <a:alpha val="100000"/>
                </a:schemeClr>
              </a:solidFill>
              <a:prstDash val="solid"/>
              <a:round/>
              <a:tailEnd type="triangle" w="med" len="med"/>
            </a:ln>
          </p:spPr>
        </p:sp>
        <p:sp>
          <p:nvSpPr>
            <p:cNvPr id="1049093" name="Text Box 15"/>
            <p:cNvSpPr txBox="1"/>
            <p:nvPr/>
          </p:nvSpPr>
          <p:spPr>
            <a:xfrm rot="0">
              <a:off x="1056" y="912"/>
              <a:ext cx="569" cy="25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t>y-axis</a:t>
              </a:r>
            </a:p>
          </p:txBody>
        </p:sp>
        <p:sp>
          <p:nvSpPr>
            <p:cNvPr id="1049094" name="Text Box 16"/>
            <p:cNvSpPr txBox="1"/>
            <p:nvPr/>
          </p:nvSpPr>
          <p:spPr>
            <a:xfrm rot="0">
              <a:off x="3840" y="2592"/>
              <a:ext cx="569" cy="25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t>x-axis</a:t>
              </a:r>
            </a:p>
          </p:txBody>
        </p:sp>
        <p:sp>
          <p:nvSpPr>
            <p:cNvPr id="1049095" name="Text Box 17"/>
            <p:cNvSpPr txBox="1"/>
            <p:nvPr/>
          </p:nvSpPr>
          <p:spPr>
            <a:xfrm rot="0">
              <a:off x="2246" y="2647"/>
              <a:ext cx="1068" cy="44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i="1" lang="en-US"/>
                <a:t>Independent</a:t>
              </a:r>
            </a:p>
            <a:p>
              <a:pPr lvl="0"/>
              <a:r>
                <a:rPr altLang="en-US" b="1" sz="2000" i="1" lang="en-US"/>
                <a:t>variable</a:t>
              </a:r>
            </a:p>
          </p:txBody>
        </p:sp>
      </p:grpSp>
      <p:grpSp>
        <p:nvGrpSpPr>
          <p:cNvPr id="207" name=""/>
          <p:cNvGrpSpPr/>
          <p:nvPr/>
        </p:nvGrpSpPr>
        <p:grpSpPr>
          <a:xfrm rot="0">
            <a:off x="6557962" y="1295400"/>
            <a:ext cx="2586037" cy="674687"/>
            <a:chOff x="3888" y="823"/>
            <a:chExt cx="1629" cy="425"/>
          </a:xfrm>
        </p:grpSpPr>
        <p:sp>
          <p:nvSpPr>
            <p:cNvPr id="1049096" name="Text Box 19"/>
            <p:cNvSpPr txBox="1"/>
            <p:nvPr/>
          </p:nvSpPr>
          <p:spPr>
            <a:xfrm rot="0">
              <a:off x="4310" y="823"/>
              <a:ext cx="1207" cy="25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solidFill>
                    <a:srgbClr val="66FF33"/>
                  </a:solidFill>
                </a:rPr>
                <a:t>Line of best fit</a:t>
              </a:r>
            </a:p>
          </p:txBody>
        </p:sp>
        <p:sp>
          <p:nvSpPr>
            <p:cNvPr id="1049097" name="Freeform 20"/>
            <p:cNvSpPr/>
            <p:nvPr/>
          </p:nvSpPr>
          <p:spPr bwMode="auto">
            <a:xfrm rot="0">
              <a:off x="3888" y="1152"/>
              <a:ext cx="576" cy="96"/>
            </a:xfrm>
            <a:custGeom>
              <a:avLst/>
              <a:gdLst>
                <a:gd name="l" fmla="*/ 0 w 576"/>
                <a:gd name="t" fmla="*/ 0 h 96"/>
                <a:gd name="r" fmla="*/ 576 w 576"/>
                <a:gd name="b" fmla="*/ 96 h 96"/>
              </a:gdLst>
              <a:ahLst/>
              <a:rect l="l" t="t" r="r" b="b"/>
              <a:pathLst>
                <a:path w="576" h="96">
                  <a:moveTo>
                    <a:pt x="576" y="0"/>
                  </a:moveTo>
                  <a:cubicBezTo>
                    <a:pt x="432" y="48"/>
                    <a:pt x="288" y="96"/>
                    <a:pt x="192" y="96"/>
                  </a:cubicBezTo>
                  <a:cubicBezTo>
                    <a:pt x="96" y="96"/>
                    <a:pt x="32" y="16"/>
                    <a:pt x="0" y="0"/>
                  </a:cubicBezTo>
                </a:path>
              </a:pathLst>
            </a:custGeom>
            <a:noFill/>
            <a:ln w="9525" cap="flat" cmpd="sng">
              <a:solidFill>
                <a:schemeClr val="dk2">
                  <a:alpha val="100000"/>
                </a:schemeClr>
              </a:solidFill>
              <a:prstDash val="solid"/>
              <a:round/>
              <a:tailEnd type="triangle" w="med" len="med"/>
            </a:ln>
          </p:spPr>
        </p:sp>
      </p:grpSp>
      <p:grpSp>
        <p:nvGrpSpPr>
          <p:cNvPr id="208" name=""/>
          <p:cNvGrpSpPr/>
          <p:nvPr/>
        </p:nvGrpSpPr>
        <p:grpSpPr>
          <a:xfrm rot="0">
            <a:off x="4800600" y="2057400"/>
            <a:ext cx="1774825" cy="1017587"/>
            <a:chOff x="2736" y="1344"/>
            <a:chExt cx="1118" cy="641"/>
          </a:xfrm>
        </p:grpSpPr>
        <p:sp>
          <p:nvSpPr>
            <p:cNvPr id="1049098" name="Text Box 22"/>
            <p:cNvSpPr txBox="1"/>
            <p:nvPr/>
          </p:nvSpPr>
          <p:spPr>
            <a:xfrm rot="0">
              <a:off x="3302" y="1735"/>
              <a:ext cx="552" cy="25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solidFill>
                    <a:srgbClr val="FF3300"/>
                  </a:solidFill>
                </a:rPr>
                <a:t>Slope</a:t>
              </a:r>
            </a:p>
          </p:txBody>
        </p:sp>
        <p:grpSp>
          <p:nvGrpSpPr>
            <p:cNvPr id="209" name=""/>
            <p:cNvGrpSpPr/>
            <p:nvPr/>
          </p:nvGrpSpPr>
          <p:grpSpPr>
            <a:xfrm rot="0">
              <a:off x="2736" y="1344"/>
              <a:ext cx="576" cy="480"/>
              <a:chOff x="2736" y="1344"/>
              <a:chExt cx="576" cy="480"/>
            </a:xfrm>
          </p:grpSpPr>
          <p:sp>
            <p:nvSpPr>
              <p:cNvPr id="1049099" name="Freeform 24"/>
              <p:cNvSpPr/>
              <p:nvPr/>
            </p:nvSpPr>
            <p:spPr bwMode="auto">
              <a:xfrm rot="0">
                <a:off x="2736" y="1344"/>
                <a:ext cx="576" cy="240"/>
              </a:xfrm>
              <a:custGeom>
                <a:avLst/>
                <a:gdLst>
                  <a:gd name="l" fmla="*/ 0 w 576"/>
                  <a:gd name="t" fmla="*/ 0 h 240"/>
                  <a:gd name="r" fmla="*/ 576 w 576"/>
                  <a:gd name="b" fmla="*/ 240 h 240"/>
                </a:gdLst>
                <a:ahLst/>
                <a:rect l="l" t="t" r="r" b="b"/>
                <a:pathLst>
                  <a:path w="576" h="240">
                    <a:moveTo>
                      <a:pt x="0" y="240"/>
                    </a:moveTo>
                    <a:lnTo>
                      <a:pt x="576" y="240"/>
                    </a:lnTo>
                    <a:lnTo>
                      <a:pt x="576" y="0"/>
                    </a:lnTo>
                  </a:path>
                </a:pathLst>
              </a:custGeom>
              <a:noFill/>
              <a:ln w="9525" cap="flat" cmpd="sng">
                <a:solidFill>
                  <a:srgbClr val="FF9900">
                    <a:alpha val="100000"/>
                  </a:srgbClr>
                </a:solidFill>
                <a:prstDash val="solid"/>
                <a:round/>
              </a:ln>
            </p:spPr>
          </p:sp>
          <p:sp>
            <p:nvSpPr>
              <p:cNvPr id="1049100" name="Freeform 25"/>
              <p:cNvSpPr/>
              <p:nvPr/>
            </p:nvSpPr>
            <p:spPr bwMode="auto">
              <a:xfrm rot="0">
                <a:off x="3024" y="1680"/>
                <a:ext cx="192" cy="144"/>
              </a:xfrm>
              <a:custGeom>
                <a:avLst/>
                <a:gdLst>
                  <a:gd name="l" fmla="*/ 0 w 192"/>
                  <a:gd name="t" fmla="*/ 0 h 144"/>
                  <a:gd name="r" fmla="*/ 192 w 192"/>
                  <a:gd name="b" fmla="*/ 144 h 144"/>
                </a:gdLst>
                <a:ahLst/>
                <a:rect l="l" t="t" r="r" b="b"/>
                <a:pathLst>
                  <a:path w="192" h="144">
                    <a:moveTo>
                      <a:pt x="192" y="144"/>
                    </a:moveTo>
                    <a:cubicBezTo>
                      <a:pt x="136" y="132"/>
                      <a:pt x="80" y="120"/>
                      <a:pt x="48" y="96"/>
                    </a:cubicBezTo>
                    <a:cubicBezTo>
                      <a:pt x="16" y="72"/>
                      <a:pt x="8" y="36"/>
                      <a:pt x="0" y="0"/>
                    </a:cubicBezTo>
                  </a:path>
                </a:pathLst>
              </a:custGeom>
              <a:noFill/>
              <a:ln w="9525" cap="flat" cmpd="sng">
                <a:solidFill>
                  <a:schemeClr val="dk2">
                    <a:alpha val="100000"/>
                  </a:schemeClr>
                </a:solidFill>
                <a:prstDash val="solid"/>
                <a:round/>
                <a:tailEnd type="triangle" w="med" len="med"/>
              </a:ln>
            </p:spPr>
          </p:sp>
        </p:grpSp>
      </p:grpSp>
      <p:grpSp>
        <p:nvGrpSpPr>
          <p:cNvPr id="210" name=""/>
          <p:cNvGrpSpPr/>
          <p:nvPr/>
        </p:nvGrpSpPr>
        <p:grpSpPr>
          <a:xfrm rot="0">
            <a:off x="1066800" y="3352800"/>
            <a:ext cx="1481137" cy="788987"/>
            <a:chOff x="710" y="2016"/>
            <a:chExt cx="933" cy="497"/>
          </a:xfrm>
        </p:grpSpPr>
        <p:sp>
          <p:nvSpPr>
            <p:cNvPr id="1049101" name="Text Box 27"/>
            <p:cNvSpPr txBox="1"/>
            <p:nvPr/>
          </p:nvSpPr>
          <p:spPr>
            <a:xfrm rot="0">
              <a:off x="710" y="2263"/>
              <a:ext cx="933" cy="25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solidFill>
                    <a:srgbClr val="66FF33"/>
                  </a:solidFill>
                </a:rPr>
                <a:t>y-intercept</a:t>
              </a:r>
            </a:p>
          </p:txBody>
        </p:sp>
        <p:sp>
          <p:nvSpPr>
            <p:cNvPr id="1049102" name="Freeform 28"/>
            <p:cNvSpPr/>
            <p:nvPr/>
          </p:nvSpPr>
          <p:spPr bwMode="auto">
            <a:xfrm rot="0">
              <a:off x="1384" y="2016"/>
              <a:ext cx="248" cy="240"/>
            </a:xfrm>
            <a:custGeom>
              <a:avLst/>
              <a:gdLst>
                <a:gd name="l" fmla="*/ 0 w 248"/>
                <a:gd name="t" fmla="*/ 0 h 240"/>
                <a:gd name="r" fmla="*/ 248 w 248"/>
                <a:gd name="b" fmla="*/ 240 h 240"/>
              </a:gdLst>
              <a:ahLst/>
              <a:rect l="l" t="t" r="r" b="b"/>
              <a:pathLst>
                <a:path w="248" h="240">
                  <a:moveTo>
                    <a:pt x="8" y="240"/>
                  </a:moveTo>
                  <a:cubicBezTo>
                    <a:pt x="4" y="228"/>
                    <a:pt x="0" y="216"/>
                    <a:pt x="8" y="192"/>
                  </a:cubicBezTo>
                  <a:cubicBezTo>
                    <a:pt x="16" y="168"/>
                    <a:pt x="16" y="128"/>
                    <a:pt x="56" y="96"/>
                  </a:cubicBezTo>
                  <a:cubicBezTo>
                    <a:pt x="96" y="64"/>
                    <a:pt x="172" y="32"/>
                    <a:pt x="248" y="0"/>
                  </a:cubicBezTo>
                </a:path>
              </a:pathLst>
            </a:custGeom>
            <a:noFill/>
            <a:ln w="9525" cap="flat" cmpd="sng">
              <a:solidFill>
                <a:schemeClr val="dk2">
                  <a:alpha val="100000"/>
                </a:schemeClr>
              </a:solidFill>
              <a:prstDash val="solid"/>
              <a:round/>
              <a:tailEnd type="triangle" w="med" len="med"/>
            </a:ln>
          </p:spPr>
        </p:sp>
      </p:grpSp>
      <p:grpSp>
        <p:nvGrpSpPr>
          <p:cNvPr id="211" name=""/>
          <p:cNvGrpSpPr/>
          <p:nvPr/>
        </p:nvGrpSpPr>
        <p:grpSpPr>
          <a:xfrm rot="0">
            <a:off x="1736725" y="5334000"/>
            <a:ext cx="5426075" cy="1111250"/>
            <a:chOff x="1094" y="3367"/>
            <a:chExt cx="3053" cy="693"/>
          </a:xfrm>
        </p:grpSpPr>
        <p:sp>
          <p:nvSpPr>
            <p:cNvPr id="1049103" name="Text Box 30"/>
            <p:cNvSpPr txBox="1"/>
            <p:nvPr/>
          </p:nvSpPr>
          <p:spPr>
            <a:xfrm rot="0">
              <a:off x="1094" y="3367"/>
              <a:ext cx="3053" cy="24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t>Quantitative  description of line (trend)</a:t>
              </a:r>
            </a:p>
          </p:txBody>
        </p:sp>
        <p:sp>
          <p:nvSpPr>
            <p:cNvPr id="1049104" name="Text Box 31"/>
            <p:cNvSpPr txBox="1"/>
            <p:nvPr/>
          </p:nvSpPr>
          <p:spPr>
            <a:xfrm rot="0">
              <a:off x="1920" y="3730"/>
              <a:ext cx="1144" cy="330"/>
            </a:xfrm>
            <a:prstGeom prst="rect"/>
            <a:solidFill>
              <a:schemeClr val="folHlink"/>
            </a:solidFill>
            <a:ln w="9525" cap="flat" cmpd="sng">
              <a:solidFill>
                <a:schemeClr val="dk1">
                  <a:alpha val="100000"/>
                </a:scheme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800" lang="en-US"/>
                <a:t>y = m x + b</a:t>
              </a:r>
            </a:p>
          </p:txBody>
        </p:sp>
      </p:gr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499"/>
                                          </p:stCondLst>
                                        </p:cTn>
                                        <p:tgtEl>
                                          <p:spTgt spid="205"/>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499"/>
                                          </p:stCondLst>
                                        </p:cTn>
                                        <p:tgtEl>
                                          <p:spTgt spid="1049083"/>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499"/>
                                          </p:stCondLst>
                                        </p:cTn>
                                        <p:tgtEl>
                                          <p:spTgt spid="207"/>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 presetSubtype="0">
                                  <p:stCondLst>
                                    <p:cond delay="0"/>
                                  </p:stCondLst>
                                  <p:childTnLst>
                                    <p:set>
                                      <p:cBhvr>
                                        <p:cTn dur="1" fill="hold" id="18">
                                          <p:stCondLst>
                                            <p:cond delay="499"/>
                                          </p:stCondLst>
                                        </p:cTn>
                                        <p:tgtEl>
                                          <p:spTgt spid="210"/>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1" presetSubtype="0">
                                  <p:stCondLst>
                                    <p:cond delay="0"/>
                                  </p:stCondLst>
                                  <p:childTnLst>
                                    <p:set>
                                      <p:cBhvr>
                                        <p:cTn dur="1" fill="hold" id="22">
                                          <p:stCondLst>
                                            <p:cond delay="499"/>
                                          </p:stCondLst>
                                        </p:cTn>
                                        <p:tgtEl>
                                          <p:spTgt spid="208"/>
                                        </p:tgtEl>
                                        <p:attrNameLst>
                                          <p:attrName>style.visibility</p:attrName>
                                        </p:attrNameLst>
                                      </p:cBhvr>
                                      <p:to>
                                        <p:strVal val="visible"/>
                                      </p:to>
                                    </p:se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22" presetSubtype="8">
                                  <p:stCondLst>
                                    <p:cond delay="0"/>
                                  </p:stCondLst>
                                  <p:childTnLst>
                                    <p:set>
                                      <p:cBhvr>
                                        <p:cTn dur="1" fill="hold" id="26">
                                          <p:stCondLst>
                                            <p:cond delay="0"/>
                                          </p:stCondLst>
                                        </p:cTn>
                                        <p:tgtEl>
                                          <p:spTgt spid="211"/>
                                        </p:tgtEl>
                                        <p:attrNameLst>
                                          <p:attrName>style.visibility</p:attrName>
                                        </p:attrNameLst>
                                      </p:cBhvr>
                                      <p:to>
                                        <p:strVal val="visible"/>
                                      </p:to>
                                    </p:set>
                                    <p:animEffect transition="in" filter="wipe(left)">
                                      <p:cBhvr>
                                        <p:cTn dur="500" id="27"/>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1" showMasterSp="1">
  <p:cSld>
    <p:spTree>
      <p:nvGrpSpPr>
        <p:cNvPr id="214" name=""/>
        <p:cNvGrpSpPr/>
        <p:nvPr/>
      </p:nvGrpSpPr>
      <p:grpSpPr>
        <a:xfrm rot="0">
          <a:off x="0" y="0"/>
          <a:ext cx="0" cy="0"/>
          <a:chOff x="0" y="0"/>
          <a:chExt cx="0" cy="0"/>
        </a:xfrm>
      </p:grpSpPr>
      <p:sp>
        <p:nvSpPr>
          <p:cNvPr id="1049108"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39</a:t>
            </a:fld>
            <a:endParaRPr altLang="en-US" sz="1400" lang="ar-SA"/>
          </a:p>
        </p:txBody>
      </p:sp>
      <p:sp>
        <p:nvSpPr>
          <p:cNvPr id="1049109"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eaLnBrk="1" hangingPunct="1" latinLnBrk="1" lvl="0"/>
            <a:r>
              <a:rPr altLang="en-US" b="1" lang="en-US" u="sng">
                <a:solidFill>
                  <a:srgbClr val="FF3300"/>
                </a:solidFill>
              </a:rPr>
              <a:t>SEMILOGARITHMIC COORDINATES</a:t>
            </a:r>
          </a:p>
        </p:txBody>
      </p:sp>
      <p:sp>
        <p:nvSpPr>
          <p:cNvPr id="1049110" name="Rectangle 3"/>
          <p:cNvSpPr/>
          <p:nvPr>
            <p:ph type="body" sz="half" idx="1"/>
          </p:nvPr>
        </p:nvSpPr>
        <p:spPr>
          <a:xfrm rot="0">
            <a:off x="457200" y="1600200"/>
            <a:ext cx="8153400" cy="1143000"/>
          </a:xfrm>
          <a:prstGeom prst="rect"/>
          <a:noFill/>
          <a:ln>
            <a:noFill/>
          </a:ln>
        </p:spPr>
        <p:txBody>
          <a:bodyPr anchor="t" bIns="45720" lIns="91440" rIns="91440" tIns="45720" vert="horz"/>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eaLnBrk="1" hangingPunct="1" latinLnBrk="1" lvl="0"/>
            <a:r>
              <a:rPr altLang="en-US" lang="en-US"/>
              <a:t>An expression relating the plasma concentration of a drug (Cp) versus time (t):</a:t>
            </a:r>
          </a:p>
          <a:p>
            <a:pPr eaLnBrk="1" hangingPunct="1" latinLnBrk="1" lvl="0">
              <a:buFontTx/>
              <a:buNone/>
            </a:pPr>
            <a:endParaRPr altLang="en-US" lang="en-US"/>
          </a:p>
        </p:txBody>
      </p:sp>
      <p:graphicFrame>
        <p:nvGraphicFramePr>
          <p:cNvPr id="4194331" name=""/>
          <p:cNvGraphicFramePr>
            <a:graphicFrameLocks/>
          </p:cNvGraphicFramePr>
          <p:nvPr/>
        </p:nvGraphicFramePr>
        <p:xfrm rot="0">
          <a:off x="2057400" y="2667000"/>
          <a:ext cx="5486400" cy="914400"/>
        </p:xfrm>
        <a:graphic>
          <a:graphicData uri="http://schemas.openxmlformats.org/presentationml/2006/ole">
            <mc:AlternateContent xmlns:mc="http://schemas.openxmlformats.org/markup-compatibility/2006">
              <mc:Choice xmlns:v="urn:schemas-microsoft-com:vml" Requires="v">
                <p:oleObj name="Equation" r:id="rId1" spid="" imgH="914400" imgW="5486400" showAsIcon="0" progId="Equation.3">
                  <p:embed followColorScheme="full"/>
                  <p:pic>
                    <p:nvPicPr>
                      <p:cNvPr id="2097185" name="Object 4"/>
                      <p:cNvPicPr>
                        <a:picLocks/>
                      </p:cNvPicPr>
                      <p:nvPr>
                        <p:ph sz="half" idx="2"/>
                      </p:nvPr>
                    </p:nvPicPr>
                    <p:blipFill>
                      <a:blip xmlns:r="http://schemas.openxmlformats.org/officeDocument/2006/relationships" r:embed="rId2"/>
                      <a:srcRect l="0" t="0" r="0" b="0"/>
                      <a:stretch>
                        <a:fillRect/>
                      </a:stretch>
                    </p:blipFill>
                    <p:spPr bwMode="auto">
                      <a:xfrm rot="0">
                        <a:off x="2057400" y="2667000"/>
                        <a:ext cx="5486400" cy="914400"/>
                      </a:xfrm>
                      <a:prstGeom prst="rect"/>
                      <a:solidFill>
                        <a:schemeClr val="accent2">
                          <a:alpha val="100000"/>
                        </a:schemeClr>
                      </a:solidFill>
                      <a:ln w="9525" cap="flat" cmpd="sng">
                        <a:solidFill>
                          <a:srgbClr val="99CC00">
                            <a:alpha val="100000"/>
                          </a:srgbClr>
                        </a:solidFill>
                        <a:prstDash val="solid"/>
                        <a:miter/>
                      </a:ln>
                    </p:spPr>
                  </p:pic>
                </p:oleObj>
              </mc:Choice>
              <mc:Fallback>
                <p:oleObj name="Equation" r:id="rId1" spid="" imgH="914400" imgW="5486400" showAsIcon="0" progId="Equation.3">
                  <p:embed followColorScheme="full"/>
                  <p:pic>
                    <p:nvPicPr>
                      <p:cNvPr id="2097185" name="Object 4"/>
                      <p:cNvPicPr>
                        <a:picLocks/>
                      </p:cNvPicPr>
                      <p:nvPr>
                        <p:ph sz="half" idx="2"/>
                      </p:nvPr>
                    </p:nvPicPr>
                    <p:blipFill>
                      <a:blip xmlns:r="http://schemas.openxmlformats.org/officeDocument/2006/relationships" r:embed="rId2"/>
                      <a:srcRect l="0" t="0" r="0" b="0"/>
                      <a:stretch>
                        <a:fillRect/>
                      </a:stretch>
                    </p:blipFill>
                    <p:spPr bwMode="auto">
                      <a:xfrm rot="0">
                        <a:off x="2057400" y="2667000"/>
                        <a:ext cx="5486400" cy="914400"/>
                      </a:xfrm>
                      <a:prstGeom prst="rect"/>
                      <a:solidFill>
                        <a:schemeClr val="accent2">
                          <a:alpha val="100000"/>
                        </a:schemeClr>
                      </a:solidFill>
                      <a:ln w="9525" cap="flat" cmpd="sng">
                        <a:solidFill>
                          <a:srgbClr val="99CC00">
                            <a:alpha val="100000"/>
                          </a:srgbClr>
                        </a:solidFill>
                        <a:prstDash val="solid"/>
                        <a:miter/>
                      </a:ln>
                    </p:spPr>
                  </p:pic>
                </p:oleObj>
              </mc:Fallback>
            </mc:AlternateContent>
          </a:graphicData>
        </a:graphic>
      </p:graphicFrame>
      <p:sp>
        <p:nvSpPr>
          <p:cNvPr id="1049111" name="Rectangle 5"/>
          <p:cNvSpPr/>
          <p:nvPr/>
        </p:nvSpPr>
        <p:spPr>
          <a:xfrm rot="0">
            <a:off x="304800" y="3543300"/>
            <a:ext cx="7391400" cy="45720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sz="2400" lang="en-US">
                <a:latin typeface="Garamond" pitchFamily="18" charset="0"/>
              </a:rPr>
              <a:t>This relationship put in linear perspective yields:</a:t>
            </a:r>
          </a:p>
        </p:txBody>
      </p:sp>
      <p:sp>
        <p:nvSpPr>
          <p:cNvPr id="1049112" name="Rectangle 6"/>
          <p:cNvSpPr/>
          <p:nvPr/>
        </p:nvSpPr>
        <p:spPr>
          <a:xfrm rot="0">
            <a:off x="0" y="3233737"/>
            <a:ext cx="9144000" cy="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pic>
        <p:nvPicPr>
          <p:cNvPr id="2097186" name="Picture 7"/>
          <p:cNvPicPr>
            <a:picLocks/>
          </p:cNvPicPr>
          <p:nvPr/>
        </p:nvPicPr>
        <p:blipFill>
          <a:blip xmlns:r="http://schemas.openxmlformats.org/officeDocument/2006/relationships" r:embed="rId3"/>
          <a:srcRect l="0" t="0" r="0" b="0"/>
          <a:stretch>
            <a:fillRect/>
          </a:stretch>
        </p:blipFill>
        <p:spPr>
          <a:xfrm rot="0">
            <a:off x="1752600" y="4038600"/>
            <a:ext cx="5943600" cy="990600"/>
          </a:xfrm>
          <a:prstGeom prst="rect"/>
          <a:noFill/>
          <a:ln>
            <a:noFill/>
          </a:ln>
        </p:spPr>
      </p:pic>
      <p:sp>
        <p:nvSpPr>
          <p:cNvPr id="1049113" name="Rectangle 8"/>
          <p:cNvSpPr/>
          <p:nvPr/>
        </p:nvSpPr>
        <p:spPr>
          <a:xfrm rot="0">
            <a:off x="1387475" y="5561012"/>
            <a:ext cx="7070725" cy="460375"/>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Low" lvl="0"/>
            <a:r>
              <a:rPr altLang="en-US" sz="2400" lang="en-US">
                <a:latin typeface="Garamond" pitchFamily="18" charset="0"/>
              </a:rPr>
              <a:t>Which in the form </a:t>
            </a:r>
            <a:r>
              <a:rPr altLang="en-US" b="1" sz="2400" i="1" lang="en-US">
                <a:latin typeface="Garamond" pitchFamily="18" charset="0"/>
              </a:rPr>
              <a:t>y = b + mx </a:t>
            </a:r>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47" presetSubtype="0">
                                  <p:stCondLst>
                                    <p:cond delay="0"/>
                                  </p:stCondLst>
                                  <p:childTnLst>
                                    <p:set>
                                      <p:cBhvr>
                                        <p:cTn dur="1" fill="hold" id="6">
                                          <p:stCondLst>
                                            <p:cond delay="0"/>
                                          </p:stCondLst>
                                        </p:cTn>
                                        <p:tgtEl>
                                          <p:spTgt spid="1049109"/>
                                        </p:tgtEl>
                                        <p:attrNameLst>
                                          <p:attrName>style.visibility</p:attrName>
                                        </p:attrNameLst>
                                      </p:cBhvr>
                                      <p:to>
                                        <p:strVal val="visible"/>
                                      </p:to>
                                    </p:set>
                                    <p:animEffect transition="in" filter="fade">
                                      <p:cBhvr>
                                        <p:cTn dur="1000" id="7"/>
                                        <p:tgtEl>
                                          <p:spTgt spid="1049109"/>
                                        </p:tgtEl>
                                      </p:cBhvr>
                                    </p:animEffect>
                                    <p:anim calcmode="lin" valueType="num">
                                      <p:cBhvr>
                                        <p:cTn dur="1000" fill="hold" id="8"/>
                                        <p:tgtEl>
                                          <p:spTgt spid="1049109"/>
                                        </p:tgtEl>
                                        <p:attrNameLst>
                                          <p:attrName>ppt_x</p:attrName>
                                        </p:attrNameLst>
                                      </p:cBhvr>
                                      <p:tavLst>
                                        <p:tav tm="0">
                                          <p:val>
                                            <p:strVal val="#ppt_x"/>
                                          </p:val>
                                        </p:tav>
                                        <p:tav tm="100000">
                                          <p:val>
                                            <p:strVal val="#ppt_x"/>
                                          </p:val>
                                        </p:tav>
                                      </p:tavLst>
                                    </p:anim>
                                    <p:anim calcmode="lin" valueType="num">
                                      <p:cBhvr>
                                        <p:cTn dur="1000" fill="hold" id="9"/>
                                        <p:tgtEl>
                                          <p:spTgt spid="1049109"/>
                                        </p:tgtEl>
                                        <p:attrNameLst>
                                          <p:attrName>ppt_y</p:attrName>
                                        </p:attrNameLst>
                                      </p:cBhvr>
                                      <p:tavLst>
                                        <p:tav tm="0">
                                          <p:val>
                                            <p:strVal val="#ppt_y-.1"/>
                                          </p:val>
                                        </p:tav>
                                        <p:tav tm="100000">
                                          <p:val>
                                            <p:strVal val="#ppt_y"/>
                                          </p:val>
                                        </p:tav>
                                      </p:tavLst>
                                    </p:anim>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9" presetSubtype="0">
                                  <p:stCondLst>
                                    <p:cond delay="0"/>
                                  </p:stCondLst>
                                  <p:childTnLst>
                                    <p:set>
                                      <p:cBhvr>
                                        <p:cTn dur="1" fill="hold" id="13">
                                          <p:stCondLst>
                                            <p:cond delay="0"/>
                                          </p:stCondLst>
                                        </p:cTn>
                                        <p:tgtEl>
                                          <p:spTgt spid="1049110">
                                            <p:txEl>
                                              <p:charRg st="0" end="80"/>
                                            </p:txEl>
                                          </p:spTgt>
                                        </p:tgtEl>
                                        <p:attrNameLst>
                                          <p:attrName>style.visibility</p:attrName>
                                        </p:attrNameLst>
                                      </p:cBhvr>
                                      <p:to>
                                        <p:strVal val="visible"/>
                                      </p:to>
                                    </p:set>
                                    <p:animEffect transition="in" filter="dissolve">
                                      <p:cBhvr>
                                        <p:cTn dur="500" id="14"/>
                                        <p:tgtEl>
                                          <p:spTgt spid="1049110">
                                            <p:txEl>
                                              <p:charRg st="0" end="80"/>
                                            </p:txEl>
                                          </p:spTgt>
                                        </p:tgtEl>
                                      </p:cBhvr>
                                    </p:animEffec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0" presetSubtype="0">
                                  <p:stCondLst>
                                    <p:cond delay="0"/>
                                  </p:stCondLst>
                                  <p:childTnLst>
                                    <p:set>
                                      <p:cBhvr>
                                        <p:cTn dur="1" fill="hold" id="18">
                                          <p:stCondLst>
                                            <p:cond delay="0"/>
                                          </p:stCondLst>
                                        </p:cTn>
                                        <p:tgtEl>
                                          <p:spTgt spid="4194331"/>
                                        </p:tgtEl>
                                        <p:attrNameLst>
                                          <p:attrName>style.visibility</p:attrName>
                                        </p:attrNameLst>
                                      </p:cBhvr>
                                      <p:to>
                                        <p:strVal val="visible"/>
                                      </p:to>
                                    </p:set>
                                    <p:animEffect transition="in" filter="fade">
                                      <p:cBhvr>
                                        <p:cTn dur="2000" id="19"/>
                                        <p:tgtEl>
                                          <p:spTgt spid="4194331"/>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grpId="0" id="22" nodeType="clickEffect" presetClass="entr" presetID="47" presetSubtype="0">
                                  <p:stCondLst>
                                    <p:cond delay="0"/>
                                  </p:stCondLst>
                                  <p:childTnLst>
                                    <p:set>
                                      <p:cBhvr>
                                        <p:cTn dur="1" fill="hold" id="23">
                                          <p:stCondLst>
                                            <p:cond delay="0"/>
                                          </p:stCondLst>
                                        </p:cTn>
                                        <p:tgtEl>
                                          <p:spTgt spid="1049111"/>
                                        </p:tgtEl>
                                        <p:attrNameLst>
                                          <p:attrName>style.visibility</p:attrName>
                                        </p:attrNameLst>
                                      </p:cBhvr>
                                      <p:to>
                                        <p:strVal val="visible"/>
                                      </p:to>
                                    </p:set>
                                    <p:animEffect transition="in" filter="fade">
                                      <p:cBhvr>
                                        <p:cTn dur="1000" id="24"/>
                                        <p:tgtEl>
                                          <p:spTgt spid="1049111"/>
                                        </p:tgtEl>
                                      </p:cBhvr>
                                    </p:animEffect>
                                    <p:anim calcmode="lin" valueType="num">
                                      <p:cBhvr>
                                        <p:cTn dur="1000" fill="hold" id="25"/>
                                        <p:tgtEl>
                                          <p:spTgt spid="1049111"/>
                                        </p:tgtEl>
                                        <p:attrNameLst>
                                          <p:attrName>ppt_x</p:attrName>
                                        </p:attrNameLst>
                                      </p:cBhvr>
                                      <p:tavLst>
                                        <p:tav tm="0">
                                          <p:val>
                                            <p:strVal val="#ppt_x"/>
                                          </p:val>
                                        </p:tav>
                                        <p:tav tm="100000">
                                          <p:val>
                                            <p:strVal val="#ppt_x"/>
                                          </p:val>
                                        </p:tav>
                                      </p:tavLst>
                                    </p:anim>
                                    <p:anim calcmode="lin" valueType="num">
                                      <p:cBhvr>
                                        <p:cTn dur="1000" fill="hold" id="26"/>
                                        <p:tgtEl>
                                          <p:spTgt spid="1049111"/>
                                        </p:tgtEl>
                                        <p:attrNameLst>
                                          <p:attrName>ppt_y</p:attrName>
                                        </p:attrNameLst>
                                      </p:cBhvr>
                                      <p:tavLst>
                                        <p:tav tm="0">
                                          <p:val>
                                            <p:strVal val="#ppt_y-.1"/>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5" presetSubtype="10">
                                  <p:stCondLst>
                                    <p:cond delay="0"/>
                                  </p:stCondLst>
                                  <p:childTnLst>
                                    <p:set>
                                      <p:cBhvr>
                                        <p:cTn dur="1" fill="hold" id="30">
                                          <p:stCondLst>
                                            <p:cond delay="0"/>
                                          </p:stCondLst>
                                        </p:cTn>
                                        <p:tgtEl>
                                          <p:spTgt spid="2097186"/>
                                        </p:tgtEl>
                                        <p:attrNameLst>
                                          <p:attrName>style.visibility</p:attrName>
                                        </p:attrNameLst>
                                      </p:cBhvr>
                                      <p:to>
                                        <p:strVal val="visible"/>
                                      </p:to>
                                    </p:set>
                                    <p:animEffect transition="in" filter="checkerboard(across)">
                                      <p:cBhvr>
                                        <p:cTn dur="500" id="31"/>
                                        <p:tgtEl>
                                          <p:spTgt spid="2097186"/>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grpId="0" id="34" nodeType="clickEffect" presetClass="entr" presetID="37" presetSubtype="0">
                                  <p:stCondLst>
                                    <p:cond delay="0"/>
                                  </p:stCondLst>
                                  <p:childTnLst>
                                    <p:set>
                                      <p:cBhvr>
                                        <p:cTn dur="1" fill="hold" id="35">
                                          <p:stCondLst>
                                            <p:cond delay="0"/>
                                          </p:stCondLst>
                                        </p:cTn>
                                        <p:tgtEl>
                                          <p:spTgt spid="1049113"/>
                                        </p:tgtEl>
                                        <p:attrNameLst>
                                          <p:attrName>style.visibility</p:attrName>
                                        </p:attrNameLst>
                                      </p:cBhvr>
                                      <p:to>
                                        <p:strVal val="visible"/>
                                      </p:to>
                                    </p:set>
                                    <p:animEffect transition="in" filter="fade">
                                      <p:cBhvr>
                                        <p:cTn dur="1000" id="36"/>
                                        <p:tgtEl>
                                          <p:spTgt spid="1049113"/>
                                        </p:tgtEl>
                                      </p:cBhvr>
                                    </p:animEffect>
                                    <p:anim calcmode="lin" valueType="num">
                                      <p:cBhvr>
                                        <p:cTn dur="1000" fill="hold" id="37"/>
                                        <p:tgtEl>
                                          <p:spTgt spid="1049113"/>
                                        </p:tgtEl>
                                        <p:attrNameLst>
                                          <p:attrName>ppt_x</p:attrName>
                                        </p:attrNameLst>
                                      </p:cBhvr>
                                      <p:tavLst>
                                        <p:tav tm="0">
                                          <p:val>
                                            <p:strVal val="#ppt_x"/>
                                          </p:val>
                                        </p:tav>
                                        <p:tav tm="100000">
                                          <p:val>
                                            <p:strVal val="#ppt_x"/>
                                          </p:val>
                                        </p:tav>
                                      </p:tavLst>
                                    </p:anim>
                                    <p:anim calcmode="lin" valueType="num">
                                      <p:cBhvr>
                                        <p:cTn decel="100000" dur="900" fill="hold" id="38"/>
                                        <p:tgtEl>
                                          <p:spTgt spid="1049113"/>
                                        </p:tgtEl>
                                        <p:attrNameLst>
                                          <p:attrName>ppt_y</p:attrName>
                                        </p:attrNameLst>
                                      </p:cBhvr>
                                      <p:tavLst>
                                        <p:tav tm="0">
                                          <p:val>
                                            <p:strVal val="#ppt_y+1"/>
                                          </p:val>
                                        </p:tav>
                                        <p:tav tm="100000">
                                          <p:val>
                                            <p:strVal val="#ppt_y-.03"/>
                                          </p:val>
                                        </p:tav>
                                      </p:tavLst>
                                    </p:anim>
                                    <p:anim calcmode="lin" valueType="num">
                                      <p:cBhvr>
                                        <p:cTn accel="100000" dur="100" fill="hold" id="39">
                                          <p:stCondLst>
                                            <p:cond delay="900"/>
                                          </p:stCondLst>
                                        </p:cTn>
                                        <p:tgtEl>
                                          <p:spTgt spid="10491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9" grpId="0" uiExpand="0" build="whole"/>
      <p:bldP spid="1049111" grpId="0" uiExpand="0" build="whole"/>
      <p:bldP spid="1049113" grpId="0" uiExpand="0" build="whole"/>
    </p:bld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05"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a:t>
            </a:fld>
            <a:endParaRPr altLang="en-US" sz="1400" lang="ar-SA"/>
          </a:p>
        </p:txBody>
      </p:sp>
      <p:pic>
        <p:nvPicPr>
          <p:cNvPr id="2097155" name="Picture 2" descr="S11"/>
          <p:cNvPicPr>
            <a:picLocks/>
          </p:cNvPicPr>
          <p:nvPr>
            <p:ph sz="full" idx="1"/>
          </p:nvPr>
        </p:nvPicPr>
        <p:blipFill>
          <a:blip xmlns:r="http://schemas.openxmlformats.org/officeDocument/2006/relationships" r:embed="rId1"/>
          <a:srcRect l="0" t="0" r="0" b="0"/>
          <a:stretch>
            <a:fillRect/>
          </a:stretch>
        </p:blipFill>
        <p:spPr>
          <a:xfrm rot="0">
            <a:off x="2819400" y="2819400"/>
            <a:ext cx="3898900" cy="2921000"/>
          </a:xfrm>
          <a:prstGeom prst="rect"/>
          <a:solidFill>
            <a:srgbClr val="FFFF99">
              <a:alpha val="100000"/>
            </a:srgbClr>
          </a:solidFill>
          <a:ln>
            <a:noFill/>
          </a:ln>
        </p:spPr>
      </p:pic>
      <p:sp>
        <p:nvSpPr>
          <p:cNvPr id="1048606" name="Text Box 3"/>
          <p:cNvSpPr txBox="1"/>
          <p:nvPr/>
        </p:nvSpPr>
        <p:spPr>
          <a:xfrm rot="0">
            <a:off x="457200" y="533400"/>
            <a:ext cx="8305800" cy="20218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spcBef>
                <a:spcPct val="50000"/>
              </a:spcBef>
            </a:pPr>
            <a:r>
              <a:rPr altLang="en-US" b="1" sz="3200" lang="en-US">
                <a:solidFill>
                  <a:srgbClr val="FF0000"/>
                </a:solidFill>
                <a:latin typeface="Garamond" pitchFamily="18" charset="0"/>
              </a:rPr>
              <a:t>Pharmacokinetics deals with the mathematical description of the rates of drug movement into, within and exit from the body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2" presetSubtype="4">
                                  <p:stCondLst>
                                    <p:cond delay="0"/>
                                  </p:stCondLst>
                                  <p:childTnLst>
                                    <p:set>
                                      <p:cBhvr>
                                        <p:cTn dur="1" fill="hold" id="6">
                                          <p:stCondLst>
                                            <p:cond delay="0"/>
                                          </p:stCondLst>
                                        </p:cTn>
                                        <p:tgtEl>
                                          <p:spTgt spid="2097155"/>
                                        </p:tgtEl>
                                        <p:attrNameLst>
                                          <p:attrName>style.visibility</p:attrName>
                                        </p:attrNameLst>
                                      </p:cBhvr>
                                      <p:to>
                                        <p:strVal val="visible"/>
                                      </p:to>
                                    </p:set>
                                    <p:animEffect transition="in" filter="slide(fromBottom)">
                                      <p:cBhvr>
                                        <p:cTn dur="500" id="7"/>
                                        <p:tgtEl>
                                          <p:spTgt spid="2097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217" name=""/>
        <p:cNvGrpSpPr/>
        <p:nvPr/>
      </p:nvGrpSpPr>
      <p:grpSpPr>
        <a:xfrm rot="0">
          <a:off x="0" y="0"/>
          <a:ext cx="0" cy="0"/>
          <a:chOff x="0" y="0"/>
          <a:chExt cx="0" cy="0"/>
        </a:xfrm>
      </p:grpSpPr>
      <p:sp>
        <p:nvSpPr>
          <p:cNvPr id="1049117"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40</a:t>
            </a:fld>
            <a:endParaRPr altLang="en-US" sz="1400" lang="ar-SA"/>
          </a:p>
        </p:txBody>
      </p:sp>
      <p:sp>
        <p:nvSpPr>
          <p:cNvPr id="1049118" name="Rectangle 2"/>
          <p:cNvSpPr/>
          <p:nvPr>
            <p:ph type="title" sz="full" idx="0"/>
          </p:nvPr>
        </p:nvSpPr>
        <p:spPr>
          <a:xfrm rot="0">
            <a:off x="685800" y="1524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lvl="0"/>
            <a:r>
              <a:rPr altLang="en-US" b="1" lang="en-US">
                <a:solidFill>
                  <a:srgbClr val="0000FF"/>
                </a:solidFill>
              </a:rPr>
              <a:t>Routes of Administration</a:t>
            </a:r>
          </a:p>
        </p:txBody>
      </p:sp>
      <p:pic>
        <p:nvPicPr>
          <p:cNvPr id="2097187" name="Picture 3" descr="mq-fig-01-02-0"/>
          <p:cNvPicPr>
            <a:picLocks/>
          </p:cNvPicPr>
          <p:nvPr/>
        </p:nvPicPr>
        <p:blipFill>
          <a:blip xmlns:r="http://schemas.openxmlformats.org/officeDocument/2006/relationships" r:embed="rId1"/>
          <a:srcRect l="0" t="0" r="0" b="0"/>
          <a:stretch>
            <a:fillRect/>
          </a:stretch>
        </p:blipFill>
        <p:spPr>
          <a:xfrm rot="0">
            <a:off x="0" y="1335087"/>
            <a:ext cx="9144000" cy="552291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7" presetSubtype="0">
                                  <p:stCondLst>
                                    <p:cond delay="0"/>
                                  </p:stCondLst>
                                  <p:iterate type="lt">
                                    <p:tmPct val="50000"/>
                                  </p:iterate>
                                  <p:childTnLst>
                                    <p:set>
                                      <p:cBhvr>
                                        <p:cTn dur="1" fill="hold" id="6">
                                          <p:stCondLst>
                                            <p:cond delay="0"/>
                                          </p:stCondLst>
                                        </p:cTn>
                                        <p:tgtEl>
                                          <p:spTgt spid="1049118"/>
                                        </p:tgtEl>
                                        <p:attrNameLst>
                                          <p:attrName>style.visibility</p:attrName>
                                        </p:attrNameLst>
                                      </p:cBhvr>
                                      <p:to>
                                        <p:strVal val="visible"/>
                                      </p:to>
                                    </p:set>
                                    <p:anim calcmode="discrete" valueType="clr">
                                      <p:cBhvr override="childStyle">
                                        <p:cTn dur="80" id="7"/>
                                        <p:tgtEl>
                                          <p:spTgt spid="1049118"/>
                                        </p:tgtEl>
                                        <p:attrNameLst>
                                          <p:attrName>style.color</p:attrName>
                                        </p:attrNameLst>
                                      </p:cBhvr>
                                      <p:tavLst>
                                        <p:tav tm="0">
                                          <p:val>
                                            <p:clrVal>
                                              <a:srgbClr val="00B000"/>
                                            </p:clrVal>
                                          </p:val>
                                        </p:tav>
                                        <p:tav tm="50000">
                                          <p:val>
                                            <p:clrVal>
                                              <a:srgbClr val="66CCFF"/>
                                            </p:clrVal>
                                          </p:val>
                                        </p:tav>
                                      </p:tavLst>
                                    </p:anim>
                                    <p:anim calcmode="discrete" valueType="clr">
                                      <p:cBhvr>
                                        <p:cTn dur="80" id="8"/>
                                        <p:tgtEl>
                                          <p:spTgt spid="1049118"/>
                                        </p:tgtEl>
                                        <p:attrNameLst>
                                          <p:attrName>fill.color</p:attrName>
                                        </p:attrNameLst>
                                      </p:cBhvr>
                                      <p:tavLst>
                                        <p:tav tm="0">
                                          <p:val>
                                            <p:clrVal>
                                              <a:srgbClr val="00B000"/>
                                            </p:clrVal>
                                          </p:val>
                                        </p:tav>
                                        <p:tav tm="50000">
                                          <p:val>
                                            <p:clrVal>
                                              <a:srgbClr val="66CCFF"/>
                                            </p:clrVal>
                                          </p:val>
                                        </p:tav>
                                      </p:tavLst>
                                    </p:anim>
                                    <p:set>
                                      <p:cBhvr>
                                        <p:cTn dur="80" id="9"/>
                                        <p:tgtEl>
                                          <p:spTgt spid="1049118"/>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2" presetSubtype="4">
                                  <p:stCondLst>
                                    <p:cond delay="0"/>
                                  </p:stCondLst>
                                  <p:childTnLst>
                                    <p:set>
                                      <p:cBhvr>
                                        <p:cTn dur="1" fill="hold" id="13">
                                          <p:stCondLst>
                                            <p:cond delay="0"/>
                                          </p:stCondLst>
                                        </p:cTn>
                                        <p:tgtEl>
                                          <p:spTgt spid="2097187"/>
                                        </p:tgtEl>
                                        <p:attrNameLst>
                                          <p:attrName>style.visibility</p:attrName>
                                        </p:attrNameLst>
                                      </p:cBhvr>
                                      <p:to>
                                        <p:strVal val="visible"/>
                                      </p:to>
                                    </p:set>
                                    <p:anim calcmode="lin" valueType="num">
                                      <p:cBhvr additive="base">
                                        <p:cTn dur="500" fill="hold" id="14"/>
                                        <p:tgtEl>
                                          <p:spTgt spid="2097187"/>
                                        </p:tgtEl>
                                        <p:attrNameLst>
                                          <p:attrName>ppt_x</p:attrName>
                                        </p:attrNameLst>
                                      </p:cBhvr>
                                      <p:tavLst>
                                        <p:tav tm="0">
                                          <p:val>
                                            <p:strVal val="#ppt_x"/>
                                          </p:val>
                                        </p:tav>
                                        <p:tav tm="100000">
                                          <p:val>
                                            <p:strVal val="#ppt_x"/>
                                          </p:val>
                                        </p:tav>
                                      </p:tavLst>
                                    </p:anim>
                                    <p:anim calcmode="lin" valueType="num">
                                      <p:cBhvr additive="base">
                                        <p:cTn dur="500" fill="hold" id="15"/>
                                        <p:tgtEl>
                                          <p:spTgt spid="2097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18" grpId="0" uiExpand="0" build="whole"/>
    </p:bldLst>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221" name=""/>
        <p:cNvGrpSpPr/>
        <p:nvPr/>
      </p:nvGrpSpPr>
      <p:grpSpPr>
        <a:xfrm rot="0">
          <a:off x="0" y="0"/>
          <a:ext cx="0" cy="0"/>
          <a:chOff x="0" y="0"/>
          <a:chExt cx="0" cy="0"/>
        </a:xfrm>
      </p:grpSpPr>
      <p:sp>
        <p:nvSpPr>
          <p:cNvPr id="1049122"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41</a:t>
            </a:fld>
            <a:endParaRPr altLang="en-US" sz="1400" lang="ar-SA"/>
          </a:p>
        </p:txBody>
      </p:sp>
      <p:sp>
        <p:nvSpPr>
          <p:cNvPr id="1049123" name="Text Box 2"/>
          <p:cNvSpPr txBox="1"/>
          <p:nvPr/>
        </p:nvSpPr>
        <p:spPr>
          <a:xfrm rot="0">
            <a:off x="3482975" y="2343150"/>
            <a:ext cx="833437" cy="396875"/>
          </a:xfrm>
          <a:prstGeom prst="rect"/>
          <a:solidFill>
            <a:srgbClr val="336600"/>
          </a:solidFill>
          <a:ln w="9525" cap="flat" cmpd="sng">
            <a:noFill/>
            <a:prstDash val="solid"/>
            <a:round/>
          </a:ln>
          <a:scene3d>
            <a:camera prst="legacyObliqueTopLeft">
              <a:rot lat="0" lon="0" rev="0"/>
            </a:camera>
            <a:lightRig dir="r" rig="legacyFlat3"/>
          </a:scene3d>
          <a:sp3d extrusionH="430200" prstMaterial="legacyMatte">
            <a:bevelT w="13500" h="13500" prst="angle"/>
            <a:bevelB w="13500" h="13500" prst="angle"/>
            <a:extrusionClr>
              <a:srgbClr val="99FF33"/>
            </a:extrusionClr>
          </a:sp3d>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solidFill>
                  <a:srgbClr val="FFFF00"/>
                </a:solidFill>
              </a:rPr>
              <a:t>Heart</a:t>
            </a:r>
          </a:p>
        </p:txBody>
      </p:sp>
      <p:sp>
        <p:nvSpPr>
          <p:cNvPr id="1049124" name="AutoShape 3"/>
          <p:cNvSpPr/>
          <p:nvPr/>
        </p:nvSpPr>
        <p:spPr bwMode="auto">
          <a:xfrm rot="16200000">
            <a:off x="2757487" y="1484312"/>
            <a:ext cx="990600" cy="1041400"/>
          </a:xfrm>
          <a:custGeom>
            <a:avLst/>
            <a:gdLst>
              <a:gd name="l" fmla="*/ 3163 w 21600"/>
              <a:gd name="t" fmla="*/ 3163 h 21600"/>
              <a:gd name="r" fmla="*/ 18437 w 21600"/>
              <a:gd name="b" fmla="*/ 18437 h 21600"/>
            </a:gdLst>
            <a:ahLst/>
            <a:rect l="l" t="t" r="r" b="b"/>
            <a:pathLst>
              <a:path w="21600" h="21600">
                <a:moveTo>
                  <a:pt x="18539" y="9298"/>
                </a:moveTo>
                <a:cubicBezTo>
                  <a:pt x="17820" y="5592"/>
                  <a:pt x="14575" y="2916"/>
                  <a:pt x="10800" y="2916"/>
                </a:cubicBezTo>
                <a:cubicBezTo>
                  <a:pt x="6445" y="2916"/>
                  <a:pt x="2916" y="6445"/>
                  <a:pt x="2916" y="10800"/>
                </a:cubicBezTo>
                <a:lnTo>
                  <a:pt x="0" y="10800"/>
                </a:lnTo>
                <a:cubicBezTo>
                  <a:pt x="0" y="4835"/>
                  <a:pt x="4835" y="0"/>
                  <a:pt x="10800" y="0"/>
                </a:cubicBezTo>
                <a:cubicBezTo>
                  <a:pt x="15971" y="0"/>
                  <a:pt x="20417" y="3665"/>
                  <a:pt x="21402" y="8742"/>
                </a:cubicBezTo>
                <a:lnTo>
                  <a:pt x="24052" y="8228"/>
                </a:lnTo>
                <a:lnTo>
                  <a:pt x="20762" y="13101"/>
                </a:lnTo>
                <a:lnTo>
                  <a:pt x="15889" y="9812"/>
                </a:lnTo>
                <a:lnTo>
                  <a:pt x="18539" y="9298"/>
                </a:lnTo>
              </a:path>
            </a:pathLst>
          </a:custGeom>
          <a:solidFill>
            <a:srgbClr val="FF0000">
              <a:alpha val="100000"/>
            </a:srgbClr>
          </a:solidFill>
          <a:ln w="9525" cap="flat" cmpd="sng">
            <a:solidFill>
              <a:schemeClr val="dk1">
                <a:alpha val="100000"/>
              </a:schemeClr>
            </a:solidFill>
            <a:prstDash val="solid"/>
            <a:miter/>
          </a:ln>
        </p:spPr>
      </p:sp>
      <p:sp>
        <p:nvSpPr>
          <p:cNvPr id="1049125" name="AutoShape 4"/>
          <p:cNvSpPr/>
          <p:nvPr/>
        </p:nvSpPr>
        <p:spPr bwMode="auto">
          <a:xfrm rot="5400000">
            <a:off x="3981450" y="1484312"/>
            <a:ext cx="990600" cy="1041400"/>
          </a:xfrm>
          <a:custGeom>
            <a:avLst/>
            <a:gdLst>
              <a:gd name="l" fmla="*/ 3163 w 21600"/>
              <a:gd name="t" fmla="*/ 3163 h 21600"/>
              <a:gd name="r" fmla="*/ 18437 w 21600"/>
              <a:gd name="b" fmla="*/ 18437 h 21600"/>
            </a:gdLst>
            <a:ahLst/>
            <a:rect l="l" t="t" r="r" b="b"/>
            <a:pathLst>
              <a:path w="21600" h="21600">
                <a:moveTo>
                  <a:pt x="18539" y="9298"/>
                </a:moveTo>
                <a:cubicBezTo>
                  <a:pt x="17820" y="5592"/>
                  <a:pt x="14575" y="2916"/>
                  <a:pt x="10800" y="2916"/>
                </a:cubicBezTo>
                <a:cubicBezTo>
                  <a:pt x="6445" y="2916"/>
                  <a:pt x="2916" y="6445"/>
                  <a:pt x="2916" y="10800"/>
                </a:cubicBezTo>
                <a:lnTo>
                  <a:pt x="0" y="10800"/>
                </a:lnTo>
                <a:cubicBezTo>
                  <a:pt x="0" y="4835"/>
                  <a:pt x="4835" y="0"/>
                  <a:pt x="10800" y="0"/>
                </a:cubicBezTo>
                <a:cubicBezTo>
                  <a:pt x="15971" y="0"/>
                  <a:pt x="20417" y="3665"/>
                  <a:pt x="21402" y="8742"/>
                </a:cubicBezTo>
                <a:lnTo>
                  <a:pt x="24052" y="8228"/>
                </a:lnTo>
                <a:lnTo>
                  <a:pt x="20762" y="13101"/>
                </a:lnTo>
                <a:lnTo>
                  <a:pt x="15889" y="9812"/>
                </a:lnTo>
                <a:lnTo>
                  <a:pt x="18539" y="9298"/>
                </a:lnTo>
              </a:path>
            </a:pathLst>
          </a:custGeom>
          <a:solidFill>
            <a:srgbClr val="3399FF">
              <a:alpha val="100000"/>
            </a:srgbClr>
          </a:solidFill>
          <a:ln w="9525" cap="flat" cmpd="sng">
            <a:solidFill>
              <a:schemeClr val="dk1">
                <a:alpha val="100000"/>
              </a:schemeClr>
            </a:solidFill>
            <a:prstDash val="solid"/>
            <a:miter/>
          </a:ln>
        </p:spPr>
      </p:sp>
      <p:sp>
        <p:nvSpPr>
          <p:cNvPr id="1049126" name="Line 5"/>
          <p:cNvSpPr/>
          <p:nvPr/>
        </p:nvSpPr>
        <p:spPr>
          <a:xfrm rot="0">
            <a:off x="2249487" y="3502025"/>
            <a:ext cx="0" cy="1812925"/>
          </a:xfrm>
          <a:prstGeom prst="line"/>
          <a:noFill/>
          <a:ln w="38100" cap="flat" cmpd="sng">
            <a:solidFill>
              <a:srgbClr val="FF0000">
                <a:alpha val="100000"/>
              </a:srgbClr>
            </a:solidFill>
            <a:prstDash val="solid"/>
            <a:round/>
            <a:tailEnd type="arrow" w="med" len="med"/>
          </a:ln>
        </p:spPr>
      </p:sp>
      <p:grpSp>
        <p:nvGrpSpPr>
          <p:cNvPr id="222" name=""/>
          <p:cNvGrpSpPr/>
          <p:nvPr/>
        </p:nvGrpSpPr>
        <p:grpSpPr>
          <a:xfrm rot="0">
            <a:off x="4630737" y="4852987"/>
            <a:ext cx="1352550" cy="1616075"/>
            <a:chOff x="2917" y="3057"/>
            <a:chExt cx="852" cy="1018"/>
          </a:xfrm>
        </p:grpSpPr>
        <p:sp>
          <p:nvSpPr>
            <p:cNvPr id="1049127" name="Text Box 7"/>
            <p:cNvSpPr txBox="1"/>
            <p:nvPr/>
          </p:nvSpPr>
          <p:spPr>
            <a:xfrm rot="0">
              <a:off x="3577" y="3057"/>
              <a:ext cx="192" cy="1018"/>
            </a:xfrm>
            <a:prstGeom prst="rect"/>
            <a:solidFill>
              <a:srgbClr val="FF0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FFCCFF"/>
              </a:extrusionClr>
            </a:sp3d>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t>L</a:t>
              </a:r>
            </a:p>
            <a:p>
              <a:pPr lvl="0"/>
              <a:r>
                <a:rPr altLang="en-US" b="1" sz="2000" lang="en-US"/>
                <a:t>I</a:t>
              </a:r>
            </a:p>
            <a:p>
              <a:pPr lvl="0"/>
              <a:r>
                <a:rPr altLang="en-US" b="1" sz="2000" lang="en-US"/>
                <a:t>v</a:t>
              </a:r>
            </a:p>
            <a:p>
              <a:pPr lvl="0"/>
              <a:r>
                <a:rPr altLang="en-US" b="1" sz="2000" lang="en-US"/>
                <a:t>e</a:t>
              </a:r>
            </a:p>
            <a:p>
              <a:pPr lvl="0"/>
              <a:r>
                <a:rPr altLang="en-US" b="1" sz="2000" lang="en-US"/>
                <a:t>r</a:t>
              </a:r>
            </a:p>
          </p:txBody>
        </p:sp>
        <p:sp>
          <p:nvSpPr>
            <p:cNvPr id="1049128" name="Line 8"/>
            <p:cNvSpPr/>
            <p:nvPr/>
          </p:nvSpPr>
          <p:spPr>
            <a:xfrm rot="0">
              <a:off x="2917" y="3495"/>
              <a:ext cx="468" cy="0"/>
            </a:xfrm>
            <a:prstGeom prst="line"/>
            <a:noFill/>
            <a:ln w="57150" cap="flat" cmpd="sng">
              <a:solidFill>
                <a:srgbClr val="FF0000">
                  <a:alpha val="100000"/>
                </a:srgbClr>
              </a:solidFill>
              <a:prstDash val="solid"/>
              <a:round/>
              <a:tailEnd type="arrow" w="med" len="med"/>
            </a:ln>
          </p:spPr>
        </p:sp>
        <p:sp>
          <p:nvSpPr>
            <p:cNvPr id="1049129" name="Line 9"/>
            <p:cNvSpPr/>
            <p:nvPr/>
          </p:nvSpPr>
          <p:spPr>
            <a:xfrm rot="0">
              <a:off x="3013" y="3735"/>
              <a:ext cx="468" cy="0"/>
            </a:xfrm>
            <a:prstGeom prst="line"/>
            <a:noFill/>
            <a:ln w="57150" cap="flat" cmpd="sng">
              <a:solidFill>
                <a:srgbClr val="3399FF">
                  <a:alpha val="100000"/>
                </a:srgbClr>
              </a:solidFill>
              <a:prstDash val="solid"/>
              <a:round/>
              <a:headEnd type="arrow" w="med" len="med"/>
            </a:ln>
          </p:spPr>
        </p:sp>
      </p:grpSp>
      <p:grpSp>
        <p:nvGrpSpPr>
          <p:cNvPr id="223" name=""/>
          <p:cNvGrpSpPr/>
          <p:nvPr/>
        </p:nvGrpSpPr>
        <p:grpSpPr>
          <a:xfrm rot="0">
            <a:off x="2249487" y="4252912"/>
            <a:ext cx="4038600" cy="396875"/>
            <a:chOff x="1417" y="2679"/>
            <a:chExt cx="2544" cy="250"/>
          </a:xfrm>
        </p:grpSpPr>
        <p:grpSp>
          <p:nvGrpSpPr>
            <p:cNvPr id="224" name=""/>
            <p:cNvGrpSpPr/>
            <p:nvPr/>
          </p:nvGrpSpPr>
          <p:grpSpPr>
            <a:xfrm rot="0">
              <a:off x="1417" y="2679"/>
              <a:ext cx="1427" cy="250"/>
              <a:chOff x="1417" y="2679"/>
              <a:chExt cx="1427" cy="250"/>
            </a:xfrm>
          </p:grpSpPr>
          <p:sp>
            <p:nvSpPr>
              <p:cNvPr id="1049130" name="Text Box 12"/>
              <p:cNvSpPr txBox="1"/>
              <p:nvPr/>
            </p:nvSpPr>
            <p:spPr>
              <a:xfrm rot="0">
                <a:off x="2194" y="2679"/>
                <a:ext cx="650" cy="250"/>
              </a:xfrm>
              <a:prstGeom prst="rect"/>
              <a:solidFill>
                <a:srgbClr val="FF0000"/>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FFCCFF"/>
                </a:extrusionClr>
              </a:sp3d>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t>Kidney</a:t>
                </a:r>
              </a:p>
            </p:txBody>
          </p:sp>
          <p:sp>
            <p:nvSpPr>
              <p:cNvPr id="1049131" name="Line 13"/>
              <p:cNvSpPr/>
              <p:nvPr/>
            </p:nvSpPr>
            <p:spPr>
              <a:xfrm rot="0">
                <a:off x="1417" y="2807"/>
                <a:ext cx="594" cy="0"/>
              </a:xfrm>
              <a:prstGeom prst="line"/>
              <a:noFill/>
              <a:ln w="38100" cap="flat" cmpd="sng">
                <a:solidFill>
                  <a:srgbClr val="FF0000">
                    <a:alpha val="100000"/>
                  </a:srgbClr>
                </a:solidFill>
                <a:prstDash val="solid"/>
                <a:round/>
                <a:tailEnd type="arrow" w="med" len="med"/>
              </a:ln>
            </p:spPr>
          </p:sp>
        </p:grpSp>
        <p:sp>
          <p:nvSpPr>
            <p:cNvPr id="1049132" name="Line 14"/>
            <p:cNvSpPr/>
            <p:nvPr/>
          </p:nvSpPr>
          <p:spPr>
            <a:xfrm rot="0">
              <a:off x="2844" y="2807"/>
              <a:ext cx="1117" cy="0"/>
            </a:xfrm>
            <a:prstGeom prst="line"/>
            <a:noFill/>
            <a:ln w="38100" cap="flat" cmpd="sng">
              <a:solidFill>
                <a:srgbClr val="3399FF">
                  <a:alpha val="100000"/>
                </a:srgbClr>
              </a:solidFill>
              <a:prstDash val="solid"/>
              <a:round/>
              <a:tailEnd type="arrow" w="med" len="med"/>
            </a:ln>
          </p:spPr>
        </p:sp>
      </p:grpSp>
      <p:sp>
        <p:nvSpPr>
          <p:cNvPr id="1049133" name="Text Box 15"/>
          <p:cNvSpPr txBox="1"/>
          <p:nvPr/>
        </p:nvSpPr>
        <p:spPr>
          <a:xfrm rot="16200000">
            <a:off x="831850" y="4152900"/>
            <a:ext cx="1670050" cy="368300"/>
          </a:xfrm>
          <a:prstGeom prst="rect"/>
          <a:solidFill>
            <a:schemeClr val="lt2"/>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solidFill>
                  <a:schemeClr val="dk2"/>
                </a:solidFill>
              </a:rPr>
              <a:t>Arterial blood</a:t>
            </a:r>
          </a:p>
        </p:txBody>
      </p:sp>
      <p:grpSp>
        <p:nvGrpSpPr>
          <p:cNvPr id="225" name=""/>
          <p:cNvGrpSpPr/>
          <p:nvPr/>
        </p:nvGrpSpPr>
        <p:grpSpPr>
          <a:xfrm rot="0">
            <a:off x="5983287" y="3502025"/>
            <a:ext cx="900112" cy="2046287"/>
            <a:chOff x="3769" y="2206"/>
            <a:chExt cx="567" cy="1289"/>
          </a:xfrm>
        </p:grpSpPr>
        <p:sp>
          <p:nvSpPr>
            <p:cNvPr id="1049134" name="Line 17"/>
            <p:cNvSpPr/>
            <p:nvPr/>
          </p:nvSpPr>
          <p:spPr>
            <a:xfrm rot="0">
              <a:off x="3769" y="3495"/>
              <a:ext cx="192" cy="0"/>
            </a:xfrm>
            <a:prstGeom prst="line"/>
            <a:noFill/>
            <a:ln w="38100" cap="flat" cmpd="sng">
              <a:solidFill>
                <a:srgbClr val="3399FF">
                  <a:alpha val="100000"/>
                </a:srgbClr>
              </a:solidFill>
              <a:prstDash val="solid"/>
              <a:round/>
              <a:tailEnd type="arrow" w="med" len="med"/>
            </a:ln>
          </p:spPr>
        </p:sp>
        <p:sp>
          <p:nvSpPr>
            <p:cNvPr id="1049135" name="Line 18"/>
            <p:cNvSpPr/>
            <p:nvPr/>
          </p:nvSpPr>
          <p:spPr>
            <a:xfrm rot="0" flipV="1">
              <a:off x="3961" y="2206"/>
              <a:ext cx="0" cy="1289"/>
            </a:xfrm>
            <a:prstGeom prst="line"/>
            <a:noFill/>
            <a:ln w="38100" cap="flat" cmpd="sng">
              <a:solidFill>
                <a:srgbClr val="3399FF">
                  <a:alpha val="100000"/>
                </a:srgbClr>
              </a:solidFill>
              <a:prstDash val="solid"/>
              <a:round/>
              <a:tailEnd type="arrow" w="med" len="med"/>
            </a:ln>
          </p:spPr>
        </p:sp>
        <p:sp>
          <p:nvSpPr>
            <p:cNvPr id="1049136" name="Text Box 19"/>
            <p:cNvSpPr txBox="1"/>
            <p:nvPr/>
          </p:nvSpPr>
          <p:spPr>
            <a:xfrm rot="16200000">
              <a:off x="3686" y="2699"/>
              <a:ext cx="1068" cy="231"/>
            </a:xfrm>
            <a:prstGeom prst="rect"/>
            <a:solidFill>
              <a:schemeClr val="lt2"/>
            </a:solid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solidFill>
                    <a:schemeClr val="dk2"/>
                  </a:solidFill>
                </a:rPr>
                <a:t>Venous blood</a:t>
              </a:r>
            </a:p>
          </p:txBody>
        </p:sp>
      </p:grpSp>
      <p:grpSp>
        <p:nvGrpSpPr>
          <p:cNvPr id="226" name=""/>
          <p:cNvGrpSpPr/>
          <p:nvPr/>
        </p:nvGrpSpPr>
        <p:grpSpPr>
          <a:xfrm rot="0">
            <a:off x="3554412" y="742950"/>
            <a:ext cx="1474787" cy="1006475"/>
            <a:chOff x="2239" y="468"/>
            <a:chExt cx="929" cy="634"/>
          </a:xfrm>
        </p:grpSpPr>
        <p:sp>
          <p:nvSpPr>
            <p:cNvPr id="1049137" name="Text Box 21"/>
            <p:cNvSpPr txBox="1"/>
            <p:nvPr/>
          </p:nvSpPr>
          <p:spPr>
            <a:xfrm rot="0">
              <a:off x="2239" y="852"/>
              <a:ext cx="508" cy="250"/>
            </a:xfrm>
            <a:prstGeom prst="rect"/>
            <a:solidFill>
              <a:srgbClr val="336600"/>
            </a:solidFill>
            <a:ln w="9525" cap="flat" cmpd="sng">
              <a:noFill/>
              <a:prstDash val="solid"/>
              <a:round/>
            </a:ln>
            <a:scene3d>
              <a:camera prst="legacyObliqueTopLeft">
                <a:rot lat="0" lon="0" rev="0"/>
              </a:camera>
              <a:lightRig dir="r" rig="legacyFlat3"/>
            </a:scene3d>
            <a:sp3d extrusionH="430200" prstMaterial="legacyMatte">
              <a:bevelT w="13500" h="13500" prst="angle"/>
              <a:bevelB w="13500" h="13500" prst="angle"/>
              <a:extrusionClr>
                <a:srgbClr val="99FF33"/>
              </a:extrusionClr>
            </a:sp3d>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solidFill>
                    <a:srgbClr val="FFFF00"/>
                  </a:solidFill>
                </a:rPr>
                <a:t>Lung</a:t>
              </a:r>
            </a:p>
          </p:txBody>
        </p:sp>
        <p:pic>
          <p:nvPicPr>
            <p:cNvPr id="2097188" name="Picture 22"/>
            <p:cNvPicPr>
              <a:picLocks/>
            </p:cNvPicPr>
            <p:nvPr/>
          </p:nvPicPr>
          <p:blipFill>
            <a:blip xmlns:r="http://schemas.openxmlformats.org/officeDocument/2006/relationships" r:embed="rId1"/>
            <a:srcRect l="0" t="0" r="0" b="0"/>
            <a:stretch>
              <a:fillRect/>
            </a:stretch>
          </p:blipFill>
          <p:spPr>
            <a:xfrm rot="0">
              <a:off x="2719" y="468"/>
              <a:ext cx="257" cy="336"/>
            </a:xfrm>
            <a:prstGeom prst="rect"/>
            <a:noFill/>
            <a:ln>
              <a:noFill/>
            </a:ln>
          </p:spPr>
        </p:pic>
        <p:sp>
          <p:nvSpPr>
            <p:cNvPr id="1049138" name="AutoShape 23"/>
            <p:cNvSpPr/>
            <p:nvPr/>
          </p:nvSpPr>
          <p:spPr bwMode="auto">
            <a:xfrm rot="0">
              <a:off x="2976" y="468"/>
              <a:ext cx="192" cy="195"/>
            </a:xfrm>
            <a:custGeom>
              <a:avLst/>
              <a:ahLst/>
              <a:rect l="0" t="0" r="r" b="b"/>
              <a:pathLst>
                <a:path w="10000" h="10000">
                  <a:moveTo>
                    <a:pt x="0" y="3795"/>
                  </a:moveTo>
                  <a:lnTo>
                    <a:pt x="3802" y="3795"/>
                  </a:lnTo>
                  <a:lnTo>
                    <a:pt x="5000" y="0"/>
                  </a:lnTo>
                  <a:lnTo>
                    <a:pt x="6198" y="3795"/>
                  </a:lnTo>
                  <a:lnTo>
                    <a:pt x="10000" y="3795"/>
                  </a:lnTo>
                  <a:lnTo>
                    <a:pt x="6927" y="6205"/>
                  </a:lnTo>
                  <a:lnTo>
                    <a:pt x="8073" y="10000"/>
                  </a:lnTo>
                  <a:lnTo>
                    <a:pt x="5000" y="7641"/>
                  </a:lnTo>
                  <a:lnTo>
                    <a:pt x="1927" y="10000"/>
                  </a:lnTo>
                  <a:lnTo>
                    <a:pt x="3073" y="6205"/>
                  </a:lnTo>
                  <a:lnTo>
                    <a:pt x="0" y="3795"/>
                  </a:lnTo>
                </a:path>
              </a:pathLst>
            </a:custGeom>
            <a:solidFill>
              <a:schemeClr val="dk2">
                <a:alpha val="100000"/>
              </a:schemeClr>
            </a:solidFill>
            <a:ln w="9525" cap="flat" cmpd="sng">
              <a:solidFill>
                <a:schemeClr val="dk1">
                  <a:alpha val="100000"/>
                </a:schemeClr>
              </a:solidFill>
              <a:prstDash val="solid"/>
              <a:miter/>
            </a:ln>
          </p:spPr>
        </p:sp>
      </p:grpSp>
      <p:grpSp>
        <p:nvGrpSpPr>
          <p:cNvPr id="227" name=""/>
          <p:cNvGrpSpPr/>
          <p:nvPr/>
        </p:nvGrpSpPr>
        <p:grpSpPr>
          <a:xfrm rot="0">
            <a:off x="1930400" y="5314950"/>
            <a:ext cx="2700337" cy="793750"/>
            <a:chOff x="1216" y="3348"/>
            <a:chExt cx="1701" cy="500"/>
          </a:xfrm>
        </p:grpSpPr>
        <p:sp>
          <p:nvSpPr>
            <p:cNvPr id="1049139" name="Text Box 25"/>
            <p:cNvSpPr txBox="1"/>
            <p:nvPr/>
          </p:nvSpPr>
          <p:spPr>
            <a:xfrm rot="0">
              <a:off x="2011" y="3598"/>
              <a:ext cx="906" cy="250"/>
            </a:xfrm>
            <a:prstGeom prst="rect"/>
            <a:solidFill>
              <a:schemeClr val="accent2"/>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66FFFF"/>
              </a:extrusionClr>
            </a:sp3d>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t>Gut lumen</a:t>
              </a:r>
            </a:p>
          </p:txBody>
        </p:sp>
        <p:sp>
          <p:nvSpPr>
            <p:cNvPr id="1049140" name="Text Box 26"/>
            <p:cNvSpPr txBox="1"/>
            <p:nvPr/>
          </p:nvSpPr>
          <p:spPr>
            <a:xfrm rot="0">
              <a:off x="2011" y="3348"/>
              <a:ext cx="906" cy="250"/>
            </a:xfrm>
            <a:prstGeom prst="rect"/>
            <a:solidFill>
              <a:schemeClr val="accent2"/>
            </a:solidFill>
            <a:ln w="9525" cap="flat" cmpd="sng">
              <a:noFill/>
              <a:prstDash val="solid"/>
              <a:round/>
            </a:ln>
            <a:scene3d>
              <a:camera prst="legacyObliqueTopLeft">
                <a:rot lat="0" lon="0" rev="0"/>
              </a:camera>
              <a:lightRig dir="t" rig="legacyFlat3"/>
            </a:scene3d>
            <a:sp3d extrusionH="430200" prstMaterial="legacyMatte">
              <a:bevelT w="13500" h="13500" prst="angle"/>
              <a:bevelB w="13500" h="13500" prst="angle"/>
              <a:extrusionClr>
                <a:srgbClr val="66FFFF"/>
              </a:extrusionClr>
            </a:sp3d>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t>Gut wall</a:t>
              </a:r>
            </a:p>
          </p:txBody>
        </p:sp>
        <p:sp>
          <p:nvSpPr>
            <p:cNvPr id="1049141" name="Line 27"/>
            <p:cNvSpPr/>
            <p:nvPr/>
          </p:nvSpPr>
          <p:spPr>
            <a:xfrm rot="0">
              <a:off x="1417" y="3348"/>
              <a:ext cx="432" cy="0"/>
            </a:xfrm>
            <a:prstGeom prst="line"/>
            <a:noFill/>
            <a:ln w="38100" cap="flat" cmpd="sng">
              <a:solidFill>
                <a:srgbClr val="FF0000">
                  <a:alpha val="100000"/>
                </a:srgbClr>
              </a:solidFill>
              <a:prstDash val="solid"/>
              <a:round/>
              <a:tailEnd type="arrow" w="med" len="med"/>
            </a:ln>
          </p:spPr>
        </p:sp>
        <p:pic>
          <p:nvPicPr>
            <p:cNvPr id="2097189" name="Picture 28"/>
            <p:cNvPicPr>
              <a:picLocks/>
            </p:cNvPicPr>
            <p:nvPr/>
          </p:nvPicPr>
          <p:blipFill>
            <a:blip xmlns:r="http://schemas.openxmlformats.org/officeDocument/2006/relationships" r:embed="rId2"/>
            <a:srcRect l="0" t="0" r="0" b="0"/>
            <a:stretch>
              <a:fillRect/>
            </a:stretch>
          </p:blipFill>
          <p:spPr>
            <a:xfrm rot="0">
              <a:off x="1417" y="3528"/>
              <a:ext cx="432" cy="320"/>
            </a:xfrm>
            <a:prstGeom prst="rect"/>
            <a:noFill/>
            <a:ln>
              <a:noFill/>
            </a:ln>
          </p:spPr>
        </p:pic>
        <p:sp>
          <p:nvSpPr>
            <p:cNvPr id="1049142" name="AutoShape 29"/>
            <p:cNvSpPr/>
            <p:nvPr/>
          </p:nvSpPr>
          <p:spPr bwMode="auto">
            <a:xfrm rot="0">
              <a:off x="1216" y="3540"/>
              <a:ext cx="192" cy="195"/>
            </a:xfrm>
            <a:custGeom>
              <a:avLst/>
              <a:ahLst/>
              <a:rect l="0" t="0" r="r" b="b"/>
              <a:pathLst>
                <a:path w="10000" h="10000">
                  <a:moveTo>
                    <a:pt x="0" y="3795"/>
                  </a:moveTo>
                  <a:lnTo>
                    <a:pt x="3802" y="3795"/>
                  </a:lnTo>
                  <a:lnTo>
                    <a:pt x="5000" y="0"/>
                  </a:lnTo>
                  <a:lnTo>
                    <a:pt x="6198" y="3795"/>
                  </a:lnTo>
                  <a:lnTo>
                    <a:pt x="10000" y="3795"/>
                  </a:lnTo>
                  <a:lnTo>
                    <a:pt x="6927" y="6205"/>
                  </a:lnTo>
                  <a:lnTo>
                    <a:pt x="8073" y="10000"/>
                  </a:lnTo>
                  <a:lnTo>
                    <a:pt x="5000" y="7641"/>
                  </a:lnTo>
                  <a:lnTo>
                    <a:pt x="1927" y="10000"/>
                  </a:lnTo>
                  <a:lnTo>
                    <a:pt x="3073" y="6205"/>
                  </a:lnTo>
                  <a:lnTo>
                    <a:pt x="0" y="3795"/>
                  </a:lnTo>
                </a:path>
              </a:pathLst>
            </a:custGeom>
            <a:solidFill>
              <a:schemeClr val="dk2">
                <a:alpha val="100000"/>
              </a:schemeClr>
            </a:solidFill>
            <a:ln w="9525" cap="flat" cmpd="sng">
              <a:solidFill>
                <a:schemeClr val="dk1">
                  <a:alpha val="100000"/>
                </a:schemeClr>
              </a:solidFill>
              <a:prstDash val="solid"/>
              <a:miter/>
            </a:ln>
          </p:spPr>
        </p:sp>
      </p:grpSp>
      <p:grpSp>
        <p:nvGrpSpPr>
          <p:cNvPr id="228" name=""/>
          <p:cNvGrpSpPr/>
          <p:nvPr/>
        </p:nvGrpSpPr>
        <p:grpSpPr>
          <a:xfrm rot="0">
            <a:off x="1930400" y="2500312"/>
            <a:ext cx="1262062" cy="1001712"/>
            <a:chOff x="1216" y="1575"/>
            <a:chExt cx="795" cy="631"/>
          </a:xfrm>
        </p:grpSpPr>
        <p:sp>
          <p:nvSpPr>
            <p:cNvPr id="1049143" name="Line 31"/>
            <p:cNvSpPr/>
            <p:nvPr/>
          </p:nvSpPr>
          <p:spPr>
            <a:xfrm rot="0" flipH="1">
              <a:off x="1417" y="1726"/>
              <a:ext cx="594" cy="480"/>
            </a:xfrm>
            <a:prstGeom prst="line"/>
            <a:noFill/>
            <a:ln w="38100" cap="flat" cmpd="sng">
              <a:solidFill>
                <a:srgbClr val="FF0000">
                  <a:alpha val="100000"/>
                </a:srgbClr>
              </a:solidFill>
              <a:prstDash val="solid"/>
              <a:round/>
              <a:tailEnd type="arrow" w="med" len="med"/>
            </a:ln>
          </p:spPr>
        </p:sp>
        <p:sp>
          <p:nvSpPr>
            <p:cNvPr id="1049144" name="Line 32"/>
            <p:cNvSpPr/>
            <p:nvPr/>
          </p:nvSpPr>
          <p:spPr>
            <a:xfrm rot="0">
              <a:off x="1417" y="2206"/>
              <a:ext cx="432" cy="0"/>
            </a:xfrm>
            <a:prstGeom prst="line"/>
            <a:noFill/>
            <a:ln w="38100" cap="flat" cmpd="sng">
              <a:solidFill>
                <a:srgbClr val="FF0000">
                  <a:alpha val="100000"/>
                </a:srgbClr>
              </a:solidFill>
              <a:prstDash val="solid"/>
              <a:round/>
              <a:tailEnd type="arrow" w="med" len="med"/>
            </a:ln>
          </p:spPr>
        </p:sp>
        <p:pic>
          <p:nvPicPr>
            <p:cNvPr id="2097190" name="Picture 33"/>
            <p:cNvPicPr>
              <a:picLocks/>
            </p:cNvPicPr>
            <p:nvPr/>
          </p:nvPicPr>
          <p:blipFill>
            <a:blip xmlns:r="http://schemas.openxmlformats.org/officeDocument/2006/relationships" r:embed="rId3"/>
            <a:srcRect l="0" t="0" r="0" b="0"/>
            <a:stretch>
              <a:fillRect/>
            </a:stretch>
          </p:blipFill>
          <p:spPr>
            <a:xfrm rot="0">
              <a:off x="1256" y="1575"/>
              <a:ext cx="465" cy="326"/>
            </a:xfrm>
            <a:prstGeom prst="rect"/>
            <a:noFill/>
            <a:ln>
              <a:noFill/>
            </a:ln>
          </p:spPr>
        </p:pic>
        <p:sp>
          <p:nvSpPr>
            <p:cNvPr id="1049145" name="AutoShape 34"/>
            <p:cNvSpPr/>
            <p:nvPr/>
          </p:nvSpPr>
          <p:spPr bwMode="auto">
            <a:xfrm rot="0">
              <a:off x="1216" y="1726"/>
              <a:ext cx="192" cy="195"/>
            </a:xfrm>
            <a:custGeom>
              <a:avLst/>
              <a:ahLst/>
              <a:rect l="0" t="0" r="r" b="b"/>
              <a:pathLst>
                <a:path w="10000" h="10000">
                  <a:moveTo>
                    <a:pt x="0" y="3795"/>
                  </a:moveTo>
                  <a:lnTo>
                    <a:pt x="3802" y="3795"/>
                  </a:lnTo>
                  <a:lnTo>
                    <a:pt x="5000" y="0"/>
                  </a:lnTo>
                  <a:lnTo>
                    <a:pt x="6198" y="3795"/>
                  </a:lnTo>
                  <a:lnTo>
                    <a:pt x="10000" y="3795"/>
                  </a:lnTo>
                  <a:lnTo>
                    <a:pt x="6927" y="6205"/>
                  </a:lnTo>
                  <a:lnTo>
                    <a:pt x="8073" y="10000"/>
                  </a:lnTo>
                  <a:lnTo>
                    <a:pt x="5000" y="7641"/>
                  </a:lnTo>
                  <a:lnTo>
                    <a:pt x="1927" y="10000"/>
                  </a:lnTo>
                  <a:lnTo>
                    <a:pt x="3073" y="6205"/>
                  </a:lnTo>
                  <a:lnTo>
                    <a:pt x="0" y="3795"/>
                  </a:lnTo>
                </a:path>
              </a:pathLst>
            </a:custGeom>
            <a:solidFill>
              <a:schemeClr val="dk2">
                <a:alpha val="100000"/>
              </a:schemeClr>
            </a:solidFill>
            <a:ln w="9525" cap="flat" cmpd="sng">
              <a:solidFill>
                <a:schemeClr val="dk1">
                  <a:alpha val="100000"/>
                </a:schemeClr>
              </a:solidFill>
              <a:prstDash val="solid"/>
              <a:miter/>
            </a:ln>
          </p:spPr>
        </p:sp>
      </p:grpSp>
      <p:grpSp>
        <p:nvGrpSpPr>
          <p:cNvPr id="229" name=""/>
          <p:cNvGrpSpPr/>
          <p:nvPr/>
        </p:nvGrpSpPr>
        <p:grpSpPr>
          <a:xfrm rot="0">
            <a:off x="3192462" y="2740025"/>
            <a:ext cx="1804987" cy="1158875"/>
            <a:chOff x="2011" y="1726"/>
            <a:chExt cx="1137" cy="730"/>
          </a:xfrm>
        </p:grpSpPr>
        <p:sp>
          <p:nvSpPr>
            <p:cNvPr id="1049146" name="Text Box 36"/>
            <p:cNvSpPr txBox="1"/>
            <p:nvPr/>
          </p:nvSpPr>
          <p:spPr>
            <a:xfrm rot="0">
              <a:off x="2011" y="2206"/>
              <a:ext cx="1137" cy="250"/>
            </a:xfrm>
            <a:prstGeom prst="rect"/>
            <a:solidFill>
              <a:srgbClr val="336600"/>
            </a:solidFill>
            <a:ln w="9525" cap="flat" cmpd="sng">
              <a:noFill/>
              <a:prstDash val="solid"/>
              <a:round/>
            </a:ln>
            <a:scene3d>
              <a:camera prst="legacyObliqueTopLeft">
                <a:rot lat="0" lon="0" rev="0"/>
              </a:camera>
              <a:lightRig dir="r" rig="legacyFlat3"/>
            </a:scene3d>
            <a:sp3d extrusionH="430200" prstMaterial="legacyMatte">
              <a:bevelT w="13500" h="13500" prst="angle"/>
              <a:bevelB w="13500" h="13500" prst="angle"/>
              <a:extrusionClr>
                <a:srgbClr val="99FF33"/>
              </a:extrusionClr>
            </a:sp3d>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solidFill>
                    <a:srgbClr val="FFFF00"/>
                  </a:solidFill>
                </a:rPr>
                <a:t>Other tissues</a:t>
              </a:r>
            </a:p>
          </p:txBody>
        </p:sp>
        <p:pic>
          <p:nvPicPr>
            <p:cNvPr id="2097191" name="Picture 37"/>
            <p:cNvPicPr>
              <a:picLocks/>
            </p:cNvPicPr>
            <p:nvPr/>
          </p:nvPicPr>
          <p:blipFill>
            <a:blip xmlns:r="http://schemas.openxmlformats.org/officeDocument/2006/relationships" r:embed="rId3"/>
            <a:srcRect l="0" t="0" r="0" b="0"/>
            <a:stretch>
              <a:fillRect/>
            </a:stretch>
          </p:blipFill>
          <p:spPr>
            <a:xfrm rot="0">
              <a:off x="2282" y="1880"/>
              <a:ext cx="465" cy="326"/>
            </a:xfrm>
            <a:prstGeom prst="rect"/>
            <a:noFill/>
            <a:ln>
              <a:noFill/>
            </a:ln>
          </p:spPr>
        </p:pic>
        <p:pic>
          <p:nvPicPr>
            <p:cNvPr id="2097192" name="Picture 38"/>
            <p:cNvPicPr>
              <a:picLocks/>
            </p:cNvPicPr>
            <p:nvPr/>
          </p:nvPicPr>
          <p:blipFill>
            <a:blip xmlns:r="http://schemas.openxmlformats.org/officeDocument/2006/relationships" r:embed="rId4"/>
            <a:srcRect l="0" t="0" r="0" b="0"/>
            <a:stretch>
              <a:fillRect/>
            </a:stretch>
          </p:blipFill>
          <p:spPr>
            <a:xfrm rot="0" flipH="1">
              <a:off x="2592" y="1872"/>
              <a:ext cx="360" cy="125"/>
            </a:xfrm>
            <a:prstGeom prst="rect"/>
            <a:noFill/>
            <a:ln>
              <a:noFill/>
            </a:ln>
          </p:spPr>
        </p:pic>
        <p:sp>
          <p:nvSpPr>
            <p:cNvPr id="1049147" name="AutoShape 39"/>
            <p:cNvSpPr/>
            <p:nvPr/>
          </p:nvSpPr>
          <p:spPr bwMode="auto">
            <a:xfrm rot="0">
              <a:off x="2090" y="1726"/>
              <a:ext cx="192" cy="195"/>
            </a:xfrm>
            <a:custGeom>
              <a:avLst/>
              <a:ahLst/>
              <a:rect l="0" t="0" r="r" b="b"/>
              <a:pathLst>
                <a:path w="10000" h="10000">
                  <a:moveTo>
                    <a:pt x="0" y="3795"/>
                  </a:moveTo>
                  <a:lnTo>
                    <a:pt x="3802" y="3795"/>
                  </a:lnTo>
                  <a:lnTo>
                    <a:pt x="5000" y="0"/>
                  </a:lnTo>
                  <a:lnTo>
                    <a:pt x="6198" y="3795"/>
                  </a:lnTo>
                  <a:lnTo>
                    <a:pt x="10000" y="3795"/>
                  </a:lnTo>
                  <a:lnTo>
                    <a:pt x="6927" y="6205"/>
                  </a:lnTo>
                  <a:lnTo>
                    <a:pt x="8073" y="10000"/>
                  </a:lnTo>
                  <a:lnTo>
                    <a:pt x="5000" y="7641"/>
                  </a:lnTo>
                  <a:lnTo>
                    <a:pt x="1927" y="10000"/>
                  </a:lnTo>
                  <a:lnTo>
                    <a:pt x="3073" y="6205"/>
                  </a:lnTo>
                  <a:lnTo>
                    <a:pt x="0" y="3795"/>
                  </a:lnTo>
                </a:path>
              </a:pathLst>
            </a:custGeom>
            <a:solidFill>
              <a:schemeClr val="dk2">
                <a:alpha val="100000"/>
              </a:schemeClr>
            </a:solidFill>
            <a:ln w="9525" cap="flat" cmpd="sng">
              <a:solidFill>
                <a:schemeClr val="dk1">
                  <a:alpha val="100000"/>
                </a:schemeClr>
              </a:solidFill>
              <a:prstDash val="solid"/>
              <a:miter/>
            </a:ln>
          </p:spPr>
        </p:sp>
      </p:grpSp>
      <p:sp>
        <p:nvSpPr>
          <p:cNvPr id="1049148" name="Line 40"/>
          <p:cNvSpPr/>
          <p:nvPr/>
        </p:nvSpPr>
        <p:spPr>
          <a:xfrm rot="0">
            <a:off x="4997450" y="3502025"/>
            <a:ext cx="1290637" cy="0"/>
          </a:xfrm>
          <a:prstGeom prst="line"/>
          <a:noFill/>
          <a:ln w="38100" cap="flat" cmpd="sng">
            <a:solidFill>
              <a:srgbClr val="3399FF">
                <a:alpha val="100000"/>
              </a:srgbClr>
            </a:solidFill>
            <a:prstDash val="solid"/>
            <a:round/>
            <a:tailEnd type="arrow" w="med" len="med"/>
          </a:ln>
        </p:spPr>
      </p:sp>
      <p:sp>
        <p:nvSpPr>
          <p:cNvPr id="1049149" name="Line 41"/>
          <p:cNvSpPr/>
          <p:nvPr/>
        </p:nvSpPr>
        <p:spPr>
          <a:xfrm rot="0" flipH="1" flipV="1">
            <a:off x="4514850" y="2740025"/>
            <a:ext cx="1773237" cy="762000"/>
          </a:xfrm>
          <a:prstGeom prst="line"/>
          <a:noFill/>
          <a:ln w="38100" cap="flat" cmpd="sng">
            <a:solidFill>
              <a:srgbClr val="3399FF">
                <a:alpha val="100000"/>
              </a:srgbClr>
            </a:solidFill>
            <a:prstDash val="solid"/>
            <a:round/>
            <a:tailEnd type="arrow" w="med" len="med"/>
          </a:ln>
        </p:spPr>
      </p:sp>
      <p:pic>
        <p:nvPicPr>
          <p:cNvPr id="2097193" name="Picture 42"/>
          <p:cNvPicPr>
            <a:picLocks/>
          </p:cNvPicPr>
          <p:nvPr/>
        </p:nvPicPr>
        <p:blipFill>
          <a:blip xmlns:r="http://schemas.openxmlformats.org/officeDocument/2006/relationships" r:embed="rId3"/>
          <a:srcRect l="0" t="0" r="0" b="0"/>
          <a:stretch>
            <a:fillRect/>
          </a:stretch>
        </p:blipFill>
        <p:spPr>
          <a:xfrm rot="0">
            <a:off x="5245100" y="2652712"/>
            <a:ext cx="738187" cy="517525"/>
          </a:xfrm>
          <a:prstGeom prst="rect"/>
          <a:noFill/>
          <a:ln>
            <a:noFill/>
          </a:ln>
        </p:spPr>
      </p:pic>
      <p:sp>
        <p:nvSpPr>
          <p:cNvPr id="1049150" name="AutoShape 43"/>
          <p:cNvSpPr/>
          <p:nvPr/>
        </p:nvSpPr>
        <p:spPr bwMode="auto">
          <a:xfrm rot="0">
            <a:off x="5678487" y="2430462"/>
            <a:ext cx="304800" cy="309562"/>
          </a:xfrm>
          <a:custGeom>
            <a:avLst/>
            <a:ahLst/>
            <a:rect l="0" t="0" r="r" b="b"/>
            <a:pathLst>
              <a:path w="304800" h="309562">
                <a:moveTo>
                  <a:pt x="0" y="118242"/>
                </a:moveTo>
                <a:lnTo>
                  <a:pt x="116424" y="118243"/>
                </a:lnTo>
                <a:lnTo>
                  <a:pt x="152400" y="0"/>
                </a:lnTo>
                <a:lnTo>
                  <a:pt x="188376" y="118243"/>
                </a:lnTo>
                <a:lnTo>
                  <a:pt x="304800" y="118242"/>
                </a:lnTo>
                <a:lnTo>
                  <a:pt x="210611" y="191319"/>
                </a:lnTo>
                <a:lnTo>
                  <a:pt x="246588" y="309561"/>
                </a:lnTo>
                <a:lnTo>
                  <a:pt x="152400" y="236483"/>
                </a:lnTo>
                <a:lnTo>
                  <a:pt x="58212" y="309561"/>
                </a:lnTo>
                <a:lnTo>
                  <a:pt x="94189" y="191319"/>
                </a:lnTo>
                <a:lnTo>
                  <a:pt x="0" y="118242"/>
                </a:lnTo>
              </a:path>
            </a:pathLst>
          </a:custGeom>
          <a:solidFill>
            <a:schemeClr val="dk2">
              <a:alpha val="100000"/>
            </a:schemeClr>
          </a:solidFill>
          <a:ln w="9525" cap="flat" cmpd="sng">
            <a:solidFill>
              <a:schemeClr val="dk1">
                <a:alpha val="100000"/>
              </a:schemeClr>
            </a:solidFill>
            <a:prstDash val="solid"/>
            <a:miter/>
          </a:ln>
        </p:spPr>
      </p:sp>
      <p:grpSp>
        <p:nvGrpSpPr>
          <p:cNvPr id="230" name=""/>
          <p:cNvGrpSpPr/>
          <p:nvPr/>
        </p:nvGrpSpPr>
        <p:grpSpPr>
          <a:xfrm rot="0">
            <a:off x="5983287" y="5989637"/>
            <a:ext cx="1882775" cy="600075"/>
            <a:chOff x="3769" y="3773"/>
            <a:chExt cx="1186" cy="378"/>
          </a:xfrm>
        </p:grpSpPr>
        <p:sp>
          <p:nvSpPr>
            <p:cNvPr id="1049151" name="AutoShape 45"/>
            <p:cNvSpPr/>
            <p:nvPr/>
          </p:nvSpPr>
          <p:spPr>
            <a:xfrm rot="16200000">
              <a:off x="3693" y="3849"/>
              <a:ext cx="378" cy="227"/>
            </a:xfrm>
            <a:prstGeom prst="downArrow">
              <a:avLst>
                <a:gd name="adj1" fmla="val 50000"/>
                <a:gd name="adj2" fmla="val 25000"/>
              </a:avLst>
            </a:prstGeom>
            <a:solidFill>
              <a:srgbClr val="FF9933"/>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152" name="Text Box 46"/>
            <p:cNvSpPr txBox="1"/>
            <p:nvPr/>
          </p:nvSpPr>
          <p:spPr>
            <a:xfrm rot="0">
              <a:off x="4047" y="3864"/>
              <a:ext cx="908" cy="23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i="1" lang="en-US">
                  <a:solidFill>
                    <a:srgbClr val="FF9933"/>
                  </a:solidFill>
                </a:rPr>
                <a:t>Metabolism</a:t>
              </a:r>
            </a:p>
          </p:txBody>
        </p:sp>
      </p:grpSp>
      <p:grpSp>
        <p:nvGrpSpPr>
          <p:cNvPr id="231" name=""/>
          <p:cNvGrpSpPr/>
          <p:nvPr/>
        </p:nvGrpSpPr>
        <p:grpSpPr>
          <a:xfrm rot="0">
            <a:off x="2286000" y="6172200"/>
            <a:ext cx="4133850" cy="755650"/>
            <a:chOff x="1425" y="3848"/>
            <a:chExt cx="2604" cy="588"/>
          </a:xfrm>
        </p:grpSpPr>
        <p:sp>
          <p:nvSpPr>
            <p:cNvPr id="1049153" name="AutoShape 48"/>
            <p:cNvSpPr/>
            <p:nvPr/>
          </p:nvSpPr>
          <p:spPr>
            <a:xfrm rot="0">
              <a:off x="2239" y="3848"/>
              <a:ext cx="378" cy="227"/>
            </a:xfrm>
            <a:prstGeom prst="downArrow">
              <a:avLst>
                <a:gd name="adj1" fmla="val 50000"/>
                <a:gd name="adj2" fmla="val 25000"/>
              </a:avLst>
            </a:prstGeom>
            <a:solidFill>
              <a:srgbClr val="FF9933"/>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154" name="Text Box 49"/>
            <p:cNvSpPr txBox="1"/>
            <p:nvPr/>
          </p:nvSpPr>
          <p:spPr>
            <a:xfrm rot="0">
              <a:off x="1425" y="4151"/>
              <a:ext cx="2604" cy="28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i="1" lang="en-US">
                  <a:solidFill>
                    <a:srgbClr val="FF9933"/>
                  </a:solidFill>
                </a:rPr>
                <a:t>Faecal excretion and decomposition</a:t>
              </a:r>
            </a:p>
          </p:txBody>
        </p:sp>
      </p:grpSp>
      <p:grpSp>
        <p:nvGrpSpPr>
          <p:cNvPr id="232" name=""/>
          <p:cNvGrpSpPr/>
          <p:nvPr/>
        </p:nvGrpSpPr>
        <p:grpSpPr>
          <a:xfrm rot="0">
            <a:off x="2860675" y="4649787"/>
            <a:ext cx="2630487" cy="428625"/>
            <a:chOff x="1802" y="2929"/>
            <a:chExt cx="1657" cy="270"/>
          </a:xfrm>
        </p:grpSpPr>
        <p:sp>
          <p:nvSpPr>
            <p:cNvPr id="1049155" name="AutoShape 51"/>
            <p:cNvSpPr/>
            <p:nvPr/>
          </p:nvSpPr>
          <p:spPr>
            <a:xfrm rot="0">
              <a:off x="2335" y="2929"/>
              <a:ext cx="378" cy="227"/>
            </a:xfrm>
            <a:prstGeom prst="downArrow">
              <a:avLst>
                <a:gd name="adj1" fmla="val 50000"/>
                <a:gd name="adj2" fmla="val 25000"/>
              </a:avLst>
            </a:prstGeom>
            <a:solidFill>
              <a:srgbClr val="FF9933"/>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9156" name="Text Box 52"/>
            <p:cNvSpPr txBox="1"/>
            <p:nvPr/>
          </p:nvSpPr>
          <p:spPr>
            <a:xfrm rot="0">
              <a:off x="1802" y="2956"/>
              <a:ext cx="508" cy="23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i="1" lang="en-US">
                  <a:solidFill>
                    <a:srgbClr val="FF9933"/>
                  </a:solidFill>
                </a:rPr>
                <a:t>Renal</a:t>
              </a:r>
            </a:p>
          </p:txBody>
        </p:sp>
        <p:sp>
          <p:nvSpPr>
            <p:cNvPr id="1049157" name="Text Box 53"/>
            <p:cNvSpPr txBox="1"/>
            <p:nvPr/>
          </p:nvSpPr>
          <p:spPr>
            <a:xfrm rot="0">
              <a:off x="2703" y="2968"/>
              <a:ext cx="756" cy="23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i="1" lang="en-US">
                  <a:solidFill>
                    <a:srgbClr val="FF9933"/>
                  </a:solidFill>
                </a:rPr>
                <a:t>excretion</a:t>
              </a:r>
            </a:p>
          </p:txBody>
        </p:sp>
      </p:grpSp>
      <p:sp>
        <p:nvSpPr>
          <p:cNvPr id="1049158" name="Rectangle 54"/>
          <p:cNvSpPr/>
          <p:nvPr/>
        </p:nvSpPr>
        <p:spPr>
          <a:xfrm rot="0">
            <a:off x="0" y="76200"/>
            <a:ext cx="9144000" cy="584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r>
              <a:rPr altLang="en-US" b="1" sz="3200" lang="en-US">
                <a:solidFill>
                  <a:srgbClr val="FF3300"/>
                </a:solidFill>
              </a:rPr>
              <a:t>     Anatomic and Physiologic considerations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499"/>
                                          </p:stCondLst>
                                        </p:cTn>
                                        <p:tgtEl>
                                          <p:spTgt spid="227"/>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499"/>
                                          </p:stCondLst>
                                        </p:cTn>
                                        <p:tgtEl>
                                          <p:spTgt spid="222"/>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499"/>
                                          </p:stCondLst>
                                        </p:cTn>
                                        <p:tgtEl>
                                          <p:spTgt spid="230"/>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 presetSubtype="0">
                                  <p:stCondLst>
                                    <p:cond delay="0"/>
                                  </p:stCondLst>
                                  <p:childTnLst>
                                    <p:set>
                                      <p:cBhvr>
                                        <p:cTn dur="1" fill="hold" id="18">
                                          <p:stCondLst>
                                            <p:cond delay="499"/>
                                          </p:stCondLst>
                                        </p:cTn>
                                        <p:tgtEl>
                                          <p:spTgt spid="231"/>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1" presetSubtype="0">
                                  <p:stCondLst>
                                    <p:cond delay="0"/>
                                  </p:stCondLst>
                                  <p:childTnLst>
                                    <p:set>
                                      <p:cBhvr>
                                        <p:cTn dur="1" fill="hold" id="22">
                                          <p:stCondLst>
                                            <p:cond delay="499"/>
                                          </p:stCondLst>
                                        </p:cTn>
                                        <p:tgtEl>
                                          <p:spTgt spid="225"/>
                                        </p:tgtEl>
                                        <p:attrNameLst>
                                          <p:attrName>style.visibility</p:attrName>
                                        </p:attrNameLst>
                                      </p:cBhvr>
                                      <p:to>
                                        <p:strVal val="visible"/>
                                      </p:to>
                                    </p:se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 presetSubtype="0">
                                  <p:stCondLst>
                                    <p:cond delay="0"/>
                                  </p:stCondLst>
                                  <p:childTnLst>
                                    <p:set>
                                      <p:cBhvr>
                                        <p:cTn dur="1" fill="hold" id="26">
                                          <p:stCondLst>
                                            <p:cond delay="499"/>
                                          </p:stCondLst>
                                        </p:cTn>
                                        <p:tgtEl>
                                          <p:spTgt spid="1049149"/>
                                        </p:tgtEl>
                                        <p:attrNameLst>
                                          <p:attrName>style.visibility</p:attrName>
                                        </p:attrNameLst>
                                      </p:cBhvr>
                                      <p:to>
                                        <p:strVal val="visible"/>
                                      </p:to>
                                    </p:set>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9123"/>
                                        </p:tgtEl>
                                        <p:attrNameLst>
                                          <p:attrName>style.visibility</p:attrName>
                                        </p:attrNameLst>
                                      </p:cBhvr>
                                      <p:to>
                                        <p:strVal val="visible"/>
                                      </p:to>
                                    </p:se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1" presetSubtype="0">
                                  <p:stCondLst>
                                    <p:cond delay="0"/>
                                  </p:stCondLst>
                                  <p:childTnLst>
                                    <p:set>
                                      <p:cBhvr>
                                        <p:cTn dur="1" fill="hold" id="34">
                                          <p:stCondLst>
                                            <p:cond delay="499"/>
                                          </p:stCondLst>
                                        </p:cTn>
                                        <p:tgtEl>
                                          <p:spTgt spid="1049124"/>
                                        </p:tgtEl>
                                        <p:attrNameLst>
                                          <p:attrName>style.visibility</p:attrName>
                                        </p:attrNameLst>
                                      </p:cBhvr>
                                      <p:to>
                                        <p:strVal val="visible"/>
                                      </p:to>
                                    </p:se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1" presetSubtype="0">
                                  <p:stCondLst>
                                    <p:cond delay="0"/>
                                  </p:stCondLst>
                                  <p:childTnLst>
                                    <p:set>
                                      <p:cBhvr>
                                        <p:cTn dur="1" fill="hold" id="38">
                                          <p:stCondLst>
                                            <p:cond delay="499"/>
                                          </p:stCondLst>
                                        </p:cTn>
                                        <p:tgtEl>
                                          <p:spTgt spid="226"/>
                                        </p:tgtEl>
                                        <p:attrNameLst>
                                          <p:attrName>style.visibility</p:attrName>
                                        </p:attrNameLst>
                                      </p:cBhvr>
                                      <p:to>
                                        <p:strVal val="visible"/>
                                      </p:to>
                                    </p:set>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1" presetSubtype="0">
                                  <p:stCondLst>
                                    <p:cond delay="0"/>
                                  </p:stCondLst>
                                  <p:childTnLst>
                                    <p:set>
                                      <p:cBhvr>
                                        <p:cTn dur="1" fill="hold" id="42">
                                          <p:stCondLst>
                                            <p:cond delay="499"/>
                                          </p:stCondLst>
                                        </p:cTn>
                                        <p:tgtEl>
                                          <p:spTgt spid="1049125"/>
                                        </p:tgtEl>
                                        <p:attrNameLst>
                                          <p:attrName>style.visibility</p:attrName>
                                        </p:attrNameLst>
                                      </p:cBhvr>
                                      <p:to>
                                        <p:strVal val="visible"/>
                                      </p:to>
                                    </p:se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1" presetSubtype="0">
                                  <p:stCondLst>
                                    <p:cond delay="0"/>
                                  </p:stCondLst>
                                  <p:childTnLst>
                                    <p:set>
                                      <p:cBhvr>
                                        <p:cTn dur="1" fill="hold" id="46">
                                          <p:stCondLst>
                                            <p:cond delay="499"/>
                                          </p:stCondLst>
                                        </p:cTn>
                                        <p:tgtEl>
                                          <p:spTgt spid="228"/>
                                        </p:tgtEl>
                                        <p:attrNameLst>
                                          <p:attrName>style.visibility</p:attrName>
                                        </p:attrNameLst>
                                      </p:cBhvr>
                                      <p:to>
                                        <p:strVal val="visible"/>
                                      </p:to>
                                    </p:set>
                                  </p:childTnLst>
                                </p:cTn>
                              </p:par>
                            </p:childTnLst>
                          </p:cTn>
                        </p:par>
                      </p:childTnLst>
                    </p:cTn>
                  </p:par>
                  <p:par>
                    <p:cTn fill="hold" id="47" nodeType="clickPar">
                      <p:stCondLst>
                        <p:cond delay="indefinite"/>
                      </p:stCondLst>
                      <p:childTnLst>
                        <p:par>
                          <p:cTn fill="hold" id="48" nodeType="withGroup">
                            <p:stCondLst>
                              <p:cond delay="0"/>
                            </p:stCondLst>
                            <p:childTnLst>
                              <p:par>
                                <p:cTn fill="hold" id="49" nodeType="clickEffect" presetClass="entr" presetID="1" presetSubtype="0">
                                  <p:stCondLst>
                                    <p:cond delay="0"/>
                                  </p:stCondLst>
                                  <p:childTnLst>
                                    <p:set>
                                      <p:cBhvr>
                                        <p:cTn dur="1" fill="hold" id="50">
                                          <p:stCondLst>
                                            <p:cond delay="499"/>
                                          </p:stCondLst>
                                        </p:cTn>
                                        <p:tgtEl>
                                          <p:spTgt spid="229"/>
                                        </p:tgtEl>
                                        <p:attrNameLst>
                                          <p:attrName>style.visibility</p:attrName>
                                        </p:attrNameLst>
                                      </p:cBhvr>
                                      <p:to>
                                        <p:strVal val="visible"/>
                                      </p:to>
                                    </p:set>
                                  </p:childTnLst>
                                </p:cTn>
                              </p:par>
                            </p:childTnLst>
                          </p:cTn>
                        </p:par>
                      </p:childTnLst>
                    </p:cTn>
                  </p:par>
                  <p:par>
                    <p:cTn fill="hold" id="51" nodeType="clickPar">
                      <p:stCondLst>
                        <p:cond delay="indefinite"/>
                      </p:stCondLst>
                      <p:childTnLst>
                        <p:par>
                          <p:cTn fill="hold" id="52" nodeType="withGroup">
                            <p:stCondLst>
                              <p:cond delay="0"/>
                            </p:stCondLst>
                            <p:childTnLst>
                              <p:par>
                                <p:cTn fill="hold" id="53" nodeType="clickEffect" presetClass="entr" presetID="1" presetSubtype="0">
                                  <p:stCondLst>
                                    <p:cond delay="0"/>
                                  </p:stCondLst>
                                  <p:childTnLst>
                                    <p:set>
                                      <p:cBhvr>
                                        <p:cTn dur="1" fill="hold" id="54">
                                          <p:stCondLst>
                                            <p:cond delay="499"/>
                                          </p:stCondLst>
                                        </p:cTn>
                                        <p:tgtEl>
                                          <p:spTgt spid="1049148"/>
                                        </p:tgtEl>
                                        <p:attrNameLst>
                                          <p:attrName>style.visibility</p:attrName>
                                        </p:attrNameLst>
                                      </p:cBhvr>
                                      <p:to>
                                        <p:strVal val="visible"/>
                                      </p:to>
                                    </p:set>
                                  </p:childTnLst>
                                </p:cTn>
                              </p:par>
                            </p:childTnLst>
                          </p:cTn>
                        </p:par>
                      </p:childTnLst>
                    </p:cTn>
                  </p:par>
                  <p:par>
                    <p:cTn fill="hold" id="55" nodeType="clickPar">
                      <p:stCondLst>
                        <p:cond delay="indefinite"/>
                      </p:stCondLst>
                      <p:childTnLst>
                        <p:par>
                          <p:cTn fill="hold" id="56" nodeType="withGroup">
                            <p:stCondLst>
                              <p:cond delay="0"/>
                            </p:stCondLst>
                            <p:childTnLst>
                              <p:par>
                                <p:cTn fill="hold" id="57" nodeType="clickEffect" presetClass="entr" presetID="1" presetSubtype="0">
                                  <p:stCondLst>
                                    <p:cond delay="0"/>
                                  </p:stCondLst>
                                  <p:childTnLst>
                                    <p:set>
                                      <p:cBhvr>
                                        <p:cTn dur="1" fill="hold" id="58">
                                          <p:stCondLst>
                                            <p:cond delay="499"/>
                                          </p:stCondLst>
                                        </p:cTn>
                                        <p:tgtEl>
                                          <p:spTgt spid="1049126"/>
                                        </p:tgtEl>
                                        <p:attrNameLst>
                                          <p:attrName>style.visibility</p:attrName>
                                        </p:attrNameLst>
                                      </p:cBhvr>
                                      <p:to>
                                        <p:strVal val="visible"/>
                                      </p:to>
                                    </p:set>
                                  </p:childTnLst>
                                </p:cTn>
                              </p:par>
                            </p:childTnLst>
                          </p:cTn>
                        </p:par>
                      </p:childTnLst>
                    </p:cTn>
                  </p:par>
                  <p:par>
                    <p:cTn fill="hold" id="59" nodeType="clickPar">
                      <p:stCondLst>
                        <p:cond delay="indefinite"/>
                      </p:stCondLst>
                      <p:childTnLst>
                        <p:par>
                          <p:cTn fill="hold" id="60" nodeType="withGroup">
                            <p:stCondLst>
                              <p:cond delay="0"/>
                            </p:stCondLst>
                            <p:childTnLst>
                              <p:par>
                                <p:cTn fill="hold" grpId="0" id="61" nodeType="clickEffect" presetClass="entr" presetID="1" presetSubtype="0">
                                  <p:stCondLst>
                                    <p:cond delay="0"/>
                                  </p:stCondLst>
                                  <p:childTnLst>
                                    <p:set>
                                      <p:cBhvr>
                                        <p:cTn dur="1" fill="hold" id="62">
                                          <p:stCondLst>
                                            <p:cond delay="499"/>
                                          </p:stCondLst>
                                        </p:cTn>
                                        <p:tgtEl>
                                          <p:spTgt spid="1049133"/>
                                        </p:tgtEl>
                                        <p:attrNameLst>
                                          <p:attrName>style.visibility</p:attrName>
                                        </p:attrNameLst>
                                      </p:cBhvr>
                                      <p:to>
                                        <p:strVal val="visible"/>
                                      </p:to>
                                    </p:set>
                                  </p:childTnLst>
                                </p:cTn>
                              </p:par>
                            </p:childTnLst>
                          </p:cTn>
                        </p:par>
                      </p:childTnLst>
                    </p:cTn>
                  </p:par>
                  <p:par>
                    <p:cTn fill="hold" id="63" nodeType="clickPar">
                      <p:stCondLst>
                        <p:cond delay="indefinite"/>
                      </p:stCondLst>
                      <p:childTnLst>
                        <p:par>
                          <p:cTn fill="hold" id="64" nodeType="withGroup">
                            <p:stCondLst>
                              <p:cond delay="0"/>
                            </p:stCondLst>
                            <p:childTnLst>
                              <p:par>
                                <p:cTn fill="hold" id="65" nodeType="clickEffect" presetClass="entr" presetID="1" presetSubtype="0">
                                  <p:stCondLst>
                                    <p:cond delay="0"/>
                                  </p:stCondLst>
                                  <p:childTnLst>
                                    <p:set>
                                      <p:cBhvr>
                                        <p:cTn dur="1" fill="hold" id="66">
                                          <p:stCondLst>
                                            <p:cond delay="499"/>
                                          </p:stCondLst>
                                        </p:cTn>
                                        <p:tgtEl>
                                          <p:spTgt spid="223"/>
                                        </p:tgtEl>
                                        <p:attrNameLst>
                                          <p:attrName>style.visibility</p:attrName>
                                        </p:attrNameLst>
                                      </p:cBhvr>
                                      <p:to>
                                        <p:strVal val="visible"/>
                                      </p:to>
                                    </p:set>
                                  </p:childTnLst>
                                </p:cTn>
                              </p:par>
                            </p:childTnLst>
                          </p:cTn>
                        </p:par>
                      </p:childTnLst>
                    </p:cTn>
                  </p:par>
                  <p:par>
                    <p:cTn fill="hold" id="67" nodeType="clickPar">
                      <p:stCondLst>
                        <p:cond delay="indefinite"/>
                      </p:stCondLst>
                      <p:childTnLst>
                        <p:par>
                          <p:cTn fill="hold" id="68" nodeType="withGroup">
                            <p:stCondLst>
                              <p:cond delay="0"/>
                            </p:stCondLst>
                            <p:childTnLst>
                              <p:par>
                                <p:cTn fill="hold" id="69" nodeType="clickEffect" presetClass="entr" presetID="1" presetSubtype="0">
                                  <p:stCondLst>
                                    <p:cond delay="0"/>
                                  </p:stCondLst>
                                  <p:childTnLst>
                                    <p:set>
                                      <p:cBhvr>
                                        <p:cTn dur="1" fill="hold" id="70">
                                          <p:stCondLst>
                                            <p:cond delay="499"/>
                                          </p:stCondLst>
                                        </p:cTn>
                                        <p:tgtEl>
                                          <p:spTgt spid="232"/>
                                        </p:tgtEl>
                                        <p:attrNameLst>
                                          <p:attrName>style.visibility</p:attrName>
                                        </p:attrNameLst>
                                      </p:cBhvr>
                                      <p:to>
                                        <p:strVal val="visible"/>
                                      </p:to>
                                    </p:set>
                                  </p:childTnLst>
                                </p:cTn>
                              </p:par>
                            </p:childTnLst>
                          </p:cTn>
                        </p:par>
                      </p:childTnLst>
                    </p:cTn>
                  </p:par>
                  <p:par>
                    <p:cTn fill="hold" id="71" nodeType="clickPar">
                      <p:stCondLst>
                        <p:cond delay="indefinite"/>
                      </p:stCondLst>
                      <p:childTnLst>
                        <p:par>
                          <p:cTn fill="hold" id="72" nodeType="withGroup">
                            <p:stCondLst>
                              <p:cond delay="0"/>
                            </p:stCondLst>
                            <p:childTnLst>
                              <p:par>
                                <p:cTn fill="hold" id="73" nodeType="clickEffect" presetClass="entr" presetID="1" presetSubtype="0">
                                  <p:stCondLst>
                                    <p:cond delay="0"/>
                                  </p:stCondLst>
                                  <p:childTnLst>
                                    <p:set>
                                      <p:cBhvr>
                                        <p:cTn dur="1" fill="hold" id="74">
                                          <p:stCondLst>
                                            <p:cond delay="499"/>
                                          </p:stCondLst>
                                        </p:cTn>
                                        <p:tgtEl>
                                          <p:spTgt spid="2097193"/>
                                        </p:tgtEl>
                                        <p:attrNameLst>
                                          <p:attrName>style.visibility</p:attrName>
                                        </p:attrNameLst>
                                      </p:cBhvr>
                                      <p:to>
                                        <p:strVal val="visible"/>
                                      </p:to>
                                    </p:set>
                                  </p:childTnLst>
                                </p:cTn>
                              </p:par>
                            </p:childTnLst>
                          </p:cTn>
                        </p:par>
                      </p:childTnLst>
                    </p:cTn>
                  </p:par>
                  <p:par>
                    <p:cTn fill="hold" id="75" nodeType="clickPar">
                      <p:stCondLst>
                        <p:cond delay="indefinite"/>
                      </p:stCondLst>
                      <p:childTnLst>
                        <p:par>
                          <p:cTn fill="hold" id="76" nodeType="withGroup">
                            <p:stCondLst>
                              <p:cond delay="0"/>
                            </p:stCondLst>
                            <p:childTnLst>
                              <p:par>
                                <p:cTn fill="hold" id="77" nodeType="clickEffect" presetClass="entr" presetID="1" presetSubtype="0">
                                  <p:stCondLst>
                                    <p:cond delay="0"/>
                                  </p:stCondLst>
                                  <p:childTnLst>
                                    <p:set>
                                      <p:cBhvr>
                                        <p:cTn dur="1" fill="hold" id="78">
                                          <p:stCondLst>
                                            <p:cond delay="499"/>
                                          </p:stCondLst>
                                        </p:cTn>
                                        <p:tgtEl>
                                          <p:spTgt spid="1049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3" grpId="0" uiExpand="0" build="whole" animBg="1"/>
      <p:bldP spid="1049133" grpId="0" uiExpand="0" build="whole"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235" name=""/>
        <p:cNvGrpSpPr/>
        <p:nvPr/>
      </p:nvGrpSpPr>
      <p:grpSpPr>
        <a:xfrm rot="0">
          <a:off x="0" y="0"/>
          <a:ext cx="0" cy="0"/>
          <a:chOff x="0" y="0"/>
          <a:chExt cx="0" cy="0"/>
        </a:xfrm>
      </p:grpSpPr>
      <p:sp>
        <p:nvSpPr>
          <p:cNvPr id="1049161"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42</a:t>
            </a:fld>
            <a:endParaRPr altLang="en-US" sz="1400" lang="ar-SA"/>
          </a:p>
        </p:txBody>
      </p:sp>
      <p:sp>
        <p:nvSpPr>
          <p:cNvPr id="104916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lvl="0"/>
            <a:r>
              <a:rPr altLang="en-US" b="1" lang="en-US">
                <a:solidFill>
                  <a:schemeClr val="folHlink"/>
                </a:solidFill>
              </a:rPr>
              <a:t>Definitions</a:t>
            </a:r>
          </a:p>
        </p:txBody>
      </p:sp>
      <p:sp>
        <p:nvSpPr>
          <p:cNvPr id="1049163" name="Rectangle 3"/>
          <p:cNvSpPr/>
          <p:nvPr>
            <p:ph type="body" sz="full" idx="1"/>
          </p:nvPr>
        </p:nvSpPr>
        <p:spPr>
          <a:xfrm rot="0">
            <a:off x="228600" y="1066800"/>
            <a:ext cx="8915400" cy="57912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Arial" pitchFamily="0" charset="0"/>
                <a:sym typeface="Arial" pitchFamily="0" charset="0"/>
              </a:defRPr>
            </a:lvl5pPr>
          </a:lstStyle>
          <a:p>
            <a:pPr lvl="0"/>
            <a:r>
              <a:rPr altLang="en-US" sz="2800" i="1" lang="en-US">
                <a:solidFill>
                  <a:srgbClr val="FF3300"/>
                </a:solidFill>
              </a:rPr>
              <a:t>Absorption</a:t>
            </a:r>
            <a:r>
              <a:rPr altLang="en-US" sz="2800" i="1" lang="en-US"/>
              <a:t>: </a:t>
            </a:r>
            <a:r>
              <a:rPr altLang="en-US" sz="2800" lang="en-US"/>
              <a:t>Process by which a drug moves from</a:t>
            </a:r>
          </a:p>
          <a:p>
            <a:pPr lvl="0">
              <a:buFontTx/>
              <a:buNone/>
            </a:pPr>
            <a:r>
              <a:rPr altLang="en-US" sz="2800" lang="en-US"/>
              <a:t>                      the site of administration into the site of</a:t>
            </a:r>
          </a:p>
          <a:p>
            <a:pPr lvl="0">
              <a:buFontTx/>
              <a:buNone/>
            </a:pPr>
            <a:r>
              <a:rPr altLang="en-US" sz="2800" lang="en-US"/>
              <a:t>                      action.</a:t>
            </a:r>
          </a:p>
          <a:p>
            <a:pPr lvl="0"/>
            <a:endParaRPr altLang="en-US" sz="2800" i="1" lang="en-US"/>
          </a:p>
          <a:p>
            <a:pPr lvl="0"/>
            <a:r>
              <a:rPr altLang="en-US" sz="2800" i="1" lang="en-US">
                <a:solidFill>
                  <a:srgbClr val="FF3300"/>
                </a:solidFill>
              </a:rPr>
              <a:t>Distribution</a:t>
            </a:r>
            <a:r>
              <a:rPr altLang="en-US" sz="2800" i="1" lang="en-US"/>
              <a:t>: </a:t>
            </a:r>
            <a:r>
              <a:rPr altLang="en-US" sz="2800" lang="en-US"/>
              <a:t>Reversible transfer of a drug to and</a:t>
            </a:r>
          </a:p>
          <a:p>
            <a:pPr lvl="0">
              <a:buFontTx/>
              <a:buNone/>
            </a:pPr>
            <a:r>
              <a:rPr altLang="en-US" sz="2800" lang="en-US"/>
              <a:t>                       from the site of action.</a:t>
            </a:r>
          </a:p>
          <a:p>
            <a:pPr lvl="0">
              <a:buFontTx/>
              <a:buNone/>
            </a:pPr>
            <a:r>
              <a:rPr altLang="en-US" sz="2800" lang="en-US"/>
              <a:t>		     </a:t>
            </a:r>
            <a:r>
              <a:rPr altLang="en-US" sz="2800" lang="en-US">
                <a:sym typeface="Wingdings" pitchFamily="2" charset="2"/>
              </a:rPr>
              <a:t> </a:t>
            </a:r>
          </a:p>
          <a:p>
            <a:pPr lvl="0"/>
            <a:r>
              <a:rPr altLang="en-US" sz="2800" i="1" lang="en-US">
                <a:solidFill>
                  <a:srgbClr val="FF3300"/>
                </a:solidFill>
              </a:rPr>
              <a:t>Elimination</a:t>
            </a:r>
            <a:r>
              <a:rPr altLang="en-US" sz="2800" i="1" lang="en-US"/>
              <a:t>: </a:t>
            </a:r>
            <a:r>
              <a:rPr altLang="en-US" sz="2800" lang="en-US"/>
              <a:t>Irreversible transfer of a drug from the</a:t>
            </a:r>
          </a:p>
          <a:p>
            <a:pPr lvl="0">
              <a:buFontTx/>
              <a:buNone/>
            </a:pPr>
            <a:r>
              <a:rPr altLang="en-US" sz="2800" lang="en-US"/>
              <a:t>                       site of action includes metabolic loss</a:t>
            </a:r>
          </a:p>
          <a:p>
            <a:pPr lvl="0">
              <a:buFontTx/>
              <a:buNone/>
            </a:pPr>
            <a:r>
              <a:rPr altLang="en-US" sz="2800" lang="en-US"/>
              <a:t>                       renal excretion,  lungs, sweat, milk, etc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238" name=""/>
        <p:cNvGrpSpPr/>
        <p:nvPr/>
      </p:nvGrpSpPr>
      <p:grpSpPr>
        <a:xfrm rot="0">
          <a:off x="0" y="0"/>
          <a:ext cx="0" cy="0"/>
          <a:chOff x="0" y="0"/>
          <a:chExt cx="0" cy="0"/>
        </a:xfrm>
      </p:grpSpPr>
      <p:sp>
        <p:nvSpPr>
          <p:cNvPr id="1049166"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43</a:t>
            </a:fld>
            <a:endParaRPr altLang="en-US" sz="1400" lang="ar-SA"/>
          </a:p>
        </p:txBody>
      </p:sp>
      <p:sp>
        <p:nvSpPr>
          <p:cNvPr id="1049167" name="Rectangle 2"/>
          <p:cNvSpPr/>
          <p:nvPr/>
        </p:nvSpPr>
        <p:spPr>
          <a:xfrm rot="0">
            <a:off x="0" y="192087"/>
            <a:ext cx="9144000" cy="6484937"/>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indent="114300" latinLnBrk="1" lvl="0"/>
            <a:r>
              <a:rPr altLang="en-US" b="1" sz="3200" lang="en-US">
                <a:solidFill>
                  <a:srgbClr val="FF3300"/>
                </a:solidFill>
              </a:rPr>
              <a:t>Application of the biopharmaceutic and pharmacokinetic principles in the biomedical fields</a:t>
            </a:r>
          </a:p>
          <a:p>
            <a:pPr algn="just" eaLnBrk="1" hangingPunct="1" indent="114300" latinLnBrk="1" lvl="0"/>
            <a:endParaRPr altLang="en-US" b="1" sz="3200" lang="en-US"/>
          </a:p>
          <a:p>
            <a:pPr algn="just" eaLnBrk="1" hangingPunct="1" indent="114300" latinLnBrk="1" lvl="0"/>
            <a:r>
              <a:rPr altLang="en-US" b="1" sz="2400" lang="en-US"/>
              <a:t>Drug formulation design</a:t>
            </a:r>
          </a:p>
          <a:p>
            <a:pPr algn="just" eaLnBrk="1" hangingPunct="1" indent="114300" latinLnBrk="1" lvl="0"/>
            <a:endParaRPr altLang="en-US" b="1" sz="2400" lang="en-US"/>
          </a:p>
          <a:p>
            <a:pPr algn="just" eaLnBrk="1" hangingPunct="1" indent="114300" latinLnBrk="1" lvl="0"/>
            <a:r>
              <a:rPr altLang="en-US" b="1" sz="2400" lang="en-US"/>
              <a:t>Drug dosage form design</a:t>
            </a:r>
          </a:p>
          <a:p>
            <a:pPr algn="just" eaLnBrk="1" hangingPunct="1" indent="114300" latinLnBrk="1" lvl="0"/>
            <a:endParaRPr altLang="en-US" b="1" sz="2400" lang="en-US"/>
          </a:p>
          <a:p>
            <a:pPr algn="just" eaLnBrk="1" hangingPunct="1" indent="114300" latinLnBrk="1" lvl="0"/>
            <a:r>
              <a:rPr altLang="en-US" b="1" sz="2400" lang="en-US"/>
              <a:t>Pharmacological testing</a:t>
            </a:r>
          </a:p>
          <a:p>
            <a:pPr algn="just" eaLnBrk="1" hangingPunct="1" indent="114300" latinLnBrk="1" lvl="0"/>
            <a:endParaRPr altLang="en-US" b="1" sz="2400" lang="en-US"/>
          </a:p>
          <a:p>
            <a:pPr algn="just" eaLnBrk="1" hangingPunct="1" indent="114300" latinLnBrk="1" lvl="0"/>
            <a:r>
              <a:rPr altLang="en-US" b="1" sz="2400" lang="en-US"/>
              <a:t>Toxicological testing</a:t>
            </a:r>
          </a:p>
          <a:p>
            <a:pPr algn="just" eaLnBrk="1" hangingPunct="1" indent="114300" latinLnBrk="1" lvl="0"/>
            <a:endParaRPr altLang="en-US" b="1" sz="2400" lang="en-US"/>
          </a:p>
          <a:p>
            <a:pPr algn="just" eaLnBrk="1" hangingPunct="1" indent="114300" latinLnBrk="1" lvl="0"/>
            <a:r>
              <a:rPr altLang="en-US" b="1" sz="2400" lang="en-US"/>
              <a:t>Evaluation of organ function</a:t>
            </a:r>
          </a:p>
          <a:p>
            <a:pPr algn="just" eaLnBrk="1" hangingPunct="1" indent="114300" latinLnBrk="1" lvl="0"/>
            <a:endParaRPr altLang="en-US" b="1" sz="2400" lang="en-US"/>
          </a:p>
          <a:p>
            <a:pPr algn="just" eaLnBrk="1" hangingPunct="1" indent="114300" latinLnBrk="1" lvl="0"/>
            <a:r>
              <a:rPr altLang="en-US" b="1" sz="2400" lang="en-US"/>
              <a:t>Dosage regimen design</a:t>
            </a:r>
          </a:p>
          <a:p>
            <a:pPr algn="just" indent="114300" lvl="0"/>
            <a:endParaRPr altLang="en-US" sz="2800" lang="en-GB"/>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7" presetSubtype="0">
                                  <p:stCondLst>
                                    <p:cond delay="0"/>
                                  </p:stCondLst>
                                  <p:iterate type="lt">
                                    <p:tmPct val="50000"/>
                                  </p:iterate>
                                  <p:childTnLst>
                                    <p:set>
                                      <p:cBhvr>
                                        <p:cTn dur="1" fill="hold" id="6">
                                          <p:stCondLst>
                                            <p:cond delay="0"/>
                                          </p:stCondLst>
                                        </p:cTn>
                                        <p:tgtEl>
                                          <p:spTgt spid="1049167">
                                            <p:txEl>
                                              <p:charRg st="0" end="91"/>
                                            </p:txEl>
                                          </p:spTgt>
                                        </p:tgtEl>
                                        <p:attrNameLst>
                                          <p:attrName>style.visibility</p:attrName>
                                        </p:attrNameLst>
                                      </p:cBhvr>
                                      <p:to>
                                        <p:strVal val="visible"/>
                                      </p:to>
                                    </p:set>
                                    <p:anim calcmode="discrete" valueType="clr">
                                      <p:cBhvr override="childStyle">
                                        <p:cTn dur="80" id="7"/>
                                        <p:tgtEl>
                                          <p:spTgt spid="1049167">
                                            <p:txEl>
                                              <p:charRg st="0" end="91"/>
                                            </p:txEl>
                                          </p:spTgt>
                                        </p:tgtEl>
                                        <p:attrNameLst>
                                          <p:attrName>style.color</p:attrName>
                                        </p:attrNameLst>
                                      </p:cBhvr>
                                      <p:tavLst>
                                        <p:tav tm="0">
                                          <p:val>
                                            <p:clrVal>
                                              <a:srgbClr val="00B000"/>
                                            </p:clrVal>
                                          </p:val>
                                        </p:tav>
                                        <p:tav tm="50000">
                                          <p:val>
                                            <p:clrVal>
                                              <a:srgbClr val="66CCFF"/>
                                            </p:clrVal>
                                          </p:val>
                                        </p:tav>
                                      </p:tavLst>
                                    </p:anim>
                                    <p:anim calcmode="discrete" valueType="clr">
                                      <p:cBhvr>
                                        <p:cTn dur="80" id="8"/>
                                        <p:tgtEl>
                                          <p:spTgt spid="1049167">
                                            <p:txEl>
                                              <p:charRg st="0" end="91"/>
                                            </p:txEl>
                                          </p:spTgt>
                                        </p:tgtEl>
                                        <p:attrNameLst>
                                          <p:attrName>fill.color</p:attrName>
                                        </p:attrNameLst>
                                      </p:cBhvr>
                                      <p:tavLst>
                                        <p:tav tm="0">
                                          <p:val>
                                            <p:clrVal>
                                              <a:srgbClr val="00B000"/>
                                            </p:clrVal>
                                          </p:val>
                                        </p:tav>
                                        <p:tav tm="50000">
                                          <p:val>
                                            <p:clrVal>
                                              <a:srgbClr val="66CCFF"/>
                                            </p:clrVal>
                                          </p:val>
                                        </p:tav>
                                      </p:tavLst>
                                    </p:anim>
                                    <p:set>
                                      <p:cBhvr>
                                        <p:cTn dur="80" id="9"/>
                                        <p:tgtEl>
                                          <p:spTgt spid="1049167">
                                            <p:txEl>
                                              <p:charRg st="0" end="91"/>
                                            </p:txEl>
                                          </p:spTgt>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2" presetSubtype="8">
                                  <p:stCondLst>
                                    <p:cond delay="0"/>
                                  </p:stCondLst>
                                  <p:childTnLst>
                                    <p:set>
                                      <p:cBhvr>
                                        <p:cTn dur="1" fill="hold" id="13">
                                          <p:stCondLst>
                                            <p:cond delay="0"/>
                                          </p:stCondLst>
                                        </p:cTn>
                                        <p:tgtEl>
                                          <p:spTgt spid="1049167">
                                            <p:txEl>
                                              <p:charRg st="92" end="116"/>
                                            </p:txEl>
                                          </p:spTgt>
                                        </p:tgtEl>
                                        <p:attrNameLst>
                                          <p:attrName>style.visibility</p:attrName>
                                        </p:attrNameLst>
                                      </p:cBhvr>
                                      <p:to>
                                        <p:strVal val="visible"/>
                                      </p:to>
                                    </p:set>
                                    <p:anim calcmode="lin" valueType="num">
                                      <p:cBhvr additive="base">
                                        <p:cTn dur="500" fill="hold" id="14"/>
                                        <p:tgtEl>
                                          <p:spTgt spid="1049167">
                                            <p:txEl>
                                              <p:charRg st="92" end="116"/>
                                            </p:txEl>
                                          </p:spTgt>
                                        </p:tgtEl>
                                        <p:attrNameLst>
                                          <p:attrName>ppt_x</p:attrName>
                                        </p:attrNameLst>
                                      </p:cBhvr>
                                      <p:tavLst>
                                        <p:tav tm="0">
                                          <p:val>
                                            <p:strVal val="0-#ppt_w/2"/>
                                          </p:val>
                                        </p:tav>
                                        <p:tav tm="100000">
                                          <p:val>
                                            <p:strVal val="#ppt_x"/>
                                          </p:val>
                                        </p:tav>
                                      </p:tavLst>
                                    </p:anim>
                                    <p:anim calcmode="lin" valueType="num">
                                      <p:cBhvr additive="base">
                                        <p:cTn dur="500" fill="hold" id="15"/>
                                        <p:tgtEl>
                                          <p:spTgt spid="1049167">
                                            <p:txEl>
                                              <p:charRg st="92" end="116"/>
                                            </p:txEl>
                                          </p:spTgt>
                                        </p:tgtEl>
                                        <p:attrNameLst>
                                          <p:attrName>ppt_y</p:attrName>
                                        </p:attrNameLst>
                                      </p:cBhvr>
                                      <p:tavLst>
                                        <p:tav tm="0">
                                          <p:val>
                                            <p:strVal val="#ppt_y"/>
                                          </p:val>
                                        </p:tav>
                                        <p:tav tm="100000">
                                          <p:val>
                                            <p:strVal val="#ppt_y"/>
                                          </p:val>
                                        </p:tav>
                                      </p:tavLst>
                                    </p:anim>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12" presetSubtype="8">
                                  <p:stCondLst>
                                    <p:cond delay="0"/>
                                  </p:stCondLst>
                                  <p:childTnLst>
                                    <p:set>
                                      <p:cBhvr>
                                        <p:cTn dur="1" fill="hold" id="19">
                                          <p:stCondLst>
                                            <p:cond delay="0"/>
                                          </p:stCondLst>
                                        </p:cTn>
                                        <p:tgtEl>
                                          <p:spTgt spid="1049167">
                                            <p:txEl>
                                              <p:charRg st="117" end="141"/>
                                            </p:txEl>
                                          </p:spTgt>
                                        </p:tgtEl>
                                        <p:attrNameLst>
                                          <p:attrName>style.visibility</p:attrName>
                                        </p:attrNameLst>
                                      </p:cBhvr>
                                      <p:to>
                                        <p:strVal val="visible"/>
                                      </p:to>
                                    </p:set>
                                    <p:animEffect transition="in" filter="slide(fromLeft)">
                                      <p:cBhvr>
                                        <p:cTn dur="500" id="20"/>
                                        <p:tgtEl>
                                          <p:spTgt spid="1049167">
                                            <p:txEl>
                                              <p:charRg st="117" end="141"/>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12" presetSubtype="4">
                                  <p:stCondLst>
                                    <p:cond delay="0"/>
                                  </p:stCondLst>
                                  <p:childTnLst>
                                    <p:set>
                                      <p:cBhvr>
                                        <p:cTn dur="1" fill="hold" id="24">
                                          <p:stCondLst>
                                            <p:cond delay="0"/>
                                          </p:stCondLst>
                                        </p:cTn>
                                        <p:tgtEl>
                                          <p:spTgt spid="1049167">
                                            <p:txEl>
                                              <p:charRg st="142" end="166"/>
                                            </p:txEl>
                                          </p:spTgt>
                                        </p:tgtEl>
                                        <p:attrNameLst>
                                          <p:attrName>style.visibility</p:attrName>
                                        </p:attrNameLst>
                                      </p:cBhvr>
                                      <p:to>
                                        <p:strVal val="visible"/>
                                      </p:to>
                                    </p:set>
                                    <p:animEffect transition="in" filter="slide(fromBottom)">
                                      <p:cBhvr>
                                        <p:cTn dur="500" id="25"/>
                                        <p:tgtEl>
                                          <p:spTgt spid="1049167">
                                            <p:txEl>
                                              <p:charRg st="142" end="166"/>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12" presetSubtype="4">
                                  <p:stCondLst>
                                    <p:cond delay="0"/>
                                  </p:stCondLst>
                                  <p:childTnLst>
                                    <p:set>
                                      <p:cBhvr>
                                        <p:cTn dur="1" fill="hold" id="29">
                                          <p:stCondLst>
                                            <p:cond delay="0"/>
                                          </p:stCondLst>
                                        </p:cTn>
                                        <p:tgtEl>
                                          <p:spTgt spid="1049167">
                                            <p:txEl>
                                              <p:charRg st="167" end="189"/>
                                            </p:txEl>
                                          </p:spTgt>
                                        </p:tgtEl>
                                        <p:attrNameLst>
                                          <p:attrName>style.visibility</p:attrName>
                                        </p:attrNameLst>
                                      </p:cBhvr>
                                      <p:to>
                                        <p:strVal val="visible"/>
                                      </p:to>
                                    </p:set>
                                    <p:animEffect transition="in" filter="slide(fromBottom)">
                                      <p:cBhvr>
                                        <p:cTn dur="500" id="30"/>
                                        <p:tgtEl>
                                          <p:spTgt spid="1049167">
                                            <p:txEl>
                                              <p:charRg st="167" end="189"/>
                                            </p:txEl>
                                          </p:spTgt>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12" presetSubtype="8">
                                  <p:stCondLst>
                                    <p:cond delay="0"/>
                                  </p:stCondLst>
                                  <p:childTnLst>
                                    <p:set>
                                      <p:cBhvr>
                                        <p:cTn dur="1" fill="hold" id="34">
                                          <p:stCondLst>
                                            <p:cond delay="0"/>
                                          </p:stCondLst>
                                        </p:cTn>
                                        <p:tgtEl>
                                          <p:spTgt spid="1049167">
                                            <p:txEl>
                                              <p:charRg st="190" end="219"/>
                                            </p:txEl>
                                          </p:spTgt>
                                        </p:tgtEl>
                                        <p:attrNameLst>
                                          <p:attrName>style.visibility</p:attrName>
                                        </p:attrNameLst>
                                      </p:cBhvr>
                                      <p:to>
                                        <p:strVal val="visible"/>
                                      </p:to>
                                    </p:set>
                                    <p:animEffect transition="in" filter="slide(fromLeft)">
                                      <p:cBhvr>
                                        <p:cTn dur="500" id="35"/>
                                        <p:tgtEl>
                                          <p:spTgt spid="1049167">
                                            <p:txEl>
                                              <p:charRg st="190" end="219"/>
                                            </p:txEl>
                                          </p:spTgt>
                                        </p:tgtEl>
                                      </p:cBhvr>
                                    </p:animEffect>
                                  </p:childTnLst>
                                </p:cTn>
                              </p:par>
                            </p:childTnLst>
                          </p:cTn>
                        </p:par>
                      </p:childTnLst>
                    </p:cTn>
                  </p:par>
                  <p:par>
                    <p:cTn fill="hold" id="36" nodeType="clickPar">
                      <p:stCondLst>
                        <p:cond delay="indefinite"/>
                      </p:stCondLst>
                      <p:childTnLst>
                        <p:par>
                          <p:cTn fill="hold" id="37" nodeType="withGroup">
                            <p:stCondLst>
                              <p:cond delay="0"/>
                            </p:stCondLst>
                            <p:childTnLst>
                              <p:par>
                                <p:cTn fill="hold" id="38" nodeType="clickEffect" presetClass="entr" presetID="12" presetSubtype="8">
                                  <p:stCondLst>
                                    <p:cond delay="0"/>
                                  </p:stCondLst>
                                  <p:childTnLst>
                                    <p:set>
                                      <p:cBhvr>
                                        <p:cTn dur="1" fill="hold" id="39">
                                          <p:stCondLst>
                                            <p:cond delay="0"/>
                                          </p:stCondLst>
                                        </p:cTn>
                                        <p:tgtEl>
                                          <p:spTgt spid="1049167">
                                            <p:txEl>
                                              <p:charRg st="220" end="242"/>
                                            </p:txEl>
                                          </p:spTgt>
                                        </p:tgtEl>
                                        <p:attrNameLst>
                                          <p:attrName>style.visibility</p:attrName>
                                        </p:attrNameLst>
                                      </p:cBhvr>
                                      <p:to>
                                        <p:strVal val="visible"/>
                                      </p:to>
                                    </p:set>
                                    <p:animEffect transition="in" filter="slide(fromLeft)">
                                      <p:cBhvr>
                                        <p:cTn dur="500" id="40"/>
                                        <p:tgtEl>
                                          <p:spTgt spid="1049167">
                                            <p:txEl>
                                              <p:charRg st="220" end="2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241" name=""/>
        <p:cNvGrpSpPr/>
        <p:nvPr/>
      </p:nvGrpSpPr>
      <p:grpSpPr>
        <a:xfrm rot="0">
          <a:off x="0" y="0"/>
          <a:ext cx="0" cy="0"/>
          <a:chOff x="0" y="0"/>
          <a:chExt cx="0" cy="0"/>
        </a:xfrm>
      </p:grpSpPr>
      <p:sp>
        <p:nvSpPr>
          <p:cNvPr id="1049170" name="Slide Number Placeholder 5"/>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44</a:t>
            </a:fld>
            <a:endParaRPr altLang="en-US" sz="1400" lang="ar-SA"/>
          </a:p>
        </p:txBody>
      </p:sp>
      <p:sp>
        <p:nvSpPr>
          <p:cNvPr id="1049171" name="AutoShape 2"/>
          <p:cNvSpPr/>
          <p:nvPr>
            <p:ph type="title" sz="full" idx="0"/>
          </p:nvPr>
        </p:nvSpPr>
        <p:spPr>
          <a:xfrm rot="0">
            <a:off x="457200" y="15240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lvl="0"/>
            <a:r>
              <a:rPr altLang="en-US" b="1" sz="3200" lang="en-US">
                <a:solidFill>
                  <a:srgbClr val="FF3300"/>
                </a:solidFill>
              </a:rPr>
              <a:t>Linear Pharmacokinetics</a:t>
            </a:r>
          </a:p>
        </p:txBody>
      </p:sp>
      <p:sp>
        <p:nvSpPr>
          <p:cNvPr id="1049172" name="Rectangle 3"/>
          <p:cNvSpPr/>
          <p:nvPr/>
        </p:nvSpPr>
        <p:spPr>
          <a:xfrm rot="0">
            <a:off x="0" y="1066800"/>
            <a:ext cx="5715000" cy="57912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indent="-342900" lvl="0" marL="342900">
              <a:spcBef>
                <a:spcPct val="20000"/>
              </a:spcBef>
              <a:buFontTx/>
              <a:buChar char="•"/>
            </a:pPr>
            <a:r>
              <a:rPr altLang="en-US" b="1" sz="2400" lang="en-US">
                <a:solidFill>
                  <a:srgbClr val="00B0F0"/>
                </a:solidFill>
              </a:rPr>
              <a:t>Linear = rate of elimination is proportional to amount of drug present.</a:t>
            </a:r>
          </a:p>
          <a:p>
            <a:pPr indent="-342900" lvl="0" marL="342900">
              <a:spcBef>
                <a:spcPct val="20000"/>
              </a:spcBef>
              <a:buFontTx/>
              <a:buChar char="•"/>
            </a:pPr>
            <a:r>
              <a:rPr altLang="en-US" b="1" sz="2400" lang="en-US">
                <a:solidFill>
                  <a:srgbClr val="00FF00"/>
                </a:solidFill>
              </a:rPr>
              <a:t>Dosage increases result in proportional increase in plasma drug levels</a:t>
            </a:r>
          </a:p>
          <a:p>
            <a:pPr indent="-342900" lvl="0" marL="342900">
              <a:spcBef>
                <a:spcPct val="20000"/>
              </a:spcBef>
              <a:buFontTx/>
              <a:buChar char="•"/>
            </a:pPr>
            <a:r>
              <a:rPr altLang="en-US" b="1" sz="2400" lang="en-US">
                <a:solidFill>
                  <a:srgbClr val="CC3399"/>
                </a:solidFill>
              </a:rPr>
              <a:t>Dose or conc.-independent PK</a:t>
            </a:r>
          </a:p>
          <a:p>
            <a:pPr indent="-342900" lvl="0" marL="342900">
              <a:spcBef>
                <a:spcPct val="20000"/>
              </a:spcBef>
              <a:buFontTx/>
              <a:buChar char="•"/>
            </a:pPr>
            <a:r>
              <a:rPr altLang="en-US" b="1" sz="2400" lang="en-US"/>
              <a:t>It means all PK parameters are constant, not depend on conc.</a:t>
            </a:r>
          </a:p>
          <a:p>
            <a:pPr indent="-342900" lvl="0" marL="342900">
              <a:spcBef>
                <a:spcPct val="20000"/>
              </a:spcBef>
              <a:buFontTx/>
              <a:buChar char="•"/>
            </a:pPr>
            <a:r>
              <a:rPr altLang="en-US" b="1" sz="2400" lang="en-US"/>
              <a:t>Change in the dose lead to change in drug conc.</a:t>
            </a:r>
          </a:p>
        </p:txBody>
      </p:sp>
      <p:graphicFrame>
        <p:nvGraphicFramePr>
          <p:cNvPr id="4194332" name=""/>
          <p:cNvGraphicFramePr>
            <a:graphicFrameLocks/>
          </p:cNvGraphicFramePr>
          <p:nvPr/>
        </p:nvGraphicFramePr>
        <p:xfrm rot="0">
          <a:off x="5334000" y="1676400"/>
          <a:ext cx="3810000" cy="4114800"/>
        </p:xfrm>
        <a:graphic>
          <a:graphicData uri="http://schemas.openxmlformats.org/presentationml/2006/ole">
            <mc:AlternateContent xmlns:mc="http://schemas.openxmlformats.org/markup-compatibility/2006">
              <mc:Choice xmlns:v="urn:schemas-microsoft-com:vml" Requires="v">
                <p:oleObj name="Chart" r:id="rId1" spid="" imgH="4114800" imgW="3810000" showAsIcon="0" progId="MSGraph.Chart.8">
                  <p:embed followColorScheme="none"/>
                  <p:pic>
                    <p:nvPicPr>
                      <p:cNvPr id="2097194" name="Object 4"/>
                      <p:cNvPicPr>
                        <a:picLocks/>
                      </p:cNvPicPr>
                      <p:nvPr>
                        <p:ph sz="full" idx="1"/>
                      </p:nvPr>
                    </p:nvPicPr>
                    <p:blipFill>
                      <a:blip xmlns:r="http://schemas.openxmlformats.org/officeDocument/2006/relationships" r:embed="rId2"/>
                      <a:srcRect l="0" t="0" r="0" b="0"/>
                      <a:stretch>
                        <a:fillRect/>
                      </a:stretch>
                    </p:blipFill>
                    <p:spPr bwMode="auto">
                      <a:xfrm rot="0">
                        <a:off x="5334000" y="1676400"/>
                        <a:ext cx="3810000" cy="4114800"/>
                      </a:xfrm>
                      <a:prstGeom prst="rect"/>
                      <a:noFill/>
                      <a:ln>
                        <a:noFill/>
                      </a:ln>
                    </p:spPr>
                  </p:pic>
                </p:oleObj>
              </mc:Choice>
              <mc:Fallback>
                <p:oleObj name="Chart" r:id="rId1" spid="" imgH="4114800" imgW="3810000" showAsIcon="0" progId="MSGraph.Chart.8">
                  <p:embed followColorScheme="none"/>
                  <p:pic>
                    <p:nvPicPr>
                      <p:cNvPr id="2097194" name="Object 4"/>
                      <p:cNvPicPr>
                        <a:picLocks/>
                      </p:cNvPicPr>
                      <p:nvPr>
                        <p:ph sz="full" idx="1"/>
                      </p:nvPr>
                    </p:nvPicPr>
                    <p:blipFill>
                      <a:blip xmlns:r="http://schemas.openxmlformats.org/officeDocument/2006/relationships" r:embed="rId2"/>
                      <a:srcRect l="0" t="0" r="0" b="0"/>
                      <a:stretch>
                        <a:fillRect/>
                      </a:stretch>
                    </p:blipFill>
                    <p:spPr bwMode="auto">
                      <a:xfrm rot="0">
                        <a:off x="5334000" y="1676400"/>
                        <a:ext cx="3810000" cy="4114800"/>
                      </a:xfrm>
                      <a:prstGeom prst="rect"/>
                      <a:noFill/>
                      <a:ln>
                        <a:noFill/>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1" showMasterSp="1">
  <p:cSld>
    <p:spTree>
      <p:nvGrpSpPr>
        <p:cNvPr id="245" name=""/>
        <p:cNvGrpSpPr/>
        <p:nvPr/>
      </p:nvGrpSpPr>
      <p:grpSpPr>
        <a:xfrm rot="0">
          <a:off x="0" y="0"/>
          <a:ext cx="0" cy="0"/>
          <a:chOff x="0" y="0"/>
          <a:chExt cx="0" cy="0"/>
        </a:xfrm>
      </p:grpSpPr>
      <p:sp>
        <p:nvSpPr>
          <p:cNvPr id="1049177" name="Slide Number Placeholder 5"/>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45</a:t>
            </a:fld>
            <a:endParaRPr altLang="en-US" sz="1400" lang="ar-SA"/>
          </a:p>
        </p:txBody>
      </p:sp>
      <p:sp>
        <p:nvSpPr>
          <p:cNvPr id="1049178" name="Rectangle 2"/>
          <p:cNvSpPr/>
          <p:nvPr/>
        </p:nvSpPr>
        <p:spPr>
          <a:xfrm rot="0">
            <a:off x="228600" y="1676400"/>
            <a:ext cx="5562600" cy="50292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Low" indent="-342900" lvl="0" marL="342900">
              <a:spcBef>
                <a:spcPct val="20000"/>
              </a:spcBef>
              <a:buFontTx/>
              <a:buChar char="•"/>
            </a:pPr>
            <a:r>
              <a:rPr altLang="en-US" b="1" sz="2400" lang="en-US"/>
              <a:t>Nonlinear = rate of elimination is constant regardless of amount of drug present</a:t>
            </a:r>
          </a:p>
          <a:p>
            <a:pPr algn="justLow" indent="-342900" lvl="0" marL="342900">
              <a:spcBef>
                <a:spcPct val="20000"/>
              </a:spcBef>
              <a:buFontTx/>
              <a:buChar char="•"/>
            </a:pPr>
            <a:r>
              <a:rPr altLang="en-US" b="1" sz="2400" lang="en-US"/>
              <a:t>Dose or conc.-dependent PK</a:t>
            </a:r>
          </a:p>
          <a:p>
            <a:pPr algn="justLow" indent="-342900" lvl="0" marL="342900">
              <a:spcBef>
                <a:spcPct val="20000"/>
              </a:spcBef>
              <a:buFontTx/>
              <a:buChar char="•"/>
            </a:pPr>
            <a:r>
              <a:rPr altLang="en-US" b="1" sz="2400" lang="en-US"/>
              <a:t>It means PK parameters depend on conc.</a:t>
            </a:r>
          </a:p>
          <a:p>
            <a:pPr algn="justLow" indent="-342900" lvl="0" marL="342900">
              <a:spcBef>
                <a:spcPct val="20000"/>
              </a:spcBef>
              <a:buFontTx/>
              <a:buChar char="•"/>
            </a:pPr>
            <a:r>
              <a:rPr altLang="en-US" b="1" sz="2400" lang="en-US"/>
              <a:t>Dosage increases saturate binding sites and result in non-proportional ± in drug levels</a:t>
            </a:r>
          </a:p>
          <a:p>
            <a:pPr algn="justLow" indent="-342900" lvl="0" marL="342900">
              <a:spcBef>
                <a:spcPct val="20000"/>
              </a:spcBef>
              <a:buFontTx/>
              <a:buChar char="•"/>
            </a:pPr>
            <a:r>
              <a:rPr altLang="en-US" b="1" sz="2400" lang="en-US"/>
              <a:t>Then change in the dose does not lead to change in drug conc.</a:t>
            </a:r>
          </a:p>
        </p:txBody>
      </p:sp>
      <p:graphicFrame>
        <p:nvGraphicFramePr>
          <p:cNvPr id="4194333" name=""/>
          <p:cNvGraphicFramePr>
            <a:graphicFrameLocks/>
          </p:cNvGraphicFramePr>
          <p:nvPr/>
        </p:nvGraphicFramePr>
        <p:xfrm rot="0">
          <a:off x="5791200" y="1600200"/>
          <a:ext cx="3352800" cy="4114800"/>
        </p:xfrm>
        <a:graphic>
          <a:graphicData uri="http://schemas.openxmlformats.org/presentationml/2006/ole">
            <mc:AlternateContent xmlns:mc="http://schemas.openxmlformats.org/markup-compatibility/2006">
              <mc:Choice xmlns:v="urn:schemas-microsoft-com:vml" Requires="v">
                <p:oleObj name="Chart" r:id="rId1" spid="" imgH="4114800" imgW="3352800" showAsIcon="0" progId="MSGraph.Chart.8">
                  <p:embed followColorScheme="none"/>
                  <p:pic>
                    <p:nvPicPr>
                      <p:cNvPr id="2097195" name="Object 3"/>
                      <p:cNvPicPr>
                        <a:picLocks/>
                      </p:cNvPicPr>
                      <p:nvPr>
                        <p:ph sz="full" idx="1"/>
                      </p:nvPr>
                    </p:nvPicPr>
                    <p:blipFill>
                      <a:blip xmlns:r="http://schemas.openxmlformats.org/officeDocument/2006/relationships" r:embed="rId2"/>
                      <a:srcRect l="8000" t="0" r="0" b="0"/>
                      <a:stretch>
                        <a:fillRect/>
                      </a:stretch>
                    </p:blipFill>
                    <p:spPr bwMode="auto">
                      <a:xfrm rot="0">
                        <a:off x="5791200" y="1600200"/>
                        <a:ext cx="3352800" cy="4114800"/>
                      </a:xfrm>
                      <a:prstGeom prst="rect"/>
                      <a:noFill/>
                      <a:ln>
                        <a:noFill/>
                      </a:ln>
                    </p:spPr>
                  </p:pic>
                </p:oleObj>
              </mc:Choice>
              <mc:Fallback>
                <p:oleObj name="Chart" r:id="rId1" spid="" imgH="4114800" imgW="3352800" showAsIcon="0" progId="MSGraph.Chart.8">
                  <p:embed followColorScheme="none"/>
                  <p:pic>
                    <p:nvPicPr>
                      <p:cNvPr id="2097195" name="Object 3"/>
                      <p:cNvPicPr>
                        <a:picLocks/>
                      </p:cNvPicPr>
                      <p:nvPr>
                        <p:ph sz="full" idx="1"/>
                      </p:nvPr>
                    </p:nvPicPr>
                    <p:blipFill>
                      <a:blip xmlns:r="http://schemas.openxmlformats.org/officeDocument/2006/relationships" r:embed="rId2"/>
                      <a:srcRect l="8000" t="0" r="0" b="0"/>
                      <a:stretch>
                        <a:fillRect/>
                      </a:stretch>
                    </p:blipFill>
                    <p:spPr bwMode="auto">
                      <a:xfrm rot="0">
                        <a:off x="5791200" y="1600200"/>
                        <a:ext cx="3352800" cy="4114800"/>
                      </a:xfrm>
                      <a:prstGeom prst="rect"/>
                      <a:noFill/>
                      <a:ln>
                        <a:noFill/>
                      </a:ln>
                    </p:spPr>
                  </p:pic>
                </p:oleObj>
              </mc:Fallback>
            </mc:AlternateContent>
          </a:graphicData>
        </a:graphic>
      </p:graphicFrame>
      <p:sp>
        <p:nvSpPr>
          <p:cNvPr id="1049179" name="AutoShape 2"/>
          <p:cNvSpPr/>
          <p:nvPr>
            <p:ph type="title" sz="full" idx="0"/>
          </p:nvPr>
        </p:nvSpPr>
        <p:spPr>
          <a:xfrm rot="0">
            <a:off x="457200" y="30480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lvl="0"/>
            <a:r>
              <a:rPr altLang="en-US" b="1" sz="3200" lang="en-US">
                <a:solidFill>
                  <a:srgbClr val="FF3300"/>
                </a:solidFill>
              </a:rPr>
              <a:t>Nonlinear Pharmacokinetics</a:t>
            </a:r>
          </a:p>
        </p:txBody>
      </p:sp>
    </p:spTree>
  </p:cSld>
  <p:clrMapOvr>
    <a:masterClrMapping/>
  </p:clrMapOvr>
  <p:transition spd="fast" advClick="1">
    <p:newsflash/>
  </p:transition>
</p:sld>
</file>

<file path=ppt/slides/slide46.xml><?xml version="1.0" encoding="utf-8"?>
<p:sld xmlns:a="http://schemas.openxmlformats.org/drawingml/2006/main" xmlns:r="http://schemas.openxmlformats.org/officeDocument/2006/relationships" xmlns:p="http://schemas.openxmlformats.org/presentationml/2006/main" show="1" showMasterSp="1">
  <p:cSld>
    <p:spTree>
      <p:nvGrpSpPr>
        <p:cNvPr id="248" name=""/>
        <p:cNvGrpSpPr/>
        <p:nvPr/>
      </p:nvGrpSpPr>
      <p:grpSpPr>
        <a:xfrm rot="0">
          <a:off x="0" y="0"/>
          <a:ext cx="0" cy="0"/>
          <a:chOff x="0" y="0"/>
          <a:chExt cx="0" cy="0"/>
        </a:xfrm>
      </p:grpSpPr>
      <p:sp>
        <p:nvSpPr>
          <p:cNvPr id="1049182"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46</a:t>
            </a:fld>
            <a:endParaRPr altLang="en-US" sz="1400" lang="ar-SA"/>
          </a:p>
        </p:txBody>
      </p:sp>
      <p:sp>
        <p:nvSpPr>
          <p:cNvPr id="1049183" name="Rectangle 2"/>
          <p:cNvSpPr/>
          <p:nvPr/>
        </p:nvSpPr>
        <p:spPr>
          <a:xfrm rot="0">
            <a:off x="55562" y="3486150"/>
            <a:ext cx="1625600" cy="698500"/>
          </a:xfrm>
          <a:prstGeom prst="rect"/>
          <a:noFill/>
          <a:ln>
            <a:noFill/>
          </a:ln>
        </p:spPr>
        <p:txBody>
          <a:bodyPr anchor="t" bIns="44450" lIns="90488" rIns="90488" tIns="4445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sz="2000" lang="en-GB"/>
              <a:t>Rate of eliminat’n </a:t>
            </a:r>
          </a:p>
        </p:txBody>
      </p:sp>
      <p:sp>
        <p:nvSpPr>
          <p:cNvPr id="1049184" name="Line 3"/>
          <p:cNvSpPr/>
          <p:nvPr/>
        </p:nvSpPr>
        <p:spPr>
          <a:xfrm rot="0">
            <a:off x="5867400" y="2911475"/>
            <a:ext cx="0" cy="2411412"/>
          </a:xfrm>
          <a:prstGeom prst="line"/>
          <a:noFill/>
          <a:ln w="12700" cap="flat" cmpd="sng">
            <a:solidFill>
              <a:schemeClr val="dk1">
                <a:alpha val="100000"/>
              </a:schemeClr>
            </a:solidFill>
            <a:prstDash val="solid"/>
            <a:round/>
          </a:ln>
        </p:spPr>
      </p:sp>
      <p:sp>
        <p:nvSpPr>
          <p:cNvPr id="1049185" name="Line 4"/>
          <p:cNvSpPr/>
          <p:nvPr/>
        </p:nvSpPr>
        <p:spPr>
          <a:xfrm rot="0">
            <a:off x="5881687" y="5335587"/>
            <a:ext cx="2640012" cy="0"/>
          </a:xfrm>
          <a:prstGeom prst="line"/>
          <a:noFill/>
          <a:ln w="12700" cap="flat" cmpd="sng">
            <a:solidFill>
              <a:schemeClr val="dk1">
                <a:alpha val="100000"/>
              </a:schemeClr>
            </a:solidFill>
            <a:prstDash val="solid"/>
            <a:round/>
          </a:ln>
        </p:spPr>
      </p:sp>
      <p:sp>
        <p:nvSpPr>
          <p:cNvPr id="1049186" name="Rectangle 5"/>
          <p:cNvSpPr/>
          <p:nvPr/>
        </p:nvSpPr>
        <p:spPr>
          <a:xfrm rot="0">
            <a:off x="4398962" y="3409950"/>
            <a:ext cx="1473200" cy="698500"/>
          </a:xfrm>
          <a:prstGeom prst="rect"/>
          <a:noFill/>
          <a:ln>
            <a:noFill/>
          </a:ln>
        </p:spPr>
        <p:txBody>
          <a:bodyPr anchor="t" bIns="44450" lIns="90488" rIns="90488" tIns="4445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sz="2000" lang="en-GB"/>
              <a:t>Rate of eliminat’n</a:t>
            </a:r>
          </a:p>
        </p:txBody>
      </p:sp>
      <p:sp>
        <p:nvSpPr>
          <p:cNvPr id="1049187" name="Arc 6"/>
          <p:cNvSpPr/>
          <p:nvPr/>
        </p:nvSpPr>
        <p:spPr bwMode="auto">
          <a:xfrm rot="10800000">
            <a:off x="5870575" y="2820987"/>
            <a:ext cx="2414587" cy="2565400"/>
          </a:xfrm>
          <a:custGeom>
            <a:avLst/>
            <a:gdLst>
              <a:gd name="l" fmla="*/ 0 w 21586"/>
              <a:gd name="t" fmla="*/ 0 h 21600"/>
              <a:gd name="r" fmla="*/ 21586 w 21586"/>
              <a:gd name="b" fmla="*/ 21600 h 21600"/>
            </a:gdLst>
            <a:ahLst/>
            <a:rect l="l" t="t" r="r" b="b"/>
            <a:pathLst>
              <a:path w="21586" h="21600" fill="none">
                <a:moveTo>
                  <a:pt x="21585" y="788"/>
                </a:moveTo>
                <a:cubicBezTo>
                  <a:pt x="21161" y="12403"/>
                  <a:pt x="11622" y="21599"/>
                  <a:pt x="0" y="21600"/>
                </a:cubicBezTo>
              </a:path>
              <a:path w="21586" h="21600" stroke="0">
                <a:moveTo>
                  <a:pt x="21585" y="788"/>
                </a:moveTo>
                <a:cubicBezTo>
                  <a:pt x="21161" y="12403"/>
                  <a:pt x="11622" y="21599"/>
                  <a:pt x="0" y="21600"/>
                </a:cubicBezTo>
                <a:lnTo>
                  <a:pt x="0" y="0"/>
                </a:lnTo>
                <a:lnTo>
                  <a:pt x="21585" y="788"/>
                </a:lnTo>
              </a:path>
            </a:pathLst>
          </a:custGeom>
          <a:noFill/>
          <a:ln w="25400" cap="rnd" cmpd="sng">
            <a:solidFill>
              <a:schemeClr val="dk1">
                <a:alpha val="100000"/>
              </a:schemeClr>
            </a:solidFill>
            <a:prstDash val="solid"/>
            <a:round/>
          </a:ln>
        </p:spPr>
      </p:sp>
      <p:sp>
        <p:nvSpPr>
          <p:cNvPr id="1049188" name="Rectangle 7"/>
          <p:cNvSpPr/>
          <p:nvPr/>
        </p:nvSpPr>
        <p:spPr>
          <a:xfrm rot="0">
            <a:off x="1655762" y="5314950"/>
            <a:ext cx="2016125" cy="393700"/>
          </a:xfrm>
          <a:prstGeom prst="rect"/>
          <a:noFill/>
          <a:ln>
            <a:noFill/>
          </a:ln>
        </p:spPr>
        <p:txBody>
          <a:bodyPr anchor="t" bIns="44450" lIns="90488" rIns="90488" tIns="4445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sz="2000" lang="en-GB"/>
              <a:t>Blood drug conc</a:t>
            </a:r>
          </a:p>
        </p:txBody>
      </p:sp>
      <p:sp>
        <p:nvSpPr>
          <p:cNvPr id="1049189" name="Rectangle 8"/>
          <p:cNvSpPr/>
          <p:nvPr/>
        </p:nvSpPr>
        <p:spPr>
          <a:xfrm rot="0">
            <a:off x="6151562" y="5314950"/>
            <a:ext cx="2016125" cy="393700"/>
          </a:xfrm>
          <a:prstGeom prst="rect"/>
          <a:noFill/>
          <a:ln>
            <a:noFill/>
          </a:ln>
        </p:spPr>
        <p:txBody>
          <a:bodyPr anchor="t" bIns="44450" lIns="90488" rIns="90488" tIns="4445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sz="2000" lang="en-GB"/>
              <a:t>Blood drug conc</a:t>
            </a:r>
          </a:p>
        </p:txBody>
      </p:sp>
      <p:sp>
        <p:nvSpPr>
          <p:cNvPr id="1049190" name="Rectangle 9"/>
          <p:cNvSpPr/>
          <p:nvPr/>
        </p:nvSpPr>
        <p:spPr>
          <a:xfrm rot="0">
            <a:off x="1096962" y="1185862"/>
            <a:ext cx="3043237" cy="1063625"/>
          </a:xfrm>
          <a:prstGeom prst="rect"/>
          <a:noFill/>
          <a:ln>
            <a:noFill/>
          </a:ln>
        </p:spPr>
        <p:txBody>
          <a:bodyPr anchor="t" bIns="44450" lIns="90488" rIns="90488" tIns="4445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3200" lang="en-GB">
                <a:solidFill>
                  <a:srgbClr val="FF3300"/>
                </a:solidFill>
                <a:latin typeface="Comic Sans MS" pitchFamily="66" charset="0"/>
              </a:rPr>
              <a:t>Linear kinetics</a:t>
            </a:r>
          </a:p>
          <a:p>
            <a:pPr algn="ctr" lvl="0"/>
            <a:r>
              <a:rPr altLang="en-US" b="1" sz="3200" lang="en-GB">
                <a:solidFill>
                  <a:srgbClr val="FF3300"/>
                </a:solidFill>
                <a:latin typeface="Comic Sans MS" pitchFamily="66" charset="0"/>
              </a:rPr>
              <a:t>(most drugs)</a:t>
            </a:r>
          </a:p>
        </p:txBody>
      </p:sp>
      <p:sp>
        <p:nvSpPr>
          <p:cNvPr id="1049191" name="Rectangle 10"/>
          <p:cNvSpPr/>
          <p:nvPr/>
        </p:nvSpPr>
        <p:spPr>
          <a:xfrm rot="0">
            <a:off x="5445125" y="881062"/>
            <a:ext cx="3302000" cy="1550987"/>
          </a:xfrm>
          <a:prstGeom prst="rect"/>
          <a:noFill/>
          <a:ln>
            <a:noFill/>
          </a:ln>
        </p:spPr>
        <p:txBody>
          <a:bodyPr anchor="t" bIns="44450" lIns="90488" rIns="90488" tIns="4445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3200" lang="en-GB">
                <a:solidFill>
                  <a:schemeClr val="accent2"/>
                </a:solidFill>
                <a:latin typeface="Comic Sans MS" pitchFamily="66" charset="0"/>
              </a:rPr>
              <a:t>Non-linear</a:t>
            </a:r>
          </a:p>
          <a:p>
            <a:pPr algn="ctr" lvl="0"/>
            <a:r>
              <a:rPr altLang="en-US" b="1" sz="3200" lang="en-GB">
                <a:solidFill>
                  <a:schemeClr val="accent2"/>
                </a:solidFill>
                <a:latin typeface="Comic Sans MS" pitchFamily="66" charset="0"/>
              </a:rPr>
              <a:t>kinetics</a:t>
            </a:r>
          </a:p>
          <a:p>
            <a:pPr algn="ctr" lvl="0"/>
            <a:r>
              <a:rPr altLang="en-US" b="1" sz="3200" lang="en-GB">
                <a:solidFill>
                  <a:schemeClr val="accent2"/>
                </a:solidFill>
                <a:latin typeface="Comic Sans MS" pitchFamily="66" charset="0"/>
              </a:rPr>
              <a:t>(e.g. phenytoin</a:t>
            </a:r>
            <a:r>
              <a:rPr altLang="en-US" b="1" sz="3200" lang="en-GB">
                <a:solidFill>
                  <a:srgbClr val="FFFF00"/>
                </a:solidFill>
                <a:latin typeface="Comic Sans MS" pitchFamily="66" charset="0"/>
              </a:rPr>
              <a:t>)</a:t>
            </a:r>
          </a:p>
        </p:txBody>
      </p:sp>
      <p:sp>
        <p:nvSpPr>
          <p:cNvPr id="1049192" name="Line 11"/>
          <p:cNvSpPr/>
          <p:nvPr/>
        </p:nvSpPr>
        <p:spPr>
          <a:xfrm rot="0">
            <a:off x="1524000" y="2911475"/>
            <a:ext cx="0" cy="2411412"/>
          </a:xfrm>
          <a:prstGeom prst="line"/>
          <a:noFill/>
          <a:ln w="12700" cap="flat" cmpd="sng">
            <a:solidFill>
              <a:schemeClr val="dk1">
                <a:alpha val="100000"/>
              </a:schemeClr>
            </a:solidFill>
            <a:prstDash val="solid"/>
            <a:round/>
          </a:ln>
        </p:spPr>
      </p:sp>
      <p:sp>
        <p:nvSpPr>
          <p:cNvPr id="1049193" name="Line 12"/>
          <p:cNvSpPr/>
          <p:nvPr/>
        </p:nvSpPr>
        <p:spPr>
          <a:xfrm rot="0">
            <a:off x="1538287" y="5335587"/>
            <a:ext cx="2640012" cy="0"/>
          </a:xfrm>
          <a:prstGeom prst="line"/>
          <a:noFill/>
          <a:ln w="12700" cap="flat" cmpd="sng">
            <a:solidFill>
              <a:schemeClr val="dk1">
                <a:alpha val="100000"/>
              </a:schemeClr>
            </a:solidFill>
            <a:prstDash val="solid"/>
            <a:round/>
          </a:ln>
        </p:spPr>
      </p:sp>
      <p:sp>
        <p:nvSpPr>
          <p:cNvPr id="1049194" name="Line 13"/>
          <p:cNvSpPr/>
          <p:nvPr/>
        </p:nvSpPr>
        <p:spPr>
          <a:xfrm rot="0" flipV="1">
            <a:off x="1550987" y="3101975"/>
            <a:ext cx="2157412" cy="2259012"/>
          </a:xfrm>
          <a:prstGeom prst="line"/>
          <a:noFill/>
          <a:ln w="25400" cap="flat" cmpd="sng">
            <a:solidFill>
              <a:schemeClr val="dk1">
                <a:alpha val="100000"/>
              </a:schemeClr>
            </a:solidFill>
            <a:prstDash val="solid"/>
            <a:round/>
          </a:ln>
        </p:spPr>
      </p:sp>
    </p:spTree>
  </p:cSld>
  <p:clrMapOvr>
    <a:masterClrMapping/>
  </p:clrMapOvr>
  <p:transition spd="fast" advClick="1"/>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251" name=""/>
        <p:cNvGrpSpPr/>
        <p:nvPr/>
      </p:nvGrpSpPr>
      <p:grpSpPr>
        <a:xfrm rot="0">
          <a:off x="0" y="0"/>
          <a:ext cx="0" cy="0"/>
          <a:chOff x="0" y="0"/>
          <a:chExt cx="0" cy="0"/>
        </a:xfrm>
      </p:grpSpPr>
      <p:sp>
        <p:nvSpPr>
          <p:cNvPr id="1049197"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47</a:t>
            </a:fld>
            <a:endParaRPr altLang="en-US" sz="1400" lang="ar-SA"/>
          </a:p>
        </p:txBody>
      </p:sp>
      <p:sp>
        <p:nvSpPr>
          <p:cNvPr id="1049198" name="Rectangle 2"/>
          <p:cNvSpPr/>
          <p:nvPr/>
        </p:nvSpPr>
        <p:spPr>
          <a:xfrm rot="0">
            <a:off x="0" y="152400"/>
            <a:ext cx="9144000" cy="94615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sz="2800" lang="zh-CN">
                <a:solidFill>
                  <a:srgbClr val="FF3300"/>
                </a:solidFill>
                <a:ea typeface="Times New Roman" pitchFamily="18" charset="0"/>
              </a:rPr>
              <a:t>Linear and nonlinear pharmacokinetics</a:t>
            </a:r>
          </a:p>
          <a:p>
            <a:pPr lvl="0"/>
            <a:endParaRPr altLang="en-US" b="1" sz="2800" lang="en-GB">
              <a:solidFill>
                <a:srgbClr val="FFFF00"/>
              </a:solidFill>
            </a:endParaRPr>
          </a:p>
        </p:txBody>
      </p:sp>
      <p:graphicFrame>
        <p:nvGraphicFramePr>
          <p:cNvPr id="4194334" name=""/>
          <p:cNvGraphicFramePr>
            <a:graphicFrameLocks/>
          </p:cNvGraphicFramePr>
          <p:nvPr/>
        </p:nvGraphicFramePr>
        <p:xfrm rot="0">
          <a:off x="152400" y="885825"/>
          <a:ext cx="8763000" cy="5668962"/>
        </p:xfrm>
        <a:graphic>
          <a:graphicData uri="http://schemas.openxmlformats.org/drawingml/2006/table">
            <a:tbl>
              <a:tblPr/>
              <a:tblGrid>
                <a:gridCol w="4381500"/>
                <a:gridCol w="4381500"/>
              </a:tblGrid>
              <a:tr h="396874">
                <a:tc>
                  <a:txBody>
                    <a:bodyPr/>
                    <a:p>
                      <a:pPr algn="ctr" lvl="0"/>
                      <a:r>
                        <a:rPr altLang="en-US" b="1" sz="2000" lang="en-US">
                          <a:solidFill>
                            <a:schemeClr val="accent2"/>
                          </a:solidFill>
                        </a:rPr>
                        <a:t>Linear Pharmacokinetics</a:t>
                      </a:r>
                    </a:p>
                  </a:txBody>
                  <a:tcPr marL="91440" marR="91440" marT="45715" marB="45715"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lvl="0"/>
                      <a:r>
                        <a:rPr altLang="en-US" b="1" sz="2000" lang="en-US">
                          <a:solidFill>
                            <a:schemeClr val="accent2"/>
                          </a:solidFill>
                        </a:rPr>
                        <a:t>Nonlinear Pharmacokinetics</a:t>
                      </a:r>
                    </a:p>
                  </a:txBody>
                  <a:tcPr marL="91440" marR="91440" marT="45715" marB="45715"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272087">
                <a:tc>
                  <a:txBody>
                    <a:bodyPr/>
                    <a:p>
                      <a:pPr algn="l" lvl="0"/>
                      <a:r>
                        <a:rPr altLang="en-US" b="0" sz="2000" lang="en-US">
                          <a:solidFill>
                            <a:schemeClr val="dk1"/>
                          </a:solidFill>
                        </a:rPr>
                        <a:t>Dose-independent or</a:t>
                      </a:r>
                      <a:r>
                        <a:rPr altLang="en-US" b="0" sz="2000" lang="en-GB">
                          <a:solidFill>
                            <a:schemeClr val="dk1"/>
                          </a:solidFill>
                        </a:rPr>
                        <a:t> </a:t>
                      </a:r>
                      <a:r>
                        <a:rPr altLang="en-US" b="0" sz="2000" lang="en-US">
                          <a:solidFill>
                            <a:schemeClr val="dk1"/>
                          </a:solidFill>
                        </a:rPr>
                        <a:t>concentration-independent pharmacokinetics.</a:t>
                      </a:r>
                    </a:p>
                    <a:p>
                      <a:pPr algn="l" lvl="0"/>
                      <a:endParaRPr altLang="en-US" sz="2000" lang="en-US"/>
                    </a:p>
                    <a:p>
                      <a:pPr algn="l" lvl="0"/>
                      <a:r>
                        <a:rPr altLang="en-US" b="0" sz="2000" lang="en-US">
                          <a:solidFill>
                            <a:schemeClr val="dk1"/>
                          </a:solidFill>
                        </a:rPr>
                        <a:t>The absorption, distribution, and</a:t>
                      </a:r>
                      <a:br/>
                      <a:r>
                        <a:rPr altLang="en-US" b="0" sz="2000" lang="en-US">
                          <a:solidFill>
                            <a:schemeClr val="dk1"/>
                          </a:solidFill>
                        </a:rPr>
                        <a:t>elimination of the drug follow first-</a:t>
                      </a:r>
                      <a:br/>
                      <a:r>
                        <a:rPr altLang="en-US" b="0" sz="2000" lang="en-US">
                          <a:solidFill>
                            <a:schemeClr val="dk1"/>
                          </a:solidFill>
                        </a:rPr>
                        <a:t>order kinetics.</a:t>
                      </a:r>
                    </a:p>
                    <a:p>
                      <a:pPr algn="l" lvl="0"/>
                      <a:endParaRPr altLang="en-US" sz="2000" lang="en-US"/>
                    </a:p>
                    <a:p>
                      <a:pPr algn="l" lvl="0"/>
                      <a:r>
                        <a:rPr altLang="en-US" b="0" sz="2000" lang="en-US">
                          <a:solidFill>
                            <a:schemeClr val="dk1"/>
                          </a:solidFill>
                        </a:rPr>
                        <a:t>All the pharmacokinetic parameters</a:t>
                      </a:r>
                      <a:br/>
                      <a:r>
                        <a:rPr altLang="en-US" b="0" sz="2000" lang="en-US">
                          <a:solidFill>
                            <a:schemeClr val="dk1"/>
                          </a:solidFill>
                        </a:rPr>
                        <a:t>such as the half life, total body</a:t>
                      </a:r>
                      <a:br/>
                      <a:r>
                        <a:rPr altLang="en-US" b="0" sz="2000" lang="en-US">
                          <a:solidFill>
                            <a:schemeClr val="dk1"/>
                          </a:solidFill>
                        </a:rPr>
                        <a:t>clearance and volume of distribution</a:t>
                      </a:r>
                      <a:br/>
                      <a:r>
                        <a:rPr altLang="en-US" b="0" sz="2000" lang="en-US">
                          <a:solidFill>
                            <a:schemeClr val="dk1"/>
                          </a:solidFill>
                        </a:rPr>
                        <a:t>are constant and do not depend on</a:t>
                      </a:r>
                      <a:br/>
                      <a:r>
                        <a:rPr altLang="en-US" b="0" sz="2000" lang="en-US">
                          <a:solidFill>
                            <a:schemeClr val="dk1"/>
                          </a:solidFill>
                        </a:rPr>
                        <a:t>the drug concentration.</a:t>
                      </a:r>
                    </a:p>
                    <a:p>
                      <a:pPr algn="l" lvl="0"/>
                      <a:endParaRPr altLang="en-US" sz="2000" lang="en-US"/>
                    </a:p>
                    <a:p>
                      <a:pPr algn="l" lvl="0"/>
                      <a:r>
                        <a:rPr altLang="en-US" b="0" sz="2000" lang="en-US">
                          <a:solidFill>
                            <a:schemeClr val="dk1"/>
                          </a:solidFill>
                        </a:rPr>
                        <a:t>The change in drug dose results in</a:t>
                      </a:r>
                      <a:br/>
                      <a:r>
                        <a:rPr altLang="en-US" b="0" sz="2000" lang="en-US">
                          <a:solidFill>
                            <a:schemeClr val="dk1"/>
                          </a:solidFill>
                        </a:rPr>
                        <a:t>proportional change in the drug</a:t>
                      </a:r>
                      <a:br/>
                      <a:r>
                        <a:rPr altLang="en-US" b="0" sz="2000" lang="en-US">
                          <a:solidFill>
                            <a:schemeClr val="dk1"/>
                          </a:solidFill>
                        </a:rPr>
                        <a:t>concentration.</a:t>
                      </a:r>
                    </a:p>
                  </a:txBody>
                  <a:tcPr marL="91440" marR="91440" marT="45715" marB="45715"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just" lvl="0"/>
                      <a:r>
                        <a:rPr altLang="en-US" b="0" sz="2000" lang="en-US">
                          <a:solidFill>
                            <a:schemeClr val="dk1"/>
                          </a:solidFill>
                        </a:rPr>
                        <a:t>Dose-dependent, or</a:t>
                      </a:r>
                      <a:r>
                        <a:rPr altLang="en-US" b="0" sz="2000" lang="en-GB">
                          <a:solidFill>
                            <a:schemeClr val="dk1"/>
                          </a:solidFill>
                        </a:rPr>
                        <a:t> </a:t>
                      </a:r>
                      <a:r>
                        <a:rPr altLang="en-US" b="0" sz="2000" lang="en-US">
                          <a:solidFill>
                            <a:schemeClr val="dk1"/>
                          </a:solidFill>
                        </a:rPr>
                        <a:t>concentration-dependent</a:t>
                      </a:r>
                      <a:r>
                        <a:rPr altLang="en-US" b="0" sz="2000" lang="en-GB">
                          <a:solidFill>
                            <a:schemeClr val="dk1"/>
                          </a:solidFill>
                        </a:rPr>
                        <a:t> </a:t>
                      </a:r>
                      <a:r>
                        <a:rPr altLang="en-US" b="0" sz="2000" lang="en-US">
                          <a:solidFill>
                            <a:schemeClr val="dk1"/>
                          </a:solidFill>
                        </a:rPr>
                        <a:t>pharmacokinetics.</a:t>
                      </a:r>
                    </a:p>
                    <a:p>
                      <a:pPr algn="just" lvl="0"/>
                      <a:endParaRPr altLang="en-US" sz="2000" lang="en-US"/>
                    </a:p>
                    <a:p>
                      <a:pPr algn="just" lvl="0"/>
                      <a:r>
                        <a:rPr altLang="en-US" b="0" sz="2000" lang="en-US">
                          <a:solidFill>
                            <a:schemeClr val="dk1"/>
                          </a:solidFill>
                        </a:rPr>
                        <a:t>At least one of the pharmacokinetic</a:t>
                      </a:r>
                      <a:br/>
                      <a:r>
                        <a:rPr altLang="en-US" b="0" sz="2000" lang="en-US">
                          <a:solidFill>
                            <a:schemeClr val="dk1"/>
                          </a:solidFill>
                        </a:rPr>
                        <a:t>processes (absorption, distribution or</a:t>
                      </a:r>
                      <a:br/>
                      <a:r>
                        <a:rPr altLang="en-US" b="0" sz="2000" lang="en-US">
                          <a:solidFill>
                            <a:schemeClr val="dk1"/>
                          </a:solidFill>
                        </a:rPr>
                        <a:t>elimination) is saturable.</a:t>
                      </a:r>
                    </a:p>
                    <a:p>
                      <a:pPr algn="just" lvl="0"/>
                      <a:endParaRPr altLang="en-US" sz="2000" lang="en-US"/>
                    </a:p>
                    <a:p>
                      <a:pPr algn="just" lvl="0"/>
                      <a:r>
                        <a:rPr altLang="en-US" b="0" sz="2000" lang="en-US">
                          <a:solidFill>
                            <a:schemeClr val="dk1"/>
                          </a:solidFill>
                        </a:rPr>
                        <a:t>One or more of the pharmacokinetic</a:t>
                      </a:r>
                      <a:br/>
                      <a:r>
                        <a:rPr altLang="en-US" b="0" sz="2000" lang="en-US">
                          <a:solidFill>
                            <a:schemeClr val="dk1"/>
                          </a:solidFill>
                        </a:rPr>
                        <a:t>parameters such as the half life, total</a:t>
                      </a:r>
                      <a:br/>
                      <a:r>
                        <a:rPr altLang="en-US" b="0" sz="2000" lang="en-US">
                          <a:solidFill>
                            <a:schemeClr val="dk1"/>
                          </a:solidFill>
                        </a:rPr>
                        <a:t>body  clearance  or volume  of</a:t>
                      </a:r>
                      <a:br/>
                      <a:r>
                        <a:rPr altLang="en-US" b="0" sz="2000" lang="en-US">
                          <a:solidFill>
                            <a:schemeClr val="dk1"/>
                          </a:solidFill>
                        </a:rPr>
                        <a:t>distribution    are    concentration-</a:t>
                      </a:r>
                      <a:br/>
                      <a:r>
                        <a:rPr altLang="en-US" b="0" sz="2000" lang="en-US">
                          <a:solidFill>
                            <a:schemeClr val="dk1"/>
                          </a:solidFill>
                        </a:rPr>
                        <a:t>dependent.</a:t>
                      </a:r>
                    </a:p>
                    <a:p>
                      <a:pPr algn="just" lvl="0"/>
                      <a:endParaRPr altLang="en-US" sz="2000" lang="en-US"/>
                    </a:p>
                    <a:p>
                      <a:pPr algn="just" lvl="0"/>
                      <a:r>
                        <a:rPr altLang="en-US" b="0" sz="2000" lang="en-US">
                          <a:solidFill>
                            <a:schemeClr val="dk1"/>
                          </a:solidFill>
                        </a:rPr>
                        <a:t>The change in drug dose results in</a:t>
                      </a:r>
                      <a:br/>
                      <a:r>
                        <a:rPr altLang="en-US" b="0" sz="2000" lang="en-US">
                          <a:solidFill>
                            <a:schemeClr val="dk1"/>
                          </a:solidFill>
                        </a:rPr>
                        <a:t>more than proportional or less than</a:t>
                      </a:r>
                      <a:br/>
                      <a:r>
                        <a:rPr altLang="en-US" b="0" sz="2000" lang="en-US">
                          <a:solidFill>
                            <a:schemeClr val="dk1"/>
                          </a:solidFill>
                        </a:rPr>
                        <a:t>proportional   change   in   drug</a:t>
                      </a:r>
                      <a:br/>
                      <a:r>
                        <a:rPr altLang="en-US" b="0" sz="2000" lang="en-US">
                          <a:solidFill>
                            <a:schemeClr val="dk1"/>
                          </a:solidFill>
                        </a:rPr>
                        <a:t>concentration.</a:t>
                      </a:r>
                    </a:p>
                  </a:txBody>
                  <a:tcPr marL="91440" marR="91440" marT="45715" marB="45715"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iterate type="lt">
                                    <p:tmAbs val="75"/>
                                  </p:iterate>
                                  <p:childTnLst>
                                    <p:set>
                                      <p:cBhvr>
                                        <p:cTn dur="1" fill="hold" id="6">
                                          <p:stCondLst>
                                            <p:cond delay="74"/>
                                          </p:stCondLst>
                                        </p:cTn>
                                        <p:tgtEl>
                                          <p:spTgt spid="1049198"/>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2" presetSubtype="4">
                                  <p:stCondLst>
                                    <p:cond delay="0"/>
                                  </p:stCondLst>
                                  <p:childTnLst>
                                    <p:set>
                                      <p:cBhvr>
                                        <p:cTn dur="1" fill="hold" id="10">
                                          <p:stCondLst>
                                            <p:cond delay="0"/>
                                          </p:stCondLst>
                                        </p:cTn>
                                        <p:tgtEl>
                                          <p:spTgt spid="4194334"/>
                                        </p:tgtEl>
                                        <p:attrNameLst>
                                          <p:attrName>style.visibility</p:attrName>
                                        </p:attrNameLst>
                                      </p:cBhvr>
                                      <p:to>
                                        <p:strVal val="visible"/>
                                      </p:to>
                                    </p:set>
                                    <p:anim calcmode="lin" valueType="num">
                                      <p:cBhvr additive="base">
                                        <p:cTn dur="500" fill="hold" id="11"/>
                                        <p:tgtEl>
                                          <p:spTgt spid="4194334"/>
                                        </p:tgtEl>
                                        <p:attrNameLst>
                                          <p:attrName>ppt_x</p:attrName>
                                        </p:attrNameLst>
                                      </p:cBhvr>
                                      <p:tavLst>
                                        <p:tav tm="0">
                                          <p:val>
                                            <p:strVal val="#ppt_x"/>
                                          </p:val>
                                        </p:tav>
                                        <p:tav tm="100000">
                                          <p:val>
                                            <p:strVal val="#ppt_x"/>
                                          </p:val>
                                        </p:tav>
                                      </p:tavLst>
                                    </p:anim>
                                    <p:anim calcmode="lin" valueType="num">
                                      <p:cBhvr additive="base">
                                        <p:cTn dur="500" fill="hold" id="12"/>
                                        <p:tgtEl>
                                          <p:spTgt spid="41943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8" grpId="0" uiExpand="0" build="whole"/>
    </p:bldLst>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255" name=""/>
        <p:cNvGrpSpPr/>
        <p:nvPr/>
      </p:nvGrpSpPr>
      <p:grpSpPr>
        <a:xfrm rot="0">
          <a:off x="0" y="0"/>
          <a:ext cx="0" cy="0"/>
          <a:chOff x="0" y="0"/>
          <a:chExt cx="0" cy="0"/>
        </a:xfrm>
      </p:grpSpPr>
      <p:sp>
        <p:nvSpPr>
          <p:cNvPr id="1049211"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48</a:t>
            </a:fld>
            <a:endParaRPr altLang="en-US" sz="1400" lang="ar-SA"/>
          </a:p>
        </p:txBody>
      </p:sp>
      <p:sp>
        <p:nvSpPr>
          <p:cNvPr id="1049212" name="Rectangle 2"/>
          <p:cNvSpPr/>
          <p:nvPr/>
        </p:nvSpPr>
        <p:spPr>
          <a:xfrm rot="0">
            <a:off x="152400" y="566737"/>
            <a:ext cx="8763000" cy="5508625"/>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sz="4000" lang="en-US">
                <a:solidFill>
                  <a:srgbClr val="FF3300"/>
                </a:solidFill>
              </a:rPr>
              <a:t>Pharmacokinetic simulation</a:t>
            </a:r>
          </a:p>
          <a:p>
            <a:pPr algn="just" eaLnBrk="1" hangingPunct="1" latinLnBrk="1" lvl="0"/>
            <a:r>
              <a:rPr altLang="en-US" sz="2400" lang="en-US"/>
              <a:t>	Pharmacokinetic simulations involve graphical presentation of the drug profile (concentration) in the body given specific values for the pharmacokinetic parameters. </a:t>
            </a:r>
          </a:p>
          <a:p>
            <a:pPr algn="just" eaLnBrk="1" hangingPunct="1" latinLnBrk="1" lvl="0"/>
            <a:r>
              <a:rPr altLang="en-US" sz="2400" lang="en-US"/>
              <a:t>	</a:t>
            </a:r>
          </a:p>
          <a:p>
            <a:pPr algn="just" eaLnBrk="1" hangingPunct="1" latinLnBrk="1" lvl="0"/>
            <a:r>
              <a:rPr altLang="en-US" sz="2400" lang="en-US"/>
              <a:t>	For example: The plasma concentration-time profile after a single IV dose administration can be described by the following equation:</a:t>
            </a:r>
          </a:p>
          <a:p>
            <a:pPr algn="just" eaLnBrk="1" hangingPunct="1" latinLnBrk="1" lvl="0"/>
            <a:r>
              <a:rPr altLang="en-US" sz="2400" lang="en-US"/>
              <a:t>	</a:t>
            </a:r>
          </a:p>
          <a:p>
            <a:pPr algn="just" eaLnBrk="1" hangingPunct="1" latinLnBrk="1" lvl="0"/>
            <a:endParaRPr altLang="en-US" sz="2400" lang="en-US"/>
          </a:p>
          <a:p>
            <a:pPr algn="just" eaLnBrk="1" hangingPunct="1" latinLnBrk="1" lvl="0"/>
            <a:r>
              <a:rPr altLang="en-US" sz="2400" lang="en-US"/>
              <a:t>		The calculated plasma concentrations at the different time points are plotted to show the plasma concentration-time profile. 	By choosing different values of the pharmacokinetic parameters. </a:t>
            </a:r>
          </a:p>
        </p:txBody>
      </p:sp>
      <p:graphicFrame>
        <p:nvGraphicFramePr>
          <p:cNvPr id="4194335" name=""/>
          <p:cNvGraphicFramePr>
            <a:graphicFrameLocks/>
          </p:cNvGraphicFramePr>
          <p:nvPr/>
        </p:nvGraphicFramePr>
        <p:xfrm rot="0">
          <a:off x="3200400" y="3352800"/>
          <a:ext cx="3048000" cy="1143000"/>
        </p:xfrm>
        <a:graphic>
          <a:graphicData uri="http://schemas.openxmlformats.org/presentationml/2006/ole">
            <mc:AlternateContent xmlns:mc="http://schemas.openxmlformats.org/markup-compatibility/2006">
              <mc:Choice xmlns:v="urn:schemas-microsoft-com:vml" Requires="v">
                <p:oleObj name="Equation" r:id="rId1" spid="" imgH="1143000" imgW="3048000" showAsIcon="0" progId="Equation.3">
                  <p:embed followColorScheme="full"/>
                  <p:pic>
                    <p:nvPicPr>
                      <p:cNvPr id="2097196" name="Object 3"/>
                      <p:cNvPicPr>
                        <a:picLocks/>
                      </p:cNvPicPr>
                      <p:nvPr/>
                    </p:nvPicPr>
                    <p:blipFill>
                      <a:blip xmlns:r="http://schemas.openxmlformats.org/officeDocument/2006/relationships" r:embed="rId2"/>
                      <a:srcRect l="0" t="0" r="0" b="0"/>
                      <a:stretch>
                        <a:fillRect/>
                      </a:stretch>
                    </p:blipFill>
                    <p:spPr>
                      <a:xfrm rot="0">
                        <a:off x="3200400" y="3352800"/>
                        <a:ext cx="3048000" cy="1143000"/>
                      </a:xfrm>
                      <a:prstGeom prst="rect"/>
                      <a:solidFill>
                        <a:srgbClr val="FFFF00"/>
                      </a:solidFill>
                      <a:ln>
                        <a:noFill/>
                      </a:ln>
                    </p:spPr>
                  </p:pic>
                </p:oleObj>
              </mc:Choice>
              <mc:Fallback>
                <p:oleObj name="Equation" r:id="rId1" spid="" imgH="1143000" imgW="3048000" showAsIcon="0" progId="Equation.3">
                  <p:embed followColorScheme="full"/>
                  <p:pic>
                    <p:nvPicPr>
                      <p:cNvPr id="2097196" name="Object 3"/>
                      <p:cNvPicPr>
                        <a:picLocks/>
                      </p:cNvPicPr>
                      <p:nvPr/>
                    </p:nvPicPr>
                    <p:blipFill>
                      <a:blip xmlns:r="http://schemas.openxmlformats.org/officeDocument/2006/relationships" r:embed="rId2"/>
                      <a:srcRect l="0" t="0" r="0" b="0"/>
                      <a:stretch>
                        <a:fillRect/>
                      </a:stretch>
                    </p:blipFill>
                    <p:spPr>
                      <a:xfrm rot="0">
                        <a:off x="3200400" y="3352800"/>
                        <a:ext cx="3048000" cy="1143000"/>
                      </a:xfrm>
                      <a:prstGeom prst="rect"/>
                      <a:solidFill>
                        <a:srgbClr val="FFFF00"/>
                      </a:solidFill>
                      <a:ln>
                        <a:noFill/>
                      </a:ln>
                    </p:spPr>
                  </p:pic>
                </p:oleObj>
              </mc:Fallback>
            </mc:AlternateContent>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7" presetSubtype="0">
                                  <p:stCondLst>
                                    <p:cond delay="0"/>
                                  </p:stCondLst>
                                  <p:iterate type="lt">
                                    <p:tmPct val="50000"/>
                                  </p:iterate>
                                  <p:childTnLst>
                                    <p:set>
                                      <p:cBhvr>
                                        <p:cTn dur="1" fill="hold" id="6">
                                          <p:stCondLst>
                                            <p:cond delay="0"/>
                                          </p:stCondLst>
                                        </p:cTn>
                                        <p:tgtEl>
                                          <p:spTgt spid="1049212">
                                            <p:txEl>
                                              <p:charRg st="0" end="27"/>
                                            </p:txEl>
                                          </p:spTgt>
                                        </p:tgtEl>
                                        <p:attrNameLst>
                                          <p:attrName>style.visibility</p:attrName>
                                        </p:attrNameLst>
                                      </p:cBhvr>
                                      <p:to>
                                        <p:strVal val="visible"/>
                                      </p:to>
                                    </p:set>
                                    <p:anim calcmode="discrete" valueType="clr">
                                      <p:cBhvr override="childStyle">
                                        <p:cTn dur="80" id="7"/>
                                        <p:tgtEl>
                                          <p:spTgt spid="1049212">
                                            <p:txEl>
                                              <p:charRg st="0" end="27"/>
                                            </p:txEl>
                                          </p:spTgt>
                                        </p:tgtEl>
                                        <p:attrNameLst>
                                          <p:attrName>style.color</p:attrName>
                                        </p:attrNameLst>
                                      </p:cBhvr>
                                      <p:tavLst>
                                        <p:tav tm="0">
                                          <p:val>
                                            <p:clrVal>
                                              <a:srgbClr val="00B000"/>
                                            </p:clrVal>
                                          </p:val>
                                        </p:tav>
                                        <p:tav tm="50000">
                                          <p:val>
                                            <p:clrVal>
                                              <a:srgbClr val="66CCFF"/>
                                            </p:clrVal>
                                          </p:val>
                                        </p:tav>
                                      </p:tavLst>
                                    </p:anim>
                                    <p:anim calcmode="discrete" valueType="clr">
                                      <p:cBhvr>
                                        <p:cTn dur="80" id="8"/>
                                        <p:tgtEl>
                                          <p:spTgt spid="1049212">
                                            <p:txEl>
                                              <p:charRg st="0" end="27"/>
                                            </p:txEl>
                                          </p:spTgt>
                                        </p:tgtEl>
                                        <p:attrNameLst>
                                          <p:attrName>fill.color</p:attrName>
                                        </p:attrNameLst>
                                      </p:cBhvr>
                                      <p:tavLst>
                                        <p:tav tm="0">
                                          <p:val>
                                            <p:clrVal>
                                              <a:srgbClr val="00B000"/>
                                            </p:clrVal>
                                          </p:val>
                                        </p:tav>
                                        <p:tav tm="50000">
                                          <p:val>
                                            <p:clrVal>
                                              <a:srgbClr val="66CCFF"/>
                                            </p:clrVal>
                                          </p:val>
                                        </p:tav>
                                      </p:tavLst>
                                    </p:anim>
                                    <p:set>
                                      <p:cBhvr>
                                        <p:cTn dur="80" id="9"/>
                                        <p:tgtEl>
                                          <p:spTgt spid="1049212">
                                            <p:txEl>
                                              <p:charRg st="0" end="27"/>
                                            </p:txEl>
                                          </p:spTgt>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12" presetSubtype="8">
                                  <p:stCondLst>
                                    <p:cond delay="0"/>
                                  </p:stCondLst>
                                  <p:childTnLst>
                                    <p:set>
                                      <p:cBhvr>
                                        <p:cTn dur="1" fill="hold" id="13">
                                          <p:stCondLst>
                                            <p:cond delay="0"/>
                                          </p:stCondLst>
                                        </p:cTn>
                                        <p:tgtEl>
                                          <p:spTgt spid="1049212">
                                            <p:txEl>
                                              <p:charRg st="27" end="194"/>
                                            </p:txEl>
                                          </p:spTgt>
                                        </p:tgtEl>
                                        <p:attrNameLst>
                                          <p:attrName>style.visibility</p:attrName>
                                        </p:attrNameLst>
                                      </p:cBhvr>
                                      <p:to>
                                        <p:strVal val="visible"/>
                                      </p:to>
                                    </p:set>
                                    <p:animEffect transition="in" filter="slide(fromLeft)">
                                      <p:cBhvr>
                                        <p:cTn dur="500" id="14"/>
                                        <p:tgtEl>
                                          <p:spTgt spid="1049212">
                                            <p:txEl>
                                              <p:charRg st="27" end="194"/>
                                            </p:txEl>
                                          </p:spTgt>
                                        </p:tgtEl>
                                      </p:cBhvr>
                                    </p:animEffec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2" presetSubtype="8">
                                  <p:stCondLst>
                                    <p:cond delay="0"/>
                                  </p:stCondLst>
                                  <p:childTnLst>
                                    <p:set>
                                      <p:cBhvr>
                                        <p:cTn dur="1" fill="hold" id="18">
                                          <p:stCondLst>
                                            <p:cond delay="0"/>
                                          </p:stCondLst>
                                        </p:cTn>
                                        <p:tgtEl>
                                          <p:spTgt spid="1049212">
                                            <p:txEl>
                                              <p:charRg st="194" end="196"/>
                                            </p:txEl>
                                          </p:spTgt>
                                        </p:tgtEl>
                                        <p:attrNameLst>
                                          <p:attrName>style.visibility</p:attrName>
                                        </p:attrNameLst>
                                      </p:cBhvr>
                                      <p:to>
                                        <p:strVal val="visible"/>
                                      </p:to>
                                    </p:set>
                                    <p:animEffect transition="in" filter="slide(fromLeft)">
                                      <p:cBhvr>
                                        <p:cTn dur="500" id="19"/>
                                        <p:tgtEl>
                                          <p:spTgt spid="1049212">
                                            <p:txEl>
                                              <p:charRg st="194" end="196"/>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12" presetSubtype="8">
                                  <p:stCondLst>
                                    <p:cond delay="0"/>
                                  </p:stCondLst>
                                  <p:childTnLst>
                                    <p:set>
                                      <p:cBhvr>
                                        <p:cTn dur="1" fill="hold" id="23">
                                          <p:stCondLst>
                                            <p:cond delay="0"/>
                                          </p:stCondLst>
                                        </p:cTn>
                                        <p:tgtEl>
                                          <p:spTgt spid="1049212">
                                            <p:txEl>
                                              <p:charRg st="196" end="330"/>
                                            </p:txEl>
                                          </p:spTgt>
                                        </p:tgtEl>
                                        <p:attrNameLst>
                                          <p:attrName>style.visibility</p:attrName>
                                        </p:attrNameLst>
                                      </p:cBhvr>
                                      <p:to>
                                        <p:strVal val="visible"/>
                                      </p:to>
                                    </p:set>
                                    <p:animEffect transition="in" filter="slide(fromLeft)">
                                      <p:cBhvr>
                                        <p:cTn dur="500" id="24"/>
                                        <p:tgtEl>
                                          <p:spTgt spid="1049212">
                                            <p:txEl>
                                              <p:charRg st="196" end="330"/>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2" presetSubtype="8">
                                  <p:stCondLst>
                                    <p:cond delay="0"/>
                                  </p:stCondLst>
                                  <p:childTnLst>
                                    <p:set>
                                      <p:cBhvr>
                                        <p:cTn dur="1" fill="hold" id="28">
                                          <p:stCondLst>
                                            <p:cond delay="0"/>
                                          </p:stCondLst>
                                        </p:cTn>
                                        <p:tgtEl>
                                          <p:spTgt spid="4194335"/>
                                        </p:tgtEl>
                                        <p:attrNameLst>
                                          <p:attrName>style.visibility</p:attrName>
                                        </p:attrNameLst>
                                      </p:cBhvr>
                                      <p:to>
                                        <p:strVal val="visible"/>
                                      </p:to>
                                    </p:set>
                                    <p:anim calcmode="lin" valueType="num">
                                      <p:cBhvr additive="base">
                                        <p:cTn dur="500" fill="hold" id="29"/>
                                        <p:tgtEl>
                                          <p:spTgt spid="4194335"/>
                                        </p:tgtEl>
                                        <p:attrNameLst>
                                          <p:attrName>ppt_x</p:attrName>
                                        </p:attrNameLst>
                                      </p:cBhvr>
                                      <p:tavLst>
                                        <p:tav tm="0">
                                          <p:val>
                                            <p:strVal val="0-#ppt_w/2"/>
                                          </p:val>
                                        </p:tav>
                                        <p:tav tm="100000">
                                          <p:val>
                                            <p:strVal val="#ppt_x"/>
                                          </p:val>
                                        </p:tav>
                                      </p:tavLst>
                                    </p:anim>
                                    <p:anim calcmode="lin" valueType="num">
                                      <p:cBhvr additive="base">
                                        <p:cTn dur="500" fill="hold" id="30"/>
                                        <p:tgtEl>
                                          <p:spTgt spid="4194335"/>
                                        </p:tgtEl>
                                        <p:attrNameLst>
                                          <p:attrName>ppt_y</p:attrName>
                                        </p:attrNameLst>
                                      </p:cBhvr>
                                      <p:tavLst>
                                        <p:tav tm="0">
                                          <p:val>
                                            <p:strVal val="#ppt_y"/>
                                          </p:val>
                                        </p:tav>
                                        <p:tav tm="100000">
                                          <p:val>
                                            <p:strVal val="#ppt_y"/>
                                          </p:val>
                                        </p:tav>
                                      </p:tavLst>
                                    </p:anim>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12" presetSubtype="8">
                                  <p:stCondLst>
                                    <p:cond delay="0"/>
                                  </p:stCondLst>
                                  <p:childTnLst>
                                    <p:set>
                                      <p:cBhvr>
                                        <p:cTn dur="1" fill="hold" id="34">
                                          <p:stCondLst>
                                            <p:cond delay="0"/>
                                          </p:stCondLst>
                                        </p:cTn>
                                        <p:tgtEl>
                                          <p:spTgt spid="1049212">
                                            <p:txEl>
                                              <p:charRg st="333" end="526"/>
                                            </p:txEl>
                                          </p:spTgt>
                                        </p:tgtEl>
                                        <p:attrNameLst>
                                          <p:attrName>style.visibility</p:attrName>
                                        </p:attrNameLst>
                                      </p:cBhvr>
                                      <p:to>
                                        <p:strVal val="visible"/>
                                      </p:to>
                                    </p:set>
                                    <p:animEffect transition="in" filter="slide(fromLeft)">
                                      <p:cBhvr>
                                        <p:cTn dur="500" id="35"/>
                                        <p:tgtEl>
                                          <p:spTgt spid="1049212">
                                            <p:txEl>
                                              <p:charRg st="333" end="5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258" name=""/>
        <p:cNvGrpSpPr/>
        <p:nvPr/>
      </p:nvGrpSpPr>
      <p:grpSpPr>
        <a:xfrm rot="0">
          <a:off x="0" y="0"/>
          <a:ext cx="0" cy="0"/>
          <a:chOff x="0" y="0"/>
          <a:chExt cx="0" cy="0"/>
        </a:xfrm>
      </p:grpSpPr>
      <p:sp>
        <p:nvSpPr>
          <p:cNvPr id="1049215"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49</a:t>
            </a:fld>
            <a:endParaRPr altLang="en-US" sz="1400" lang="ar-SA"/>
          </a:p>
        </p:txBody>
      </p:sp>
      <p:sp>
        <p:nvSpPr>
          <p:cNvPr id="1049216" name="Rectangle 2"/>
          <p:cNvSpPr/>
          <p:nvPr/>
        </p:nvSpPr>
        <p:spPr>
          <a:xfrm rot="0">
            <a:off x="152400" y="709612"/>
            <a:ext cx="8763000" cy="5262562"/>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eaLnBrk="1" hangingPunct="1" latinLnBrk="1" lvl="0"/>
            <a:r>
              <a:rPr altLang="en-US" b="1" sz="2800" lang="en-US">
                <a:solidFill>
                  <a:srgbClr val="FF3300"/>
                </a:solidFill>
              </a:rPr>
              <a:t>Pharmacokinetic simulations </a:t>
            </a:r>
            <a:r>
              <a:rPr altLang="en-US" b="1" sz="2800" lang="en-US"/>
              <a:t>can be used to visualize the effect of changing one or more pharmacokinetic parameters on the drug concentration-time profile.</a:t>
            </a:r>
          </a:p>
          <a:p>
            <a:pPr algn="just" eaLnBrk="1" hangingPunct="1" latinLnBrk="1" lvl="0"/>
            <a:r>
              <a:rPr altLang="en-US" b="1" sz="2800" lang="en-US"/>
              <a:t> </a:t>
            </a:r>
          </a:p>
          <a:p>
            <a:pPr algn="just" eaLnBrk="1" hangingPunct="1" latinLnBrk="1" lvl="0"/>
            <a:r>
              <a:rPr altLang="en-US" b="1" sz="2800" lang="en-US"/>
              <a:t>We can change the dose of the drug and keep all the other parameters constant to examine the effect of changing the dose on the drug concentration time profile e.g </a:t>
            </a:r>
            <a:r>
              <a:rPr altLang="en-US" b="1" sz="2800" lang="en-US">
                <a:solidFill>
                  <a:srgbClr val="FF3300"/>
                </a:solidFill>
              </a:rPr>
              <a:t>Vd, CL</a:t>
            </a:r>
            <a:r>
              <a:rPr altLang="en-US" baseline="-25000" b="1" sz="2800" lang="en-US">
                <a:solidFill>
                  <a:srgbClr val="FF3300"/>
                </a:solidFill>
              </a:rPr>
              <a:t>T</a:t>
            </a:r>
            <a:r>
              <a:rPr altLang="en-US" b="1" sz="2800" lang="en-US">
                <a:solidFill>
                  <a:srgbClr val="FF3300"/>
                </a:solidFill>
              </a:rPr>
              <a:t> </a:t>
            </a:r>
          </a:p>
          <a:p>
            <a:pPr algn="just" eaLnBrk="1" hangingPunct="1" latinLnBrk="1" lvl="0"/>
            <a:endParaRPr altLang="en-US" b="1" sz="2800" lang="en-US"/>
          </a:p>
          <a:p>
            <a:pPr algn="just" eaLnBrk="1" hangingPunct="1" latinLnBrk="1" lvl="0"/>
            <a:r>
              <a:rPr altLang="en-US" b="1" sz="2800" lang="en-US"/>
              <a:t>Larger dose produce higher plasma concentrations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2" presetSubtype="8">
                                  <p:stCondLst>
                                    <p:cond delay="0"/>
                                  </p:stCondLst>
                                  <p:childTnLst>
                                    <p:set>
                                      <p:cBhvr>
                                        <p:cTn dur="1" fill="hold" id="6">
                                          <p:stCondLst>
                                            <p:cond delay="0"/>
                                          </p:stCondLst>
                                        </p:cTn>
                                        <p:tgtEl>
                                          <p:spTgt spid="1049216">
                                            <p:txEl>
                                              <p:charRg st="0" end="155"/>
                                            </p:txEl>
                                          </p:spTgt>
                                        </p:tgtEl>
                                        <p:attrNameLst>
                                          <p:attrName>style.visibility</p:attrName>
                                        </p:attrNameLst>
                                      </p:cBhvr>
                                      <p:to>
                                        <p:strVal val="visible"/>
                                      </p:to>
                                    </p:set>
                                    <p:animEffect transition="in" filter="slide(fromLeft)">
                                      <p:cBhvr>
                                        <p:cTn dur="500" id="7"/>
                                        <p:tgtEl>
                                          <p:spTgt spid="1049216">
                                            <p:txEl>
                                              <p:charRg st="0" end="15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2" presetSubtype="8">
                                  <p:stCondLst>
                                    <p:cond delay="0"/>
                                  </p:stCondLst>
                                  <p:childTnLst>
                                    <p:set>
                                      <p:cBhvr>
                                        <p:cTn dur="1" fill="hold" id="11">
                                          <p:stCondLst>
                                            <p:cond delay="0"/>
                                          </p:stCondLst>
                                        </p:cTn>
                                        <p:tgtEl>
                                          <p:spTgt spid="1049216">
                                            <p:txEl>
                                              <p:charRg st="155" end="157"/>
                                            </p:txEl>
                                          </p:spTgt>
                                        </p:tgtEl>
                                        <p:attrNameLst>
                                          <p:attrName>style.visibility</p:attrName>
                                        </p:attrNameLst>
                                      </p:cBhvr>
                                      <p:to>
                                        <p:strVal val="visible"/>
                                      </p:to>
                                    </p:set>
                                    <p:animEffect transition="in" filter="slide(fromLeft)">
                                      <p:cBhvr>
                                        <p:cTn dur="500" id="12"/>
                                        <p:tgtEl>
                                          <p:spTgt spid="1049216">
                                            <p:txEl>
                                              <p:charRg st="155" end="157"/>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2" presetSubtype="8">
                                  <p:stCondLst>
                                    <p:cond delay="0"/>
                                  </p:stCondLst>
                                  <p:childTnLst>
                                    <p:set>
                                      <p:cBhvr>
                                        <p:cTn dur="1" fill="hold" id="16">
                                          <p:stCondLst>
                                            <p:cond delay="0"/>
                                          </p:stCondLst>
                                        </p:cTn>
                                        <p:tgtEl>
                                          <p:spTgt spid="1049216">
                                            <p:txEl>
                                              <p:charRg st="157" end="330"/>
                                            </p:txEl>
                                          </p:spTgt>
                                        </p:tgtEl>
                                        <p:attrNameLst>
                                          <p:attrName>style.visibility</p:attrName>
                                        </p:attrNameLst>
                                      </p:cBhvr>
                                      <p:to>
                                        <p:strVal val="visible"/>
                                      </p:to>
                                    </p:set>
                                    <p:animEffect transition="in" filter="slide(fromLeft)">
                                      <p:cBhvr>
                                        <p:cTn dur="500" id="17"/>
                                        <p:tgtEl>
                                          <p:spTgt spid="1049216">
                                            <p:txEl>
                                              <p:charRg st="157" end="330"/>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2" presetSubtype="8">
                                  <p:stCondLst>
                                    <p:cond delay="0"/>
                                  </p:stCondLst>
                                  <p:childTnLst>
                                    <p:set>
                                      <p:cBhvr>
                                        <p:cTn dur="1" fill="hold" id="21">
                                          <p:stCondLst>
                                            <p:cond delay="0"/>
                                          </p:stCondLst>
                                        </p:cTn>
                                        <p:tgtEl>
                                          <p:spTgt spid="1049216">
                                            <p:txEl>
                                              <p:charRg st="331" end="380"/>
                                            </p:txEl>
                                          </p:spTgt>
                                        </p:tgtEl>
                                        <p:attrNameLst>
                                          <p:attrName>style.visibility</p:attrName>
                                        </p:attrNameLst>
                                      </p:cBhvr>
                                      <p:to>
                                        <p:strVal val="visible"/>
                                      </p:to>
                                    </p:set>
                                    <p:animEffect transition="in" filter="slide(fromLeft)">
                                      <p:cBhvr>
                                        <p:cTn dur="500" id="22"/>
                                        <p:tgtEl>
                                          <p:spTgt spid="1049216">
                                            <p:txEl>
                                              <p:charRg st="331" end="3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10"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5</a:t>
            </a:fld>
            <a:endParaRPr altLang="en-US" sz="1400" lang="ar-SA"/>
          </a:p>
        </p:txBody>
      </p:sp>
      <p:sp>
        <p:nvSpPr>
          <p:cNvPr id="1048611" name="Rectangle 2"/>
          <p:cNvSpPr/>
          <p:nvPr/>
        </p:nvSpPr>
        <p:spPr>
          <a:xfrm rot="0">
            <a:off x="228600" y="625475"/>
            <a:ext cx="8915400" cy="45720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en-US">
                <a:solidFill>
                  <a:srgbClr val="FFFF00"/>
                </a:solidFill>
              </a:rPr>
              <a:t> </a:t>
            </a:r>
          </a:p>
        </p:txBody>
      </p:sp>
      <p:sp>
        <p:nvSpPr>
          <p:cNvPr id="1048612" name="Rectangle 4"/>
          <p:cNvSpPr/>
          <p:nvPr/>
        </p:nvSpPr>
        <p:spPr>
          <a:xfrm rot="0">
            <a:off x="0" y="111125"/>
            <a:ext cx="9144000" cy="6678612"/>
          </a:xfrm>
          <a:prstGeom prst="rect"/>
          <a:solidFill>
            <a:srgbClr val="FFFF00"/>
          </a:solidFill>
          <a:ln w="9525" cap="flat" cmpd="sng">
            <a:solidFill>
              <a:srgbClr val="FF00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just" eaLnBrk="1" hangingPunct="1" latinLnBrk="1" lvl="0"/>
            <a:endParaRPr altLang="en-US" b="1" sz="2400" lang="en-US">
              <a:solidFill>
                <a:srgbClr val="FF3300"/>
              </a:solidFill>
            </a:endParaRPr>
          </a:p>
          <a:p>
            <a:pPr algn="just" eaLnBrk="1" hangingPunct="1" latinLnBrk="1" lvl="0"/>
            <a:r>
              <a:rPr altLang="en-US" b="1" sz="3200" lang="en-US">
                <a:solidFill>
                  <a:srgbClr val="FF3300"/>
                </a:solidFill>
              </a:rPr>
              <a:t>Pharmacodynamics:</a:t>
            </a:r>
            <a:r>
              <a:rPr altLang="en-US" sz="3200" lang="en-US">
                <a:solidFill>
                  <a:srgbClr val="FF3300"/>
                </a:solidFill>
              </a:rPr>
              <a:t>  </a:t>
            </a:r>
          </a:p>
          <a:p>
            <a:pPr algn="just" eaLnBrk="1" hangingPunct="1" latinLnBrk="1" lvl="0"/>
            <a:r>
              <a:rPr altLang="en-US" sz="3200" lang="en-US"/>
              <a:t>Is the time course for the drug effect and the relationship between the drug concentration and the observed therapeutic effects.   </a:t>
            </a:r>
          </a:p>
          <a:p>
            <a:pPr algn="just" eaLnBrk="1" hangingPunct="1" latinLnBrk="1" lvl="0"/>
            <a:endParaRPr altLang="en-US" sz="3200" lang="en-US"/>
          </a:p>
          <a:p>
            <a:pPr algn="just" eaLnBrk="1" hangingPunct="1" latinLnBrk="1" lvl="0"/>
            <a:r>
              <a:rPr altLang="en-US" sz="3200" lang="en-US"/>
              <a:t>Studying the pharmacodynamics of the drug is important in determining the change in the drug effect due to the change of the time course of the drug in the body.</a:t>
            </a:r>
          </a:p>
          <a:p>
            <a:pPr algn="just" eaLnBrk="1" hangingPunct="1" latinLnBrk="1" lvl="0"/>
            <a:endParaRPr altLang="en-US" sz="2400" lang="en-US"/>
          </a:p>
          <a:p>
            <a:pPr algn="just" eaLnBrk="1" hangingPunct="1" latinLnBrk="1" lvl="0"/>
            <a:endParaRPr altLang="en-US" sz="2400" lang="en-US"/>
          </a:p>
          <a:p>
            <a:pPr algn="just" eaLnBrk="1" hangingPunct="1" latinLnBrk="1" lvl="0"/>
            <a:endParaRPr altLang="en-US" sz="2400" lang="en-US"/>
          </a:p>
          <a:p>
            <a:pPr algn="just" eaLnBrk="1" hangingPunct="1" latinLnBrk="1" lvl="0"/>
            <a:endParaRPr altLang="en-US" sz="2400" lang="en-US"/>
          </a:p>
          <a:p>
            <a:pPr algn="just" eaLnBrk="1" hangingPunct="1" latinLnBrk="1" lvl="0"/>
            <a:r>
              <a:rPr altLang="en-US" sz="2400" lang="en-US"/>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2" presetSubtype="8">
                                  <p:stCondLst>
                                    <p:cond delay="0"/>
                                  </p:stCondLst>
                                  <p:childTnLst>
                                    <p:set>
                                      <p:cBhvr>
                                        <p:cTn dur="1" fill="hold" id="6">
                                          <p:stCondLst>
                                            <p:cond delay="0"/>
                                          </p:stCondLst>
                                        </p:cTn>
                                        <p:tgtEl>
                                          <p:spTgt spid="1048611"/>
                                        </p:tgtEl>
                                        <p:attrNameLst>
                                          <p:attrName>style.visibility</p:attrName>
                                        </p:attrNameLst>
                                      </p:cBhvr>
                                      <p:to>
                                        <p:strVal val="visible"/>
                                      </p:to>
                                    </p:set>
                                    <p:animEffect transition="in" filter="slide(fromLeft)">
                                      <p:cBhvr>
                                        <p:cTn dur="500" id="7"/>
                                        <p:tgtEl>
                                          <p:spTgt spid="1048611"/>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2" presetSubtype="8">
                                  <p:stCondLst>
                                    <p:cond delay="0"/>
                                  </p:stCondLst>
                                  <p:childTnLst>
                                    <p:set>
                                      <p:cBhvr>
                                        <p:cTn dur="1" fill="hold" id="11">
                                          <p:stCondLst>
                                            <p:cond delay="0"/>
                                          </p:stCondLst>
                                        </p:cTn>
                                        <p:tgtEl>
                                          <p:spTgt spid="1048612">
                                            <p:txEl>
                                              <p:charRg st="1" end="21"/>
                                            </p:txEl>
                                          </p:spTgt>
                                        </p:tgtEl>
                                        <p:attrNameLst>
                                          <p:attrName>style.visibility</p:attrName>
                                        </p:attrNameLst>
                                      </p:cBhvr>
                                      <p:to>
                                        <p:strVal val="visible"/>
                                      </p:to>
                                    </p:set>
                                    <p:animEffect transition="in" filter="slide(fromLeft)">
                                      <p:cBhvr>
                                        <p:cTn dur="500" id="12"/>
                                        <p:tgtEl>
                                          <p:spTgt spid="1048612">
                                            <p:txEl>
                                              <p:charRg st="1" end="21"/>
                                            </p:txEl>
                                          </p:spTgt>
                                        </p:tgtEl>
                                      </p:cBhvr>
                                    </p:animEffect>
                                  </p:childTnLst>
                                </p:cTn>
                              </p:par>
                              <p:par>
                                <p:cTn fill="hold" id="13" nodeType="withEffect" presetClass="entr" presetID="12" presetSubtype="8">
                                  <p:stCondLst>
                                    <p:cond delay="0"/>
                                  </p:stCondLst>
                                  <p:childTnLst>
                                    <p:set>
                                      <p:cBhvr>
                                        <p:cTn dur="1" fill="hold" id="14">
                                          <p:stCondLst>
                                            <p:cond delay="0"/>
                                          </p:stCondLst>
                                        </p:cTn>
                                        <p:tgtEl>
                                          <p:spTgt spid="1048612">
                                            <p:txEl>
                                              <p:charRg st="21" end="153"/>
                                            </p:txEl>
                                          </p:spTgt>
                                        </p:tgtEl>
                                        <p:attrNameLst>
                                          <p:attrName>style.visibility</p:attrName>
                                        </p:attrNameLst>
                                      </p:cBhvr>
                                      <p:to>
                                        <p:strVal val="visible"/>
                                      </p:to>
                                    </p:set>
                                    <p:animEffect transition="in" filter="slide(fromLeft)">
                                      <p:cBhvr>
                                        <p:cTn dur="500" id="15"/>
                                        <p:tgtEl>
                                          <p:spTgt spid="1048612">
                                            <p:txEl>
                                              <p:charRg st="21" end="153"/>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12" presetSubtype="8">
                                  <p:stCondLst>
                                    <p:cond delay="0"/>
                                  </p:stCondLst>
                                  <p:childTnLst>
                                    <p:set>
                                      <p:cBhvr>
                                        <p:cTn dur="1" fill="hold" id="19">
                                          <p:stCondLst>
                                            <p:cond delay="0"/>
                                          </p:stCondLst>
                                        </p:cTn>
                                        <p:tgtEl>
                                          <p:spTgt spid="1048612">
                                            <p:txEl>
                                              <p:charRg st="154" end="316"/>
                                            </p:txEl>
                                          </p:spTgt>
                                        </p:tgtEl>
                                        <p:attrNameLst>
                                          <p:attrName>style.visibility</p:attrName>
                                        </p:attrNameLst>
                                      </p:cBhvr>
                                      <p:to>
                                        <p:strVal val="visible"/>
                                      </p:to>
                                    </p:set>
                                    <p:animEffect transition="in" filter="slide(fromLeft)">
                                      <p:cBhvr>
                                        <p:cTn dur="500" id="20"/>
                                        <p:tgtEl>
                                          <p:spTgt spid="1048612">
                                            <p:txEl>
                                              <p:charRg st="154" end="316"/>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12" presetSubtype="8">
                                  <p:stCondLst>
                                    <p:cond delay="0"/>
                                  </p:stCondLst>
                                  <p:childTnLst>
                                    <p:set>
                                      <p:cBhvr>
                                        <p:cTn dur="1" fill="hold" id="24">
                                          <p:stCondLst>
                                            <p:cond delay="0"/>
                                          </p:stCondLst>
                                        </p:cTn>
                                        <p:tgtEl>
                                          <p:spTgt spid="1048612">
                                            <p:txEl>
                                              <p:charRg st="320" end="322"/>
                                            </p:txEl>
                                          </p:spTgt>
                                        </p:tgtEl>
                                        <p:attrNameLst>
                                          <p:attrName>style.visibility</p:attrName>
                                        </p:attrNameLst>
                                      </p:cBhvr>
                                      <p:to>
                                        <p:strVal val="visible"/>
                                      </p:to>
                                    </p:set>
                                    <p:animEffect transition="in" filter="slide(fromLeft)">
                                      <p:cBhvr>
                                        <p:cTn dur="500" id="25"/>
                                        <p:tgtEl>
                                          <p:spTgt spid="1048612">
                                            <p:txEl>
                                              <p:charRg st="320" end="3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uiExpand="0" build="whole"/>
    </p:bldLst>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261" name=""/>
        <p:cNvGrpSpPr/>
        <p:nvPr/>
      </p:nvGrpSpPr>
      <p:grpSpPr>
        <a:xfrm rot="0">
          <a:off x="0" y="0"/>
          <a:ext cx="0" cy="0"/>
          <a:chOff x="0" y="0"/>
          <a:chExt cx="0" cy="0"/>
        </a:xfrm>
      </p:grpSpPr>
      <p:sp>
        <p:nvSpPr>
          <p:cNvPr id="1049219"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50</a:t>
            </a:fld>
            <a:endParaRPr altLang="en-US" sz="1400" lang="ar-SA"/>
          </a:p>
        </p:txBody>
      </p:sp>
      <p:sp>
        <p:nvSpPr>
          <p:cNvPr id="1049220" name="Freeform 2"/>
          <p:cNvSpPr/>
          <p:nvPr/>
        </p:nvSpPr>
        <p:spPr bwMode="auto">
          <a:xfrm rot="0">
            <a:off x="1676400" y="1295400"/>
            <a:ext cx="2370137" cy="4624387"/>
          </a:xfrm>
          <a:custGeom>
            <a:avLst/>
            <a:gdLst>
              <a:gd name="l" fmla="*/ 0 w 1493"/>
              <a:gd name="t" fmla="*/ 0 h 2913"/>
              <a:gd name="r" fmla="*/ 1493 w 1493"/>
              <a:gd name="b" fmla="*/ 2913 h 2913"/>
            </a:gdLst>
            <a:ahLst/>
            <a:rect l="l" t="t" r="r" b="b"/>
            <a:pathLst>
              <a:path w="1493" h="2913">
                <a:moveTo>
                  <a:pt x="0" y="0"/>
                </a:moveTo>
                <a:cubicBezTo>
                  <a:pt x="8" y="96"/>
                  <a:pt x="19" y="345"/>
                  <a:pt x="45" y="573"/>
                </a:cubicBezTo>
                <a:cubicBezTo>
                  <a:pt x="71" y="801"/>
                  <a:pt x="106" y="1126"/>
                  <a:pt x="156" y="1370"/>
                </a:cubicBezTo>
                <a:cubicBezTo>
                  <a:pt x="206" y="1614"/>
                  <a:pt x="274" y="1847"/>
                  <a:pt x="345" y="2038"/>
                </a:cubicBezTo>
                <a:cubicBezTo>
                  <a:pt x="416" y="2229"/>
                  <a:pt x="489" y="2397"/>
                  <a:pt x="585" y="2518"/>
                </a:cubicBezTo>
                <a:cubicBezTo>
                  <a:pt x="681" y="2639"/>
                  <a:pt x="768" y="2701"/>
                  <a:pt x="919" y="2767"/>
                </a:cubicBezTo>
                <a:cubicBezTo>
                  <a:pt x="1070" y="2833"/>
                  <a:pt x="1374" y="2883"/>
                  <a:pt x="1493" y="2913"/>
                </a:cubicBezTo>
              </a:path>
            </a:pathLst>
          </a:custGeom>
          <a:noFill/>
          <a:ln w="38100" cap="flat" cmpd="sng">
            <a:solidFill>
              <a:schemeClr val="lt1">
                <a:alpha val="100000"/>
              </a:schemeClr>
            </a:solidFill>
            <a:prstDash val="solid"/>
            <a:round/>
          </a:ln>
        </p:spPr>
      </p:sp>
      <p:sp>
        <p:nvSpPr>
          <p:cNvPr id="1049221" name="Freeform 3"/>
          <p:cNvSpPr/>
          <p:nvPr/>
        </p:nvSpPr>
        <p:spPr bwMode="auto">
          <a:xfrm rot="0">
            <a:off x="1676400" y="4419600"/>
            <a:ext cx="4191000" cy="1752600"/>
          </a:xfrm>
          <a:custGeom>
            <a:avLst/>
            <a:gdLst>
              <a:gd name="l" fmla="*/ 0 w 2640"/>
              <a:gd name="t" fmla="*/ 0 h 1408"/>
              <a:gd name="r" fmla="*/ 2640 w 2640"/>
              <a:gd name="b" fmla="*/ 1408 h 1408"/>
            </a:gdLst>
            <a:ahLst/>
            <a:rect l="l" t="t" r="r" b="b"/>
            <a:pathLst>
              <a:path w="2640" h="1408">
                <a:moveTo>
                  <a:pt x="0" y="1408"/>
                </a:moveTo>
                <a:cubicBezTo>
                  <a:pt x="58" y="1258"/>
                  <a:pt x="260" y="704"/>
                  <a:pt x="350" y="506"/>
                </a:cubicBezTo>
                <a:cubicBezTo>
                  <a:pt x="440" y="308"/>
                  <a:pt x="470" y="297"/>
                  <a:pt x="538" y="223"/>
                </a:cubicBezTo>
                <a:cubicBezTo>
                  <a:pt x="606" y="149"/>
                  <a:pt x="670" y="82"/>
                  <a:pt x="760" y="64"/>
                </a:cubicBezTo>
                <a:cubicBezTo>
                  <a:pt x="850" y="46"/>
                  <a:pt x="920" y="0"/>
                  <a:pt x="1080" y="112"/>
                </a:cubicBezTo>
                <a:cubicBezTo>
                  <a:pt x="1240" y="224"/>
                  <a:pt x="1582" y="608"/>
                  <a:pt x="1720" y="736"/>
                </a:cubicBezTo>
                <a:cubicBezTo>
                  <a:pt x="1858" y="864"/>
                  <a:pt x="1850" y="844"/>
                  <a:pt x="1910" y="883"/>
                </a:cubicBezTo>
                <a:cubicBezTo>
                  <a:pt x="1970" y="922"/>
                  <a:pt x="1993" y="938"/>
                  <a:pt x="2081" y="969"/>
                </a:cubicBezTo>
                <a:cubicBezTo>
                  <a:pt x="2169" y="1000"/>
                  <a:pt x="2347" y="1047"/>
                  <a:pt x="2440" y="1072"/>
                </a:cubicBezTo>
                <a:cubicBezTo>
                  <a:pt x="2533" y="1097"/>
                  <a:pt x="2617" y="1128"/>
                  <a:pt x="2640" y="1120"/>
                </a:cubicBezTo>
              </a:path>
            </a:pathLst>
          </a:custGeom>
          <a:noFill/>
          <a:ln w="38100" cap="flat" cmpd="sng">
            <a:solidFill>
              <a:schemeClr val="dk1">
                <a:alpha val="100000"/>
              </a:schemeClr>
            </a:solidFill>
            <a:prstDash val="solid"/>
            <a:round/>
          </a:ln>
        </p:spPr>
      </p:sp>
      <p:sp>
        <p:nvSpPr>
          <p:cNvPr id="1049222" name="Text Box 4"/>
          <p:cNvSpPr txBox="1"/>
          <p:nvPr/>
        </p:nvSpPr>
        <p:spPr>
          <a:xfrm rot="0">
            <a:off x="3100387" y="1868487"/>
            <a:ext cx="26860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solidFill>
                  <a:schemeClr val="lt1"/>
                </a:solidFill>
              </a:rPr>
              <a:t>Drug at absorption site</a:t>
            </a:r>
          </a:p>
        </p:txBody>
      </p:sp>
      <p:grpSp>
        <p:nvGrpSpPr>
          <p:cNvPr id="262" name=""/>
          <p:cNvGrpSpPr/>
          <p:nvPr/>
        </p:nvGrpSpPr>
        <p:grpSpPr>
          <a:xfrm rot="0">
            <a:off x="1676400" y="6096000"/>
            <a:ext cx="4191000" cy="228600"/>
            <a:chOff x="1008" y="3120"/>
            <a:chExt cx="3456" cy="144"/>
          </a:xfrm>
        </p:grpSpPr>
        <p:sp>
          <p:nvSpPr>
            <p:cNvPr id="1049223" name="Line 6"/>
            <p:cNvSpPr/>
            <p:nvPr/>
          </p:nvSpPr>
          <p:spPr>
            <a:xfrm rot="0">
              <a:off x="1008" y="3120"/>
              <a:ext cx="3456" cy="0"/>
            </a:xfrm>
            <a:prstGeom prst="line"/>
            <a:noFill/>
            <a:ln w="38100" cap="flat" cmpd="sng">
              <a:solidFill>
                <a:schemeClr val="dk1">
                  <a:alpha val="100000"/>
                </a:schemeClr>
              </a:solidFill>
              <a:prstDash val="solid"/>
              <a:round/>
            </a:ln>
          </p:spPr>
        </p:sp>
        <p:sp>
          <p:nvSpPr>
            <p:cNvPr id="1049224" name="Line 7"/>
            <p:cNvSpPr/>
            <p:nvPr/>
          </p:nvSpPr>
          <p:spPr>
            <a:xfrm rot="0">
              <a:off x="1392" y="3120"/>
              <a:ext cx="0" cy="0"/>
            </a:xfrm>
            <a:prstGeom prst="line"/>
            <a:noFill/>
            <a:ln w="38100" cap="flat" cmpd="sng">
              <a:solidFill>
                <a:schemeClr val="dk1">
                  <a:alpha val="100000"/>
                </a:schemeClr>
              </a:solidFill>
              <a:prstDash val="solid"/>
              <a:round/>
            </a:ln>
          </p:spPr>
        </p:sp>
        <p:sp>
          <p:nvSpPr>
            <p:cNvPr id="1049225" name="Line 8"/>
            <p:cNvSpPr/>
            <p:nvPr/>
          </p:nvSpPr>
          <p:spPr>
            <a:xfrm rot="0">
              <a:off x="1392" y="3120"/>
              <a:ext cx="0" cy="144"/>
            </a:xfrm>
            <a:prstGeom prst="line"/>
            <a:noFill/>
            <a:ln w="38100" cap="flat" cmpd="sng">
              <a:solidFill>
                <a:schemeClr val="dk1">
                  <a:alpha val="100000"/>
                </a:schemeClr>
              </a:solidFill>
              <a:prstDash val="solid"/>
              <a:round/>
            </a:ln>
          </p:spPr>
        </p:sp>
        <p:sp>
          <p:nvSpPr>
            <p:cNvPr id="1049226" name="Line 9"/>
            <p:cNvSpPr/>
            <p:nvPr/>
          </p:nvSpPr>
          <p:spPr>
            <a:xfrm rot="0">
              <a:off x="1728" y="3120"/>
              <a:ext cx="0" cy="144"/>
            </a:xfrm>
            <a:prstGeom prst="line"/>
            <a:noFill/>
            <a:ln w="38100" cap="flat" cmpd="sng">
              <a:solidFill>
                <a:schemeClr val="dk1">
                  <a:alpha val="100000"/>
                </a:schemeClr>
              </a:solidFill>
              <a:prstDash val="solid"/>
              <a:round/>
            </a:ln>
          </p:spPr>
        </p:sp>
        <p:sp>
          <p:nvSpPr>
            <p:cNvPr id="1049227" name="Line 10"/>
            <p:cNvSpPr/>
            <p:nvPr/>
          </p:nvSpPr>
          <p:spPr>
            <a:xfrm rot="0">
              <a:off x="2064" y="3120"/>
              <a:ext cx="0" cy="144"/>
            </a:xfrm>
            <a:prstGeom prst="line"/>
            <a:noFill/>
            <a:ln w="38100" cap="flat" cmpd="sng">
              <a:solidFill>
                <a:schemeClr val="dk1">
                  <a:alpha val="100000"/>
                </a:schemeClr>
              </a:solidFill>
              <a:prstDash val="solid"/>
              <a:round/>
            </a:ln>
          </p:spPr>
        </p:sp>
        <p:sp>
          <p:nvSpPr>
            <p:cNvPr id="1049228" name="Line 11"/>
            <p:cNvSpPr/>
            <p:nvPr/>
          </p:nvSpPr>
          <p:spPr>
            <a:xfrm rot="0">
              <a:off x="2352" y="3120"/>
              <a:ext cx="0" cy="144"/>
            </a:xfrm>
            <a:prstGeom prst="line"/>
            <a:noFill/>
            <a:ln w="38100" cap="flat" cmpd="sng">
              <a:solidFill>
                <a:schemeClr val="dk1">
                  <a:alpha val="100000"/>
                </a:schemeClr>
              </a:solidFill>
              <a:prstDash val="solid"/>
              <a:round/>
            </a:ln>
          </p:spPr>
        </p:sp>
        <p:sp>
          <p:nvSpPr>
            <p:cNvPr id="1049229" name="Line 12"/>
            <p:cNvSpPr/>
            <p:nvPr/>
          </p:nvSpPr>
          <p:spPr>
            <a:xfrm rot="0">
              <a:off x="2640" y="3120"/>
              <a:ext cx="0" cy="144"/>
            </a:xfrm>
            <a:prstGeom prst="line"/>
            <a:noFill/>
            <a:ln w="38100" cap="flat" cmpd="sng">
              <a:solidFill>
                <a:schemeClr val="dk1">
                  <a:alpha val="100000"/>
                </a:schemeClr>
              </a:solidFill>
              <a:prstDash val="solid"/>
              <a:round/>
            </a:ln>
          </p:spPr>
        </p:sp>
        <p:sp>
          <p:nvSpPr>
            <p:cNvPr id="1049230" name="Line 13"/>
            <p:cNvSpPr/>
            <p:nvPr/>
          </p:nvSpPr>
          <p:spPr>
            <a:xfrm rot="0">
              <a:off x="2976" y="3120"/>
              <a:ext cx="0" cy="144"/>
            </a:xfrm>
            <a:prstGeom prst="line"/>
            <a:noFill/>
            <a:ln w="38100" cap="flat" cmpd="sng">
              <a:solidFill>
                <a:schemeClr val="dk1">
                  <a:alpha val="100000"/>
                </a:schemeClr>
              </a:solidFill>
              <a:prstDash val="solid"/>
              <a:round/>
            </a:ln>
          </p:spPr>
        </p:sp>
        <p:sp>
          <p:nvSpPr>
            <p:cNvPr id="1049231" name="Line 14"/>
            <p:cNvSpPr/>
            <p:nvPr/>
          </p:nvSpPr>
          <p:spPr>
            <a:xfrm rot="0">
              <a:off x="3264" y="3120"/>
              <a:ext cx="0" cy="144"/>
            </a:xfrm>
            <a:prstGeom prst="line"/>
            <a:noFill/>
            <a:ln w="38100" cap="flat" cmpd="sng">
              <a:solidFill>
                <a:schemeClr val="dk1">
                  <a:alpha val="100000"/>
                </a:schemeClr>
              </a:solidFill>
              <a:prstDash val="solid"/>
              <a:round/>
            </a:ln>
          </p:spPr>
        </p:sp>
        <p:sp>
          <p:nvSpPr>
            <p:cNvPr id="1049232" name="Line 15"/>
            <p:cNvSpPr/>
            <p:nvPr/>
          </p:nvSpPr>
          <p:spPr>
            <a:xfrm rot="0">
              <a:off x="3552" y="3120"/>
              <a:ext cx="0" cy="144"/>
            </a:xfrm>
            <a:prstGeom prst="line"/>
            <a:noFill/>
            <a:ln w="38100" cap="flat" cmpd="sng">
              <a:solidFill>
                <a:schemeClr val="dk1">
                  <a:alpha val="100000"/>
                </a:schemeClr>
              </a:solidFill>
              <a:prstDash val="solid"/>
              <a:round/>
            </a:ln>
          </p:spPr>
        </p:sp>
        <p:sp>
          <p:nvSpPr>
            <p:cNvPr id="1049233" name="Line 16"/>
            <p:cNvSpPr/>
            <p:nvPr/>
          </p:nvSpPr>
          <p:spPr>
            <a:xfrm rot="0">
              <a:off x="3792" y="3120"/>
              <a:ext cx="0" cy="144"/>
            </a:xfrm>
            <a:prstGeom prst="line"/>
            <a:noFill/>
            <a:ln w="38100" cap="flat" cmpd="sng">
              <a:solidFill>
                <a:schemeClr val="dk1">
                  <a:alpha val="100000"/>
                </a:schemeClr>
              </a:solidFill>
              <a:prstDash val="solid"/>
              <a:round/>
            </a:ln>
          </p:spPr>
        </p:sp>
        <p:sp>
          <p:nvSpPr>
            <p:cNvPr id="1049234" name="Line 17"/>
            <p:cNvSpPr/>
            <p:nvPr/>
          </p:nvSpPr>
          <p:spPr>
            <a:xfrm rot="0">
              <a:off x="4032" y="3120"/>
              <a:ext cx="0" cy="144"/>
            </a:xfrm>
            <a:prstGeom prst="line"/>
            <a:noFill/>
            <a:ln w="38100" cap="flat" cmpd="sng">
              <a:solidFill>
                <a:schemeClr val="dk1">
                  <a:alpha val="100000"/>
                </a:schemeClr>
              </a:solidFill>
              <a:prstDash val="solid"/>
              <a:round/>
            </a:ln>
          </p:spPr>
        </p:sp>
      </p:grpSp>
      <p:sp>
        <p:nvSpPr>
          <p:cNvPr id="1049235" name="Text Box 18"/>
          <p:cNvSpPr txBox="1"/>
          <p:nvPr/>
        </p:nvSpPr>
        <p:spPr>
          <a:xfrm rot="0">
            <a:off x="3489325" y="6437312"/>
            <a:ext cx="7175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Time</a:t>
            </a:r>
          </a:p>
        </p:txBody>
      </p:sp>
      <p:sp>
        <p:nvSpPr>
          <p:cNvPr id="1049236" name="Line 19"/>
          <p:cNvSpPr/>
          <p:nvPr/>
        </p:nvSpPr>
        <p:spPr>
          <a:xfrm rot="5400000" flipH="1">
            <a:off x="-748507" y="3694906"/>
            <a:ext cx="4797425" cy="1587"/>
          </a:xfrm>
          <a:prstGeom prst="line"/>
          <a:noFill/>
          <a:ln w="38100" cap="flat" cmpd="sng">
            <a:solidFill>
              <a:schemeClr val="dk1">
                <a:alpha val="100000"/>
              </a:schemeClr>
            </a:solidFill>
            <a:prstDash val="solid"/>
            <a:round/>
          </a:ln>
        </p:spPr>
      </p:sp>
      <p:sp>
        <p:nvSpPr>
          <p:cNvPr id="1049237" name="Line 20"/>
          <p:cNvSpPr/>
          <p:nvPr/>
        </p:nvSpPr>
        <p:spPr>
          <a:xfrm rot="5400000" flipH="1">
            <a:off x="1651000" y="5484812"/>
            <a:ext cx="0" cy="0"/>
          </a:xfrm>
          <a:prstGeom prst="line"/>
          <a:noFill/>
          <a:ln w="38100" cap="flat" cmpd="sng">
            <a:solidFill>
              <a:schemeClr val="dk1">
                <a:alpha val="100000"/>
              </a:schemeClr>
            </a:solidFill>
            <a:prstDash val="solid"/>
            <a:round/>
          </a:ln>
        </p:spPr>
      </p:sp>
      <p:sp>
        <p:nvSpPr>
          <p:cNvPr id="1049238" name="Line 21"/>
          <p:cNvSpPr/>
          <p:nvPr/>
        </p:nvSpPr>
        <p:spPr>
          <a:xfrm rot="5400000" flipH="1">
            <a:off x="1536700" y="5370512"/>
            <a:ext cx="0" cy="228600"/>
          </a:xfrm>
          <a:prstGeom prst="line"/>
          <a:noFill/>
          <a:ln w="38100" cap="flat" cmpd="sng">
            <a:solidFill>
              <a:schemeClr val="dk1">
                <a:alpha val="100000"/>
              </a:schemeClr>
            </a:solidFill>
            <a:prstDash val="solid"/>
            <a:round/>
          </a:ln>
        </p:spPr>
      </p:sp>
      <p:sp>
        <p:nvSpPr>
          <p:cNvPr id="1049239" name="Line 22"/>
          <p:cNvSpPr/>
          <p:nvPr/>
        </p:nvSpPr>
        <p:spPr>
          <a:xfrm rot="5400000" flipH="1">
            <a:off x="1536700" y="4837112"/>
            <a:ext cx="0" cy="228600"/>
          </a:xfrm>
          <a:prstGeom prst="line"/>
          <a:noFill/>
          <a:ln w="38100" cap="flat" cmpd="sng">
            <a:solidFill>
              <a:schemeClr val="dk1">
                <a:alpha val="100000"/>
              </a:schemeClr>
            </a:solidFill>
            <a:prstDash val="solid"/>
            <a:round/>
          </a:ln>
        </p:spPr>
      </p:sp>
      <p:sp>
        <p:nvSpPr>
          <p:cNvPr id="1049240" name="Line 23"/>
          <p:cNvSpPr/>
          <p:nvPr/>
        </p:nvSpPr>
        <p:spPr>
          <a:xfrm rot="5400000" flipH="1">
            <a:off x="1536700" y="4303712"/>
            <a:ext cx="0" cy="228600"/>
          </a:xfrm>
          <a:prstGeom prst="line"/>
          <a:noFill/>
          <a:ln w="38100" cap="flat" cmpd="sng">
            <a:solidFill>
              <a:schemeClr val="dk1">
                <a:alpha val="100000"/>
              </a:schemeClr>
            </a:solidFill>
            <a:prstDash val="solid"/>
            <a:round/>
          </a:ln>
        </p:spPr>
      </p:sp>
      <p:sp>
        <p:nvSpPr>
          <p:cNvPr id="1049241" name="Line 24"/>
          <p:cNvSpPr/>
          <p:nvPr/>
        </p:nvSpPr>
        <p:spPr>
          <a:xfrm rot="5400000" flipH="1">
            <a:off x="1536700" y="3846512"/>
            <a:ext cx="0" cy="228600"/>
          </a:xfrm>
          <a:prstGeom prst="line"/>
          <a:noFill/>
          <a:ln w="38100" cap="flat" cmpd="sng">
            <a:solidFill>
              <a:schemeClr val="dk1">
                <a:alpha val="100000"/>
              </a:schemeClr>
            </a:solidFill>
            <a:prstDash val="solid"/>
            <a:round/>
          </a:ln>
        </p:spPr>
      </p:sp>
      <p:sp>
        <p:nvSpPr>
          <p:cNvPr id="1049242" name="Line 25"/>
          <p:cNvSpPr/>
          <p:nvPr/>
        </p:nvSpPr>
        <p:spPr>
          <a:xfrm rot="5400000" flipH="1">
            <a:off x="1536700" y="3389312"/>
            <a:ext cx="0" cy="228600"/>
          </a:xfrm>
          <a:prstGeom prst="line"/>
          <a:noFill/>
          <a:ln w="38100" cap="flat" cmpd="sng">
            <a:solidFill>
              <a:schemeClr val="dk1">
                <a:alpha val="100000"/>
              </a:schemeClr>
            </a:solidFill>
            <a:prstDash val="solid"/>
            <a:round/>
          </a:ln>
        </p:spPr>
      </p:sp>
      <p:sp>
        <p:nvSpPr>
          <p:cNvPr id="1049243" name="Line 26"/>
          <p:cNvSpPr/>
          <p:nvPr/>
        </p:nvSpPr>
        <p:spPr>
          <a:xfrm rot="5400000" flipH="1">
            <a:off x="1536700" y="2855912"/>
            <a:ext cx="0" cy="228600"/>
          </a:xfrm>
          <a:prstGeom prst="line"/>
          <a:noFill/>
          <a:ln w="38100" cap="flat" cmpd="sng">
            <a:solidFill>
              <a:schemeClr val="dk1">
                <a:alpha val="100000"/>
              </a:schemeClr>
            </a:solidFill>
            <a:prstDash val="solid"/>
            <a:round/>
          </a:ln>
        </p:spPr>
      </p:sp>
      <p:sp>
        <p:nvSpPr>
          <p:cNvPr id="1049244" name="Line 27"/>
          <p:cNvSpPr/>
          <p:nvPr/>
        </p:nvSpPr>
        <p:spPr>
          <a:xfrm rot="5400000" flipH="1">
            <a:off x="1536700" y="2398712"/>
            <a:ext cx="0" cy="228600"/>
          </a:xfrm>
          <a:prstGeom prst="line"/>
          <a:noFill/>
          <a:ln w="38100" cap="flat" cmpd="sng">
            <a:solidFill>
              <a:schemeClr val="dk1">
                <a:alpha val="100000"/>
              </a:schemeClr>
            </a:solidFill>
            <a:prstDash val="solid"/>
            <a:round/>
          </a:ln>
        </p:spPr>
      </p:sp>
      <p:sp>
        <p:nvSpPr>
          <p:cNvPr id="1049245" name="Line 28"/>
          <p:cNvSpPr/>
          <p:nvPr/>
        </p:nvSpPr>
        <p:spPr>
          <a:xfrm rot="5400000" flipH="1">
            <a:off x="1536700" y="1943100"/>
            <a:ext cx="0" cy="228600"/>
          </a:xfrm>
          <a:prstGeom prst="line"/>
          <a:noFill/>
          <a:ln w="38100" cap="flat" cmpd="sng">
            <a:solidFill>
              <a:schemeClr val="dk1">
                <a:alpha val="100000"/>
              </a:schemeClr>
            </a:solidFill>
            <a:prstDash val="solid"/>
            <a:round/>
          </a:ln>
        </p:spPr>
      </p:sp>
      <p:sp>
        <p:nvSpPr>
          <p:cNvPr id="1049246" name="Line 29"/>
          <p:cNvSpPr/>
          <p:nvPr/>
        </p:nvSpPr>
        <p:spPr>
          <a:xfrm rot="5400000" flipH="1">
            <a:off x="1536700" y="1562100"/>
            <a:ext cx="0" cy="228600"/>
          </a:xfrm>
          <a:prstGeom prst="line"/>
          <a:noFill/>
          <a:ln w="38100" cap="flat" cmpd="sng">
            <a:solidFill>
              <a:schemeClr val="dk1">
                <a:alpha val="100000"/>
              </a:schemeClr>
            </a:solidFill>
            <a:prstDash val="solid"/>
            <a:round/>
          </a:ln>
        </p:spPr>
      </p:sp>
      <p:sp>
        <p:nvSpPr>
          <p:cNvPr id="1049247" name="Line 30"/>
          <p:cNvSpPr/>
          <p:nvPr/>
        </p:nvSpPr>
        <p:spPr>
          <a:xfrm rot="5400000" flipH="1">
            <a:off x="1535112" y="1182687"/>
            <a:ext cx="0" cy="228600"/>
          </a:xfrm>
          <a:prstGeom prst="line"/>
          <a:noFill/>
          <a:ln w="38100" cap="flat" cmpd="sng">
            <a:solidFill>
              <a:schemeClr val="dk1">
                <a:alpha val="100000"/>
              </a:schemeClr>
            </a:solidFill>
            <a:prstDash val="solid"/>
            <a:round/>
          </a:ln>
        </p:spPr>
      </p:sp>
      <p:sp>
        <p:nvSpPr>
          <p:cNvPr id="1049248" name="Text Box 31"/>
          <p:cNvSpPr txBox="1"/>
          <p:nvPr/>
        </p:nvSpPr>
        <p:spPr>
          <a:xfrm rot="16200000">
            <a:off x="-1029494" y="3312319"/>
            <a:ext cx="29146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Plasma drug conc (mg/L)</a:t>
            </a:r>
          </a:p>
        </p:txBody>
      </p:sp>
      <p:sp>
        <p:nvSpPr>
          <p:cNvPr id="1049249" name="Text Box 32"/>
          <p:cNvSpPr txBox="1"/>
          <p:nvPr/>
        </p:nvSpPr>
        <p:spPr>
          <a:xfrm rot="0">
            <a:off x="822325" y="4760912"/>
            <a:ext cx="4381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20</a:t>
            </a:r>
          </a:p>
        </p:txBody>
      </p:sp>
      <p:sp>
        <p:nvSpPr>
          <p:cNvPr id="1049250" name="Text Box 33"/>
          <p:cNvSpPr txBox="1"/>
          <p:nvPr/>
        </p:nvSpPr>
        <p:spPr>
          <a:xfrm rot="0">
            <a:off x="746125" y="3770312"/>
            <a:ext cx="4381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40</a:t>
            </a:r>
          </a:p>
        </p:txBody>
      </p:sp>
      <p:sp>
        <p:nvSpPr>
          <p:cNvPr id="1049251" name="Text Box 34"/>
          <p:cNvSpPr txBox="1"/>
          <p:nvPr/>
        </p:nvSpPr>
        <p:spPr>
          <a:xfrm rot="0">
            <a:off x="762000" y="2819400"/>
            <a:ext cx="4381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60</a:t>
            </a:r>
          </a:p>
        </p:txBody>
      </p:sp>
      <p:sp>
        <p:nvSpPr>
          <p:cNvPr id="1049252" name="Text Box 35"/>
          <p:cNvSpPr txBox="1"/>
          <p:nvPr/>
        </p:nvSpPr>
        <p:spPr>
          <a:xfrm rot="0">
            <a:off x="746125" y="1914525"/>
            <a:ext cx="4381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80</a:t>
            </a:r>
          </a:p>
        </p:txBody>
      </p:sp>
      <p:sp>
        <p:nvSpPr>
          <p:cNvPr id="1049253" name="Text Box 36"/>
          <p:cNvSpPr txBox="1"/>
          <p:nvPr/>
        </p:nvSpPr>
        <p:spPr>
          <a:xfrm rot="0">
            <a:off x="609600" y="1066800"/>
            <a:ext cx="5651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t>100</a:t>
            </a:r>
          </a:p>
        </p:txBody>
      </p:sp>
      <p:sp>
        <p:nvSpPr>
          <p:cNvPr id="1049254" name="Freeform 37"/>
          <p:cNvSpPr/>
          <p:nvPr/>
        </p:nvSpPr>
        <p:spPr bwMode="auto">
          <a:xfrm rot="0">
            <a:off x="1676400" y="2743200"/>
            <a:ext cx="4419600" cy="3200400"/>
          </a:xfrm>
          <a:custGeom>
            <a:avLst/>
            <a:gdLst>
              <a:gd name="l" fmla="*/ 0 w 2640"/>
              <a:gd name="t" fmla="*/ 0 h 1408"/>
              <a:gd name="r" fmla="*/ 2640 w 2640"/>
              <a:gd name="b" fmla="*/ 1408 h 1408"/>
            </a:gdLst>
            <a:ahLst/>
            <a:rect l="l" t="t" r="r" b="b"/>
            <a:pathLst>
              <a:path w="2640" h="1408">
                <a:moveTo>
                  <a:pt x="0" y="1408"/>
                </a:moveTo>
                <a:cubicBezTo>
                  <a:pt x="58" y="1258"/>
                  <a:pt x="260" y="704"/>
                  <a:pt x="350" y="506"/>
                </a:cubicBezTo>
                <a:cubicBezTo>
                  <a:pt x="440" y="308"/>
                  <a:pt x="470" y="297"/>
                  <a:pt x="538" y="223"/>
                </a:cubicBezTo>
                <a:cubicBezTo>
                  <a:pt x="606" y="149"/>
                  <a:pt x="670" y="82"/>
                  <a:pt x="760" y="64"/>
                </a:cubicBezTo>
                <a:cubicBezTo>
                  <a:pt x="850" y="46"/>
                  <a:pt x="920" y="0"/>
                  <a:pt x="1080" y="112"/>
                </a:cubicBezTo>
                <a:cubicBezTo>
                  <a:pt x="1240" y="224"/>
                  <a:pt x="1582" y="608"/>
                  <a:pt x="1720" y="736"/>
                </a:cubicBezTo>
                <a:cubicBezTo>
                  <a:pt x="1858" y="864"/>
                  <a:pt x="1850" y="844"/>
                  <a:pt x="1910" y="883"/>
                </a:cubicBezTo>
                <a:cubicBezTo>
                  <a:pt x="1970" y="922"/>
                  <a:pt x="1993" y="938"/>
                  <a:pt x="2081" y="969"/>
                </a:cubicBezTo>
                <a:cubicBezTo>
                  <a:pt x="2169" y="1000"/>
                  <a:pt x="2347" y="1047"/>
                  <a:pt x="2440" y="1072"/>
                </a:cubicBezTo>
                <a:cubicBezTo>
                  <a:pt x="2533" y="1097"/>
                  <a:pt x="2617" y="1128"/>
                  <a:pt x="2640" y="1120"/>
                </a:cubicBezTo>
              </a:path>
            </a:pathLst>
          </a:custGeom>
          <a:noFill/>
          <a:ln w="38100" cap="flat" cmpd="sng">
            <a:solidFill>
              <a:schemeClr val="dk1">
                <a:alpha val="100000"/>
              </a:schemeClr>
            </a:solidFill>
            <a:prstDash val="solid"/>
            <a:round/>
          </a:ln>
        </p:spPr>
      </p:sp>
      <p:sp>
        <p:nvSpPr>
          <p:cNvPr id="1049255" name="Freeform 38"/>
          <p:cNvSpPr/>
          <p:nvPr/>
        </p:nvSpPr>
        <p:spPr bwMode="auto">
          <a:xfrm rot="0">
            <a:off x="1676400" y="3810000"/>
            <a:ext cx="4191000" cy="2235200"/>
          </a:xfrm>
          <a:custGeom>
            <a:avLst/>
            <a:gdLst>
              <a:gd name="l" fmla="*/ 0 w 2640"/>
              <a:gd name="t" fmla="*/ 0 h 1408"/>
              <a:gd name="r" fmla="*/ 2640 w 2640"/>
              <a:gd name="b" fmla="*/ 1408 h 1408"/>
            </a:gdLst>
            <a:ahLst/>
            <a:rect l="l" t="t" r="r" b="b"/>
            <a:pathLst>
              <a:path w="2640" h="1408">
                <a:moveTo>
                  <a:pt x="0" y="1408"/>
                </a:moveTo>
                <a:cubicBezTo>
                  <a:pt x="58" y="1258"/>
                  <a:pt x="260" y="704"/>
                  <a:pt x="350" y="506"/>
                </a:cubicBezTo>
                <a:cubicBezTo>
                  <a:pt x="440" y="308"/>
                  <a:pt x="470" y="297"/>
                  <a:pt x="538" y="223"/>
                </a:cubicBezTo>
                <a:cubicBezTo>
                  <a:pt x="606" y="149"/>
                  <a:pt x="670" y="82"/>
                  <a:pt x="760" y="64"/>
                </a:cubicBezTo>
                <a:cubicBezTo>
                  <a:pt x="850" y="46"/>
                  <a:pt x="920" y="0"/>
                  <a:pt x="1080" y="112"/>
                </a:cubicBezTo>
                <a:cubicBezTo>
                  <a:pt x="1240" y="224"/>
                  <a:pt x="1582" y="608"/>
                  <a:pt x="1720" y="736"/>
                </a:cubicBezTo>
                <a:cubicBezTo>
                  <a:pt x="1858" y="864"/>
                  <a:pt x="1850" y="844"/>
                  <a:pt x="1910" y="883"/>
                </a:cubicBezTo>
                <a:cubicBezTo>
                  <a:pt x="1970" y="922"/>
                  <a:pt x="1993" y="938"/>
                  <a:pt x="2081" y="969"/>
                </a:cubicBezTo>
                <a:cubicBezTo>
                  <a:pt x="2169" y="1000"/>
                  <a:pt x="2347" y="1047"/>
                  <a:pt x="2440" y="1072"/>
                </a:cubicBezTo>
                <a:cubicBezTo>
                  <a:pt x="2533" y="1097"/>
                  <a:pt x="2617" y="1128"/>
                  <a:pt x="2640" y="1120"/>
                </a:cubicBezTo>
              </a:path>
            </a:pathLst>
          </a:custGeom>
          <a:noFill/>
          <a:ln w="38100" cap="flat" cmpd="sng">
            <a:solidFill>
              <a:schemeClr val="dk1">
                <a:alpha val="100000"/>
              </a:schemeClr>
            </a:solidFill>
            <a:prstDash val="solid"/>
            <a:round/>
          </a:ln>
        </p:spPr>
      </p:sp>
      <p:sp>
        <p:nvSpPr>
          <p:cNvPr id="1049256" name="Rectangle 39"/>
          <p:cNvSpPr/>
          <p:nvPr/>
        </p:nvSpPr>
        <p:spPr>
          <a:xfrm rot="0">
            <a:off x="2743200" y="2286000"/>
            <a:ext cx="1143000" cy="376237"/>
          </a:xfrm>
          <a:prstGeom prst="rect"/>
          <a:solidFill>
            <a:schemeClr val="folHlink"/>
          </a:solidFill>
          <a:ln w="12700" cap="flat" cmpd="sng">
            <a:solidFill>
              <a:schemeClr val="dk1">
                <a:alpha val="100000"/>
              </a:schemeClr>
            </a:solidFill>
            <a:prstDash val="solid"/>
            <a:round/>
          </a:ln>
        </p:spPr>
        <p:txBody>
          <a:bodyPr anchor="t" bIns="44450" lIns="90488" rIns="90488" tIns="4445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solidFill>
                  <a:schemeClr val="dk2"/>
                </a:solidFill>
              </a:rPr>
              <a:t>1000 mg</a:t>
            </a:r>
          </a:p>
        </p:txBody>
      </p:sp>
      <p:sp>
        <p:nvSpPr>
          <p:cNvPr id="1049257" name="Rectangle 40"/>
          <p:cNvSpPr/>
          <p:nvPr/>
        </p:nvSpPr>
        <p:spPr>
          <a:xfrm rot="0">
            <a:off x="2590800" y="3586162"/>
            <a:ext cx="1143000" cy="376237"/>
          </a:xfrm>
          <a:prstGeom prst="rect"/>
          <a:solidFill>
            <a:schemeClr val="folHlink"/>
          </a:solidFill>
          <a:ln w="12700" cap="flat" cmpd="sng">
            <a:solidFill>
              <a:schemeClr val="dk1">
                <a:alpha val="100000"/>
              </a:schemeClr>
            </a:solidFill>
            <a:prstDash val="solid"/>
            <a:round/>
          </a:ln>
        </p:spPr>
        <p:txBody>
          <a:bodyPr anchor="t" bIns="44450" lIns="90488" rIns="90488" tIns="4445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solidFill>
                  <a:schemeClr val="dk2"/>
                </a:solidFill>
              </a:rPr>
              <a:t>750 mg</a:t>
            </a:r>
          </a:p>
        </p:txBody>
      </p:sp>
      <p:sp>
        <p:nvSpPr>
          <p:cNvPr id="1049258" name="Rectangle 41"/>
          <p:cNvSpPr/>
          <p:nvPr/>
        </p:nvSpPr>
        <p:spPr>
          <a:xfrm rot="0">
            <a:off x="2514600" y="4729162"/>
            <a:ext cx="1143000" cy="376237"/>
          </a:xfrm>
          <a:prstGeom prst="rect"/>
          <a:solidFill>
            <a:schemeClr val="folHlink"/>
          </a:solidFill>
          <a:ln w="12700" cap="flat" cmpd="sng">
            <a:solidFill>
              <a:schemeClr val="dk1">
                <a:alpha val="100000"/>
              </a:schemeClr>
            </a:solidFill>
            <a:prstDash val="solid"/>
            <a:round/>
          </a:ln>
        </p:spPr>
        <p:txBody>
          <a:bodyPr anchor="t" bIns="44450" lIns="90488" rIns="90488" tIns="4445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lang="en-US">
                <a:solidFill>
                  <a:schemeClr val="dk2"/>
                </a:solidFill>
              </a:rPr>
              <a:t>500  mg</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499"/>
                                          </p:stCondLst>
                                        </p:cTn>
                                        <p:tgtEl>
                                          <p:spTgt spid="1049220"/>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22">
                                            <p:txEl>
                                              <p:charRg st="0" end="24"/>
                                            </p:txEl>
                                          </p:spTgt>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499"/>
                                          </p:stCondLst>
                                        </p:cTn>
                                        <p:tgtEl>
                                          <p:spTgt spid="1049221"/>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 presetSubtype="0">
                                  <p:stCondLst>
                                    <p:cond delay="0"/>
                                  </p:stCondLst>
                                  <p:childTnLst>
                                    <p:set>
                                      <p:cBhvr>
                                        <p:cTn dur="1" fill="hold" id="18">
                                          <p:stCondLst>
                                            <p:cond delay="499"/>
                                          </p:stCondLst>
                                        </p:cTn>
                                        <p:tgtEl>
                                          <p:spTgt spid="1049254"/>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1" presetSubtype="0">
                                  <p:stCondLst>
                                    <p:cond delay="0"/>
                                  </p:stCondLst>
                                  <p:childTnLst>
                                    <p:set>
                                      <p:cBhvr>
                                        <p:cTn dur="1" fill="hold" id="22">
                                          <p:stCondLst>
                                            <p:cond delay="499"/>
                                          </p:stCondLst>
                                        </p:cTn>
                                        <p:tgtEl>
                                          <p:spTgt spid="1049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2" grpId="0" uiExpand="0" build="p" bldLvl="1"/>
    </p:bld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615"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6</a:t>
            </a:fld>
            <a:endParaRPr altLang="en-US" sz="1400" lang="ar-SA"/>
          </a:p>
        </p:txBody>
      </p:sp>
      <p:sp>
        <p:nvSpPr>
          <p:cNvPr id="1048616" name="Text Box 2"/>
          <p:cNvSpPr txBox="1"/>
          <p:nvPr/>
        </p:nvSpPr>
        <p:spPr>
          <a:xfrm rot="0">
            <a:off x="1295400" y="457200"/>
            <a:ext cx="25146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spcBef>
                <a:spcPct val="50000"/>
              </a:spcBef>
            </a:pPr>
            <a:r>
              <a:rPr altLang="en-US" b="1" sz="2000" lang="en-US">
                <a:latin typeface="Times New Roman" pitchFamily="18" charset="0"/>
              </a:rPr>
              <a:t>Drug in dosage form</a:t>
            </a:r>
          </a:p>
        </p:txBody>
      </p:sp>
      <p:sp>
        <p:nvSpPr>
          <p:cNvPr id="1048617" name="Line 3"/>
          <p:cNvSpPr/>
          <p:nvPr/>
        </p:nvSpPr>
        <p:spPr>
          <a:xfrm rot="0">
            <a:off x="2362200" y="914400"/>
            <a:ext cx="0" cy="685800"/>
          </a:xfrm>
          <a:prstGeom prst="line"/>
          <a:noFill/>
          <a:ln w="38100" cap="flat" cmpd="sng">
            <a:solidFill>
              <a:schemeClr val="dk1">
                <a:alpha val="100000"/>
              </a:schemeClr>
            </a:solidFill>
            <a:prstDash val="solid"/>
            <a:round/>
            <a:tailEnd type="triangle" w="med" len="med"/>
          </a:ln>
        </p:spPr>
      </p:sp>
      <p:sp>
        <p:nvSpPr>
          <p:cNvPr id="1048618" name="Text Box 4"/>
          <p:cNvSpPr txBox="1"/>
          <p:nvPr/>
        </p:nvSpPr>
        <p:spPr>
          <a:xfrm rot="0">
            <a:off x="2438400" y="990600"/>
            <a:ext cx="987425"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i="1" lang="en-US">
                <a:solidFill>
                  <a:schemeClr val="lt2"/>
                </a:solidFill>
                <a:effectLst>
                  <a:outerShdw algn="tl" blurRad="38100" dir="2700000" dist="38100">
                    <a:srgbClr val="C0C0C0"/>
                  </a:outerShdw>
                </a:effectLst>
                <a:latin typeface="Times New Roman" pitchFamily="18" charset="0"/>
              </a:rPr>
              <a:t>Release</a:t>
            </a:r>
          </a:p>
        </p:txBody>
      </p:sp>
      <p:sp>
        <p:nvSpPr>
          <p:cNvPr id="1048619" name="Text Box 5"/>
          <p:cNvSpPr txBox="1"/>
          <p:nvPr/>
        </p:nvSpPr>
        <p:spPr>
          <a:xfrm rot="0">
            <a:off x="914400" y="1676400"/>
            <a:ext cx="3284537"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latin typeface="Times New Roman" pitchFamily="18" charset="0"/>
              </a:rPr>
              <a:t>Drug particles in body fluids</a:t>
            </a:r>
          </a:p>
        </p:txBody>
      </p:sp>
      <p:sp>
        <p:nvSpPr>
          <p:cNvPr id="1048620" name="Line 6"/>
          <p:cNvSpPr/>
          <p:nvPr/>
        </p:nvSpPr>
        <p:spPr>
          <a:xfrm rot="0">
            <a:off x="2362200" y="2057400"/>
            <a:ext cx="0" cy="685800"/>
          </a:xfrm>
          <a:prstGeom prst="line"/>
          <a:noFill/>
          <a:ln w="38100" cap="flat" cmpd="sng">
            <a:solidFill>
              <a:schemeClr val="dk1">
                <a:alpha val="100000"/>
              </a:schemeClr>
            </a:solidFill>
            <a:prstDash val="solid"/>
            <a:round/>
            <a:tailEnd type="triangle" w="med" len="med"/>
          </a:ln>
        </p:spPr>
      </p:sp>
      <p:sp>
        <p:nvSpPr>
          <p:cNvPr id="1048621" name="Text Box 7"/>
          <p:cNvSpPr txBox="1"/>
          <p:nvPr/>
        </p:nvSpPr>
        <p:spPr>
          <a:xfrm rot="0">
            <a:off x="2438400" y="2057400"/>
            <a:ext cx="1381125"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i="1" lang="en-US">
                <a:solidFill>
                  <a:schemeClr val="lt2"/>
                </a:solidFill>
                <a:latin typeface="Times New Roman" pitchFamily="18" charset="0"/>
              </a:rPr>
              <a:t>Dissolution</a:t>
            </a:r>
          </a:p>
        </p:txBody>
      </p:sp>
      <p:sp>
        <p:nvSpPr>
          <p:cNvPr id="1048622" name="Text Box 8"/>
          <p:cNvSpPr txBox="1"/>
          <p:nvPr/>
        </p:nvSpPr>
        <p:spPr>
          <a:xfrm rot="0">
            <a:off x="1524000" y="2819400"/>
            <a:ext cx="1946275"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latin typeface="Times New Roman" pitchFamily="18" charset="0"/>
              </a:rPr>
              <a:t>Drug in solution</a:t>
            </a:r>
          </a:p>
        </p:txBody>
      </p:sp>
      <p:sp>
        <p:nvSpPr>
          <p:cNvPr id="1048623" name="Line 9"/>
          <p:cNvSpPr/>
          <p:nvPr/>
        </p:nvSpPr>
        <p:spPr>
          <a:xfrm rot="0">
            <a:off x="3505200" y="3048000"/>
            <a:ext cx="1600200" cy="0"/>
          </a:xfrm>
          <a:prstGeom prst="line"/>
          <a:noFill/>
          <a:ln w="28575" cap="flat" cmpd="sng">
            <a:solidFill>
              <a:schemeClr val="dk1">
                <a:alpha val="100000"/>
              </a:schemeClr>
            </a:solidFill>
            <a:prstDash val="solid"/>
            <a:round/>
            <a:tailEnd type="triangle" w="med" len="med"/>
          </a:ln>
        </p:spPr>
      </p:sp>
      <p:sp>
        <p:nvSpPr>
          <p:cNvPr id="1048624" name="Text Box 10"/>
          <p:cNvSpPr txBox="1"/>
          <p:nvPr/>
        </p:nvSpPr>
        <p:spPr>
          <a:xfrm rot="0">
            <a:off x="3505200" y="2667000"/>
            <a:ext cx="1495425"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i="1" lang="en-US">
                <a:solidFill>
                  <a:schemeClr val="lt2"/>
                </a:solidFill>
                <a:latin typeface="Times New Roman" pitchFamily="18" charset="0"/>
              </a:rPr>
              <a:t>Degradation</a:t>
            </a:r>
          </a:p>
        </p:txBody>
      </p:sp>
      <p:sp>
        <p:nvSpPr>
          <p:cNvPr id="1048625" name="Line 11"/>
          <p:cNvSpPr/>
          <p:nvPr/>
        </p:nvSpPr>
        <p:spPr>
          <a:xfrm rot="0">
            <a:off x="2286000" y="3200400"/>
            <a:ext cx="0" cy="304800"/>
          </a:xfrm>
          <a:prstGeom prst="line"/>
          <a:noFill/>
          <a:ln w="38100" cap="flat" cmpd="sng">
            <a:solidFill>
              <a:schemeClr val="dk1">
                <a:alpha val="100000"/>
              </a:schemeClr>
            </a:solidFill>
            <a:prstDash val="solid"/>
            <a:round/>
            <a:tailEnd type="triangle" w="med" len="med"/>
          </a:ln>
        </p:spPr>
      </p:sp>
      <p:sp>
        <p:nvSpPr>
          <p:cNvPr id="1048626" name="Oval 12"/>
          <p:cNvSpPr/>
          <p:nvPr/>
        </p:nvSpPr>
        <p:spPr>
          <a:xfrm rot="0">
            <a:off x="2438400" y="3581400"/>
            <a:ext cx="152400" cy="1524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27" name="Oval 13"/>
          <p:cNvSpPr/>
          <p:nvPr/>
        </p:nvSpPr>
        <p:spPr>
          <a:xfrm rot="0">
            <a:off x="1905000" y="3581400"/>
            <a:ext cx="152400" cy="1524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28" name="Oval 14"/>
          <p:cNvSpPr/>
          <p:nvPr/>
        </p:nvSpPr>
        <p:spPr>
          <a:xfrm rot="0">
            <a:off x="2209800" y="3581400"/>
            <a:ext cx="152400" cy="1524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29" name="Freeform 15"/>
          <p:cNvSpPr/>
          <p:nvPr/>
        </p:nvSpPr>
        <p:spPr bwMode="auto">
          <a:xfrm rot="0">
            <a:off x="1600200" y="3733800"/>
            <a:ext cx="1371600" cy="109537"/>
          </a:xfrm>
          <a:custGeom>
            <a:avLst/>
            <a:gdLst>
              <a:gd name="l" fmla="*/ 0 w 864"/>
              <a:gd name="t" fmla="*/ 0 h 69"/>
              <a:gd name="r" fmla="*/ 864 w 864"/>
              <a:gd name="b" fmla="*/ 69 h 69"/>
            </a:gdLst>
            <a:ahLst/>
            <a:rect l="l" t="t" r="r" b="b"/>
            <a:pathLst>
              <a:path w="864" h="69">
                <a:moveTo>
                  <a:pt x="0" y="20"/>
                </a:moveTo>
                <a:cubicBezTo>
                  <a:pt x="39" y="6"/>
                  <a:pt x="83" y="28"/>
                  <a:pt x="124" y="36"/>
                </a:cubicBezTo>
                <a:cubicBezTo>
                  <a:pt x="154" y="33"/>
                  <a:pt x="185" y="26"/>
                  <a:pt x="215" y="28"/>
                </a:cubicBezTo>
                <a:cubicBezTo>
                  <a:pt x="298" y="34"/>
                  <a:pt x="206" y="60"/>
                  <a:pt x="273" y="36"/>
                </a:cubicBezTo>
                <a:cubicBezTo>
                  <a:pt x="311" y="50"/>
                  <a:pt x="351" y="57"/>
                  <a:pt x="389" y="69"/>
                </a:cubicBezTo>
                <a:cubicBezTo>
                  <a:pt x="477" y="64"/>
                  <a:pt x="559" y="43"/>
                  <a:pt x="645" y="53"/>
                </a:cubicBezTo>
                <a:cubicBezTo>
                  <a:pt x="691" y="68"/>
                  <a:pt x="712" y="41"/>
                  <a:pt x="753" y="28"/>
                </a:cubicBezTo>
                <a:cubicBezTo>
                  <a:pt x="864" y="36"/>
                  <a:pt x="861" y="0"/>
                  <a:pt x="861" y="45"/>
                </a:cubicBezTo>
              </a:path>
            </a:pathLst>
          </a:custGeom>
          <a:noFill/>
          <a:ln w="57150" cap="flat" cmpd="sng">
            <a:solidFill>
              <a:schemeClr val="accent1">
                <a:alpha val="100000"/>
              </a:schemeClr>
            </a:solidFill>
            <a:prstDash val="solid"/>
            <a:round/>
          </a:ln>
        </p:spPr>
      </p:sp>
      <p:sp>
        <p:nvSpPr>
          <p:cNvPr id="1048630" name="Line 16"/>
          <p:cNvSpPr/>
          <p:nvPr/>
        </p:nvSpPr>
        <p:spPr>
          <a:xfrm rot="0">
            <a:off x="2286000" y="3962400"/>
            <a:ext cx="0" cy="533400"/>
          </a:xfrm>
          <a:prstGeom prst="line"/>
          <a:noFill/>
          <a:ln w="38100" cap="flat" cmpd="sng">
            <a:solidFill>
              <a:schemeClr val="dk1">
                <a:alpha val="100000"/>
              </a:schemeClr>
            </a:solidFill>
            <a:prstDash val="solid"/>
            <a:round/>
            <a:tailEnd type="triangle" w="med" len="med"/>
          </a:ln>
        </p:spPr>
      </p:sp>
      <p:sp>
        <p:nvSpPr>
          <p:cNvPr id="1048631" name="Text Box 17"/>
          <p:cNvSpPr txBox="1"/>
          <p:nvPr/>
        </p:nvSpPr>
        <p:spPr>
          <a:xfrm rot="0">
            <a:off x="2422525" y="3900487"/>
            <a:ext cx="1339850"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i="1" lang="en-US">
                <a:solidFill>
                  <a:schemeClr val="lt2"/>
                </a:solidFill>
                <a:latin typeface="Times New Roman" pitchFamily="18" charset="0"/>
              </a:rPr>
              <a:t>Absorption</a:t>
            </a:r>
          </a:p>
        </p:txBody>
      </p:sp>
      <p:sp>
        <p:nvSpPr>
          <p:cNvPr id="1048632" name="Rectangle 18"/>
          <p:cNvSpPr/>
          <p:nvPr/>
        </p:nvSpPr>
        <p:spPr>
          <a:xfrm rot="0">
            <a:off x="1295400" y="4648200"/>
            <a:ext cx="2057400" cy="457200"/>
          </a:xfrm>
          <a:prstGeom prst="rect"/>
          <a:no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endParaRPr altLang="en-US" sz="2400" lang="ar-EG">
              <a:latin typeface="Times New Roman" pitchFamily="18" charset="0"/>
            </a:endParaRPr>
          </a:p>
        </p:txBody>
      </p:sp>
      <p:sp>
        <p:nvSpPr>
          <p:cNvPr id="1048633" name="Text Box 19"/>
          <p:cNvSpPr txBox="1"/>
          <p:nvPr/>
        </p:nvSpPr>
        <p:spPr>
          <a:xfrm rot="0">
            <a:off x="1905000" y="4648200"/>
            <a:ext cx="776287"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latin typeface="Times New Roman" pitchFamily="18" charset="0"/>
              </a:rPr>
              <a:t>Liver</a:t>
            </a:r>
          </a:p>
        </p:txBody>
      </p:sp>
      <p:sp>
        <p:nvSpPr>
          <p:cNvPr id="1048634" name="Oval 20"/>
          <p:cNvSpPr/>
          <p:nvPr/>
        </p:nvSpPr>
        <p:spPr>
          <a:xfrm rot="0">
            <a:off x="1447800" y="4724400"/>
            <a:ext cx="152400" cy="1524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35" name="Oval 21"/>
          <p:cNvSpPr/>
          <p:nvPr/>
        </p:nvSpPr>
        <p:spPr>
          <a:xfrm rot="0">
            <a:off x="3124200" y="4724400"/>
            <a:ext cx="152400" cy="1524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36" name="Oval 22"/>
          <p:cNvSpPr/>
          <p:nvPr/>
        </p:nvSpPr>
        <p:spPr>
          <a:xfrm rot="0">
            <a:off x="2819400" y="4876800"/>
            <a:ext cx="152400" cy="1524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37" name="Oval 23"/>
          <p:cNvSpPr/>
          <p:nvPr/>
        </p:nvSpPr>
        <p:spPr>
          <a:xfrm rot="0">
            <a:off x="1676400" y="4876800"/>
            <a:ext cx="152400" cy="1524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38" name="Line 24"/>
          <p:cNvSpPr/>
          <p:nvPr/>
        </p:nvSpPr>
        <p:spPr>
          <a:xfrm rot="0">
            <a:off x="2209800" y="5257800"/>
            <a:ext cx="0" cy="533400"/>
          </a:xfrm>
          <a:prstGeom prst="line"/>
          <a:noFill/>
          <a:ln w="38100" cap="flat" cmpd="sng">
            <a:solidFill>
              <a:schemeClr val="dk1">
                <a:alpha val="100000"/>
              </a:schemeClr>
            </a:solidFill>
            <a:prstDash val="solid"/>
            <a:round/>
            <a:tailEnd type="triangle" w="med" len="med"/>
          </a:ln>
        </p:spPr>
      </p:sp>
      <p:sp>
        <p:nvSpPr>
          <p:cNvPr id="1048639" name="Text Box 25"/>
          <p:cNvSpPr txBox="1"/>
          <p:nvPr/>
        </p:nvSpPr>
        <p:spPr>
          <a:xfrm rot="0">
            <a:off x="2346325" y="5272087"/>
            <a:ext cx="1212850"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i="1" lang="en-US">
                <a:solidFill>
                  <a:schemeClr val="lt2"/>
                </a:solidFill>
                <a:latin typeface="Times New Roman" pitchFamily="18" charset="0"/>
              </a:rPr>
              <a:t>Excretion</a:t>
            </a:r>
          </a:p>
        </p:txBody>
      </p:sp>
      <p:sp>
        <p:nvSpPr>
          <p:cNvPr id="1048640" name="Line 26"/>
          <p:cNvSpPr/>
          <p:nvPr/>
        </p:nvSpPr>
        <p:spPr>
          <a:xfrm rot="0">
            <a:off x="3505200" y="4876800"/>
            <a:ext cx="1752600" cy="0"/>
          </a:xfrm>
          <a:prstGeom prst="line"/>
          <a:noFill/>
          <a:ln w="38100" cap="flat" cmpd="sng">
            <a:solidFill>
              <a:schemeClr val="dk1">
                <a:alpha val="100000"/>
              </a:schemeClr>
            </a:solidFill>
            <a:prstDash val="solid"/>
            <a:round/>
            <a:tailEnd type="triangle" w="med" len="med"/>
          </a:ln>
        </p:spPr>
      </p:sp>
      <p:sp>
        <p:nvSpPr>
          <p:cNvPr id="1048641" name="Text Box 27"/>
          <p:cNvSpPr txBox="1"/>
          <p:nvPr/>
        </p:nvSpPr>
        <p:spPr>
          <a:xfrm rot="0">
            <a:off x="669925" y="3470275"/>
            <a:ext cx="506412"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sz="2400" lang="en-US">
                <a:latin typeface="Times New Roman" pitchFamily="18" charset="0"/>
              </a:rPr>
              <a:t>GI</a:t>
            </a:r>
          </a:p>
        </p:txBody>
      </p:sp>
      <p:sp>
        <p:nvSpPr>
          <p:cNvPr id="1048642" name="Rectangle 28"/>
          <p:cNvSpPr/>
          <p:nvPr/>
        </p:nvSpPr>
        <p:spPr>
          <a:xfrm rot="0">
            <a:off x="1143000" y="3352800"/>
            <a:ext cx="2590800" cy="914400"/>
          </a:xfrm>
          <a:prstGeom prst="rect"/>
          <a:noFill/>
          <a:ln w="9525" cap="rnd" cmpd="sng">
            <a:solidFill>
              <a:schemeClr val="dk1">
                <a:alpha val="100000"/>
              </a:schemeClr>
            </a:solidFill>
            <a:prstDash val="sysDot"/>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43" name="Rectangle 29"/>
          <p:cNvSpPr/>
          <p:nvPr/>
        </p:nvSpPr>
        <p:spPr>
          <a:xfrm rot="0">
            <a:off x="5410200" y="4572000"/>
            <a:ext cx="2819400" cy="1524000"/>
          </a:xfrm>
          <a:prstGeom prst="rect"/>
          <a:no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44" name="Text Box 30"/>
          <p:cNvSpPr txBox="1"/>
          <p:nvPr/>
        </p:nvSpPr>
        <p:spPr>
          <a:xfrm rot="0">
            <a:off x="5562600" y="4648200"/>
            <a:ext cx="2616200"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latin typeface="Times New Roman" pitchFamily="18" charset="0"/>
              </a:rPr>
              <a:t>Central Compartment</a:t>
            </a:r>
          </a:p>
        </p:txBody>
      </p:sp>
      <p:sp>
        <p:nvSpPr>
          <p:cNvPr id="1048645" name="Text Box 31"/>
          <p:cNvSpPr txBox="1"/>
          <p:nvPr/>
        </p:nvSpPr>
        <p:spPr>
          <a:xfrm rot="0">
            <a:off x="5943600" y="5257800"/>
            <a:ext cx="1816100"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solidFill>
                  <a:schemeClr val="accent2"/>
                </a:solidFill>
                <a:latin typeface="Times New Roman" pitchFamily="18" charset="0"/>
              </a:rPr>
              <a:t>Free </a:t>
            </a:r>
            <a:r>
              <a:rPr altLang="en-US" b="1" sz="2000" lang="en-US">
                <a:solidFill>
                  <a:schemeClr val="accent2"/>
                </a:solidFill>
                <a:latin typeface="Times New Roman" pitchFamily="18" charset="0"/>
                <a:sym typeface="Wingdings 3" pitchFamily="18" charset="2"/>
              </a:rPr>
              <a:t>  Bound</a:t>
            </a:r>
          </a:p>
        </p:txBody>
      </p:sp>
      <p:sp>
        <p:nvSpPr>
          <p:cNvPr id="1048646" name="Line 32"/>
          <p:cNvSpPr/>
          <p:nvPr/>
        </p:nvSpPr>
        <p:spPr>
          <a:xfrm rot="0" flipV="1">
            <a:off x="7010400" y="3810000"/>
            <a:ext cx="0" cy="685800"/>
          </a:xfrm>
          <a:prstGeom prst="line"/>
          <a:noFill/>
          <a:ln w="38100" cap="flat" cmpd="sng">
            <a:solidFill>
              <a:schemeClr val="dk1">
                <a:alpha val="100000"/>
              </a:schemeClr>
            </a:solidFill>
            <a:prstDash val="solid"/>
            <a:round/>
            <a:tailEnd type="triangle" w="med" len="med"/>
          </a:ln>
        </p:spPr>
      </p:sp>
      <p:sp>
        <p:nvSpPr>
          <p:cNvPr id="1048647" name="Text Box 33"/>
          <p:cNvSpPr txBox="1"/>
          <p:nvPr/>
        </p:nvSpPr>
        <p:spPr>
          <a:xfrm rot="0">
            <a:off x="7010400" y="3962400"/>
            <a:ext cx="1450975"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i="1" lang="en-US">
                <a:solidFill>
                  <a:schemeClr val="lt2"/>
                </a:solidFill>
                <a:latin typeface="Times New Roman" pitchFamily="18" charset="0"/>
              </a:rPr>
              <a:t>Distribution</a:t>
            </a:r>
          </a:p>
        </p:txBody>
      </p:sp>
      <p:sp>
        <p:nvSpPr>
          <p:cNvPr id="1048648" name="Rectangle 34"/>
          <p:cNvSpPr/>
          <p:nvPr/>
        </p:nvSpPr>
        <p:spPr>
          <a:xfrm rot="0">
            <a:off x="6096000" y="2743200"/>
            <a:ext cx="1905000" cy="990600"/>
          </a:xfrm>
          <a:prstGeom prst="rect"/>
          <a:no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49" name="Text Box 35"/>
          <p:cNvSpPr txBox="1"/>
          <p:nvPr/>
        </p:nvSpPr>
        <p:spPr>
          <a:xfrm rot="0">
            <a:off x="6400800" y="2895600"/>
            <a:ext cx="1339850" cy="7016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2000" lang="en-US">
                <a:latin typeface="Times New Roman" pitchFamily="18" charset="0"/>
              </a:rPr>
              <a:t>Peripheral</a:t>
            </a:r>
          </a:p>
          <a:p>
            <a:pPr algn="ctr" lvl="0"/>
            <a:r>
              <a:rPr altLang="en-US" b="1" sz="2000" lang="en-US">
                <a:latin typeface="Times New Roman" pitchFamily="18" charset="0"/>
              </a:rPr>
              <a:t>Tissues</a:t>
            </a:r>
          </a:p>
        </p:txBody>
      </p:sp>
      <p:sp>
        <p:nvSpPr>
          <p:cNvPr id="1048650" name="Line 36"/>
          <p:cNvSpPr/>
          <p:nvPr/>
        </p:nvSpPr>
        <p:spPr>
          <a:xfrm rot="0" flipV="1">
            <a:off x="6934200" y="2057400"/>
            <a:ext cx="0" cy="609600"/>
          </a:xfrm>
          <a:prstGeom prst="line"/>
          <a:noFill/>
          <a:ln w="38100" cap="flat" cmpd="sng">
            <a:solidFill>
              <a:schemeClr val="dk1">
                <a:alpha val="100000"/>
              </a:schemeClr>
            </a:solidFill>
            <a:prstDash val="solid"/>
            <a:round/>
            <a:tailEnd type="triangle" w="med" len="med"/>
          </a:ln>
        </p:spPr>
      </p:sp>
      <p:sp>
        <p:nvSpPr>
          <p:cNvPr id="1048651" name="Text Box 37"/>
          <p:cNvSpPr txBox="1"/>
          <p:nvPr/>
        </p:nvSpPr>
        <p:spPr>
          <a:xfrm rot="0">
            <a:off x="5791200" y="1600200"/>
            <a:ext cx="2459037" cy="396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000" lang="en-US">
                <a:solidFill>
                  <a:schemeClr val="accent2"/>
                </a:solidFill>
                <a:latin typeface="Times New Roman" pitchFamily="18" charset="0"/>
              </a:rPr>
              <a:t>Pharmacologic effect</a:t>
            </a:r>
          </a:p>
        </p:txBody>
      </p:sp>
      <p:sp>
        <p:nvSpPr>
          <p:cNvPr id="1048652" name="Rectangle 38"/>
          <p:cNvSpPr/>
          <p:nvPr/>
        </p:nvSpPr>
        <p:spPr>
          <a:xfrm rot="0">
            <a:off x="5257800" y="685800"/>
            <a:ext cx="3657600" cy="2209800"/>
          </a:xfrm>
          <a:prstGeom prst="rect"/>
          <a:noFill/>
          <a:ln w="28575" cap="flat" cmpd="sng">
            <a:solidFill>
              <a:srgbClr val="FF66CC">
                <a:alpha val="100000"/>
              </a:srgbClr>
            </a:solidFill>
            <a:prstDash val="sysDot"/>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endParaRPr altLang="en-US" sz="2400" lang="ar-EG">
              <a:solidFill>
                <a:srgbClr val="FF3300"/>
              </a:solidFill>
              <a:latin typeface="Times New Roman" pitchFamily="18" charset="0"/>
            </a:endParaRPr>
          </a:p>
        </p:txBody>
      </p:sp>
      <p:sp>
        <p:nvSpPr>
          <p:cNvPr id="1048653" name="Text Box 39"/>
          <p:cNvSpPr txBox="1"/>
          <p:nvPr/>
        </p:nvSpPr>
        <p:spPr>
          <a:xfrm rot="0">
            <a:off x="5562600" y="762000"/>
            <a:ext cx="3121025"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400" i="1" lang="en-US">
                <a:solidFill>
                  <a:srgbClr val="FF66CC"/>
                </a:solidFill>
                <a:latin typeface="Arial Rounded MT Bold" pitchFamily="34" charset="0"/>
              </a:rPr>
              <a:t>Pharmacodynamics</a:t>
            </a:r>
          </a:p>
        </p:txBody>
      </p:sp>
      <p:sp>
        <p:nvSpPr>
          <p:cNvPr id="1048654" name="Rectangle 40"/>
          <p:cNvSpPr/>
          <p:nvPr/>
        </p:nvSpPr>
        <p:spPr>
          <a:xfrm rot="0">
            <a:off x="685800" y="152400"/>
            <a:ext cx="4419600" cy="4114800"/>
          </a:xfrm>
          <a:prstGeom prst="rect"/>
          <a:noFill/>
          <a:ln w="28575" cap="rnd" cmpd="sng">
            <a:solidFill>
              <a:srgbClr val="00FF00">
                <a:alpha val="100000"/>
              </a:srgbClr>
            </a:solidFill>
            <a:prstDash val="sysDot"/>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endParaRPr altLang="en-US" sz="2400" lang="ar-EG">
              <a:solidFill>
                <a:srgbClr val="00FF00"/>
              </a:solidFill>
              <a:latin typeface="Times New Roman" pitchFamily="18" charset="0"/>
            </a:endParaRPr>
          </a:p>
        </p:txBody>
      </p:sp>
      <p:sp>
        <p:nvSpPr>
          <p:cNvPr id="1048655" name="Text Box 41"/>
          <p:cNvSpPr txBox="1"/>
          <p:nvPr/>
        </p:nvSpPr>
        <p:spPr>
          <a:xfrm rot="0">
            <a:off x="1295400" y="152400"/>
            <a:ext cx="2892425"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400" i="1" lang="en-US">
                <a:solidFill>
                  <a:srgbClr val="00FF00"/>
                </a:solidFill>
                <a:latin typeface="Arial Rounded MT Bold" pitchFamily="34" charset="0"/>
              </a:rPr>
              <a:t>Biopharmaceutics</a:t>
            </a:r>
          </a:p>
        </p:txBody>
      </p:sp>
      <p:sp>
        <p:nvSpPr>
          <p:cNvPr id="1048656" name="Rectangle 42"/>
          <p:cNvSpPr/>
          <p:nvPr/>
        </p:nvSpPr>
        <p:spPr>
          <a:xfrm rot="0">
            <a:off x="685800" y="3581400"/>
            <a:ext cx="8305800" cy="2895600"/>
          </a:xfrm>
          <a:prstGeom prst="rect"/>
          <a:noFill/>
          <a:ln w="28575" cap="rnd" cmpd="sng">
            <a:solidFill>
              <a:srgbClr val="FF3300">
                <a:alpha val="100000"/>
              </a:srgbClr>
            </a:solidFill>
            <a:prstDash val="sysDot"/>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57" name="Text Box 43"/>
          <p:cNvSpPr txBox="1"/>
          <p:nvPr/>
        </p:nvSpPr>
        <p:spPr>
          <a:xfrm rot="0">
            <a:off x="1050925" y="6056312"/>
            <a:ext cx="2860675"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lvl="0"/>
            <a:r>
              <a:rPr altLang="en-US" b="1" sz="2400" i="1" lang="en-US">
                <a:solidFill>
                  <a:srgbClr val="FF3300"/>
                </a:solidFill>
                <a:latin typeface="Arial Rounded MT Bold" pitchFamily="34" charset="0"/>
              </a:rPr>
              <a:t>Pharmacokinetics</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661"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7</a:t>
            </a:fld>
            <a:endParaRPr altLang="en-US" sz="1400" lang="ar-SA"/>
          </a:p>
        </p:txBody>
      </p:sp>
      <p:sp>
        <p:nvSpPr>
          <p:cNvPr id="1048662" name="Rectangle 2"/>
          <p:cNvSpPr/>
          <p:nvPr/>
        </p:nvSpPr>
        <p:spPr>
          <a:xfrm rot="0">
            <a:off x="838200" y="523875"/>
            <a:ext cx="7696200" cy="15525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lvl="0"/>
            <a:r>
              <a:rPr altLang="en-US" b="1" sz="2400" lang="en-US">
                <a:solidFill>
                  <a:srgbClr val="FF3300"/>
                </a:solidFill>
              </a:rPr>
              <a:t> </a:t>
            </a:r>
          </a:p>
          <a:p>
            <a:pPr algn="ctr" lvl="0"/>
            <a:r>
              <a:rPr altLang="en-US" b="1" sz="2400" i="1" lang="en-US" u="sng">
                <a:solidFill>
                  <a:schemeClr val="hlink"/>
                </a:solidFill>
              </a:rPr>
              <a:t> </a:t>
            </a:r>
          </a:p>
          <a:p>
            <a:pPr lvl="0"/>
            <a:endParaRPr altLang="en-US" b="1" sz="2400" i="1" lang="en-US" u="sng">
              <a:solidFill>
                <a:srgbClr val="FF66FF"/>
              </a:solidFill>
            </a:endParaRPr>
          </a:p>
          <a:p>
            <a:pPr lvl="0"/>
            <a:r>
              <a:rPr altLang="en-US" b="1" sz="2400" i="1" lang="en-US" u="sng">
                <a:solidFill>
                  <a:schemeClr val="hlink"/>
                </a:solidFill>
              </a:rPr>
              <a:t> </a:t>
            </a:r>
          </a:p>
        </p:txBody>
      </p:sp>
      <p:grpSp>
        <p:nvGrpSpPr>
          <p:cNvPr id="89" name=""/>
          <p:cNvGrpSpPr/>
          <p:nvPr/>
        </p:nvGrpSpPr>
        <p:grpSpPr>
          <a:xfrm rot="0">
            <a:off x="0" y="457200"/>
            <a:ext cx="9144000" cy="6096000"/>
            <a:chOff x="1152" y="1298"/>
            <a:chExt cx="1944" cy="883"/>
          </a:xfrm>
        </p:grpSpPr>
        <p:cxnSp>
          <p:nvCxnSpPr>
            <p:cNvPr id="3145728" name="_s1028"/>
            <p:cNvCxnSpPr>
              <a:cxnSpLocks/>
            </p:cNvCxnSpPr>
            <p:nvPr/>
          </p:nvCxnSpPr>
          <p:spPr>
            <a:xfrm rot="5400000" flipH="1">
              <a:off x="2241" y="1469"/>
              <a:ext cx="307" cy="540"/>
            </a:xfrm>
            <a:prstGeom prst="bentConnector3">
              <a:avLst>
                <a:gd name="adj1" fmla="val 12000"/>
              </a:avLst>
            </a:prstGeom>
            <a:ln w="28575" cap="flat" cmpd="sng">
              <a:solidFill>
                <a:schemeClr val="dk1">
                  <a:alpha val="100000"/>
                </a:schemeClr>
              </a:solidFill>
              <a:prstDash val="solid"/>
              <a:round/>
            </a:ln>
          </p:spPr>
        </p:cxnSp>
        <p:cxnSp>
          <p:nvCxnSpPr>
            <p:cNvPr id="3145729" name="_s1029"/>
            <p:cNvCxnSpPr>
              <a:cxnSpLocks/>
            </p:cNvCxnSpPr>
            <p:nvPr/>
          </p:nvCxnSpPr>
          <p:spPr>
            <a:xfrm rot="16200000">
              <a:off x="1701" y="1469"/>
              <a:ext cx="307" cy="540"/>
            </a:xfrm>
            <a:prstGeom prst="bentConnector3">
              <a:avLst>
                <a:gd name="adj1" fmla="val 12000"/>
              </a:avLst>
            </a:prstGeom>
            <a:ln w="28575" cap="flat" cmpd="sng">
              <a:solidFill>
                <a:schemeClr val="dk1">
                  <a:alpha val="100000"/>
                </a:schemeClr>
              </a:solidFill>
              <a:prstDash val="solid"/>
              <a:round/>
            </a:ln>
          </p:spPr>
        </p:cxnSp>
        <p:sp>
          <p:nvSpPr>
            <p:cNvPr id="1048663" name="_s1030"/>
            <p:cNvSpPr/>
            <p:nvPr/>
          </p:nvSpPr>
          <p:spPr>
            <a:xfrm rot="0">
              <a:off x="1692" y="1298"/>
              <a:ext cx="864" cy="288"/>
            </a:xfrm>
            <a:prstGeom prst="roundRect"/>
            <a:solidFill>
              <a:schemeClr val="accent1"/>
            </a:solidFill>
            <a:ln w="9525" cap="flat" cmpd="sng">
              <a:solidFill>
                <a:schemeClr val="dk1">
                  <a:alpha val="100000"/>
                </a:schemeClr>
              </a:solidFill>
              <a:prstDash val="solid"/>
              <a:round/>
            </a:ln>
          </p:spPr>
          <p:txBody>
            <a:bodyPr anchor="ctr" bIns="0" lIns="0" rIns="0" tIns="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5300" lang="en-US"/>
                <a:t>Pharmaco</a:t>
              </a:r>
              <a:r>
                <a:rPr altLang="en-US" sz="5300" lang="en-US"/>
                <a:t>-</a:t>
              </a:r>
            </a:p>
          </p:txBody>
        </p:sp>
        <p:sp>
          <p:nvSpPr>
            <p:cNvPr id="1048664" name="_s1031"/>
            <p:cNvSpPr/>
            <p:nvPr/>
          </p:nvSpPr>
          <p:spPr>
            <a:xfrm rot="0">
              <a:off x="1152" y="1893"/>
              <a:ext cx="864" cy="288"/>
            </a:xfrm>
            <a:prstGeom prst="roundRect"/>
            <a:solidFill>
              <a:schemeClr val="accent1"/>
            </a:solidFill>
            <a:ln w="9525" cap="flat" cmpd="sng">
              <a:solidFill>
                <a:schemeClr val="dk1">
                  <a:alpha val="100000"/>
                </a:schemeClr>
              </a:solidFill>
              <a:prstDash val="solid"/>
              <a:round/>
            </a:ln>
          </p:spPr>
          <p:txBody>
            <a:bodyPr anchor="ctr" bIns="0" lIns="0" rIns="0" tIns="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b="1" sz="2900" lang="en-US"/>
                <a:t>- kinetics</a:t>
              </a:r>
            </a:p>
            <a:p>
              <a:pPr algn="ctr" eaLnBrk="1" hangingPunct="1" latinLnBrk="1" lvl="0"/>
              <a:r>
                <a:rPr sz="2400" lang="en-US">
                  <a:solidFill>
                    <a:srgbClr val="FF3300"/>
                  </a:solidFill>
                </a:rPr>
                <a:t>(What the body does to the </a:t>
              </a:r>
            </a:p>
            <a:p>
              <a:pPr algn="ctr" eaLnBrk="1" hangingPunct="1" latinLnBrk="1" lvl="0"/>
              <a:r>
                <a:rPr sz="2400" lang="en-US">
                  <a:solidFill>
                    <a:srgbClr val="FF3300"/>
                  </a:solidFill>
                </a:rPr>
                <a:t>drug)</a:t>
              </a:r>
            </a:p>
          </p:txBody>
        </p:sp>
        <p:sp>
          <p:nvSpPr>
            <p:cNvPr id="1048665" name="_s1032"/>
            <p:cNvSpPr/>
            <p:nvPr/>
          </p:nvSpPr>
          <p:spPr>
            <a:xfrm rot="0">
              <a:off x="2232" y="1893"/>
              <a:ext cx="864" cy="288"/>
            </a:xfrm>
            <a:prstGeom prst="roundRect"/>
            <a:solidFill>
              <a:schemeClr val="accent1"/>
            </a:solidFill>
            <a:ln w="9525" cap="flat" cmpd="sng">
              <a:solidFill>
                <a:schemeClr val="dk1">
                  <a:alpha val="100000"/>
                </a:schemeClr>
              </a:solidFill>
              <a:prstDash val="solid"/>
              <a:round/>
            </a:ln>
          </p:spPr>
          <p:txBody>
            <a:bodyPr anchor="ctr" bIns="0" lIns="0" rIns="0" tIns="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buFontTx/>
                <a:buChar char="-"/>
              </a:pPr>
              <a:r>
                <a:rPr b="1" sz="2600" lang="en-US"/>
                <a:t> </a:t>
              </a:r>
              <a:r>
                <a:rPr b="1" sz="2900" lang="en-US"/>
                <a:t>Dynamics</a:t>
              </a:r>
            </a:p>
            <a:p>
              <a:pPr algn="ctr" eaLnBrk="1" hangingPunct="1" latinLnBrk="1" lvl="0"/>
              <a:r>
                <a:rPr sz="2400" lang="en-US">
                  <a:solidFill>
                    <a:srgbClr val="FF3300"/>
                  </a:solidFill>
                </a:rPr>
                <a:t>(What the drug does to the </a:t>
              </a:r>
            </a:p>
            <a:p>
              <a:pPr algn="ctr" eaLnBrk="1" hangingPunct="1" latinLnBrk="1" lvl="0"/>
              <a:r>
                <a:rPr sz="2400" lang="en-US">
                  <a:solidFill>
                    <a:srgbClr val="FF3300"/>
                  </a:solidFill>
                </a:rPr>
                <a:t>body)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668"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8</a:t>
            </a:fld>
            <a:endParaRPr altLang="en-US" sz="1400" lang="ar-SA"/>
          </a:p>
        </p:txBody>
      </p:sp>
      <p:pic>
        <p:nvPicPr>
          <p:cNvPr id="2097157" name="Picture 2"/>
          <p:cNvPicPr>
            <a:picLocks/>
          </p:cNvPicPr>
          <p:nvPr/>
        </p:nvPicPr>
        <p:blipFill>
          <a:blip xmlns:r="http://schemas.openxmlformats.org/officeDocument/2006/relationships" r:embed="rId1"/>
          <a:srcRect l="0" t="0" r="0" b="0"/>
          <a:stretch>
            <a:fillRect/>
          </a:stretch>
        </p:blipFill>
        <p:spPr>
          <a:xfrm rot="0">
            <a:off x="866775" y="2514600"/>
            <a:ext cx="2286000" cy="2076450"/>
          </a:xfrm>
          <a:prstGeom prst="rect"/>
          <a:noFill/>
          <a:ln>
            <a:noFill/>
          </a:ln>
        </p:spPr>
      </p:pic>
      <p:pic>
        <p:nvPicPr>
          <p:cNvPr id="2097158" name="Picture 3"/>
          <p:cNvPicPr>
            <a:picLocks/>
          </p:cNvPicPr>
          <p:nvPr/>
        </p:nvPicPr>
        <p:blipFill>
          <a:blip xmlns:r="http://schemas.openxmlformats.org/officeDocument/2006/relationships" r:embed="rId2"/>
          <a:srcRect l="0" t="0" r="0" b="0"/>
          <a:stretch>
            <a:fillRect/>
          </a:stretch>
        </p:blipFill>
        <p:spPr>
          <a:xfrm rot="0">
            <a:off x="5743575" y="1676400"/>
            <a:ext cx="2409825" cy="3771900"/>
          </a:xfrm>
          <a:prstGeom prst="rect"/>
          <a:noFill/>
          <a:ln>
            <a:noFill/>
          </a:ln>
        </p:spPr>
      </p:pic>
      <p:sp>
        <p:nvSpPr>
          <p:cNvPr id="1048669" name="AutoShape 4"/>
          <p:cNvSpPr/>
          <p:nvPr/>
        </p:nvSpPr>
        <p:spPr>
          <a:xfrm rot="0">
            <a:off x="3086100" y="1752600"/>
            <a:ext cx="2971800" cy="685800"/>
          </a:xfrm>
          <a:prstGeom prst="curvedDownArrow">
            <a:avLst>
              <a:gd name="adj1" fmla="val 33402"/>
              <a:gd name="adj2" fmla="val 137723"/>
              <a:gd name="adj3" fmla="val 33425"/>
            </a:avLst>
          </a:prstGeom>
          <a:solidFill>
            <a:srgbClr val="FF00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70" name="AutoShape 5"/>
          <p:cNvSpPr/>
          <p:nvPr/>
        </p:nvSpPr>
        <p:spPr>
          <a:xfrm rot="0" flipH="1" flipV="1">
            <a:off x="3086100" y="4191000"/>
            <a:ext cx="2971800" cy="685800"/>
          </a:xfrm>
          <a:prstGeom prst="curvedDownArrow">
            <a:avLst>
              <a:gd name="adj1" fmla="val 33402"/>
              <a:gd name="adj2" fmla="val 137723"/>
              <a:gd name="adj3" fmla="val 33425"/>
            </a:avLst>
          </a:prstGeom>
          <a:solidFill>
            <a:srgbClr val="FF00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ar-EG"/>
          </a:p>
        </p:txBody>
      </p:sp>
      <p:sp>
        <p:nvSpPr>
          <p:cNvPr id="1048671" name="Text Box 6"/>
          <p:cNvSpPr txBox="1"/>
          <p:nvPr/>
        </p:nvSpPr>
        <p:spPr>
          <a:xfrm rot="0">
            <a:off x="1206500" y="549275"/>
            <a:ext cx="6754812" cy="82232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en-US">
                <a:solidFill>
                  <a:srgbClr val="FF3300"/>
                </a:solidFill>
              </a:rPr>
              <a:t>PHARMACODYNAMICS</a:t>
            </a:r>
          </a:p>
          <a:p>
            <a:pPr algn="ctr" eaLnBrk="1" hangingPunct="1" latinLnBrk="1" lvl="0"/>
            <a:r>
              <a:rPr altLang="en-US" sz="2400" lang="en-US">
                <a:solidFill>
                  <a:srgbClr val="FF3300"/>
                </a:solidFill>
              </a:rPr>
              <a:t>Site</a:t>
            </a:r>
            <a:r>
              <a:rPr altLang="en-US" sz="2400" lang="en-US"/>
              <a:t>/Mechanism of action, </a:t>
            </a:r>
            <a:r>
              <a:rPr altLang="en-US" sz="2400" lang="en-US">
                <a:solidFill>
                  <a:srgbClr val="FF3300"/>
                </a:solidFill>
              </a:rPr>
              <a:t>Potency</a:t>
            </a:r>
            <a:r>
              <a:rPr altLang="en-US" sz="2400" lang="en-US"/>
              <a:t>, Efficacy, etc.</a:t>
            </a:r>
          </a:p>
        </p:txBody>
      </p:sp>
      <p:sp>
        <p:nvSpPr>
          <p:cNvPr id="1048672" name="Text Box 7"/>
          <p:cNvSpPr txBox="1"/>
          <p:nvPr/>
        </p:nvSpPr>
        <p:spPr>
          <a:xfrm rot="0">
            <a:off x="1319212" y="5426075"/>
            <a:ext cx="6507162" cy="82232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en-US">
                <a:solidFill>
                  <a:schemeClr val="hlink"/>
                </a:solidFill>
              </a:rPr>
              <a:t>PHARMACOKINETICS</a:t>
            </a:r>
          </a:p>
          <a:p>
            <a:pPr algn="ctr" eaLnBrk="1" hangingPunct="1" latinLnBrk="1" lvl="0"/>
            <a:r>
              <a:rPr altLang="en-US" sz="2400" lang="en-US">
                <a:solidFill>
                  <a:srgbClr val="FF3300"/>
                </a:solidFill>
              </a:rPr>
              <a:t>Absorption</a:t>
            </a:r>
            <a:r>
              <a:rPr altLang="en-US" sz="2400" lang="en-US"/>
              <a:t>, Distribution, </a:t>
            </a:r>
            <a:r>
              <a:rPr altLang="en-US" sz="2400" lang="en-US">
                <a:solidFill>
                  <a:srgbClr val="FF3300"/>
                </a:solidFill>
              </a:rPr>
              <a:t>Metabolism</a:t>
            </a:r>
            <a:r>
              <a:rPr altLang="en-US" sz="2400" lang="en-US"/>
              <a:t>, Excretion</a:t>
            </a:r>
          </a:p>
        </p:txBody>
      </p:sp>
      <p:sp>
        <p:nvSpPr>
          <p:cNvPr id="1048673" name="Text Box 8"/>
          <p:cNvSpPr txBox="1"/>
          <p:nvPr/>
        </p:nvSpPr>
        <p:spPr>
          <a:xfrm rot="0">
            <a:off x="1752600" y="5867400"/>
            <a:ext cx="184150"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sz="2400" lang="ar-EG"/>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2" presetSubtype="8">
                                  <p:stCondLst>
                                    <p:cond delay="0"/>
                                  </p:stCondLst>
                                  <p:childTnLst>
                                    <p:set>
                                      <p:cBhvr>
                                        <p:cTn dur="1" fill="hold" id="6">
                                          <p:stCondLst>
                                            <p:cond delay="0"/>
                                          </p:stCondLst>
                                        </p:cTn>
                                        <p:tgtEl>
                                          <p:spTgt spid="1048671"/>
                                        </p:tgtEl>
                                        <p:attrNameLst>
                                          <p:attrName>style.visibility</p:attrName>
                                        </p:attrNameLst>
                                      </p:cBhvr>
                                      <p:to>
                                        <p:strVal val="visible"/>
                                      </p:to>
                                    </p:set>
                                    <p:animEffect transition="in" filter="slide(fromLeft)">
                                      <p:cBhvr>
                                        <p:cTn dur="500" id="7"/>
                                        <p:tgtEl>
                                          <p:spTgt spid="1048671"/>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12" presetSubtype="4">
                                  <p:stCondLst>
                                    <p:cond delay="0"/>
                                  </p:stCondLst>
                                  <p:childTnLst>
                                    <p:set>
                                      <p:cBhvr>
                                        <p:cTn dur="1" fill="hold" id="11">
                                          <p:stCondLst>
                                            <p:cond delay="0"/>
                                          </p:stCondLst>
                                        </p:cTn>
                                        <p:tgtEl>
                                          <p:spTgt spid="1048672"/>
                                        </p:tgtEl>
                                        <p:attrNameLst>
                                          <p:attrName>style.visibility</p:attrName>
                                        </p:attrNameLst>
                                      </p:cBhvr>
                                      <p:to>
                                        <p:strVal val="visible"/>
                                      </p:to>
                                    </p:set>
                                    <p:animEffect transition="in" filter="slide(fromBottom)">
                                      <p:cBhvr>
                                        <p:cTn dur="500" id="12"/>
                                        <p:tgtEl>
                                          <p:spTgt spid="1048672"/>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2" presetSubtype="8">
                                  <p:stCondLst>
                                    <p:cond delay="0"/>
                                  </p:stCondLst>
                                  <p:childTnLst>
                                    <p:set>
                                      <p:cBhvr>
                                        <p:cTn dur="1" fill="hold" id="16">
                                          <p:stCondLst>
                                            <p:cond delay="0"/>
                                          </p:stCondLst>
                                        </p:cTn>
                                        <p:tgtEl>
                                          <p:spTgt spid="2097157"/>
                                        </p:tgtEl>
                                        <p:attrNameLst>
                                          <p:attrName>style.visibility</p:attrName>
                                        </p:attrNameLst>
                                      </p:cBhvr>
                                      <p:to>
                                        <p:strVal val="visible"/>
                                      </p:to>
                                    </p:set>
                                    <p:anim calcmode="lin" valueType="num">
                                      <p:cBhvr additive="base">
                                        <p:cTn dur="500" fill="hold" id="17"/>
                                        <p:tgtEl>
                                          <p:spTgt spid="2097157"/>
                                        </p:tgtEl>
                                        <p:attrNameLst>
                                          <p:attrName>ppt_x</p:attrName>
                                        </p:attrNameLst>
                                      </p:cBhvr>
                                      <p:tavLst>
                                        <p:tav tm="0">
                                          <p:val>
                                            <p:strVal val="0-#ppt_w/2"/>
                                          </p:val>
                                        </p:tav>
                                        <p:tav tm="100000">
                                          <p:val>
                                            <p:strVal val="#ppt_x"/>
                                          </p:val>
                                        </p:tav>
                                      </p:tavLst>
                                    </p:anim>
                                    <p:anim calcmode="lin" valueType="num">
                                      <p:cBhvr additive="base">
                                        <p:cTn dur="500" fill="hold" id="18"/>
                                        <p:tgtEl>
                                          <p:spTgt spid="2097157"/>
                                        </p:tgtEl>
                                        <p:attrNameLst>
                                          <p:attrName>ppt_y</p:attrName>
                                        </p:attrNameLst>
                                      </p:cBhvr>
                                      <p:tavLst>
                                        <p:tav tm="0">
                                          <p:val>
                                            <p:strVal val="#ppt_y"/>
                                          </p:val>
                                        </p:tav>
                                        <p:tav tm="100000">
                                          <p:val>
                                            <p:strVal val="#ppt_y"/>
                                          </p:val>
                                        </p:tav>
                                      </p:tavLst>
                                    </p:anim>
                                  </p:childTnLst>
                                </p:cTn>
                              </p:par>
                              <p:par>
                                <p:cTn fill="hold" grpId="0" id="19" nodeType="withEffect" presetClass="entr" presetID="2" presetSubtype="8">
                                  <p:stCondLst>
                                    <p:cond delay="0"/>
                                  </p:stCondLst>
                                  <p:childTnLst>
                                    <p:set>
                                      <p:cBhvr>
                                        <p:cTn dur="1" fill="hold" id="20">
                                          <p:stCondLst>
                                            <p:cond delay="0"/>
                                          </p:stCondLst>
                                        </p:cTn>
                                        <p:tgtEl>
                                          <p:spTgt spid="1048669"/>
                                        </p:tgtEl>
                                        <p:attrNameLst>
                                          <p:attrName>style.visibility</p:attrName>
                                        </p:attrNameLst>
                                      </p:cBhvr>
                                      <p:to>
                                        <p:strVal val="visible"/>
                                      </p:to>
                                    </p:set>
                                    <p:anim calcmode="lin" valueType="num">
                                      <p:cBhvr additive="base">
                                        <p:cTn dur="500" fill="hold" id="21"/>
                                        <p:tgtEl>
                                          <p:spTgt spid="1048669"/>
                                        </p:tgtEl>
                                        <p:attrNameLst>
                                          <p:attrName>ppt_x</p:attrName>
                                        </p:attrNameLst>
                                      </p:cBhvr>
                                      <p:tavLst>
                                        <p:tav tm="0">
                                          <p:val>
                                            <p:strVal val="0-#ppt_w/2"/>
                                          </p:val>
                                        </p:tav>
                                        <p:tav tm="100000">
                                          <p:val>
                                            <p:strVal val="#ppt_x"/>
                                          </p:val>
                                        </p:tav>
                                      </p:tavLst>
                                    </p:anim>
                                    <p:anim calcmode="lin" valueType="num">
                                      <p:cBhvr additive="base">
                                        <p:cTn dur="500" fill="hold" id="22"/>
                                        <p:tgtEl>
                                          <p:spTgt spid="1048669"/>
                                        </p:tgtEl>
                                        <p:attrNameLst>
                                          <p:attrName>ppt_y</p:attrName>
                                        </p:attrNameLst>
                                      </p:cBhvr>
                                      <p:tavLst>
                                        <p:tav tm="0">
                                          <p:val>
                                            <p:strVal val="#ppt_y"/>
                                          </p:val>
                                        </p:tav>
                                        <p:tav tm="100000">
                                          <p:val>
                                            <p:strVal val="#ppt_y"/>
                                          </p:val>
                                        </p:tav>
                                      </p:tavLst>
                                    </p:anim>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2" presetSubtype="2">
                                  <p:stCondLst>
                                    <p:cond delay="0"/>
                                  </p:stCondLst>
                                  <p:childTnLst>
                                    <p:set>
                                      <p:cBhvr>
                                        <p:cTn dur="1" fill="hold" id="26">
                                          <p:stCondLst>
                                            <p:cond delay="0"/>
                                          </p:stCondLst>
                                        </p:cTn>
                                        <p:tgtEl>
                                          <p:spTgt spid="2097158"/>
                                        </p:tgtEl>
                                        <p:attrNameLst>
                                          <p:attrName>style.visibility</p:attrName>
                                        </p:attrNameLst>
                                      </p:cBhvr>
                                      <p:to>
                                        <p:strVal val="visible"/>
                                      </p:to>
                                    </p:set>
                                    <p:anim calcmode="lin" valueType="num">
                                      <p:cBhvr additive="base">
                                        <p:cTn dur="500" fill="hold" id="27"/>
                                        <p:tgtEl>
                                          <p:spTgt spid="2097158"/>
                                        </p:tgtEl>
                                        <p:attrNameLst>
                                          <p:attrName>ppt_x</p:attrName>
                                        </p:attrNameLst>
                                      </p:cBhvr>
                                      <p:tavLst>
                                        <p:tav tm="0">
                                          <p:val>
                                            <p:strVal val="1+#ppt_w/2"/>
                                          </p:val>
                                        </p:tav>
                                        <p:tav tm="100000">
                                          <p:val>
                                            <p:strVal val="#ppt_x"/>
                                          </p:val>
                                        </p:tav>
                                      </p:tavLst>
                                    </p:anim>
                                    <p:anim calcmode="lin" valueType="num">
                                      <p:cBhvr additive="base">
                                        <p:cTn dur="500" fill="hold" id="28"/>
                                        <p:tgtEl>
                                          <p:spTgt spid="2097158"/>
                                        </p:tgtEl>
                                        <p:attrNameLst>
                                          <p:attrName>ppt_y</p:attrName>
                                        </p:attrNameLst>
                                      </p:cBhvr>
                                      <p:tavLst>
                                        <p:tav tm="0">
                                          <p:val>
                                            <p:strVal val="#ppt_y"/>
                                          </p:val>
                                        </p:tav>
                                        <p:tav tm="100000">
                                          <p:val>
                                            <p:strVal val="#ppt_y"/>
                                          </p:val>
                                        </p:tav>
                                      </p:tavLst>
                                    </p:anim>
                                  </p:childTnLst>
                                </p:cTn>
                              </p:par>
                              <p:par>
                                <p:cTn fill="hold" grpId="0" id="29" nodeType="withEffect" presetClass="entr" presetID="2" presetSubtype="2">
                                  <p:stCondLst>
                                    <p:cond delay="0"/>
                                  </p:stCondLst>
                                  <p:childTnLst>
                                    <p:set>
                                      <p:cBhvr>
                                        <p:cTn dur="1" fill="hold" id="30">
                                          <p:stCondLst>
                                            <p:cond delay="0"/>
                                          </p:stCondLst>
                                        </p:cTn>
                                        <p:tgtEl>
                                          <p:spTgt spid="1048670"/>
                                        </p:tgtEl>
                                        <p:attrNameLst>
                                          <p:attrName>style.visibility</p:attrName>
                                        </p:attrNameLst>
                                      </p:cBhvr>
                                      <p:to>
                                        <p:strVal val="visible"/>
                                      </p:to>
                                    </p:set>
                                    <p:anim calcmode="lin" valueType="num">
                                      <p:cBhvr additive="base">
                                        <p:cTn dur="500" fill="hold" id="31"/>
                                        <p:tgtEl>
                                          <p:spTgt spid="1048670"/>
                                        </p:tgtEl>
                                        <p:attrNameLst>
                                          <p:attrName>ppt_x</p:attrName>
                                        </p:attrNameLst>
                                      </p:cBhvr>
                                      <p:tavLst>
                                        <p:tav tm="0">
                                          <p:val>
                                            <p:strVal val="1+#ppt_w/2"/>
                                          </p:val>
                                        </p:tav>
                                        <p:tav tm="100000">
                                          <p:val>
                                            <p:strVal val="#ppt_x"/>
                                          </p:val>
                                        </p:tav>
                                      </p:tavLst>
                                    </p:anim>
                                    <p:anim calcmode="lin" valueType="num">
                                      <p:cBhvr additive="base">
                                        <p:cTn dur="500" fill="hold" id="32"/>
                                        <p:tgtEl>
                                          <p:spTgt spid="10486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9" grpId="0" uiExpand="0" build="whole" animBg="1"/>
      <p:bldP spid="1048670" grpId="0" uiExpand="0" build="whole" animBg="1"/>
      <p:bldP spid="1048671" grpId="0" uiExpand="0" build="whole"/>
      <p:bldP spid="1048672" grpId="0" uiExpand="0" build="whole"/>
    </p:bld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676" name="Rectangle 6"/>
          <p:cNvSpPr txBox="1"/>
          <p:nvPr/>
        </p:nvSpPr>
        <p:spPr>
          <a:xfrm rot="0">
            <a:off x="6553200" y="6245225"/>
            <a:ext cx="2133600" cy="4762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400" lang="ar-SA"/>
              <a:pPr algn="r" eaLnBrk="1" hangingPunct="1" latinLnBrk="1" lvl="0"/>
              <a:t>9</a:t>
            </a:fld>
            <a:endParaRPr altLang="en-US" sz="1400" lang="ar-SA"/>
          </a:p>
        </p:txBody>
      </p:sp>
      <p:sp>
        <p:nvSpPr>
          <p:cNvPr id="1048677" name="Rectangle 2"/>
          <p:cNvSpPr/>
          <p:nvPr>
            <p:ph type="title" sz="full" idx="0"/>
          </p:nvPr>
        </p:nvSpPr>
        <p:spPr>
          <a:xfrm rot="0">
            <a:off x="457200" y="228600"/>
            <a:ext cx="8458200" cy="5334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Arial" pitchFamily="0" charset="0"/>
                <a:sym typeface="Arial" pitchFamily="0" charset="0"/>
              </a:defRPr>
            </a:lvl1pPr>
          </a:lstStyle>
          <a:p>
            <a:pPr lvl="0"/>
            <a:r>
              <a:rPr altLang="en-US" b="1" sz="3200" lang="en-US">
                <a:solidFill>
                  <a:srgbClr val="FF3300"/>
                </a:solidFill>
              </a:rPr>
              <a:t>Pharmacokinetics v. Pharmacodynamics</a:t>
            </a:r>
          </a:p>
        </p:txBody>
      </p:sp>
      <p:sp>
        <p:nvSpPr>
          <p:cNvPr id="1048678" name="Rectangle 3"/>
          <p:cNvSpPr/>
          <p:nvPr>
            <p:ph type="body" sz="half" idx="1"/>
          </p:nvPr>
        </p:nvSpPr>
        <p:spPr>
          <a:xfrm rot="0">
            <a:off x="457200" y="1600200"/>
            <a:ext cx="4033837" cy="4525962"/>
          </a:xfrm>
          <a:prstGeom prst="rect"/>
          <a:noFill/>
          <a:ln>
            <a:noFill/>
          </a:ln>
        </p:spPr>
        <p:txBody>
          <a:bodyPr anchor="t" bIns="45720" lIns="91440" rIns="91440" tIns="45720" vert="horz"/>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algn="ctr" lvl="0">
              <a:buFontTx/>
              <a:buNone/>
            </a:pPr>
            <a:endParaRPr altLang="en-US" lang="en-US">
              <a:solidFill>
                <a:srgbClr val="0000FF"/>
              </a:solidFill>
              <a:latin typeface="Tekton" pitchFamily="34" charset="0"/>
            </a:endParaRPr>
          </a:p>
          <a:p>
            <a:pPr lvl="0">
              <a:buFontTx/>
              <a:buNone/>
            </a:pPr>
            <a:endParaRPr altLang="en-US" lang="en-US">
              <a:solidFill>
                <a:srgbClr val="0000FF"/>
              </a:solidFill>
              <a:latin typeface="Tekton" pitchFamily="34" charset="0"/>
            </a:endParaRPr>
          </a:p>
        </p:txBody>
      </p:sp>
      <p:sp>
        <p:nvSpPr>
          <p:cNvPr id="1048679" name="Rectangle 4"/>
          <p:cNvSpPr/>
          <p:nvPr>
            <p:ph type="body" sz="half" idx="2"/>
          </p:nvPr>
        </p:nvSpPr>
        <p:spPr>
          <a:xfrm rot="0">
            <a:off x="4652962" y="1600200"/>
            <a:ext cx="4033837" cy="4525962"/>
          </a:xfrm>
          <a:prstGeom prst="rect"/>
          <a:noFill/>
          <a:ln>
            <a:noFill/>
          </a:ln>
        </p:spPr>
        <p:txBody>
          <a:bodyPr anchor="t" bIns="45720" lIns="91440" rIns="91440" tIns="45720" vert="horz"/>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algn="ctr" lvl="0">
              <a:buFontTx/>
              <a:buNone/>
            </a:pPr>
            <a:endParaRPr altLang="en-US" sz="3200" lang="en-US">
              <a:solidFill>
                <a:schemeClr val="hlink"/>
              </a:solidFill>
              <a:latin typeface="Tekton" pitchFamily="34" charset="0"/>
            </a:endParaRPr>
          </a:p>
          <a:p>
            <a:pPr algn="ctr" lvl="0">
              <a:buFontTx/>
              <a:buNone/>
            </a:pPr>
            <a:endParaRPr altLang="en-US" lang="en-US">
              <a:solidFill>
                <a:srgbClr val="0000FF"/>
              </a:solidFill>
              <a:latin typeface="Tekton" pitchFamily="34" charset="0"/>
            </a:endParaRPr>
          </a:p>
          <a:p>
            <a:pPr lvl="0">
              <a:buFontTx/>
              <a:buNone/>
            </a:pPr>
            <a:endParaRPr altLang="en-US" lang="en-US">
              <a:solidFill>
                <a:srgbClr val="0000FF"/>
              </a:solidFill>
              <a:latin typeface="Tekton" pitchFamily="34" charset="0"/>
            </a:endParaRPr>
          </a:p>
        </p:txBody>
      </p:sp>
      <p:graphicFrame>
        <p:nvGraphicFramePr>
          <p:cNvPr id="4194307" name=""/>
          <p:cNvGraphicFramePr>
            <a:graphicFrameLocks/>
          </p:cNvGraphicFramePr>
          <p:nvPr/>
        </p:nvGraphicFramePr>
        <p:xfrm rot="0">
          <a:off x="76200" y="1295400"/>
          <a:ext cx="8991600" cy="4921250"/>
        </p:xfrm>
        <a:graphic>
          <a:graphicData uri="http://schemas.openxmlformats.org/drawingml/2006/table">
            <a:tbl>
              <a:tblPr/>
              <a:tblGrid>
                <a:gridCol w="1423987"/>
                <a:gridCol w="3757612"/>
                <a:gridCol w="3810000"/>
              </a:tblGrid>
              <a:tr h="1090612">
                <a:tc>
                  <a:txBody>
                    <a:bodyPr/>
                    <a:p>
                      <a:pPr algn="l" lvl="0">
                        <a:spcBef>
                          <a:spcPct val="20000"/>
                        </a:spcBef>
                      </a:pPr>
                      <a:endParaRPr altLang="en-US" sz="2800" lang="ar-EG"/>
                    </a:p>
                  </a:txBody>
                  <a:tcPr marL="91440" marR="91440" marT="45717" marB="45717"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pPr>
                      <a:r>
                        <a:rPr altLang="en-US" b="0" sz="3200" lang="en-US">
                          <a:solidFill>
                            <a:srgbClr val="FF3300"/>
                          </a:solidFill>
                          <a:latin typeface="Tekton" pitchFamily="34" charset="0"/>
                        </a:rPr>
                        <a:t>Pharmacokinetics</a:t>
                      </a:r>
                    </a:p>
                    <a:p>
                      <a:pPr algn="l" lvl="0">
                        <a:spcBef>
                          <a:spcPct val="20000"/>
                        </a:spcBef>
                      </a:pPr>
                      <a:endParaRPr altLang="en-US" sz="2800" lang="en-GB">
                        <a:solidFill>
                          <a:srgbClr val="FF3300"/>
                        </a:solidFill>
                      </a:endParaRPr>
                    </a:p>
                  </a:txBody>
                  <a:tcPr marL="91440" marR="91440" marT="45717" marB="45717"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3200" lang="en-US">
                          <a:solidFill>
                            <a:srgbClr val="FF3300"/>
                          </a:solidFill>
                          <a:latin typeface="Tekton" pitchFamily="34" charset="0"/>
                        </a:rPr>
                        <a:t>Pharmacodynamics</a:t>
                      </a:r>
                    </a:p>
                  </a:txBody>
                  <a:tcPr marL="91440" marR="91440" marT="45717" marB="45717"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1016000">
                <a:tc>
                  <a:txBody>
                    <a:bodyPr/>
                    <a:p>
                      <a:pPr algn="l" lvl="0">
                        <a:spcBef>
                          <a:spcPct val="20000"/>
                        </a:spcBef>
                      </a:pPr>
                      <a:r>
                        <a:rPr altLang="en-US" b="0" sz="2800" lang="en-US">
                          <a:solidFill>
                            <a:srgbClr val="FF3300"/>
                          </a:solidFill>
                          <a:latin typeface="Tekton" pitchFamily="34" charset="0"/>
                        </a:rPr>
                        <a:t>Action</a:t>
                      </a:r>
                    </a:p>
                  </a:txBody>
                  <a:tcPr marL="91440" marR="91440" marT="45717" marB="45717"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just" lvl="0">
                        <a:spcBef>
                          <a:spcPct val="20000"/>
                        </a:spcBef>
                      </a:pPr>
                      <a:r>
                        <a:rPr altLang="en-US" b="0" sz="2800" lang="en-US">
                          <a:solidFill>
                            <a:schemeClr val="dk1"/>
                          </a:solidFill>
                          <a:latin typeface="Tekton" pitchFamily="34" charset="0"/>
                        </a:rPr>
                        <a:t>Of the body on the drug</a:t>
                      </a:r>
                    </a:p>
                  </a:txBody>
                  <a:tcPr marL="91440" marR="91440" marT="45717" marB="45717"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just" lvl="0">
                        <a:spcBef>
                          <a:spcPct val="20000"/>
                        </a:spcBef>
                      </a:pPr>
                      <a:r>
                        <a:rPr altLang="en-US" b="0" sz="2800" lang="en-US">
                          <a:solidFill>
                            <a:schemeClr val="dk1"/>
                          </a:solidFill>
                          <a:latin typeface="Tekton" pitchFamily="34" charset="0"/>
                        </a:rPr>
                        <a:t> Of the drug on the body</a:t>
                      </a:r>
                    </a:p>
                  </a:txBody>
                  <a:tcPr marL="91440" marR="91440" marT="45717" marB="45717"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1798637">
                <a:tc>
                  <a:txBody>
                    <a:bodyPr/>
                    <a:p>
                      <a:pPr algn="l" lvl="0">
                        <a:spcBef>
                          <a:spcPct val="20000"/>
                        </a:spcBef>
                      </a:pPr>
                      <a:r>
                        <a:rPr altLang="en-US" b="0" sz="2800" lang="en-US">
                          <a:solidFill>
                            <a:srgbClr val="FF3300"/>
                          </a:solidFill>
                          <a:latin typeface="Tekton" pitchFamily="34" charset="0"/>
                        </a:rPr>
                        <a:t>System</a:t>
                      </a:r>
                    </a:p>
                  </a:txBody>
                  <a:tcPr marL="91440" marR="91440" marT="45717" marB="45717"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just" lvl="0">
                        <a:spcBef>
                          <a:spcPct val="20000"/>
                        </a:spcBef>
                      </a:pPr>
                      <a:r>
                        <a:rPr altLang="en-US" b="0" sz="2800" lang="en-US">
                          <a:solidFill>
                            <a:schemeClr val="dk1"/>
                          </a:solidFill>
                          <a:latin typeface="Tekton" pitchFamily="34" charset="0"/>
                        </a:rPr>
                        <a:t>Absorption, distribution, metabolism, elimination (ADME)</a:t>
                      </a:r>
                    </a:p>
                  </a:txBody>
                  <a:tcPr marL="91440" marR="91440" marT="45717" marB="45717"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just" lvl="0">
                        <a:spcBef>
                          <a:spcPct val="20000"/>
                        </a:spcBef>
                      </a:pPr>
                      <a:r>
                        <a:rPr altLang="en-US" b="0" sz="2800" lang="en-US">
                          <a:solidFill>
                            <a:schemeClr val="dk1"/>
                          </a:solidFill>
                          <a:latin typeface="Tekton" pitchFamily="34" charset="0"/>
                        </a:rPr>
                        <a:t>Biological legends or other targets in the biophase</a:t>
                      </a:r>
                      <a:r>
                        <a:rPr altLang="en-US" b="0" sz="3200" lang="en-US">
                          <a:solidFill>
                            <a:schemeClr val="dk1"/>
                          </a:solidFill>
                          <a:latin typeface="Tekton" pitchFamily="34" charset="0"/>
                        </a:rPr>
                        <a:t>.</a:t>
                      </a:r>
                    </a:p>
                  </a:txBody>
                  <a:tcPr marL="91440" marR="91440" marT="45717" marB="45717"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1016000">
                <a:tc>
                  <a:txBody>
                    <a:bodyPr/>
                    <a:p>
                      <a:pPr algn="l" lvl="0">
                        <a:spcBef>
                          <a:spcPct val="20000"/>
                        </a:spcBef>
                      </a:pPr>
                      <a:r>
                        <a:rPr altLang="en-US" b="0" sz="2800" lang="en-US">
                          <a:solidFill>
                            <a:srgbClr val="FF3300"/>
                          </a:solidFill>
                          <a:latin typeface="Tekton" pitchFamily="34" charset="0"/>
                        </a:rPr>
                        <a:t>Output</a:t>
                      </a:r>
                    </a:p>
                  </a:txBody>
                  <a:tcPr marL="91440" marR="91440" marT="45717" marB="45717"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just" lvl="0">
                        <a:spcBef>
                          <a:spcPct val="20000"/>
                        </a:spcBef>
                      </a:pPr>
                      <a:r>
                        <a:rPr altLang="en-US" b="0" sz="2800" lang="en-US">
                          <a:solidFill>
                            <a:schemeClr val="dk1"/>
                          </a:solidFill>
                          <a:latin typeface="Tekton" pitchFamily="34" charset="0"/>
                        </a:rPr>
                        <a:t>Concentration-time relationships</a:t>
                      </a:r>
                    </a:p>
                  </a:txBody>
                  <a:tcPr marL="91440" marR="91440" marT="45717" marB="45717"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just" lvl="0">
                        <a:spcBef>
                          <a:spcPct val="20000"/>
                        </a:spcBef>
                      </a:pPr>
                      <a:r>
                        <a:rPr altLang="en-US" b="0" sz="2800" lang="en-US">
                          <a:solidFill>
                            <a:schemeClr val="dk1"/>
                          </a:solidFill>
                          <a:latin typeface="Tekton" pitchFamily="34" charset="0"/>
                        </a:rPr>
                        <a:t>Biological response</a:t>
                      </a:r>
                    </a:p>
                  </a:txBody>
                  <a:tcPr marL="91440" marR="91440" marT="45717" marB="45717"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iterate type="lt">
                                    <p:tmAbs val="75"/>
                                  </p:iterate>
                                  <p:childTnLst>
                                    <p:set>
                                      <p:cBhvr>
                                        <p:cTn dur="1" fill="hold" id="6">
                                          <p:stCondLst>
                                            <p:cond delay="74"/>
                                          </p:stCondLst>
                                        </p:cTn>
                                        <p:tgtEl>
                                          <p:spTgt spid="1048677"/>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2" presetSubtype="4">
                                  <p:stCondLst>
                                    <p:cond delay="0"/>
                                  </p:stCondLst>
                                  <p:childTnLst>
                                    <p:set>
                                      <p:cBhvr>
                                        <p:cTn dur="1" fill="hold" id="10">
                                          <p:stCondLst>
                                            <p:cond delay="0"/>
                                          </p:stCondLst>
                                        </p:cTn>
                                        <p:tgtEl>
                                          <p:spTgt spid="4194307"/>
                                        </p:tgtEl>
                                        <p:attrNameLst>
                                          <p:attrName>style.visibility</p:attrName>
                                        </p:attrNameLst>
                                      </p:cBhvr>
                                      <p:to>
                                        <p:strVal val="visible"/>
                                      </p:to>
                                    </p:set>
                                    <p:anim calcmode="lin" valueType="num">
                                      <p:cBhvr additive="base">
                                        <p:cTn dur="500" fill="hold" id="11"/>
                                        <p:tgtEl>
                                          <p:spTgt spid="4194307"/>
                                        </p:tgtEl>
                                        <p:attrNameLst>
                                          <p:attrName>ppt_x</p:attrName>
                                        </p:attrNameLst>
                                      </p:cBhvr>
                                      <p:tavLst>
                                        <p:tav tm="0">
                                          <p:val>
                                            <p:strVal val="#ppt_x"/>
                                          </p:val>
                                        </p:tav>
                                        <p:tav tm="100000">
                                          <p:val>
                                            <p:strVal val="#ppt_x"/>
                                          </p:val>
                                        </p:tav>
                                      </p:tavLst>
                                    </p:anim>
                                    <p:anim calcmode="lin" valueType="num">
                                      <p:cBhvr additive="base">
                                        <p:cTn dur="500" fill="hold" id="12"/>
                                        <p:tgtEl>
                                          <p:spTgt spid="4194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7" grpId="0" uiExpand="0" build="whole"/>
    </p:bldLst>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ihabrasmy</dc:creator>
  <cp:lastModifiedBy>Shadeed</cp:lastModifiedBy>
  <dcterms:created xsi:type="dcterms:W3CDTF">2005-09-09T05:09:48Z</dcterms:created>
  <dcterms:modified xsi:type="dcterms:W3CDTF">2021-10-20T15:36:23Z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d3038f7c0773452396a91080f0e6eca3</vt:lpwstr>
  </property>
</Properties>
</file>