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diagrams/data1.xml" ContentType="application/vnd.openxmlformats-officedocument.drawingml.diagramData+xml"/>
  <Override PartName="/ppt/diagrams/data2.xml" ContentType="application/vnd.openxmlformats-officedocument.drawingml.diagramData+xml"/>
  <Override PartName="/ppt/slides/slide34.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75.xml" ContentType="application/vnd.openxmlformats-officedocument.presentationml.slide+xml"/>
  <Override PartName="/ppt/slides/slide74.xml" ContentType="application/vnd.openxmlformats-officedocument.presentationml.slide+xml"/>
  <Override PartName="/ppt/slides/slide73.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33.xml" ContentType="application/vnd.openxmlformats-officedocument.presentationml.slide+xml"/>
  <Override PartName="/ppt/slides/slide98.xml" ContentType="application/vnd.openxmlformats-officedocument.presentationml.slide+xml"/>
  <Override PartName="/ppt/slides/slide92.xml" ContentType="application/vnd.openxmlformats-officedocument.presentationml.slide+xml"/>
  <Override PartName="/ppt/slides/slide91.xml" ContentType="application/vnd.openxmlformats-officedocument.presentationml.slide+xml"/>
  <Override PartName="/ppt/slides/slide90.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67.xml" ContentType="application/vnd.openxmlformats-officedocument.presentationml.slide+xml"/>
  <Override PartName="/ppt/slides/slide66.xml" ContentType="application/vnd.openxmlformats-officedocument.presentationml.slide+xml"/>
  <Override PartName="/ppt/slides/slide65.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57.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99.xml" ContentType="application/vnd.openxmlformats-officedocument.presentationml.slide+xml"/>
  <Override PartName="/ppt/slides/slide97.xml" ContentType="application/vnd.openxmlformats-officedocument.presentationml.slide+xml"/>
  <Override PartName="/ppt/slides/slide1.xml" ContentType="application/vnd.openxmlformats-officedocument.presentationml.slide+xml"/>
  <Override PartName="/ppt/slides/slide32.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2.xml" ContentType="application/vnd.openxmlformats-officedocument.presentationml.slide+xml"/>
  <Override PartName="/ppt/slides/slide13.xml" ContentType="application/vnd.openxmlformats-officedocument.presentationml.slide+xml"/>
  <Override PartName="/ppt/slides/slide24.xml" ContentType="application/vnd.openxmlformats-officedocument.presentationml.slide+xml"/>
  <Override PartName="/ppt/slides/slide31.xml" ContentType="application/vnd.openxmlformats-officedocument.presentationml.slide+xml"/>
  <Override PartName="/ppt/slides/slide100.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3.xml" ContentType="application/vnd.openxmlformats-officedocument.presentationml.slide+xml"/>
  <Override PartName="/ppt/slides/slide27.xml" ContentType="application/vnd.openxmlformats-officedocument.presentationml.slide+xml"/>
  <Override PartName="/ppt/slides/slide25.xml" ContentType="application/vnd.openxmlformats-officedocument.presentationml.slide+xml"/>
  <Override PartName="/ppt/slides/slide28.xml" ContentType="application/vnd.openxmlformats-officedocument.presentationml.slide+xml"/>
  <Override PartName="/ppt/slides/slide26.xml" ContentType="application/vnd.openxmlformats-officedocument.presentationml.slid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theme/theme1.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2.xml" ContentType="application/vnd.openxmlformats-officedocument.theme+xml"/>
  <Override PartName="/ppt/diagrams/layout2.xml" ContentType="application/vnd.openxmlformats-officedocument.drawingml.diagramLayout+xml"/>
  <Override PartName="/ppt/diagrams/colors2.xml" ContentType="application/vnd.openxmlformats-officedocument.drawingml.diagramColors+xml"/>
  <Override PartName="/ppt/notesMasters/notesMaster1.xml" ContentType="application/vnd.openxmlformats-officedocument.presentationml.notesMaster+xml"/>
  <Override PartName="/ppt/diagrams/quickStyle2.xml" ContentType="application/vnd.openxmlformats-officedocument.drawingml.diagramStyle+xml"/>
  <Override PartName="/ppt/diagrams/drawing2.xml" ContentType="application/vnd.ms-office.drawingml.diagramDrawing+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2"/>
  </p:notesMasterIdLst>
  <p:sldIdLst>
    <p:sldId id="256" r:id="rId2"/>
    <p:sldId id="257" r:id="rId3"/>
    <p:sldId id="262" r:id="rId4"/>
    <p:sldId id="258" r:id="rId5"/>
    <p:sldId id="358" r:id="rId6"/>
    <p:sldId id="261" r:id="rId7"/>
    <p:sldId id="260" r:id="rId8"/>
    <p:sldId id="259" r:id="rId9"/>
    <p:sldId id="270" r:id="rId10"/>
    <p:sldId id="271" r:id="rId11"/>
    <p:sldId id="272" r:id="rId12"/>
    <p:sldId id="273" r:id="rId13"/>
    <p:sldId id="274" r:id="rId14"/>
    <p:sldId id="276" r:id="rId15"/>
    <p:sldId id="277" r:id="rId16"/>
    <p:sldId id="278" r:id="rId17"/>
    <p:sldId id="279" r:id="rId18"/>
    <p:sldId id="280" r:id="rId19"/>
    <p:sldId id="287" r:id="rId20"/>
    <p:sldId id="288" r:id="rId21"/>
    <p:sldId id="290" r:id="rId22"/>
    <p:sldId id="291" r:id="rId23"/>
    <p:sldId id="292" r:id="rId24"/>
    <p:sldId id="293" r:id="rId25"/>
    <p:sldId id="294" r:id="rId26"/>
    <p:sldId id="295" r:id="rId27"/>
    <p:sldId id="296" r:id="rId28"/>
    <p:sldId id="297" r:id="rId29"/>
    <p:sldId id="298" r:id="rId30"/>
    <p:sldId id="299" r:id="rId31"/>
    <p:sldId id="300" r:id="rId32"/>
    <p:sldId id="301" r:id="rId33"/>
    <p:sldId id="302" r:id="rId34"/>
    <p:sldId id="324" r:id="rId35"/>
    <p:sldId id="303" r:id="rId36"/>
    <p:sldId id="304" r:id="rId37"/>
    <p:sldId id="305" r:id="rId38"/>
    <p:sldId id="306" r:id="rId39"/>
    <p:sldId id="307" r:id="rId40"/>
    <p:sldId id="308" r:id="rId41"/>
    <p:sldId id="309" r:id="rId42"/>
    <p:sldId id="374" r:id="rId43"/>
    <p:sldId id="375" r:id="rId44"/>
    <p:sldId id="310" r:id="rId45"/>
    <p:sldId id="311" r:id="rId46"/>
    <p:sldId id="312" r:id="rId47"/>
    <p:sldId id="313" r:id="rId48"/>
    <p:sldId id="314" r:id="rId49"/>
    <p:sldId id="316" r:id="rId50"/>
    <p:sldId id="323" r:id="rId51"/>
    <p:sldId id="318" r:id="rId52"/>
    <p:sldId id="319" r:id="rId53"/>
    <p:sldId id="320" r:id="rId54"/>
    <p:sldId id="321" r:id="rId55"/>
    <p:sldId id="322" r:id="rId56"/>
    <p:sldId id="325" r:id="rId57"/>
    <p:sldId id="326" r:id="rId58"/>
    <p:sldId id="327" r:id="rId59"/>
    <p:sldId id="328" r:id="rId60"/>
    <p:sldId id="329" r:id="rId61"/>
    <p:sldId id="330" r:id="rId62"/>
    <p:sldId id="331" r:id="rId63"/>
    <p:sldId id="332" r:id="rId64"/>
    <p:sldId id="333" r:id="rId65"/>
    <p:sldId id="336" r:id="rId66"/>
    <p:sldId id="337" r:id="rId67"/>
    <p:sldId id="338" r:id="rId68"/>
    <p:sldId id="339" r:id="rId69"/>
    <p:sldId id="340" r:id="rId70"/>
    <p:sldId id="341" r:id="rId71"/>
    <p:sldId id="342" r:id="rId72"/>
    <p:sldId id="343" r:id="rId73"/>
    <p:sldId id="344" r:id="rId74"/>
    <p:sldId id="345" r:id="rId75"/>
    <p:sldId id="346" r:id="rId76"/>
    <p:sldId id="347" r:id="rId77"/>
    <p:sldId id="348" r:id="rId78"/>
    <p:sldId id="349" r:id="rId79"/>
    <p:sldId id="350" r:id="rId80"/>
    <p:sldId id="351" r:id="rId81"/>
    <p:sldId id="353" r:id="rId82"/>
    <p:sldId id="354" r:id="rId83"/>
    <p:sldId id="355" r:id="rId84"/>
    <p:sldId id="356" r:id="rId85"/>
    <p:sldId id="357" r:id="rId86"/>
    <p:sldId id="359" r:id="rId87"/>
    <p:sldId id="360" r:id="rId88"/>
    <p:sldId id="361" r:id="rId89"/>
    <p:sldId id="362" r:id="rId90"/>
    <p:sldId id="363" r:id="rId91"/>
    <p:sldId id="364" r:id="rId92"/>
    <p:sldId id="365" r:id="rId93"/>
    <p:sldId id="366" r:id="rId94"/>
    <p:sldId id="367" r:id="rId95"/>
    <p:sldId id="368" r:id="rId96"/>
    <p:sldId id="369" r:id="rId97"/>
    <p:sldId id="370" r:id="rId98"/>
    <p:sldId id="371" r:id="rId99"/>
    <p:sldId id="372" r:id="rId100"/>
    <p:sldId id="373" r:id="rId10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090" autoAdjust="0"/>
  </p:normalViewPr>
  <p:slideViewPr>
    <p:cSldViewPr>
      <p:cViewPr>
        <p:scale>
          <a:sx n="57" d="100"/>
          <a:sy n="57" d="100"/>
        </p:scale>
        <p:origin x="-1650"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customXml" Target="../customXml/item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presProps" Target="presProps.xml"/><Relationship Id="rId108" Type="http://schemas.openxmlformats.org/officeDocument/2006/relationships/customXml" Target="../customXml/item2.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customXml" Target="../customXml/item3.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5EE833-1CD4-4BBD-90D0-F310D98345C7}"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4CF22B21-C8F1-4289-830A-DC8E05059949}">
      <dgm:prSet phldrT="[Text]" custT="1"/>
      <dgm:spPr/>
      <dgm:t>
        <a:bodyPr/>
        <a:lstStyle/>
        <a:p>
          <a:r>
            <a:rPr lang="en-US" sz="4400" b="1" dirty="0" smtClean="0"/>
            <a:t>Long term &amp; withdrawal effects</a:t>
          </a:r>
          <a:endParaRPr lang="en-US" sz="4400" b="1" dirty="0"/>
        </a:p>
      </dgm:t>
    </dgm:pt>
    <dgm:pt modelId="{4A86A88D-BD45-4C51-9FD1-78BBE1A77975}" type="parTrans" cxnId="{333DEEAC-36EB-4AFF-9DBC-F4FFAD939D34}">
      <dgm:prSet/>
      <dgm:spPr/>
      <dgm:t>
        <a:bodyPr/>
        <a:lstStyle/>
        <a:p>
          <a:endParaRPr lang="en-US"/>
        </a:p>
      </dgm:t>
    </dgm:pt>
    <dgm:pt modelId="{8F5B5DDD-F27C-42D9-91F4-B86470BBB34E}" type="sibTrans" cxnId="{333DEEAC-36EB-4AFF-9DBC-F4FFAD939D34}">
      <dgm:prSet/>
      <dgm:spPr/>
      <dgm:t>
        <a:bodyPr/>
        <a:lstStyle/>
        <a:p>
          <a:endParaRPr lang="en-US"/>
        </a:p>
      </dgm:t>
    </dgm:pt>
    <dgm:pt modelId="{8B311171-A3D0-4279-801F-E16B76A17B40}">
      <dgm:prSet phldrT="[Text]" custT="1"/>
      <dgm:spPr/>
      <dgm:t>
        <a:bodyPr/>
        <a:lstStyle/>
        <a:p>
          <a:r>
            <a:rPr lang="en-US" sz="4000" dirty="0" smtClean="0">
              <a:solidFill>
                <a:schemeClr val="bg1">
                  <a:lumMod val="75000"/>
                </a:schemeClr>
              </a:solidFill>
            </a:rPr>
            <a:t>Adaptive</a:t>
          </a:r>
          <a:r>
            <a:rPr lang="en-US" sz="4400" dirty="0" smtClean="0">
              <a:solidFill>
                <a:schemeClr val="bg1">
                  <a:lumMod val="75000"/>
                </a:schemeClr>
              </a:solidFill>
            </a:rPr>
            <a:t> changes</a:t>
          </a:r>
          <a:endParaRPr lang="en-US" sz="4400" dirty="0">
            <a:solidFill>
              <a:schemeClr val="bg1">
                <a:lumMod val="75000"/>
              </a:schemeClr>
            </a:solidFill>
          </a:endParaRPr>
        </a:p>
      </dgm:t>
    </dgm:pt>
    <dgm:pt modelId="{7A007329-4FAA-4D91-869B-0E9F8F368536}" type="parTrans" cxnId="{B2BF6E74-8441-453E-AFA5-0E61E8C56B83}">
      <dgm:prSet/>
      <dgm:spPr/>
      <dgm:t>
        <a:bodyPr/>
        <a:lstStyle/>
        <a:p>
          <a:endParaRPr lang="en-US"/>
        </a:p>
      </dgm:t>
    </dgm:pt>
    <dgm:pt modelId="{5B5CB625-9572-451B-A5ED-4D43BE90974D}" type="sibTrans" cxnId="{B2BF6E74-8441-453E-AFA5-0E61E8C56B83}">
      <dgm:prSet/>
      <dgm:spPr/>
      <dgm:t>
        <a:bodyPr/>
        <a:lstStyle/>
        <a:p>
          <a:endParaRPr lang="en-US"/>
        </a:p>
      </dgm:t>
    </dgm:pt>
    <dgm:pt modelId="{29EE1BB4-E45B-401D-A6F3-D4A56AFEA933}">
      <dgm:prSet phldrT="[Text]" custT="1"/>
      <dgm:spPr/>
      <dgm:t>
        <a:bodyPr/>
        <a:lstStyle/>
        <a:p>
          <a:r>
            <a:rPr lang="en-US" sz="3600" dirty="0" smtClean="0">
              <a:solidFill>
                <a:schemeClr val="bg1">
                  <a:lumMod val="75000"/>
                </a:schemeClr>
              </a:solidFill>
            </a:rPr>
            <a:t>Rebound and withdrawal phenomena</a:t>
          </a:r>
          <a:endParaRPr lang="en-US" sz="3600" dirty="0">
            <a:solidFill>
              <a:schemeClr val="bg1">
                <a:lumMod val="75000"/>
              </a:schemeClr>
            </a:solidFill>
          </a:endParaRPr>
        </a:p>
      </dgm:t>
    </dgm:pt>
    <dgm:pt modelId="{435011F3-3968-4D2C-960C-80F771B5FF81}" type="parTrans" cxnId="{390D68A0-8DD7-4457-BB86-23466B3CD5BA}">
      <dgm:prSet/>
      <dgm:spPr/>
      <dgm:t>
        <a:bodyPr/>
        <a:lstStyle/>
        <a:p>
          <a:endParaRPr lang="en-US"/>
        </a:p>
      </dgm:t>
    </dgm:pt>
    <dgm:pt modelId="{7CAB3052-2EAC-4A4D-A5D0-5829C6DED572}" type="sibTrans" cxnId="{390D68A0-8DD7-4457-BB86-23466B3CD5BA}">
      <dgm:prSet/>
      <dgm:spPr/>
      <dgm:t>
        <a:bodyPr/>
        <a:lstStyle/>
        <a:p>
          <a:endParaRPr lang="en-US"/>
        </a:p>
      </dgm:t>
    </dgm:pt>
    <dgm:pt modelId="{27E59A86-78B2-4C64-B0B6-B7568850832C}" type="pres">
      <dgm:prSet presAssocID="{615EE833-1CD4-4BBD-90D0-F310D98345C7}" presName="hierChild1" presStyleCnt="0">
        <dgm:presLayoutVars>
          <dgm:orgChart val="1"/>
          <dgm:chPref val="1"/>
          <dgm:dir/>
          <dgm:animOne val="branch"/>
          <dgm:animLvl val="lvl"/>
          <dgm:resizeHandles/>
        </dgm:presLayoutVars>
      </dgm:prSet>
      <dgm:spPr/>
      <dgm:t>
        <a:bodyPr/>
        <a:lstStyle/>
        <a:p>
          <a:endParaRPr lang="en-US"/>
        </a:p>
      </dgm:t>
    </dgm:pt>
    <dgm:pt modelId="{A5E8B5B9-77D2-4AC0-9F45-B9576AA43328}" type="pres">
      <dgm:prSet presAssocID="{4CF22B21-C8F1-4289-830A-DC8E05059949}" presName="hierRoot1" presStyleCnt="0">
        <dgm:presLayoutVars>
          <dgm:hierBranch val="init"/>
        </dgm:presLayoutVars>
      </dgm:prSet>
      <dgm:spPr/>
    </dgm:pt>
    <dgm:pt modelId="{8E03B6B0-975D-40F9-9177-8258FFDB9F1E}" type="pres">
      <dgm:prSet presAssocID="{4CF22B21-C8F1-4289-830A-DC8E05059949}" presName="rootComposite1" presStyleCnt="0"/>
      <dgm:spPr/>
    </dgm:pt>
    <dgm:pt modelId="{B8BC6142-E040-4DC2-828B-CF8542BF95BD}" type="pres">
      <dgm:prSet presAssocID="{4CF22B21-C8F1-4289-830A-DC8E05059949}" presName="rootText1" presStyleLbl="node0" presStyleIdx="0" presStyleCnt="1" custScaleX="191724">
        <dgm:presLayoutVars>
          <dgm:chPref val="3"/>
        </dgm:presLayoutVars>
      </dgm:prSet>
      <dgm:spPr/>
      <dgm:t>
        <a:bodyPr/>
        <a:lstStyle/>
        <a:p>
          <a:endParaRPr lang="en-US"/>
        </a:p>
      </dgm:t>
    </dgm:pt>
    <dgm:pt modelId="{0865CE52-ED70-40A7-8DAF-EDE501048AE7}" type="pres">
      <dgm:prSet presAssocID="{4CF22B21-C8F1-4289-830A-DC8E05059949}" presName="rootConnector1" presStyleLbl="node1" presStyleIdx="0" presStyleCnt="0"/>
      <dgm:spPr/>
      <dgm:t>
        <a:bodyPr/>
        <a:lstStyle/>
        <a:p>
          <a:endParaRPr lang="en-US"/>
        </a:p>
      </dgm:t>
    </dgm:pt>
    <dgm:pt modelId="{C208F1F7-83E4-46BC-8C1B-BCAC7092E7C0}" type="pres">
      <dgm:prSet presAssocID="{4CF22B21-C8F1-4289-830A-DC8E05059949}" presName="hierChild2" presStyleCnt="0"/>
      <dgm:spPr/>
    </dgm:pt>
    <dgm:pt modelId="{A8EB12BD-F8BD-4433-9DBD-C3E867E56775}" type="pres">
      <dgm:prSet presAssocID="{7A007329-4FAA-4D91-869B-0E9F8F368536}" presName="Name37" presStyleLbl="parChTrans1D2" presStyleIdx="0" presStyleCnt="2"/>
      <dgm:spPr/>
      <dgm:t>
        <a:bodyPr/>
        <a:lstStyle/>
        <a:p>
          <a:endParaRPr lang="en-US"/>
        </a:p>
      </dgm:t>
    </dgm:pt>
    <dgm:pt modelId="{4ABFC1AD-FEAB-45B0-8BE5-EDD53581D8E5}" type="pres">
      <dgm:prSet presAssocID="{8B311171-A3D0-4279-801F-E16B76A17B40}" presName="hierRoot2" presStyleCnt="0">
        <dgm:presLayoutVars>
          <dgm:hierBranch val="init"/>
        </dgm:presLayoutVars>
      </dgm:prSet>
      <dgm:spPr/>
    </dgm:pt>
    <dgm:pt modelId="{B28754F5-87F6-4F2A-AF35-646A6A5AE697}" type="pres">
      <dgm:prSet presAssocID="{8B311171-A3D0-4279-801F-E16B76A17B40}" presName="rootComposite" presStyleCnt="0"/>
      <dgm:spPr/>
    </dgm:pt>
    <dgm:pt modelId="{420BDAC5-F55A-4493-B59F-6272E9E4B900}" type="pres">
      <dgm:prSet presAssocID="{8B311171-A3D0-4279-801F-E16B76A17B40}" presName="rootText" presStyleLbl="node2" presStyleIdx="0" presStyleCnt="2">
        <dgm:presLayoutVars>
          <dgm:chPref val="3"/>
        </dgm:presLayoutVars>
      </dgm:prSet>
      <dgm:spPr/>
      <dgm:t>
        <a:bodyPr/>
        <a:lstStyle/>
        <a:p>
          <a:endParaRPr lang="en-US"/>
        </a:p>
      </dgm:t>
    </dgm:pt>
    <dgm:pt modelId="{73EA3C60-BCF9-4E0A-9703-90FAB47CF5CF}" type="pres">
      <dgm:prSet presAssocID="{8B311171-A3D0-4279-801F-E16B76A17B40}" presName="rootConnector" presStyleLbl="node2" presStyleIdx="0" presStyleCnt="2"/>
      <dgm:spPr/>
      <dgm:t>
        <a:bodyPr/>
        <a:lstStyle/>
        <a:p>
          <a:endParaRPr lang="en-US"/>
        </a:p>
      </dgm:t>
    </dgm:pt>
    <dgm:pt modelId="{1FE325DB-798C-4890-9750-897238ABE123}" type="pres">
      <dgm:prSet presAssocID="{8B311171-A3D0-4279-801F-E16B76A17B40}" presName="hierChild4" presStyleCnt="0"/>
      <dgm:spPr/>
    </dgm:pt>
    <dgm:pt modelId="{A3F935B1-4273-4927-8EE7-E26052217649}" type="pres">
      <dgm:prSet presAssocID="{8B311171-A3D0-4279-801F-E16B76A17B40}" presName="hierChild5" presStyleCnt="0"/>
      <dgm:spPr/>
    </dgm:pt>
    <dgm:pt modelId="{5A6C9CCD-0F52-4ACF-AF94-CD38F554B024}" type="pres">
      <dgm:prSet presAssocID="{435011F3-3968-4D2C-960C-80F771B5FF81}" presName="Name37" presStyleLbl="parChTrans1D2" presStyleIdx="1" presStyleCnt="2"/>
      <dgm:spPr/>
      <dgm:t>
        <a:bodyPr/>
        <a:lstStyle/>
        <a:p>
          <a:endParaRPr lang="en-US"/>
        </a:p>
      </dgm:t>
    </dgm:pt>
    <dgm:pt modelId="{D9F3E89B-89C9-4EFF-8058-25AC6D113C97}" type="pres">
      <dgm:prSet presAssocID="{29EE1BB4-E45B-401D-A6F3-D4A56AFEA933}" presName="hierRoot2" presStyleCnt="0">
        <dgm:presLayoutVars>
          <dgm:hierBranch val="init"/>
        </dgm:presLayoutVars>
      </dgm:prSet>
      <dgm:spPr/>
    </dgm:pt>
    <dgm:pt modelId="{32F2E261-C46F-421C-B7A3-ABA743FAB323}" type="pres">
      <dgm:prSet presAssocID="{29EE1BB4-E45B-401D-A6F3-D4A56AFEA933}" presName="rootComposite" presStyleCnt="0"/>
      <dgm:spPr/>
    </dgm:pt>
    <dgm:pt modelId="{863242E4-73C1-44E7-B095-822A4304B865}" type="pres">
      <dgm:prSet presAssocID="{29EE1BB4-E45B-401D-A6F3-D4A56AFEA933}" presName="rootText" presStyleLbl="node2" presStyleIdx="1" presStyleCnt="2" custLinFactNeighborX="264" custLinFactNeighborY="-1168">
        <dgm:presLayoutVars>
          <dgm:chPref val="3"/>
        </dgm:presLayoutVars>
      </dgm:prSet>
      <dgm:spPr/>
      <dgm:t>
        <a:bodyPr/>
        <a:lstStyle/>
        <a:p>
          <a:endParaRPr lang="en-US"/>
        </a:p>
      </dgm:t>
    </dgm:pt>
    <dgm:pt modelId="{303B6B98-6515-472A-A2E0-87EF89C2A537}" type="pres">
      <dgm:prSet presAssocID="{29EE1BB4-E45B-401D-A6F3-D4A56AFEA933}" presName="rootConnector" presStyleLbl="node2" presStyleIdx="1" presStyleCnt="2"/>
      <dgm:spPr/>
      <dgm:t>
        <a:bodyPr/>
        <a:lstStyle/>
        <a:p>
          <a:endParaRPr lang="en-US"/>
        </a:p>
      </dgm:t>
    </dgm:pt>
    <dgm:pt modelId="{B11CD1A0-ED04-46DA-9DFB-780321A32C15}" type="pres">
      <dgm:prSet presAssocID="{29EE1BB4-E45B-401D-A6F3-D4A56AFEA933}" presName="hierChild4" presStyleCnt="0"/>
      <dgm:spPr/>
    </dgm:pt>
    <dgm:pt modelId="{28B65F56-4091-4B4E-995C-5F50408710B0}" type="pres">
      <dgm:prSet presAssocID="{29EE1BB4-E45B-401D-A6F3-D4A56AFEA933}" presName="hierChild5" presStyleCnt="0"/>
      <dgm:spPr/>
    </dgm:pt>
    <dgm:pt modelId="{DAA7F01B-2384-44A0-A1FB-B1F9CAD5B0D3}" type="pres">
      <dgm:prSet presAssocID="{4CF22B21-C8F1-4289-830A-DC8E05059949}" presName="hierChild3" presStyleCnt="0"/>
      <dgm:spPr/>
    </dgm:pt>
  </dgm:ptLst>
  <dgm:cxnLst>
    <dgm:cxn modelId="{DC8386A2-4E9B-4EA9-BB15-5015BAFEE1DD}" type="presOf" srcId="{7A007329-4FAA-4D91-869B-0E9F8F368536}" destId="{A8EB12BD-F8BD-4433-9DBD-C3E867E56775}" srcOrd="0" destOrd="0" presId="urn:microsoft.com/office/officeart/2005/8/layout/orgChart1"/>
    <dgm:cxn modelId="{390D68A0-8DD7-4457-BB86-23466B3CD5BA}" srcId="{4CF22B21-C8F1-4289-830A-DC8E05059949}" destId="{29EE1BB4-E45B-401D-A6F3-D4A56AFEA933}" srcOrd="1" destOrd="0" parTransId="{435011F3-3968-4D2C-960C-80F771B5FF81}" sibTransId="{7CAB3052-2EAC-4A4D-A5D0-5829C6DED572}"/>
    <dgm:cxn modelId="{696C9F0A-8D5D-4BF8-B1E6-8A2EC261650E}" type="presOf" srcId="{8B311171-A3D0-4279-801F-E16B76A17B40}" destId="{420BDAC5-F55A-4493-B59F-6272E9E4B900}" srcOrd="0" destOrd="0" presId="urn:microsoft.com/office/officeart/2005/8/layout/orgChart1"/>
    <dgm:cxn modelId="{6ACCD383-E1B0-4971-BEAC-AAAFB6D7C7B1}" type="presOf" srcId="{8B311171-A3D0-4279-801F-E16B76A17B40}" destId="{73EA3C60-BCF9-4E0A-9703-90FAB47CF5CF}" srcOrd="1" destOrd="0" presId="urn:microsoft.com/office/officeart/2005/8/layout/orgChart1"/>
    <dgm:cxn modelId="{16DFB928-08C1-4651-9D87-A7DFBE2A6B36}" type="presOf" srcId="{29EE1BB4-E45B-401D-A6F3-D4A56AFEA933}" destId="{303B6B98-6515-472A-A2E0-87EF89C2A537}" srcOrd="1" destOrd="0" presId="urn:microsoft.com/office/officeart/2005/8/layout/orgChart1"/>
    <dgm:cxn modelId="{5CB064A6-EFB8-4178-B340-68E252755E0B}" type="presOf" srcId="{615EE833-1CD4-4BBD-90D0-F310D98345C7}" destId="{27E59A86-78B2-4C64-B0B6-B7568850832C}" srcOrd="0" destOrd="0" presId="urn:microsoft.com/office/officeart/2005/8/layout/orgChart1"/>
    <dgm:cxn modelId="{1B262562-6C49-4100-AFDE-A727D5A2965D}" type="presOf" srcId="{435011F3-3968-4D2C-960C-80F771B5FF81}" destId="{5A6C9CCD-0F52-4ACF-AF94-CD38F554B024}" srcOrd="0" destOrd="0" presId="urn:microsoft.com/office/officeart/2005/8/layout/orgChart1"/>
    <dgm:cxn modelId="{51BA8B16-600D-4F85-BABD-D3D00586274C}" type="presOf" srcId="{4CF22B21-C8F1-4289-830A-DC8E05059949}" destId="{B8BC6142-E040-4DC2-828B-CF8542BF95BD}" srcOrd="0" destOrd="0" presId="urn:microsoft.com/office/officeart/2005/8/layout/orgChart1"/>
    <dgm:cxn modelId="{D7F464DA-C10D-45B4-A8EA-D5772A06293D}" type="presOf" srcId="{29EE1BB4-E45B-401D-A6F3-D4A56AFEA933}" destId="{863242E4-73C1-44E7-B095-822A4304B865}" srcOrd="0" destOrd="0" presId="urn:microsoft.com/office/officeart/2005/8/layout/orgChart1"/>
    <dgm:cxn modelId="{719E3849-CDAC-4884-AF64-852E36893338}" type="presOf" srcId="{4CF22B21-C8F1-4289-830A-DC8E05059949}" destId="{0865CE52-ED70-40A7-8DAF-EDE501048AE7}" srcOrd="1" destOrd="0" presId="urn:microsoft.com/office/officeart/2005/8/layout/orgChart1"/>
    <dgm:cxn modelId="{333DEEAC-36EB-4AFF-9DBC-F4FFAD939D34}" srcId="{615EE833-1CD4-4BBD-90D0-F310D98345C7}" destId="{4CF22B21-C8F1-4289-830A-DC8E05059949}" srcOrd="0" destOrd="0" parTransId="{4A86A88D-BD45-4C51-9FD1-78BBE1A77975}" sibTransId="{8F5B5DDD-F27C-42D9-91F4-B86470BBB34E}"/>
    <dgm:cxn modelId="{B2BF6E74-8441-453E-AFA5-0E61E8C56B83}" srcId="{4CF22B21-C8F1-4289-830A-DC8E05059949}" destId="{8B311171-A3D0-4279-801F-E16B76A17B40}" srcOrd="0" destOrd="0" parTransId="{7A007329-4FAA-4D91-869B-0E9F8F368536}" sibTransId="{5B5CB625-9572-451B-A5ED-4D43BE90974D}"/>
    <dgm:cxn modelId="{26877988-4DFC-4961-B620-9C9CC5A9114E}" type="presParOf" srcId="{27E59A86-78B2-4C64-B0B6-B7568850832C}" destId="{A5E8B5B9-77D2-4AC0-9F45-B9576AA43328}" srcOrd="0" destOrd="0" presId="urn:microsoft.com/office/officeart/2005/8/layout/orgChart1"/>
    <dgm:cxn modelId="{C4CFC020-B6BC-4AB6-965B-60E1A8DA41D1}" type="presParOf" srcId="{A5E8B5B9-77D2-4AC0-9F45-B9576AA43328}" destId="{8E03B6B0-975D-40F9-9177-8258FFDB9F1E}" srcOrd="0" destOrd="0" presId="urn:microsoft.com/office/officeart/2005/8/layout/orgChart1"/>
    <dgm:cxn modelId="{AEB2751E-91E3-4D60-953B-7E915524F378}" type="presParOf" srcId="{8E03B6B0-975D-40F9-9177-8258FFDB9F1E}" destId="{B8BC6142-E040-4DC2-828B-CF8542BF95BD}" srcOrd="0" destOrd="0" presId="urn:microsoft.com/office/officeart/2005/8/layout/orgChart1"/>
    <dgm:cxn modelId="{06200716-35AB-449B-9203-5121AA419A63}" type="presParOf" srcId="{8E03B6B0-975D-40F9-9177-8258FFDB9F1E}" destId="{0865CE52-ED70-40A7-8DAF-EDE501048AE7}" srcOrd="1" destOrd="0" presId="urn:microsoft.com/office/officeart/2005/8/layout/orgChart1"/>
    <dgm:cxn modelId="{614CF1FC-C893-4974-A59B-183CE13E0924}" type="presParOf" srcId="{A5E8B5B9-77D2-4AC0-9F45-B9576AA43328}" destId="{C208F1F7-83E4-46BC-8C1B-BCAC7092E7C0}" srcOrd="1" destOrd="0" presId="urn:microsoft.com/office/officeart/2005/8/layout/orgChart1"/>
    <dgm:cxn modelId="{7BED1A5B-4EB6-4202-8030-66CE17FCBBCC}" type="presParOf" srcId="{C208F1F7-83E4-46BC-8C1B-BCAC7092E7C0}" destId="{A8EB12BD-F8BD-4433-9DBD-C3E867E56775}" srcOrd="0" destOrd="0" presId="urn:microsoft.com/office/officeart/2005/8/layout/orgChart1"/>
    <dgm:cxn modelId="{6B5A795B-CA3B-4C4D-82AE-C71F5A338C34}" type="presParOf" srcId="{C208F1F7-83E4-46BC-8C1B-BCAC7092E7C0}" destId="{4ABFC1AD-FEAB-45B0-8BE5-EDD53581D8E5}" srcOrd="1" destOrd="0" presId="urn:microsoft.com/office/officeart/2005/8/layout/orgChart1"/>
    <dgm:cxn modelId="{7C721BFF-8FD0-437D-A64B-79430ADACC7E}" type="presParOf" srcId="{4ABFC1AD-FEAB-45B0-8BE5-EDD53581D8E5}" destId="{B28754F5-87F6-4F2A-AF35-646A6A5AE697}" srcOrd="0" destOrd="0" presId="urn:microsoft.com/office/officeart/2005/8/layout/orgChart1"/>
    <dgm:cxn modelId="{F8274BD8-7AE5-4F5C-96C0-7EF3CCC77B5F}" type="presParOf" srcId="{B28754F5-87F6-4F2A-AF35-646A6A5AE697}" destId="{420BDAC5-F55A-4493-B59F-6272E9E4B900}" srcOrd="0" destOrd="0" presId="urn:microsoft.com/office/officeart/2005/8/layout/orgChart1"/>
    <dgm:cxn modelId="{A61817BB-F883-41B6-8AE5-9BC31426E1D4}" type="presParOf" srcId="{B28754F5-87F6-4F2A-AF35-646A6A5AE697}" destId="{73EA3C60-BCF9-4E0A-9703-90FAB47CF5CF}" srcOrd="1" destOrd="0" presId="urn:microsoft.com/office/officeart/2005/8/layout/orgChart1"/>
    <dgm:cxn modelId="{505545A7-A649-49FE-9A5F-76C69955C415}" type="presParOf" srcId="{4ABFC1AD-FEAB-45B0-8BE5-EDD53581D8E5}" destId="{1FE325DB-798C-4890-9750-897238ABE123}" srcOrd="1" destOrd="0" presId="urn:microsoft.com/office/officeart/2005/8/layout/orgChart1"/>
    <dgm:cxn modelId="{2199EF8D-F478-4C98-A6B5-C1EBD1886242}" type="presParOf" srcId="{4ABFC1AD-FEAB-45B0-8BE5-EDD53581D8E5}" destId="{A3F935B1-4273-4927-8EE7-E26052217649}" srcOrd="2" destOrd="0" presId="urn:microsoft.com/office/officeart/2005/8/layout/orgChart1"/>
    <dgm:cxn modelId="{47760C21-9150-4803-B223-BA9A3495130B}" type="presParOf" srcId="{C208F1F7-83E4-46BC-8C1B-BCAC7092E7C0}" destId="{5A6C9CCD-0F52-4ACF-AF94-CD38F554B024}" srcOrd="2" destOrd="0" presId="urn:microsoft.com/office/officeart/2005/8/layout/orgChart1"/>
    <dgm:cxn modelId="{990DA40D-D490-43A3-A562-67D4A039017A}" type="presParOf" srcId="{C208F1F7-83E4-46BC-8C1B-BCAC7092E7C0}" destId="{D9F3E89B-89C9-4EFF-8058-25AC6D113C97}" srcOrd="3" destOrd="0" presId="urn:microsoft.com/office/officeart/2005/8/layout/orgChart1"/>
    <dgm:cxn modelId="{60EFF1E9-335D-4135-A2BB-DE53E0D99F2F}" type="presParOf" srcId="{D9F3E89B-89C9-4EFF-8058-25AC6D113C97}" destId="{32F2E261-C46F-421C-B7A3-ABA743FAB323}" srcOrd="0" destOrd="0" presId="urn:microsoft.com/office/officeart/2005/8/layout/orgChart1"/>
    <dgm:cxn modelId="{77EF9DD0-0B04-43B4-B5C4-83279D9EFA2B}" type="presParOf" srcId="{32F2E261-C46F-421C-B7A3-ABA743FAB323}" destId="{863242E4-73C1-44E7-B095-822A4304B865}" srcOrd="0" destOrd="0" presId="urn:microsoft.com/office/officeart/2005/8/layout/orgChart1"/>
    <dgm:cxn modelId="{79BBFF5E-0FA9-42A9-928E-CEDBA4EDE761}" type="presParOf" srcId="{32F2E261-C46F-421C-B7A3-ABA743FAB323}" destId="{303B6B98-6515-472A-A2E0-87EF89C2A537}" srcOrd="1" destOrd="0" presId="urn:microsoft.com/office/officeart/2005/8/layout/orgChart1"/>
    <dgm:cxn modelId="{EA1E6025-6B3D-480F-BD94-FBC92F5131B4}" type="presParOf" srcId="{D9F3E89B-89C9-4EFF-8058-25AC6D113C97}" destId="{B11CD1A0-ED04-46DA-9DFB-780321A32C15}" srcOrd="1" destOrd="0" presId="urn:microsoft.com/office/officeart/2005/8/layout/orgChart1"/>
    <dgm:cxn modelId="{9A487EF4-98A1-43BE-9B68-B70305A8E6F1}" type="presParOf" srcId="{D9F3E89B-89C9-4EFF-8058-25AC6D113C97}" destId="{28B65F56-4091-4B4E-995C-5F50408710B0}" srcOrd="2" destOrd="0" presId="urn:microsoft.com/office/officeart/2005/8/layout/orgChart1"/>
    <dgm:cxn modelId="{7AEA5D09-23D7-4CF8-9BF1-9846A9C81832}" type="presParOf" srcId="{A5E8B5B9-77D2-4AC0-9F45-B9576AA43328}" destId="{DAA7F01B-2384-44A0-A1FB-B1F9CAD5B0D3}" srcOrd="2" destOrd="0" presId="urn:microsoft.com/office/officeart/2005/8/layout/orgChar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15EE833-1CD4-4BBD-90D0-F310D98345C7}"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4CF22B21-C8F1-4289-830A-DC8E05059949}">
      <dgm:prSet phldrT="[Text]" custT="1"/>
      <dgm:spPr/>
      <dgm:t>
        <a:bodyPr/>
        <a:lstStyle/>
        <a:p>
          <a:r>
            <a:rPr lang="en-US" sz="4400" b="1" dirty="0" smtClean="0"/>
            <a:t>Delayed effects</a:t>
          </a:r>
          <a:endParaRPr lang="en-US" sz="4400" b="1" dirty="0"/>
        </a:p>
      </dgm:t>
    </dgm:pt>
    <dgm:pt modelId="{4A86A88D-BD45-4C51-9FD1-78BBE1A77975}" type="parTrans" cxnId="{333DEEAC-36EB-4AFF-9DBC-F4FFAD939D34}">
      <dgm:prSet/>
      <dgm:spPr/>
      <dgm:t>
        <a:bodyPr/>
        <a:lstStyle/>
        <a:p>
          <a:endParaRPr lang="en-US"/>
        </a:p>
      </dgm:t>
    </dgm:pt>
    <dgm:pt modelId="{8F5B5DDD-F27C-42D9-91F4-B86470BBB34E}" type="sibTrans" cxnId="{333DEEAC-36EB-4AFF-9DBC-F4FFAD939D34}">
      <dgm:prSet/>
      <dgm:spPr/>
      <dgm:t>
        <a:bodyPr/>
        <a:lstStyle/>
        <a:p>
          <a:endParaRPr lang="en-US"/>
        </a:p>
      </dgm:t>
    </dgm:pt>
    <dgm:pt modelId="{8B311171-A3D0-4279-801F-E16B76A17B40}">
      <dgm:prSet phldrT="[Text]" custT="1"/>
      <dgm:spPr/>
      <dgm:t>
        <a:bodyPr/>
        <a:lstStyle/>
        <a:p>
          <a:r>
            <a:rPr lang="en-US" sz="3600" dirty="0" smtClean="0">
              <a:solidFill>
                <a:schemeClr val="bg1"/>
              </a:solidFill>
            </a:rPr>
            <a:t>Carcinogenesis</a:t>
          </a:r>
          <a:endParaRPr lang="en-US" sz="4000" dirty="0">
            <a:solidFill>
              <a:schemeClr val="bg1"/>
            </a:solidFill>
          </a:endParaRPr>
        </a:p>
      </dgm:t>
    </dgm:pt>
    <dgm:pt modelId="{7A007329-4FAA-4D91-869B-0E9F8F368536}" type="parTrans" cxnId="{B2BF6E74-8441-453E-AFA5-0E61E8C56B83}">
      <dgm:prSet/>
      <dgm:spPr/>
      <dgm:t>
        <a:bodyPr/>
        <a:lstStyle/>
        <a:p>
          <a:endParaRPr lang="en-US"/>
        </a:p>
      </dgm:t>
    </dgm:pt>
    <dgm:pt modelId="{5B5CB625-9572-451B-A5ED-4D43BE90974D}" type="sibTrans" cxnId="{B2BF6E74-8441-453E-AFA5-0E61E8C56B83}">
      <dgm:prSet/>
      <dgm:spPr/>
      <dgm:t>
        <a:bodyPr/>
        <a:lstStyle/>
        <a:p>
          <a:endParaRPr lang="en-US"/>
        </a:p>
      </dgm:t>
    </dgm:pt>
    <dgm:pt modelId="{29EE1BB4-E45B-401D-A6F3-D4A56AFEA933}">
      <dgm:prSet phldrT="[Text]" custT="1"/>
      <dgm:spPr/>
      <dgm:t>
        <a:bodyPr/>
        <a:lstStyle/>
        <a:p>
          <a:r>
            <a:rPr lang="en-US" sz="3200" dirty="0" smtClean="0">
              <a:solidFill>
                <a:schemeClr val="bg1"/>
              </a:solidFill>
            </a:rPr>
            <a:t>Adverse effects associated with reproduction</a:t>
          </a:r>
          <a:endParaRPr lang="en-US" sz="3200" dirty="0">
            <a:solidFill>
              <a:schemeClr val="bg1"/>
            </a:solidFill>
          </a:endParaRPr>
        </a:p>
      </dgm:t>
    </dgm:pt>
    <dgm:pt modelId="{435011F3-3968-4D2C-960C-80F771B5FF81}" type="parTrans" cxnId="{390D68A0-8DD7-4457-BB86-23466B3CD5BA}">
      <dgm:prSet/>
      <dgm:spPr/>
      <dgm:t>
        <a:bodyPr/>
        <a:lstStyle/>
        <a:p>
          <a:endParaRPr lang="en-US"/>
        </a:p>
      </dgm:t>
    </dgm:pt>
    <dgm:pt modelId="{7CAB3052-2EAC-4A4D-A5D0-5829C6DED572}" type="sibTrans" cxnId="{390D68A0-8DD7-4457-BB86-23466B3CD5BA}">
      <dgm:prSet/>
      <dgm:spPr/>
      <dgm:t>
        <a:bodyPr/>
        <a:lstStyle/>
        <a:p>
          <a:endParaRPr lang="en-US"/>
        </a:p>
      </dgm:t>
    </dgm:pt>
    <dgm:pt modelId="{27E59A86-78B2-4C64-B0B6-B7568850832C}" type="pres">
      <dgm:prSet presAssocID="{615EE833-1CD4-4BBD-90D0-F310D98345C7}" presName="hierChild1" presStyleCnt="0">
        <dgm:presLayoutVars>
          <dgm:orgChart val="1"/>
          <dgm:chPref val="1"/>
          <dgm:dir/>
          <dgm:animOne val="branch"/>
          <dgm:animLvl val="lvl"/>
          <dgm:resizeHandles/>
        </dgm:presLayoutVars>
      </dgm:prSet>
      <dgm:spPr/>
      <dgm:t>
        <a:bodyPr/>
        <a:lstStyle/>
        <a:p>
          <a:endParaRPr lang="en-US"/>
        </a:p>
      </dgm:t>
    </dgm:pt>
    <dgm:pt modelId="{A5E8B5B9-77D2-4AC0-9F45-B9576AA43328}" type="pres">
      <dgm:prSet presAssocID="{4CF22B21-C8F1-4289-830A-DC8E05059949}" presName="hierRoot1" presStyleCnt="0">
        <dgm:presLayoutVars>
          <dgm:hierBranch val="init"/>
        </dgm:presLayoutVars>
      </dgm:prSet>
      <dgm:spPr/>
    </dgm:pt>
    <dgm:pt modelId="{8E03B6B0-975D-40F9-9177-8258FFDB9F1E}" type="pres">
      <dgm:prSet presAssocID="{4CF22B21-C8F1-4289-830A-DC8E05059949}" presName="rootComposite1" presStyleCnt="0"/>
      <dgm:spPr/>
    </dgm:pt>
    <dgm:pt modelId="{B8BC6142-E040-4DC2-828B-CF8542BF95BD}" type="pres">
      <dgm:prSet presAssocID="{4CF22B21-C8F1-4289-830A-DC8E05059949}" presName="rootText1" presStyleLbl="node0" presStyleIdx="0" presStyleCnt="1" custScaleX="191724">
        <dgm:presLayoutVars>
          <dgm:chPref val="3"/>
        </dgm:presLayoutVars>
      </dgm:prSet>
      <dgm:spPr/>
      <dgm:t>
        <a:bodyPr/>
        <a:lstStyle/>
        <a:p>
          <a:endParaRPr lang="en-US"/>
        </a:p>
      </dgm:t>
    </dgm:pt>
    <dgm:pt modelId="{0865CE52-ED70-40A7-8DAF-EDE501048AE7}" type="pres">
      <dgm:prSet presAssocID="{4CF22B21-C8F1-4289-830A-DC8E05059949}" presName="rootConnector1" presStyleLbl="node1" presStyleIdx="0" presStyleCnt="0"/>
      <dgm:spPr/>
      <dgm:t>
        <a:bodyPr/>
        <a:lstStyle/>
        <a:p>
          <a:endParaRPr lang="en-US"/>
        </a:p>
      </dgm:t>
    </dgm:pt>
    <dgm:pt modelId="{C208F1F7-83E4-46BC-8C1B-BCAC7092E7C0}" type="pres">
      <dgm:prSet presAssocID="{4CF22B21-C8F1-4289-830A-DC8E05059949}" presName="hierChild2" presStyleCnt="0"/>
      <dgm:spPr/>
    </dgm:pt>
    <dgm:pt modelId="{A8EB12BD-F8BD-4433-9DBD-C3E867E56775}" type="pres">
      <dgm:prSet presAssocID="{7A007329-4FAA-4D91-869B-0E9F8F368536}" presName="Name37" presStyleLbl="parChTrans1D2" presStyleIdx="0" presStyleCnt="2"/>
      <dgm:spPr/>
      <dgm:t>
        <a:bodyPr/>
        <a:lstStyle/>
        <a:p>
          <a:endParaRPr lang="en-US"/>
        </a:p>
      </dgm:t>
    </dgm:pt>
    <dgm:pt modelId="{4ABFC1AD-FEAB-45B0-8BE5-EDD53581D8E5}" type="pres">
      <dgm:prSet presAssocID="{8B311171-A3D0-4279-801F-E16B76A17B40}" presName="hierRoot2" presStyleCnt="0">
        <dgm:presLayoutVars>
          <dgm:hierBranch val="init"/>
        </dgm:presLayoutVars>
      </dgm:prSet>
      <dgm:spPr/>
    </dgm:pt>
    <dgm:pt modelId="{B28754F5-87F6-4F2A-AF35-646A6A5AE697}" type="pres">
      <dgm:prSet presAssocID="{8B311171-A3D0-4279-801F-E16B76A17B40}" presName="rootComposite" presStyleCnt="0"/>
      <dgm:spPr/>
    </dgm:pt>
    <dgm:pt modelId="{420BDAC5-F55A-4493-B59F-6272E9E4B900}" type="pres">
      <dgm:prSet presAssocID="{8B311171-A3D0-4279-801F-E16B76A17B40}" presName="rootText" presStyleLbl="node2" presStyleIdx="0" presStyleCnt="2">
        <dgm:presLayoutVars>
          <dgm:chPref val="3"/>
        </dgm:presLayoutVars>
      </dgm:prSet>
      <dgm:spPr/>
      <dgm:t>
        <a:bodyPr/>
        <a:lstStyle/>
        <a:p>
          <a:endParaRPr lang="en-US"/>
        </a:p>
      </dgm:t>
    </dgm:pt>
    <dgm:pt modelId="{73EA3C60-BCF9-4E0A-9703-90FAB47CF5CF}" type="pres">
      <dgm:prSet presAssocID="{8B311171-A3D0-4279-801F-E16B76A17B40}" presName="rootConnector" presStyleLbl="node2" presStyleIdx="0" presStyleCnt="2"/>
      <dgm:spPr/>
      <dgm:t>
        <a:bodyPr/>
        <a:lstStyle/>
        <a:p>
          <a:endParaRPr lang="en-US"/>
        </a:p>
      </dgm:t>
    </dgm:pt>
    <dgm:pt modelId="{1FE325DB-798C-4890-9750-897238ABE123}" type="pres">
      <dgm:prSet presAssocID="{8B311171-A3D0-4279-801F-E16B76A17B40}" presName="hierChild4" presStyleCnt="0"/>
      <dgm:spPr/>
    </dgm:pt>
    <dgm:pt modelId="{A3F935B1-4273-4927-8EE7-E26052217649}" type="pres">
      <dgm:prSet presAssocID="{8B311171-A3D0-4279-801F-E16B76A17B40}" presName="hierChild5" presStyleCnt="0"/>
      <dgm:spPr/>
    </dgm:pt>
    <dgm:pt modelId="{5A6C9CCD-0F52-4ACF-AF94-CD38F554B024}" type="pres">
      <dgm:prSet presAssocID="{435011F3-3968-4D2C-960C-80F771B5FF81}" presName="Name37" presStyleLbl="parChTrans1D2" presStyleIdx="1" presStyleCnt="2"/>
      <dgm:spPr/>
      <dgm:t>
        <a:bodyPr/>
        <a:lstStyle/>
        <a:p>
          <a:endParaRPr lang="en-US"/>
        </a:p>
      </dgm:t>
    </dgm:pt>
    <dgm:pt modelId="{D9F3E89B-89C9-4EFF-8058-25AC6D113C97}" type="pres">
      <dgm:prSet presAssocID="{29EE1BB4-E45B-401D-A6F3-D4A56AFEA933}" presName="hierRoot2" presStyleCnt="0">
        <dgm:presLayoutVars>
          <dgm:hierBranch val="init"/>
        </dgm:presLayoutVars>
      </dgm:prSet>
      <dgm:spPr/>
    </dgm:pt>
    <dgm:pt modelId="{32F2E261-C46F-421C-B7A3-ABA743FAB323}" type="pres">
      <dgm:prSet presAssocID="{29EE1BB4-E45B-401D-A6F3-D4A56AFEA933}" presName="rootComposite" presStyleCnt="0"/>
      <dgm:spPr/>
    </dgm:pt>
    <dgm:pt modelId="{863242E4-73C1-44E7-B095-822A4304B865}" type="pres">
      <dgm:prSet presAssocID="{29EE1BB4-E45B-401D-A6F3-D4A56AFEA933}" presName="rootText" presStyleLbl="node2" presStyleIdx="1" presStyleCnt="2" custLinFactNeighborX="264" custLinFactNeighborY="-1168">
        <dgm:presLayoutVars>
          <dgm:chPref val="3"/>
        </dgm:presLayoutVars>
      </dgm:prSet>
      <dgm:spPr/>
      <dgm:t>
        <a:bodyPr/>
        <a:lstStyle/>
        <a:p>
          <a:endParaRPr lang="en-US"/>
        </a:p>
      </dgm:t>
    </dgm:pt>
    <dgm:pt modelId="{303B6B98-6515-472A-A2E0-87EF89C2A537}" type="pres">
      <dgm:prSet presAssocID="{29EE1BB4-E45B-401D-A6F3-D4A56AFEA933}" presName="rootConnector" presStyleLbl="node2" presStyleIdx="1" presStyleCnt="2"/>
      <dgm:spPr/>
      <dgm:t>
        <a:bodyPr/>
        <a:lstStyle/>
        <a:p>
          <a:endParaRPr lang="en-US"/>
        </a:p>
      </dgm:t>
    </dgm:pt>
    <dgm:pt modelId="{B11CD1A0-ED04-46DA-9DFB-780321A32C15}" type="pres">
      <dgm:prSet presAssocID="{29EE1BB4-E45B-401D-A6F3-D4A56AFEA933}" presName="hierChild4" presStyleCnt="0"/>
      <dgm:spPr/>
    </dgm:pt>
    <dgm:pt modelId="{28B65F56-4091-4B4E-995C-5F50408710B0}" type="pres">
      <dgm:prSet presAssocID="{29EE1BB4-E45B-401D-A6F3-D4A56AFEA933}" presName="hierChild5" presStyleCnt="0"/>
      <dgm:spPr/>
    </dgm:pt>
    <dgm:pt modelId="{DAA7F01B-2384-44A0-A1FB-B1F9CAD5B0D3}" type="pres">
      <dgm:prSet presAssocID="{4CF22B21-C8F1-4289-830A-DC8E05059949}" presName="hierChild3" presStyleCnt="0"/>
      <dgm:spPr/>
    </dgm:pt>
  </dgm:ptLst>
  <dgm:cxnLst>
    <dgm:cxn modelId="{0ED0FAD7-7D54-435D-A18C-8320AE90F51A}" type="presOf" srcId="{8B311171-A3D0-4279-801F-E16B76A17B40}" destId="{420BDAC5-F55A-4493-B59F-6272E9E4B900}" srcOrd="0" destOrd="0" presId="urn:microsoft.com/office/officeart/2005/8/layout/orgChart1"/>
    <dgm:cxn modelId="{390D68A0-8DD7-4457-BB86-23466B3CD5BA}" srcId="{4CF22B21-C8F1-4289-830A-DC8E05059949}" destId="{29EE1BB4-E45B-401D-A6F3-D4A56AFEA933}" srcOrd="1" destOrd="0" parTransId="{435011F3-3968-4D2C-960C-80F771B5FF81}" sibTransId="{7CAB3052-2EAC-4A4D-A5D0-5829C6DED572}"/>
    <dgm:cxn modelId="{F7F523EB-A678-47F9-935B-79AE5CC54807}" type="presOf" srcId="{435011F3-3968-4D2C-960C-80F771B5FF81}" destId="{5A6C9CCD-0F52-4ACF-AF94-CD38F554B024}" srcOrd="0" destOrd="0" presId="urn:microsoft.com/office/officeart/2005/8/layout/orgChart1"/>
    <dgm:cxn modelId="{5782EA88-D5D8-4413-9A36-7AB55E47A2E5}" type="presOf" srcId="{8B311171-A3D0-4279-801F-E16B76A17B40}" destId="{73EA3C60-BCF9-4E0A-9703-90FAB47CF5CF}" srcOrd="1" destOrd="0" presId="urn:microsoft.com/office/officeart/2005/8/layout/orgChart1"/>
    <dgm:cxn modelId="{11C24C8A-45A1-48C0-B0CA-7B2149CB75E5}" type="presOf" srcId="{7A007329-4FAA-4D91-869B-0E9F8F368536}" destId="{A8EB12BD-F8BD-4433-9DBD-C3E867E56775}" srcOrd="0" destOrd="0" presId="urn:microsoft.com/office/officeart/2005/8/layout/orgChart1"/>
    <dgm:cxn modelId="{4C52315A-A886-4D9E-BB17-85620602878C}" type="presOf" srcId="{4CF22B21-C8F1-4289-830A-DC8E05059949}" destId="{B8BC6142-E040-4DC2-828B-CF8542BF95BD}" srcOrd="0" destOrd="0" presId="urn:microsoft.com/office/officeart/2005/8/layout/orgChart1"/>
    <dgm:cxn modelId="{F7B6ED47-67FE-404E-8D8C-8D24314A099E}" type="presOf" srcId="{615EE833-1CD4-4BBD-90D0-F310D98345C7}" destId="{27E59A86-78B2-4C64-B0B6-B7568850832C}" srcOrd="0" destOrd="0" presId="urn:microsoft.com/office/officeart/2005/8/layout/orgChart1"/>
    <dgm:cxn modelId="{E31CD8B2-8BC6-4E3C-879D-FB6AD922F67C}" type="presOf" srcId="{4CF22B21-C8F1-4289-830A-DC8E05059949}" destId="{0865CE52-ED70-40A7-8DAF-EDE501048AE7}" srcOrd="1" destOrd="0" presId="urn:microsoft.com/office/officeart/2005/8/layout/orgChart1"/>
    <dgm:cxn modelId="{333DEEAC-36EB-4AFF-9DBC-F4FFAD939D34}" srcId="{615EE833-1CD4-4BBD-90D0-F310D98345C7}" destId="{4CF22B21-C8F1-4289-830A-DC8E05059949}" srcOrd="0" destOrd="0" parTransId="{4A86A88D-BD45-4C51-9FD1-78BBE1A77975}" sibTransId="{8F5B5DDD-F27C-42D9-91F4-B86470BBB34E}"/>
    <dgm:cxn modelId="{69FE23F2-795A-402E-AB7B-2917C614217C}" type="presOf" srcId="{29EE1BB4-E45B-401D-A6F3-D4A56AFEA933}" destId="{863242E4-73C1-44E7-B095-822A4304B865}" srcOrd="0" destOrd="0" presId="urn:microsoft.com/office/officeart/2005/8/layout/orgChart1"/>
    <dgm:cxn modelId="{B2BF6E74-8441-453E-AFA5-0E61E8C56B83}" srcId="{4CF22B21-C8F1-4289-830A-DC8E05059949}" destId="{8B311171-A3D0-4279-801F-E16B76A17B40}" srcOrd="0" destOrd="0" parTransId="{7A007329-4FAA-4D91-869B-0E9F8F368536}" sibTransId="{5B5CB625-9572-451B-A5ED-4D43BE90974D}"/>
    <dgm:cxn modelId="{B3A0F3E6-F502-4C6D-8372-7889EEA578ED}" type="presOf" srcId="{29EE1BB4-E45B-401D-A6F3-D4A56AFEA933}" destId="{303B6B98-6515-472A-A2E0-87EF89C2A537}" srcOrd="1" destOrd="0" presId="urn:microsoft.com/office/officeart/2005/8/layout/orgChart1"/>
    <dgm:cxn modelId="{64B9D5B5-BA5B-4F8A-9D33-463A57BBFF8B}" type="presParOf" srcId="{27E59A86-78B2-4C64-B0B6-B7568850832C}" destId="{A5E8B5B9-77D2-4AC0-9F45-B9576AA43328}" srcOrd="0" destOrd="0" presId="urn:microsoft.com/office/officeart/2005/8/layout/orgChart1"/>
    <dgm:cxn modelId="{4805A7C6-B6BC-4C37-BF25-545ECBB2F990}" type="presParOf" srcId="{A5E8B5B9-77D2-4AC0-9F45-B9576AA43328}" destId="{8E03B6B0-975D-40F9-9177-8258FFDB9F1E}" srcOrd="0" destOrd="0" presId="urn:microsoft.com/office/officeart/2005/8/layout/orgChart1"/>
    <dgm:cxn modelId="{D8DA4358-177D-4F1B-B932-806229D29C0B}" type="presParOf" srcId="{8E03B6B0-975D-40F9-9177-8258FFDB9F1E}" destId="{B8BC6142-E040-4DC2-828B-CF8542BF95BD}" srcOrd="0" destOrd="0" presId="urn:microsoft.com/office/officeart/2005/8/layout/orgChart1"/>
    <dgm:cxn modelId="{A859CEDC-BFEC-43B7-A4EA-07E5C3FB8DC5}" type="presParOf" srcId="{8E03B6B0-975D-40F9-9177-8258FFDB9F1E}" destId="{0865CE52-ED70-40A7-8DAF-EDE501048AE7}" srcOrd="1" destOrd="0" presId="urn:microsoft.com/office/officeart/2005/8/layout/orgChart1"/>
    <dgm:cxn modelId="{1DBCFA70-EDEE-47D5-8CD1-B9AD8B072EF8}" type="presParOf" srcId="{A5E8B5B9-77D2-4AC0-9F45-B9576AA43328}" destId="{C208F1F7-83E4-46BC-8C1B-BCAC7092E7C0}" srcOrd="1" destOrd="0" presId="urn:microsoft.com/office/officeart/2005/8/layout/orgChart1"/>
    <dgm:cxn modelId="{52D92CA8-0C82-49CF-86C4-4BCAF3C47CAB}" type="presParOf" srcId="{C208F1F7-83E4-46BC-8C1B-BCAC7092E7C0}" destId="{A8EB12BD-F8BD-4433-9DBD-C3E867E56775}" srcOrd="0" destOrd="0" presId="urn:microsoft.com/office/officeart/2005/8/layout/orgChart1"/>
    <dgm:cxn modelId="{7305F184-85D3-4FBE-9A11-D8C15FF00A06}" type="presParOf" srcId="{C208F1F7-83E4-46BC-8C1B-BCAC7092E7C0}" destId="{4ABFC1AD-FEAB-45B0-8BE5-EDD53581D8E5}" srcOrd="1" destOrd="0" presId="urn:microsoft.com/office/officeart/2005/8/layout/orgChart1"/>
    <dgm:cxn modelId="{BABCE493-2746-4EFA-B13E-6374EE0DF4E9}" type="presParOf" srcId="{4ABFC1AD-FEAB-45B0-8BE5-EDD53581D8E5}" destId="{B28754F5-87F6-4F2A-AF35-646A6A5AE697}" srcOrd="0" destOrd="0" presId="urn:microsoft.com/office/officeart/2005/8/layout/orgChart1"/>
    <dgm:cxn modelId="{586186C3-A58E-44CD-89DC-A47A8CB2FBEA}" type="presParOf" srcId="{B28754F5-87F6-4F2A-AF35-646A6A5AE697}" destId="{420BDAC5-F55A-4493-B59F-6272E9E4B900}" srcOrd="0" destOrd="0" presId="urn:microsoft.com/office/officeart/2005/8/layout/orgChart1"/>
    <dgm:cxn modelId="{C482E436-A802-4228-B3C3-5E04C154B53C}" type="presParOf" srcId="{B28754F5-87F6-4F2A-AF35-646A6A5AE697}" destId="{73EA3C60-BCF9-4E0A-9703-90FAB47CF5CF}" srcOrd="1" destOrd="0" presId="urn:microsoft.com/office/officeart/2005/8/layout/orgChart1"/>
    <dgm:cxn modelId="{A5AEF602-6E53-4768-B811-AF82D48D38F4}" type="presParOf" srcId="{4ABFC1AD-FEAB-45B0-8BE5-EDD53581D8E5}" destId="{1FE325DB-798C-4890-9750-897238ABE123}" srcOrd="1" destOrd="0" presId="urn:microsoft.com/office/officeart/2005/8/layout/orgChart1"/>
    <dgm:cxn modelId="{6E246DCD-3C45-4B4F-9283-66DAB67F306C}" type="presParOf" srcId="{4ABFC1AD-FEAB-45B0-8BE5-EDD53581D8E5}" destId="{A3F935B1-4273-4927-8EE7-E26052217649}" srcOrd="2" destOrd="0" presId="urn:microsoft.com/office/officeart/2005/8/layout/orgChart1"/>
    <dgm:cxn modelId="{26C8CA9B-A6AB-455F-8190-FAB3F272885C}" type="presParOf" srcId="{C208F1F7-83E4-46BC-8C1B-BCAC7092E7C0}" destId="{5A6C9CCD-0F52-4ACF-AF94-CD38F554B024}" srcOrd="2" destOrd="0" presId="urn:microsoft.com/office/officeart/2005/8/layout/orgChart1"/>
    <dgm:cxn modelId="{970A3CF8-5F57-4AB9-B488-88E8910B312D}" type="presParOf" srcId="{C208F1F7-83E4-46BC-8C1B-BCAC7092E7C0}" destId="{D9F3E89B-89C9-4EFF-8058-25AC6D113C97}" srcOrd="3" destOrd="0" presId="urn:microsoft.com/office/officeart/2005/8/layout/orgChart1"/>
    <dgm:cxn modelId="{E00DACDC-2A85-431E-84DE-079FF4C7EFC2}" type="presParOf" srcId="{D9F3E89B-89C9-4EFF-8058-25AC6D113C97}" destId="{32F2E261-C46F-421C-B7A3-ABA743FAB323}" srcOrd="0" destOrd="0" presId="urn:microsoft.com/office/officeart/2005/8/layout/orgChart1"/>
    <dgm:cxn modelId="{35C35830-AC49-4CF5-8217-6187814A2D53}" type="presParOf" srcId="{32F2E261-C46F-421C-B7A3-ABA743FAB323}" destId="{863242E4-73C1-44E7-B095-822A4304B865}" srcOrd="0" destOrd="0" presId="urn:microsoft.com/office/officeart/2005/8/layout/orgChart1"/>
    <dgm:cxn modelId="{DC4A1490-A21D-4813-8EC3-AB0BCC57F75D}" type="presParOf" srcId="{32F2E261-C46F-421C-B7A3-ABA743FAB323}" destId="{303B6B98-6515-472A-A2E0-87EF89C2A537}" srcOrd="1" destOrd="0" presId="urn:microsoft.com/office/officeart/2005/8/layout/orgChart1"/>
    <dgm:cxn modelId="{B49CE3B1-4DF1-4C32-BCFD-0DE01D02B75F}" type="presParOf" srcId="{D9F3E89B-89C9-4EFF-8058-25AC6D113C97}" destId="{B11CD1A0-ED04-46DA-9DFB-780321A32C15}" srcOrd="1" destOrd="0" presId="urn:microsoft.com/office/officeart/2005/8/layout/orgChart1"/>
    <dgm:cxn modelId="{B24B8F90-952F-4191-AE2F-64DFDD6908BF}" type="presParOf" srcId="{D9F3E89B-89C9-4EFF-8058-25AC6D113C97}" destId="{28B65F56-4091-4B4E-995C-5F50408710B0}" srcOrd="2" destOrd="0" presId="urn:microsoft.com/office/officeart/2005/8/layout/orgChart1"/>
    <dgm:cxn modelId="{56382B81-2AE5-402F-B4F6-78B41B5967E2}" type="presParOf" srcId="{A5E8B5B9-77D2-4AC0-9F45-B9576AA43328}" destId="{DAA7F01B-2384-44A0-A1FB-B1F9CAD5B0D3}" srcOrd="2" destOrd="0" presId="urn:microsoft.com/office/officeart/2005/8/layout/orgChar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8E5352-F1AB-416D-8D2D-CB06EB49D075}" type="datetimeFigureOut">
              <a:rPr lang="en-GB" smtClean="0"/>
              <a:pPr/>
              <a:t>06/11/2018</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E3727F-150F-4D18-9BA1-FA1744EB6662}"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s://en.wikipedia.org/wiki/Red_blood_cells" TargetMode="External"/><Relationship Id="rId3" Type="http://schemas.openxmlformats.org/officeDocument/2006/relationships/hyperlink" Target="https://en.wikipedia.org/wiki/Methemoglobin" TargetMode="External"/><Relationship Id="rId7" Type="http://schemas.openxmlformats.org/officeDocument/2006/relationships/hyperlink" Target="https://en.wikipedia.org/wiki/Oxygen%E2%80%93haemoglobin_dissociation_curve" TargetMode="External"/><Relationship Id="rId2" Type="http://schemas.openxmlformats.org/officeDocument/2006/relationships/slide" Target="../slides/slide37.xml"/><Relationship Id="rId1" Type="http://schemas.openxmlformats.org/officeDocument/2006/relationships/notesMaster" Target="../notesMasters/notesMaster1.xml"/><Relationship Id="rId6" Type="http://schemas.openxmlformats.org/officeDocument/2006/relationships/hyperlink" Target="https://en.wikipedia.org/wiki/Methemoglobinemia" TargetMode="External"/><Relationship Id="rId5" Type="http://schemas.openxmlformats.org/officeDocument/2006/relationships/hyperlink" Target="https://en.wikipedia.org/wiki/Hemoglobin" TargetMode="External"/><Relationship Id="rId4" Type="http://schemas.openxmlformats.org/officeDocument/2006/relationships/hyperlink" Target="https://en.wikipedia.org/wiki/Blood" TargetMode="External"/><Relationship Id="rId9" Type="http://schemas.openxmlformats.org/officeDocument/2006/relationships/hyperlink" Target="https://en.wikipedia.org/wiki/Tissue_hypoxia"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Autosomal_dominant" TargetMode="External"/><Relationship Id="rId2" Type="http://schemas.openxmlformats.org/officeDocument/2006/relationships/slide" Target="../slides/slide41.xml"/><Relationship Id="rId1" Type="http://schemas.openxmlformats.org/officeDocument/2006/relationships/notesMaster" Target="../notesMasters/notesMaster1.xml"/><Relationship Id="rId6" Type="http://schemas.openxmlformats.org/officeDocument/2006/relationships/hyperlink" Target="https://en.wikipedia.org/wiki/Ryanodine_receptor" TargetMode="External"/><Relationship Id="rId5" Type="http://schemas.openxmlformats.org/officeDocument/2006/relationships/hyperlink" Target="https://en.wikipedia.org/wiki/Chromosome_19_(human)" TargetMode="External"/><Relationship Id="rId4" Type="http://schemas.openxmlformats.org/officeDocument/2006/relationships/hyperlink" Target="https://en.wikipedia.org/wiki/Malignant_hyperthermia" TargetMode="Externa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en.wikipedia.org/wiki/Calcium_in_biology" TargetMode="External"/><Relationship Id="rId3" Type="http://schemas.openxmlformats.org/officeDocument/2006/relationships/hyperlink" Target="https://en.wikipedia.org/wiki/International_Nonproprietary_Name" TargetMode="External"/><Relationship Id="rId7" Type="http://schemas.openxmlformats.org/officeDocument/2006/relationships/hyperlink" Target="https://en.wikipedia.org/wiki/Michael_F._Holick" TargetMode="External"/><Relationship Id="rId2" Type="http://schemas.openxmlformats.org/officeDocument/2006/relationships/slide" Target="../slides/slide52.xml"/><Relationship Id="rId1" Type="http://schemas.openxmlformats.org/officeDocument/2006/relationships/notesMaster" Target="../notesMasters/notesMaster1.xml"/><Relationship Id="rId6" Type="http://schemas.openxmlformats.org/officeDocument/2006/relationships/hyperlink" Target="https://en.wikipedia.org/wiki/Calcitriol" TargetMode="External"/><Relationship Id="rId11" Type="http://schemas.openxmlformats.org/officeDocument/2006/relationships/hyperlink" Target="https://en.wikipedia.org/wiki/Bone" TargetMode="External"/><Relationship Id="rId5" Type="http://schemas.openxmlformats.org/officeDocument/2006/relationships/hyperlink" Target="https://en.wikipedia.org/wiki/Alcohol_group" TargetMode="External"/><Relationship Id="rId10" Type="http://schemas.openxmlformats.org/officeDocument/2006/relationships/hyperlink" Target="https://en.wikipedia.org/wiki/Gut_(zoology)" TargetMode="External"/><Relationship Id="rId4" Type="http://schemas.openxmlformats.org/officeDocument/2006/relationships/hyperlink" Target="https://en.wikipedia.org/wiki/Vitamin_D" TargetMode="External"/><Relationship Id="rId9" Type="http://schemas.openxmlformats.org/officeDocument/2006/relationships/hyperlink" Target="https://en.wikipedia.org/wiki/Blood"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Glucose-6-phosphate </a:t>
            </a:r>
            <a:r>
              <a:rPr lang="en-GB" dirty="0" err="1" smtClean="0"/>
              <a:t>dehydrogenase</a:t>
            </a:r>
            <a:r>
              <a:rPr lang="en-GB" dirty="0" smtClean="0"/>
              <a:t> (G6PD or G6PDH) (EC 1.1.1.49) is a </a:t>
            </a:r>
            <a:r>
              <a:rPr lang="en-GB" dirty="0" err="1" smtClean="0"/>
              <a:t>cytosolic</a:t>
            </a:r>
            <a:r>
              <a:rPr lang="en-GB" dirty="0" smtClean="0"/>
              <a:t> enzyme that catalyzes the chemical reaction</a:t>
            </a:r>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D-glucose 6-phosphate + NADP+  6-phospho-D-glucono-1,5-lactone + NADPH + H+</a:t>
            </a:r>
            <a:endParaRPr lang="en-GB" dirty="0"/>
          </a:p>
        </p:txBody>
      </p:sp>
      <p:sp>
        <p:nvSpPr>
          <p:cNvPr id="4" name="Slide Number Placeholder 3"/>
          <p:cNvSpPr>
            <a:spLocks noGrp="1"/>
          </p:cNvSpPr>
          <p:nvPr>
            <p:ph type="sldNum" sz="quarter" idx="10"/>
          </p:nvPr>
        </p:nvSpPr>
        <p:spPr/>
        <p:txBody>
          <a:bodyPr/>
          <a:lstStyle/>
          <a:p>
            <a:fld id="{34E3727F-150F-4D18-9BA1-FA1744EB6662}" type="slidenum">
              <a:rPr lang="en-GB" smtClean="0"/>
              <a:pPr/>
              <a:t>33</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err="1" smtClean="0">
                <a:solidFill>
                  <a:schemeClr val="tx1"/>
                </a:solidFill>
                <a:latin typeface="+mn-lt"/>
                <a:ea typeface="+mn-ea"/>
                <a:cs typeface="+mn-cs"/>
              </a:rPr>
              <a:t>Methemoglobinemia</a:t>
            </a:r>
            <a:r>
              <a:rPr lang="en-US" sz="1200" b="0" i="0" kern="1200" dirty="0" smtClean="0">
                <a:solidFill>
                  <a:schemeClr val="tx1"/>
                </a:solidFill>
                <a:latin typeface="+mn-lt"/>
                <a:ea typeface="+mn-ea"/>
                <a:cs typeface="+mn-cs"/>
              </a:rPr>
              <a:t> (or </a:t>
            </a:r>
            <a:r>
              <a:rPr lang="en-US" sz="1200" b="1" i="0" kern="1200" dirty="0" err="1" smtClean="0">
                <a:solidFill>
                  <a:schemeClr val="tx1"/>
                </a:solidFill>
                <a:latin typeface="+mn-lt"/>
                <a:ea typeface="+mn-ea"/>
                <a:cs typeface="+mn-cs"/>
              </a:rPr>
              <a:t>methaemoglobinaemia</a:t>
            </a:r>
            <a:r>
              <a:rPr lang="en-US" sz="1200" b="0" i="0" kern="1200" dirty="0" smtClean="0">
                <a:solidFill>
                  <a:schemeClr val="tx1"/>
                </a:solidFill>
                <a:latin typeface="+mn-lt"/>
                <a:ea typeface="+mn-ea"/>
                <a:cs typeface="+mn-cs"/>
              </a:rPr>
              <a:t>) is a disorder characterized by the presence of a higher than normal level </a:t>
            </a:r>
            <a:r>
              <a:rPr lang="en-US" sz="1200" b="0" i="0" kern="1200" dirty="0" err="1" smtClean="0">
                <a:solidFill>
                  <a:schemeClr val="tx1"/>
                </a:solidFill>
                <a:latin typeface="+mn-lt"/>
                <a:ea typeface="+mn-ea"/>
                <a:cs typeface="+mn-cs"/>
              </a:rPr>
              <a:t>of</a:t>
            </a:r>
            <a:r>
              <a:rPr lang="en-US" sz="1200" b="0" i="0" u="none" strike="noStrike" kern="1200" dirty="0" err="1" smtClean="0">
                <a:solidFill>
                  <a:schemeClr val="tx1"/>
                </a:solidFill>
                <a:latin typeface="+mn-lt"/>
                <a:ea typeface="+mn-ea"/>
                <a:cs typeface="+mn-cs"/>
                <a:hlinkClick r:id="rId3" tooltip="Methemoglobin"/>
              </a:rPr>
              <a:t>methemoglobin</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metHb</a:t>
            </a:r>
            <a:r>
              <a:rPr lang="en-US" sz="1200" b="0" i="0" kern="1200" dirty="0" smtClean="0">
                <a:solidFill>
                  <a:schemeClr val="tx1"/>
                </a:solidFill>
                <a:latin typeface="+mn-lt"/>
                <a:ea typeface="+mn-ea"/>
                <a:cs typeface="+mn-cs"/>
              </a:rPr>
              <a:t>, i.e., ferric [Fe</a:t>
            </a:r>
            <a:r>
              <a:rPr lang="en-US" sz="1200" b="0" i="0" kern="1200" baseline="30000" dirty="0" smtClean="0">
                <a:solidFill>
                  <a:schemeClr val="tx1"/>
                </a:solidFill>
                <a:latin typeface="+mn-lt"/>
                <a:ea typeface="+mn-ea"/>
                <a:cs typeface="+mn-cs"/>
              </a:rPr>
              <a:t>3+</a:t>
            </a:r>
            <a:r>
              <a:rPr lang="en-US" sz="1200" b="0" i="0" kern="1200" dirty="0" smtClean="0">
                <a:solidFill>
                  <a:schemeClr val="tx1"/>
                </a:solidFill>
                <a:latin typeface="+mn-lt"/>
                <a:ea typeface="+mn-ea"/>
                <a:cs typeface="+mn-cs"/>
              </a:rPr>
              <a:t>] rather than ferrous [Fe</a:t>
            </a:r>
            <a:r>
              <a:rPr lang="en-US" sz="1200" b="0" i="0" kern="1200" baseline="30000" dirty="0" smtClean="0">
                <a:solidFill>
                  <a:schemeClr val="tx1"/>
                </a:solidFill>
                <a:latin typeface="+mn-lt"/>
                <a:ea typeface="+mn-ea"/>
                <a:cs typeface="+mn-cs"/>
              </a:rPr>
              <a:t>2+</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haemoglobin</a:t>
            </a:r>
            <a:r>
              <a:rPr lang="en-US" sz="1200" b="0" i="0" kern="1200" dirty="0" smtClean="0">
                <a:solidFill>
                  <a:schemeClr val="tx1"/>
                </a:solidFill>
                <a:latin typeface="+mn-lt"/>
                <a:ea typeface="+mn-ea"/>
                <a:cs typeface="+mn-cs"/>
              </a:rPr>
              <a:t>) in the </a:t>
            </a:r>
            <a:r>
              <a:rPr lang="en-US" sz="1200" b="0" i="0" u="none" strike="noStrike" kern="1200" dirty="0" smtClean="0">
                <a:solidFill>
                  <a:schemeClr val="tx1"/>
                </a:solidFill>
                <a:latin typeface="+mn-lt"/>
                <a:ea typeface="+mn-ea"/>
                <a:cs typeface="+mn-cs"/>
                <a:hlinkClick r:id="rId4" tooltip="Blood"/>
              </a:rPr>
              <a:t>blood</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Methemoglobin</a:t>
            </a:r>
            <a:r>
              <a:rPr lang="en-US" sz="1200" b="0" i="0" kern="1200" dirty="0" smtClean="0">
                <a:solidFill>
                  <a:schemeClr val="tx1"/>
                </a:solidFill>
                <a:latin typeface="+mn-lt"/>
                <a:ea typeface="+mn-ea"/>
                <a:cs typeface="+mn-cs"/>
              </a:rPr>
              <a:t> is a form </a:t>
            </a:r>
            <a:r>
              <a:rPr lang="en-US" sz="1200" b="0" i="0" kern="1200" dirty="0" err="1" smtClean="0">
                <a:solidFill>
                  <a:schemeClr val="tx1"/>
                </a:solidFill>
                <a:latin typeface="+mn-lt"/>
                <a:ea typeface="+mn-ea"/>
                <a:cs typeface="+mn-cs"/>
              </a:rPr>
              <a:t>of</a:t>
            </a:r>
            <a:r>
              <a:rPr lang="en-US" sz="1200" b="0" i="0" u="none" strike="noStrike" kern="1200" dirty="0" err="1" smtClean="0">
                <a:solidFill>
                  <a:schemeClr val="tx1"/>
                </a:solidFill>
                <a:latin typeface="+mn-lt"/>
                <a:ea typeface="+mn-ea"/>
                <a:cs typeface="+mn-cs"/>
                <a:hlinkClick r:id="rId5" tooltip="Hemoglobin"/>
              </a:rPr>
              <a:t>hemoglobin</a:t>
            </a:r>
            <a:r>
              <a:rPr lang="en-US" sz="1200" b="0" i="0" kern="1200" dirty="0" smtClean="0">
                <a:solidFill>
                  <a:schemeClr val="tx1"/>
                </a:solidFill>
                <a:latin typeface="+mn-lt"/>
                <a:ea typeface="+mn-ea"/>
                <a:cs typeface="+mn-cs"/>
              </a:rPr>
              <a:t> that contains ferric [Fe</a:t>
            </a:r>
            <a:r>
              <a:rPr lang="en-US" sz="1200" b="0" i="0" kern="1200" baseline="30000" dirty="0" smtClean="0">
                <a:solidFill>
                  <a:schemeClr val="tx1"/>
                </a:solidFill>
                <a:latin typeface="+mn-lt"/>
                <a:ea typeface="+mn-ea"/>
                <a:cs typeface="+mn-cs"/>
              </a:rPr>
              <a:t>3+</a:t>
            </a:r>
            <a:r>
              <a:rPr lang="en-US" sz="1200" b="0" i="0" kern="1200" dirty="0" smtClean="0">
                <a:solidFill>
                  <a:schemeClr val="tx1"/>
                </a:solidFill>
                <a:latin typeface="+mn-lt"/>
                <a:ea typeface="+mn-ea"/>
                <a:cs typeface="+mn-cs"/>
              </a:rPr>
              <a:t>] iron and has a decreased ability to bind oxygen. However, the ferrous iron has an increased affinity for bound oxygen.</a:t>
            </a:r>
            <a:r>
              <a:rPr lang="en-US" sz="1200" b="0" i="0" u="none" strike="noStrike" kern="1200" baseline="30000" dirty="0" smtClean="0">
                <a:solidFill>
                  <a:schemeClr val="tx1"/>
                </a:solidFill>
                <a:latin typeface="+mn-lt"/>
                <a:ea typeface="+mn-ea"/>
                <a:cs typeface="+mn-cs"/>
                <a:hlinkClick r:id="rId6"/>
              </a:rPr>
              <a:t>[1]</a:t>
            </a:r>
            <a:r>
              <a:rPr lang="en-US" sz="1200" b="0" i="0" kern="1200" dirty="0" smtClean="0">
                <a:solidFill>
                  <a:schemeClr val="tx1"/>
                </a:solidFill>
                <a:latin typeface="+mn-lt"/>
                <a:ea typeface="+mn-ea"/>
                <a:cs typeface="+mn-cs"/>
              </a:rPr>
              <a:t> The binding of oxygen to </a:t>
            </a:r>
            <a:r>
              <a:rPr lang="en-US" sz="1200" b="0" i="0" kern="1200" dirty="0" err="1" smtClean="0">
                <a:solidFill>
                  <a:schemeClr val="tx1"/>
                </a:solidFill>
                <a:latin typeface="+mn-lt"/>
                <a:ea typeface="+mn-ea"/>
                <a:cs typeface="+mn-cs"/>
              </a:rPr>
              <a:t>methemoglobin</a:t>
            </a:r>
            <a:r>
              <a:rPr lang="en-US" sz="1200" b="0" i="0" kern="1200" dirty="0" smtClean="0">
                <a:solidFill>
                  <a:schemeClr val="tx1"/>
                </a:solidFill>
                <a:latin typeface="+mn-lt"/>
                <a:ea typeface="+mn-ea"/>
                <a:cs typeface="+mn-cs"/>
              </a:rPr>
              <a:t> results in an increased affinity of oxygen to the three other </a:t>
            </a:r>
            <a:r>
              <a:rPr lang="en-US" sz="1200" b="0" i="0" kern="1200" dirty="0" err="1" smtClean="0">
                <a:solidFill>
                  <a:schemeClr val="tx1"/>
                </a:solidFill>
                <a:latin typeface="+mn-lt"/>
                <a:ea typeface="+mn-ea"/>
                <a:cs typeface="+mn-cs"/>
              </a:rPr>
              <a:t>heme</a:t>
            </a:r>
            <a:r>
              <a:rPr lang="en-US" sz="1200" b="0" i="0" kern="1200" dirty="0" smtClean="0">
                <a:solidFill>
                  <a:schemeClr val="tx1"/>
                </a:solidFill>
                <a:latin typeface="+mn-lt"/>
                <a:ea typeface="+mn-ea"/>
                <a:cs typeface="+mn-cs"/>
              </a:rPr>
              <a:t> sites (that are still ferrous) within the same </a:t>
            </a:r>
            <a:r>
              <a:rPr lang="en-US" sz="1200" b="0" i="0" kern="1200" dirty="0" err="1" smtClean="0">
                <a:solidFill>
                  <a:schemeClr val="tx1"/>
                </a:solidFill>
                <a:latin typeface="+mn-lt"/>
                <a:ea typeface="+mn-ea"/>
                <a:cs typeface="+mn-cs"/>
              </a:rPr>
              <a:t>tetrameric</a:t>
            </a:r>
            <a:r>
              <a:rPr lang="en-US" sz="1200" b="0" i="0" kern="1200" dirty="0" smtClean="0">
                <a:solidFill>
                  <a:schemeClr val="tx1"/>
                </a:solidFill>
                <a:latin typeface="+mn-lt"/>
                <a:ea typeface="+mn-ea"/>
                <a:cs typeface="+mn-cs"/>
              </a:rPr>
              <a:t> hemoglobin unit. This leads to an overall reduced ability of the red blood cell to release oxygen to tissues, with the associated </a:t>
            </a:r>
            <a:r>
              <a:rPr lang="en-US" sz="1200" b="0" i="0" u="none" strike="noStrike" kern="1200" dirty="0" smtClean="0">
                <a:solidFill>
                  <a:schemeClr val="tx1"/>
                </a:solidFill>
                <a:latin typeface="+mn-lt"/>
                <a:ea typeface="+mn-ea"/>
                <a:cs typeface="+mn-cs"/>
                <a:hlinkClick r:id="rId7" tooltip="Oxygen–haemoglobin dissociation curve"/>
              </a:rPr>
              <a:t>oxygen–hemoglobin dissociation curve</a:t>
            </a:r>
            <a:r>
              <a:rPr lang="en-US" sz="1200" b="0" i="0" kern="1200" dirty="0" smtClean="0">
                <a:solidFill>
                  <a:schemeClr val="tx1"/>
                </a:solidFill>
                <a:latin typeface="+mn-lt"/>
                <a:ea typeface="+mn-ea"/>
                <a:cs typeface="+mn-cs"/>
              </a:rPr>
              <a:t> therefore shifted to the left. When </a:t>
            </a:r>
            <a:r>
              <a:rPr lang="en-US" sz="1200" b="0" i="0" kern="1200" dirty="0" err="1" smtClean="0">
                <a:solidFill>
                  <a:schemeClr val="tx1"/>
                </a:solidFill>
                <a:latin typeface="+mn-lt"/>
                <a:ea typeface="+mn-ea"/>
                <a:cs typeface="+mn-cs"/>
              </a:rPr>
              <a:t>methemoglobin</a:t>
            </a:r>
            <a:r>
              <a:rPr lang="en-US" sz="1200" b="0" i="0" kern="1200" dirty="0" smtClean="0">
                <a:solidFill>
                  <a:schemeClr val="tx1"/>
                </a:solidFill>
                <a:latin typeface="+mn-lt"/>
                <a:ea typeface="+mn-ea"/>
                <a:cs typeface="+mn-cs"/>
              </a:rPr>
              <a:t> concentration is elevated in </a:t>
            </a:r>
            <a:r>
              <a:rPr lang="en-US" sz="1200" b="0" i="0" u="none" strike="noStrike" kern="1200" dirty="0" smtClean="0">
                <a:solidFill>
                  <a:schemeClr val="tx1"/>
                </a:solidFill>
                <a:latin typeface="+mn-lt"/>
                <a:ea typeface="+mn-ea"/>
                <a:cs typeface="+mn-cs"/>
                <a:hlinkClick r:id="rId8" tooltip="Red blood cells"/>
              </a:rPr>
              <a:t>red blood cells</a:t>
            </a:r>
            <a:r>
              <a:rPr lang="en-US" sz="1200" b="0" i="0" kern="1200" dirty="0" smtClean="0">
                <a:solidFill>
                  <a:schemeClr val="tx1"/>
                </a:solidFill>
                <a:latin typeface="+mn-lt"/>
                <a:ea typeface="+mn-ea"/>
                <a:cs typeface="+mn-cs"/>
              </a:rPr>
              <a:t>, </a:t>
            </a:r>
            <a:r>
              <a:rPr lang="en-US" sz="1200" b="0" i="0" u="none" strike="noStrike" kern="1200" dirty="0" smtClean="0">
                <a:solidFill>
                  <a:schemeClr val="tx1"/>
                </a:solidFill>
                <a:latin typeface="+mn-lt"/>
                <a:ea typeface="+mn-ea"/>
                <a:cs typeface="+mn-cs"/>
                <a:hlinkClick r:id="rId9" tooltip="Tissue hypoxia"/>
              </a:rPr>
              <a:t>tissue hypoxia</a:t>
            </a:r>
            <a:r>
              <a:rPr lang="en-US" sz="1200" b="0" i="0" kern="1200" dirty="0" smtClean="0">
                <a:solidFill>
                  <a:schemeClr val="tx1"/>
                </a:solidFill>
                <a:latin typeface="+mn-lt"/>
                <a:ea typeface="+mn-ea"/>
                <a:cs typeface="+mn-cs"/>
              </a:rPr>
              <a:t> can occur.</a:t>
            </a:r>
            <a:endParaRPr lang="en-GB" dirty="0"/>
          </a:p>
        </p:txBody>
      </p:sp>
      <p:sp>
        <p:nvSpPr>
          <p:cNvPr id="4" name="Slide Number Placeholder 3"/>
          <p:cNvSpPr>
            <a:spLocks noGrp="1"/>
          </p:cNvSpPr>
          <p:nvPr>
            <p:ph type="sldNum" sz="quarter" idx="10"/>
          </p:nvPr>
        </p:nvSpPr>
        <p:spPr/>
        <p:txBody>
          <a:bodyPr/>
          <a:lstStyle/>
          <a:p>
            <a:fld id="{34E3727F-150F-4D18-9BA1-FA1744EB6662}" type="slidenum">
              <a:rPr lang="en-GB" smtClean="0"/>
              <a:pPr/>
              <a:t>37</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Malignant hyperthermia's inheritance is </a:t>
            </a:r>
            <a:r>
              <a:rPr lang="en-US" sz="1200" b="0" i="0" u="none" strike="noStrike" kern="1200" dirty="0" err="1" smtClean="0">
                <a:solidFill>
                  <a:schemeClr val="tx1"/>
                </a:solidFill>
                <a:latin typeface="+mn-lt"/>
                <a:ea typeface="+mn-ea"/>
                <a:cs typeface="+mn-cs"/>
                <a:hlinkClick r:id="rId3" tooltip="Autosomal dominant"/>
              </a:rPr>
              <a:t>autosomal</a:t>
            </a:r>
            <a:r>
              <a:rPr lang="en-US" sz="1200" b="0" i="0" u="none" strike="noStrike" kern="1200" dirty="0" smtClean="0">
                <a:solidFill>
                  <a:schemeClr val="tx1"/>
                </a:solidFill>
                <a:latin typeface="+mn-lt"/>
                <a:ea typeface="+mn-ea"/>
                <a:cs typeface="+mn-cs"/>
                <a:hlinkClick r:id="rId3" tooltip="Autosomal dominant"/>
              </a:rPr>
              <a:t> dominant</a:t>
            </a:r>
            <a:r>
              <a:rPr lang="en-US" sz="1200" b="0" i="0" kern="1200" dirty="0" smtClean="0">
                <a:solidFill>
                  <a:schemeClr val="tx1"/>
                </a:solidFill>
                <a:latin typeface="+mn-lt"/>
                <a:ea typeface="+mn-ea"/>
                <a:cs typeface="+mn-cs"/>
              </a:rPr>
              <a:t> with variable </a:t>
            </a:r>
            <a:r>
              <a:rPr lang="en-US" sz="1200" b="0" i="0" kern="1200" dirty="0" err="1" smtClean="0">
                <a:solidFill>
                  <a:schemeClr val="tx1"/>
                </a:solidFill>
                <a:latin typeface="+mn-lt"/>
                <a:ea typeface="+mn-ea"/>
                <a:cs typeface="+mn-cs"/>
              </a:rPr>
              <a:t>penetrance</a:t>
            </a:r>
            <a:r>
              <a:rPr lang="en-US" sz="1200" b="0" i="0" kern="1200" dirty="0" smtClean="0">
                <a:solidFill>
                  <a:schemeClr val="tx1"/>
                </a:solidFill>
                <a:latin typeface="+mn-lt"/>
                <a:ea typeface="+mn-ea"/>
                <a:cs typeface="+mn-cs"/>
              </a:rPr>
              <a:t>.</a:t>
            </a:r>
            <a:r>
              <a:rPr lang="en-US" sz="1200" b="0" i="0" u="none" strike="noStrike" kern="1200" baseline="30000" dirty="0" smtClean="0">
                <a:solidFill>
                  <a:schemeClr val="tx1"/>
                </a:solidFill>
                <a:latin typeface="+mn-lt"/>
                <a:ea typeface="+mn-ea"/>
                <a:cs typeface="+mn-cs"/>
                <a:hlinkClick r:id="rId4"/>
              </a:rPr>
              <a:t>[5]</a:t>
            </a:r>
            <a:r>
              <a:rPr lang="en-US" sz="1200" b="0" i="0" kern="1200" dirty="0" smtClean="0">
                <a:solidFill>
                  <a:schemeClr val="tx1"/>
                </a:solidFill>
                <a:latin typeface="+mn-lt"/>
                <a:ea typeface="+mn-ea"/>
                <a:cs typeface="+mn-cs"/>
              </a:rPr>
              <a:t> The defect is typically located on the long arm of </a:t>
            </a:r>
            <a:r>
              <a:rPr lang="en-US" sz="1200" b="0" i="0" u="none" strike="noStrike" kern="1200" dirty="0" smtClean="0">
                <a:solidFill>
                  <a:schemeClr val="tx1"/>
                </a:solidFill>
                <a:latin typeface="+mn-lt"/>
                <a:ea typeface="+mn-ea"/>
                <a:cs typeface="+mn-cs"/>
                <a:hlinkClick r:id="rId5" tooltip="Chromosome 19 (human)"/>
              </a:rPr>
              <a:t>chromosome 19</a:t>
            </a:r>
            <a:r>
              <a:rPr lang="en-US" sz="1200" b="0" i="0" kern="1200" dirty="0" smtClean="0">
                <a:solidFill>
                  <a:schemeClr val="tx1"/>
                </a:solidFill>
                <a:latin typeface="+mn-lt"/>
                <a:ea typeface="+mn-ea"/>
                <a:cs typeface="+mn-cs"/>
              </a:rPr>
              <a:t> (19q13.2</a:t>
            </a:r>
            <a:r>
              <a:rPr lang="en-US" sz="1200" b="0" i="0" u="none" strike="noStrike" kern="1200" baseline="30000" dirty="0" smtClean="0">
                <a:solidFill>
                  <a:schemeClr val="tx1"/>
                </a:solidFill>
                <a:latin typeface="+mn-lt"/>
                <a:ea typeface="+mn-ea"/>
                <a:cs typeface="+mn-cs"/>
                <a:hlinkClick r:id="rId4"/>
              </a:rPr>
              <a:t>[9]</a:t>
            </a:r>
            <a:r>
              <a:rPr lang="en-US" sz="1200" b="0" i="0" kern="1200" dirty="0" smtClean="0">
                <a:solidFill>
                  <a:schemeClr val="tx1"/>
                </a:solidFill>
                <a:latin typeface="+mn-lt"/>
                <a:ea typeface="+mn-ea"/>
                <a:cs typeface="+mn-cs"/>
              </a:rPr>
              <a:t>) involving the </a:t>
            </a:r>
            <a:r>
              <a:rPr lang="en-US" sz="1200" b="0" i="0" u="none" strike="noStrike" kern="1200" dirty="0" err="1" smtClean="0">
                <a:solidFill>
                  <a:schemeClr val="tx1"/>
                </a:solidFill>
                <a:latin typeface="+mn-lt"/>
                <a:ea typeface="+mn-ea"/>
                <a:cs typeface="+mn-cs"/>
                <a:hlinkClick r:id="rId6" tooltip="Ryanodine receptor"/>
              </a:rPr>
              <a:t>ryanodine</a:t>
            </a:r>
            <a:r>
              <a:rPr lang="en-US" sz="1200" b="0" i="0" u="none" strike="noStrike" kern="1200" dirty="0" smtClean="0">
                <a:solidFill>
                  <a:schemeClr val="tx1"/>
                </a:solidFill>
                <a:latin typeface="+mn-lt"/>
                <a:ea typeface="+mn-ea"/>
                <a:cs typeface="+mn-cs"/>
                <a:hlinkClick r:id="rId6" tooltip="Ryanodine receptor"/>
              </a:rPr>
              <a:t> receptor</a:t>
            </a:r>
            <a:r>
              <a:rPr lang="en-US" sz="1200" b="0" i="0" kern="1200" dirty="0" smtClean="0">
                <a:solidFill>
                  <a:schemeClr val="tx1"/>
                </a:solidFill>
                <a:latin typeface="+mn-lt"/>
                <a:ea typeface="+mn-ea"/>
                <a:cs typeface="+mn-cs"/>
              </a:rPr>
              <a:t>.</a:t>
            </a:r>
            <a:endParaRPr lang="ar-SA" sz="1200" b="0" i="0" kern="1200" dirty="0" smtClean="0">
              <a:solidFill>
                <a:schemeClr val="tx1"/>
              </a:solidFill>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34E3727F-150F-4D18-9BA1-FA1744EB6662}" type="slidenum">
              <a:rPr lang="en-GB" smtClean="0"/>
              <a:pPr/>
              <a:t>41</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err="1" smtClean="0">
                <a:solidFill>
                  <a:schemeClr val="tx1"/>
                </a:solidFill>
                <a:latin typeface="+mn-lt"/>
                <a:ea typeface="+mn-ea"/>
                <a:cs typeface="+mn-cs"/>
              </a:rPr>
              <a:t>Calcitriol</a:t>
            </a:r>
            <a:r>
              <a:rPr lang="en-US" sz="1200" b="0" i="0" kern="1200" dirty="0" smtClean="0">
                <a:solidFill>
                  <a:schemeClr val="tx1"/>
                </a:solidFill>
                <a:latin typeface="+mn-lt"/>
                <a:ea typeface="+mn-ea"/>
                <a:cs typeface="+mn-cs"/>
              </a:rPr>
              <a:t> (</a:t>
            </a:r>
            <a:r>
              <a:rPr lang="en-US" sz="1200" b="0" i="0" u="none" strike="noStrike" kern="1200" dirty="0" smtClean="0">
                <a:solidFill>
                  <a:schemeClr val="tx1"/>
                </a:solidFill>
                <a:latin typeface="+mn-lt"/>
                <a:ea typeface="+mn-ea"/>
                <a:cs typeface="+mn-cs"/>
                <a:hlinkClick r:id="rId3" tooltip="International Nonproprietary Name"/>
              </a:rPr>
              <a:t>INN</a:t>
            </a:r>
            <a:r>
              <a:rPr lang="en-US" sz="1200" b="0" i="0" kern="1200" dirty="0" smtClean="0">
                <a:solidFill>
                  <a:schemeClr val="tx1"/>
                </a:solidFill>
                <a:latin typeface="+mn-lt"/>
                <a:ea typeface="+mn-ea"/>
                <a:cs typeface="+mn-cs"/>
              </a:rPr>
              <a:t>), also called </a:t>
            </a:r>
            <a:r>
              <a:rPr lang="en-US" sz="1200" b="1" i="0" kern="1200" dirty="0" smtClean="0">
                <a:solidFill>
                  <a:schemeClr val="tx1"/>
                </a:solidFill>
                <a:latin typeface="+mn-lt"/>
                <a:ea typeface="+mn-ea"/>
                <a:cs typeface="+mn-cs"/>
              </a:rPr>
              <a:t>1,25-dihydroxycholecalciferol</a:t>
            </a:r>
            <a:r>
              <a:rPr lang="en-US" sz="1200" b="0" i="0" kern="1200" dirty="0" smtClean="0">
                <a:solidFill>
                  <a:schemeClr val="tx1"/>
                </a:solidFill>
                <a:latin typeface="+mn-lt"/>
                <a:ea typeface="+mn-ea"/>
                <a:cs typeface="+mn-cs"/>
              </a:rPr>
              <a:t> or </a:t>
            </a:r>
            <a:r>
              <a:rPr lang="en-US" sz="1200" b="1" i="0" kern="1200" dirty="0" smtClean="0">
                <a:solidFill>
                  <a:schemeClr val="tx1"/>
                </a:solidFill>
                <a:latin typeface="+mn-lt"/>
                <a:ea typeface="+mn-ea"/>
                <a:cs typeface="+mn-cs"/>
              </a:rPr>
              <a:t>1,25-dihydroxyvitamin D</a:t>
            </a:r>
            <a:r>
              <a:rPr lang="en-US" sz="1200" b="1" i="0" kern="1200" baseline="-25000" dirty="0" smtClean="0">
                <a:solidFill>
                  <a:schemeClr val="tx1"/>
                </a:solidFill>
                <a:latin typeface="+mn-lt"/>
                <a:ea typeface="+mn-ea"/>
                <a:cs typeface="+mn-cs"/>
              </a:rPr>
              <a:t>3</a:t>
            </a:r>
            <a:r>
              <a:rPr lang="en-US" sz="1200" b="0" i="0" kern="1200" dirty="0" smtClean="0">
                <a:solidFill>
                  <a:schemeClr val="tx1"/>
                </a:solidFill>
                <a:latin typeface="+mn-lt"/>
                <a:ea typeface="+mn-ea"/>
                <a:cs typeface="+mn-cs"/>
              </a:rPr>
              <a:t>, is the hormonally active metabolite </a:t>
            </a:r>
            <a:r>
              <a:rPr lang="en-US" sz="1200" b="0" i="0" kern="1200" dirty="0" err="1" smtClean="0">
                <a:solidFill>
                  <a:schemeClr val="tx1"/>
                </a:solidFill>
                <a:latin typeface="+mn-lt"/>
                <a:ea typeface="+mn-ea"/>
                <a:cs typeface="+mn-cs"/>
              </a:rPr>
              <a:t>of</a:t>
            </a:r>
            <a:r>
              <a:rPr lang="en-US" sz="1200" b="0" i="0" u="none" strike="noStrike" kern="1200" dirty="0" err="1" smtClean="0">
                <a:solidFill>
                  <a:schemeClr val="tx1"/>
                </a:solidFill>
                <a:latin typeface="+mn-lt"/>
                <a:ea typeface="+mn-ea"/>
                <a:cs typeface="+mn-cs"/>
                <a:hlinkClick r:id="rId4" tooltip="Vitamin D"/>
              </a:rPr>
              <a:t>vitamin</a:t>
            </a:r>
            <a:r>
              <a:rPr lang="en-US" sz="1200" b="0" i="0" u="none" strike="noStrike" kern="1200" dirty="0" smtClean="0">
                <a:solidFill>
                  <a:schemeClr val="tx1"/>
                </a:solidFill>
                <a:latin typeface="+mn-lt"/>
                <a:ea typeface="+mn-ea"/>
                <a:cs typeface="+mn-cs"/>
                <a:hlinkClick r:id="rId4" tooltip="Vitamin D"/>
              </a:rPr>
              <a:t> D</a:t>
            </a:r>
            <a:r>
              <a:rPr lang="en-US" sz="1200" b="0" i="0" kern="1200" dirty="0" smtClean="0">
                <a:solidFill>
                  <a:schemeClr val="tx1"/>
                </a:solidFill>
                <a:latin typeface="+mn-lt"/>
                <a:ea typeface="+mn-ea"/>
                <a:cs typeface="+mn-cs"/>
              </a:rPr>
              <a:t> with three </a:t>
            </a:r>
            <a:r>
              <a:rPr lang="en-US" sz="1200" b="0" i="0" u="none" strike="noStrike" kern="1200" dirty="0" smtClean="0">
                <a:solidFill>
                  <a:schemeClr val="tx1"/>
                </a:solidFill>
                <a:latin typeface="+mn-lt"/>
                <a:ea typeface="+mn-ea"/>
                <a:cs typeface="+mn-cs"/>
                <a:hlinkClick r:id="rId5" tooltip="Alcohol group"/>
              </a:rPr>
              <a:t>hydroxyl groups</a:t>
            </a:r>
            <a:r>
              <a:rPr lang="en-US" sz="1200" b="0" i="0" kern="1200" dirty="0" smtClean="0">
                <a:solidFill>
                  <a:schemeClr val="tx1"/>
                </a:solidFill>
                <a:latin typeface="+mn-lt"/>
                <a:ea typeface="+mn-ea"/>
                <a:cs typeface="+mn-cs"/>
              </a:rPr>
              <a:t> (abbreviated </a:t>
            </a:r>
            <a:r>
              <a:rPr lang="en-US" sz="1200" b="1" i="0" kern="1200" dirty="0" smtClean="0">
                <a:solidFill>
                  <a:schemeClr val="tx1"/>
                </a:solidFill>
                <a:latin typeface="+mn-lt"/>
                <a:ea typeface="+mn-ea"/>
                <a:cs typeface="+mn-cs"/>
              </a:rPr>
              <a:t>1,25-(OH)</a:t>
            </a:r>
            <a:r>
              <a:rPr lang="en-US" sz="1200" b="1" i="0" kern="1200" baseline="-25000" dirty="0" smtClean="0">
                <a:solidFill>
                  <a:schemeClr val="tx1"/>
                </a:solidFill>
                <a:latin typeface="+mn-lt"/>
                <a:ea typeface="+mn-ea"/>
                <a:cs typeface="+mn-cs"/>
              </a:rPr>
              <a:t>2</a:t>
            </a:r>
            <a:r>
              <a:rPr lang="en-US" sz="1200" b="1" i="0" kern="1200" dirty="0" smtClean="0">
                <a:solidFill>
                  <a:schemeClr val="tx1"/>
                </a:solidFill>
                <a:latin typeface="+mn-lt"/>
                <a:ea typeface="+mn-ea"/>
                <a:cs typeface="+mn-cs"/>
              </a:rPr>
              <a:t>D</a:t>
            </a:r>
            <a:r>
              <a:rPr lang="en-US" sz="1200" b="1" i="0" kern="1200" baseline="-25000" dirty="0" smtClean="0">
                <a:solidFill>
                  <a:schemeClr val="tx1"/>
                </a:solidFill>
                <a:latin typeface="+mn-lt"/>
                <a:ea typeface="+mn-ea"/>
                <a:cs typeface="+mn-cs"/>
              </a:rPr>
              <a:t>3</a:t>
            </a:r>
            <a:r>
              <a:rPr lang="en-US" sz="1200" b="0" i="0" kern="1200" dirty="0" smtClean="0">
                <a:solidFill>
                  <a:schemeClr val="tx1"/>
                </a:solidFill>
                <a:latin typeface="+mn-lt"/>
                <a:ea typeface="+mn-ea"/>
                <a:cs typeface="+mn-cs"/>
              </a:rPr>
              <a:t> or simply </a:t>
            </a:r>
            <a:r>
              <a:rPr lang="en-US" sz="1200" b="1" i="0" kern="1200" dirty="0" smtClean="0">
                <a:solidFill>
                  <a:schemeClr val="tx1"/>
                </a:solidFill>
                <a:latin typeface="+mn-lt"/>
                <a:ea typeface="+mn-ea"/>
                <a:cs typeface="+mn-cs"/>
              </a:rPr>
              <a:t>1,25(OH)</a:t>
            </a:r>
            <a:r>
              <a:rPr lang="en-US" sz="1200" b="1" i="0" kern="1200" baseline="-25000" dirty="0" smtClean="0">
                <a:solidFill>
                  <a:schemeClr val="tx1"/>
                </a:solidFill>
                <a:latin typeface="+mn-lt"/>
                <a:ea typeface="+mn-ea"/>
                <a:cs typeface="+mn-cs"/>
              </a:rPr>
              <a:t>2</a:t>
            </a:r>
            <a:r>
              <a:rPr lang="en-US" sz="1200" b="1" i="0" kern="1200" dirty="0" smtClean="0">
                <a:solidFill>
                  <a:schemeClr val="tx1"/>
                </a:solidFill>
                <a:latin typeface="+mn-lt"/>
                <a:ea typeface="+mn-ea"/>
                <a:cs typeface="+mn-cs"/>
              </a:rPr>
              <a:t>D</a:t>
            </a:r>
            <a:r>
              <a:rPr lang="en-US" sz="1200" b="0" i="0" kern="1200" dirty="0" smtClean="0">
                <a:solidFill>
                  <a:schemeClr val="tx1"/>
                </a:solidFill>
                <a:latin typeface="+mn-lt"/>
                <a:ea typeface="+mn-ea"/>
                <a:cs typeface="+mn-cs"/>
              </a:rPr>
              <a:t>),</a:t>
            </a:r>
            <a:r>
              <a:rPr lang="en-US" sz="1200" b="0" i="0" u="none" strike="noStrike" kern="1200" baseline="30000" dirty="0" smtClean="0">
                <a:solidFill>
                  <a:schemeClr val="tx1"/>
                </a:solidFill>
                <a:latin typeface="+mn-lt"/>
                <a:ea typeface="+mn-ea"/>
                <a:cs typeface="+mn-cs"/>
                <a:hlinkClick r:id="rId6"/>
              </a:rPr>
              <a:t>[6]</a:t>
            </a:r>
            <a:r>
              <a:rPr lang="en-US" sz="1200" b="0" i="0" kern="1200" dirty="0" smtClean="0">
                <a:solidFill>
                  <a:schemeClr val="tx1"/>
                </a:solidFill>
                <a:latin typeface="+mn-lt"/>
                <a:ea typeface="+mn-ea"/>
                <a:cs typeface="+mn-cs"/>
              </a:rPr>
              <a:t> It was first identified by </a:t>
            </a:r>
            <a:r>
              <a:rPr lang="en-US" sz="1200" b="0" i="0" u="none" strike="noStrike" kern="1200" dirty="0" smtClean="0">
                <a:solidFill>
                  <a:schemeClr val="tx1"/>
                </a:solidFill>
                <a:latin typeface="+mn-lt"/>
                <a:ea typeface="+mn-ea"/>
                <a:cs typeface="+mn-cs"/>
                <a:hlinkClick r:id="rId7" tooltip="Michael F. Holick"/>
              </a:rPr>
              <a:t>Michael F. </a:t>
            </a:r>
            <a:r>
              <a:rPr lang="en-US" sz="1200" b="0" i="0" u="none" strike="noStrike" kern="1200" dirty="0" err="1" smtClean="0">
                <a:solidFill>
                  <a:schemeClr val="tx1"/>
                </a:solidFill>
                <a:latin typeface="+mn-lt"/>
                <a:ea typeface="+mn-ea"/>
                <a:cs typeface="+mn-cs"/>
                <a:hlinkClick r:id="rId7" tooltip="Michael F. Holick"/>
              </a:rPr>
              <a:t>Holick</a:t>
            </a:r>
            <a:r>
              <a:rPr lang="en-US" sz="1200" b="0" i="0" kern="1200" dirty="0" smtClean="0">
                <a:solidFill>
                  <a:schemeClr val="tx1"/>
                </a:solidFill>
                <a:latin typeface="+mn-lt"/>
                <a:ea typeface="+mn-ea"/>
                <a:cs typeface="+mn-cs"/>
              </a:rPr>
              <a:t> in work published in 1971.</a:t>
            </a:r>
            <a:r>
              <a:rPr lang="en-US" sz="1200" b="0" i="0" u="none" strike="noStrike" kern="1200" baseline="30000" dirty="0" smtClean="0">
                <a:solidFill>
                  <a:schemeClr val="tx1"/>
                </a:solidFill>
                <a:latin typeface="+mn-lt"/>
                <a:ea typeface="+mn-ea"/>
                <a:cs typeface="+mn-cs"/>
                <a:hlinkClick r:id="rId6"/>
              </a:rPr>
              <a:t>[7]</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Calcitriol</a:t>
            </a:r>
            <a:r>
              <a:rPr lang="en-US" sz="1200" b="0" i="0" kern="1200" dirty="0" smtClean="0">
                <a:solidFill>
                  <a:schemeClr val="tx1"/>
                </a:solidFill>
                <a:latin typeface="+mn-lt"/>
                <a:ea typeface="+mn-ea"/>
                <a:cs typeface="+mn-cs"/>
              </a:rPr>
              <a:t> increases the level of </a:t>
            </a:r>
            <a:r>
              <a:rPr lang="en-US" sz="1200" b="0" i="0" u="none" strike="noStrike" kern="1200" dirty="0" smtClean="0">
                <a:solidFill>
                  <a:schemeClr val="tx1"/>
                </a:solidFill>
                <a:latin typeface="+mn-lt"/>
                <a:ea typeface="+mn-ea"/>
                <a:cs typeface="+mn-cs"/>
                <a:hlinkClick r:id="rId8" tooltip="Calcium in biology"/>
              </a:rPr>
              <a:t>calcium</a:t>
            </a:r>
            <a:r>
              <a:rPr lang="en-US" sz="1200" b="0" i="0" kern="1200" dirty="0" smtClean="0">
                <a:solidFill>
                  <a:schemeClr val="tx1"/>
                </a:solidFill>
                <a:latin typeface="+mn-lt"/>
                <a:ea typeface="+mn-ea"/>
                <a:cs typeface="+mn-cs"/>
              </a:rPr>
              <a:t> (Ca</a:t>
            </a:r>
            <a:r>
              <a:rPr lang="en-US" sz="1200" b="0" i="0" kern="1200" baseline="30000" dirty="0" smtClean="0">
                <a:solidFill>
                  <a:schemeClr val="tx1"/>
                </a:solidFill>
                <a:latin typeface="+mn-lt"/>
                <a:ea typeface="+mn-ea"/>
                <a:cs typeface="+mn-cs"/>
              </a:rPr>
              <a:t>2+</a:t>
            </a:r>
            <a:r>
              <a:rPr lang="en-US" sz="1200" b="0" i="0" kern="1200" dirty="0" smtClean="0">
                <a:solidFill>
                  <a:schemeClr val="tx1"/>
                </a:solidFill>
                <a:latin typeface="+mn-lt"/>
                <a:ea typeface="+mn-ea"/>
                <a:cs typeface="+mn-cs"/>
              </a:rPr>
              <a:t>) in the </a:t>
            </a:r>
            <a:r>
              <a:rPr lang="en-US" sz="1200" b="0" i="0" u="none" strike="noStrike" kern="1200" dirty="0" smtClean="0">
                <a:solidFill>
                  <a:schemeClr val="tx1"/>
                </a:solidFill>
                <a:latin typeface="+mn-lt"/>
                <a:ea typeface="+mn-ea"/>
                <a:cs typeface="+mn-cs"/>
                <a:hlinkClick r:id="rId9" tooltip="Blood"/>
              </a:rPr>
              <a:t>blood</a:t>
            </a:r>
            <a:r>
              <a:rPr lang="en-US" sz="1200" b="0" i="0" kern="1200" dirty="0" smtClean="0">
                <a:solidFill>
                  <a:schemeClr val="tx1"/>
                </a:solidFill>
                <a:latin typeface="+mn-lt"/>
                <a:ea typeface="+mn-ea"/>
                <a:cs typeface="+mn-cs"/>
              </a:rPr>
              <a:t> by increasing the uptake of calcium from </a:t>
            </a:r>
            <a:r>
              <a:rPr lang="en-US" sz="1200" b="0" i="0" kern="1200" dirty="0" err="1" smtClean="0">
                <a:solidFill>
                  <a:schemeClr val="tx1"/>
                </a:solidFill>
                <a:latin typeface="+mn-lt"/>
                <a:ea typeface="+mn-ea"/>
                <a:cs typeface="+mn-cs"/>
              </a:rPr>
              <a:t>the</a:t>
            </a:r>
            <a:r>
              <a:rPr lang="en-US" sz="1200" b="0" i="0" u="none" strike="noStrike" kern="1200" dirty="0" err="1" smtClean="0">
                <a:solidFill>
                  <a:schemeClr val="tx1"/>
                </a:solidFill>
                <a:latin typeface="+mn-lt"/>
                <a:ea typeface="+mn-ea"/>
                <a:cs typeface="+mn-cs"/>
                <a:hlinkClick r:id="rId10" tooltip="Gut (zoology)"/>
              </a:rPr>
              <a:t>gut</a:t>
            </a:r>
            <a:r>
              <a:rPr lang="en-US" sz="1200" b="0" i="0" kern="1200" dirty="0" smtClean="0">
                <a:solidFill>
                  <a:schemeClr val="tx1"/>
                </a:solidFill>
                <a:latin typeface="+mn-lt"/>
                <a:ea typeface="+mn-ea"/>
                <a:cs typeface="+mn-cs"/>
              </a:rPr>
              <a:t> into the blood, and possibly increasing the release of calcium into the blood from </a:t>
            </a:r>
            <a:r>
              <a:rPr lang="en-US" sz="1200" b="0" i="0" u="none" strike="noStrike" kern="1200" dirty="0" smtClean="0">
                <a:solidFill>
                  <a:schemeClr val="tx1"/>
                </a:solidFill>
                <a:latin typeface="+mn-lt"/>
                <a:ea typeface="+mn-ea"/>
                <a:cs typeface="+mn-cs"/>
                <a:hlinkClick r:id="rId11" tooltip="Bone"/>
              </a:rPr>
              <a:t>bone</a:t>
            </a:r>
            <a:r>
              <a:rPr lang="en-US" sz="1200" b="0" i="0" kern="1200" dirty="0" smtClean="0">
                <a:solidFill>
                  <a:schemeClr val="tx1"/>
                </a:solidFill>
                <a:latin typeface="+mn-lt"/>
                <a:ea typeface="+mn-ea"/>
                <a:cs typeface="+mn-cs"/>
              </a:rPr>
              <a:t>.</a:t>
            </a:r>
            <a:endParaRPr lang="en-GB" dirty="0"/>
          </a:p>
        </p:txBody>
      </p:sp>
      <p:sp>
        <p:nvSpPr>
          <p:cNvPr id="4" name="Slide Number Placeholder 3"/>
          <p:cNvSpPr>
            <a:spLocks noGrp="1"/>
          </p:cNvSpPr>
          <p:nvPr>
            <p:ph type="sldNum" sz="quarter" idx="10"/>
          </p:nvPr>
        </p:nvSpPr>
        <p:spPr/>
        <p:txBody>
          <a:bodyPr/>
          <a:lstStyle/>
          <a:p>
            <a:fld id="{34E3727F-150F-4D18-9BA1-FA1744EB6662}" type="slidenum">
              <a:rPr lang="en-GB" smtClean="0"/>
              <a:pPr/>
              <a:t>52</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TextEdit="1"/>
          </p:cNvSpPr>
          <p:nvPr>
            <p:ph type="sldImg"/>
          </p:nvPr>
        </p:nvSpPr>
        <p:spPr bwMode="auto">
          <a:noFill/>
          <a:ln>
            <a:solidFill>
              <a:srgbClr val="000000"/>
            </a:solidFill>
            <a:miter lim="800000"/>
            <a:headEnd/>
            <a:tailEnd/>
          </a:ln>
        </p:spPr>
      </p:sp>
      <p:sp>
        <p:nvSpPr>
          <p:cNvPr id="89091"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 </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73F83E38-BF1E-4DCB-B100-4C061BC8B6DE}" type="datetimeFigureOut">
              <a:rPr lang="en-GB" smtClean="0"/>
              <a:pPr/>
              <a:t>06/11/2018</a:t>
            </a:fld>
            <a:endParaRPr lang="en-GB"/>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GB"/>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242358B8-21FF-44F7-9236-AD0AD5CA3EC4}" type="slidenum">
              <a:rPr lang="en-GB" smtClean="0"/>
              <a:pPr/>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3F83E38-BF1E-4DCB-B100-4C061BC8B6DE}" type="datetimeFigureOut">
              <a:rPr lang="en-GB" smtClean="0"/>
              <a:pPr/>
              <a:t>06/11/2018</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242358B8-21FF-44F7-9236-AD0AD5CA3EC4}"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73F83E38-BF1E-4DCB-B100-4C061BC8B6DE}" type="datetimeFigureOut">
              <a:rPr lang="en-GB" smtClean="0"/>
              <a:pPr/>
              <a:t>06/11/2018</a:t>
            </a:fld>
            <a:endParaRPr lang="en-GB"/>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GB"/>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242358B8-21FF-44F7-9236-AD0AD5CA3EC4}" type="slidenum">
              <a:rPr lang="en-GB" smtClean="0"/>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295400"/>
            <a:ext cx="8229600" cy="4830763"/>
          </a:xfrm>
        </p:spPr>
        <p:txBody>
          <a:bodyPr/>
          <a:lstStyle/>
          <a:p>
            <a:pPr lvl="0"/>
            <a:r>
              <a:rPr lang="en-US" noProof="0" smtClean="0"/>
              <a:t>Click icon to add table</a:t>
            </a:r>
            <a:endParaRPr lang="en-US" noProof="0"/>
          </a:p>
        </p:txBody>
      </p:sp>
      <p:sp>
        <p:nvSpPr>
          <p:cNvPr id="4" name="Rectangle 6"/>
          <p:cNvSpPr>
            <a:spLocks noGrp="1" noChangeArrowheads="1"/>
          </p:cNvSpPr>
          <p:nvPr>
            <p:ph type="sldNum" sz="quarter" idx="10"/>
          </p:nvPr>
        </p:nvSpPr>
        <p:spPr>
          <a:ln/>
        </p:spPr>
        <p:txBody>
          <a:bodyPr/>
          <a:lstStyle>
            <a:lvl1pPr>
              <a:defRPr/>
            </a:lvl1pPr>
          </a:lstStyle>
          <a:p>
            <a:pPr>
              <a:defRPr/>
            </a:pPr>
            <a:fld id="{300C87C7-BD86-45E2-A052-01AFCFAE0601}" type="slidenum">
              <a:rPr lang="en-US">
                <a:solidFill>
                  <a:srgbClr val="FFFFFF"/>
                </a:solidFill>
              </a:rPr>
              <a:pPr>
                <a:defRPr/>
              </a:pPr>
              <a:t>‹#›</a:t>
            </a:fld>
            <a:endParaRPr lang="en-US">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3F83E38-BF1E-4DCB-B100-4C061BC8B6DE}" type="datetimeFigureOut">
              <a:rPr lang="en-GB" smtClean="0"/>
              <a:pPr/>
              <a:t>06/11/2018</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242358B8-21FF-44F7-9236-AD0AD5CA3EC4}"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73F83E38-BF1E-4DCB-B100-4C061BC8B6DE}" type="datetimeFigureOut">
              <a:rPr lang="en-GB" smtClean="0"/>
              <a:pPr/>
              <a:t>06/11/2018</a:t>
            </a:fld>
            <a:endParaRPr lang="en-GB"/>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GB"/>
          </a:p>
        </p:txBody>
      </p:sp>
      <p:sp>
        <p:nvSpPr>
          <p:cNvPr id="6" name="Slide Number Placeholder 5"/>
          <p:cNvSpPr>
            <a:spLocks noGrp="1"/>
          </p:cNvSpPr>
          <p:nvPr>
            <p:ph type="sldNum" sz="quarter" idx="12"/>
          </p:nvPr>
        </p:nvSpPr>
        <p:spPr>
          <a:xfrm>
            <a:off x="6733952" y="6555112"/>
            <a:ext cx="588336" cy="228600"/>
          </a:xfrm>
        </p:spPr>
        <p:txBody>
          <a:bodyPr/>
          <a:lstStyle>
            <a:extLst/>
          </a:lstStyle>
          <a:p>
            <a:fld id="{242358B8-21FF-44F7-9236-AD0AD5CA3EC4}" type="slidenum">
              <a:rPr lang="en-GB" smtClean="0"/>
              <a:pPr/>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3F83E38-BF1E-4DCB-B100-4C061BC8B6DE}" type="datetimeFigureOut">
              <a:rPr lang="en-GB" smtClean="0"/>
              <a:pPr/>
              <a:t>06/11/2018</a:t>
            </a:fld>
            <a:endParaRPr lang="en-GB"/>
          </a:p>
        </p:txBody>
      </p:sp>
      <p:sp>
        <p:nvSpPr>
          <p:cNvPr id="6" name="Footer Placeholder 5"/>
          <p:cNvSpPr>
            <a:spLocks noGrp="1"/>
          </p:cNvSpPr>
          <p:nvPr>
            <p:ph type="ftr" sz="quarter" idx="11"/>
          </p:nvPr>
        </p:nvSpPr>
        <p:spPr/>
        <p:txBody>
          <a:bodyPr/>
          <a:lstStyle>
            <a:extLst/>
          </a:lstStyle>
          <a:p>
            <a:endParaRPr lang="en-GB"/>
          </a:p>
        </p:txBody>
      </p:sp>
      <p:sp>
        <p:nvSpPr>
          <p:cNvPr id="7" name="Slide Number Placeholder 6"/>
          <p:cNvSpPr>
            <a:spLocks noGrp="1"/>
          </p:cNvSpPr>
          <p:nvPr>
            <p:ph type="sldNum" sz="quarter" idx="12"/>
          </p:nvPr>
        </p:nvSpPr>
        <p:spPr/>
        <p:txBody>
          <a:bodyPr/>
          <a:lstStyle>
            <a:extLst/>
          </a:lstStyle>
          <a:p>
            <a:fld id="{242358B8-21FF-44F7-9236-AD0AD5CA3EC4}"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73F83E38-BF1E-4DCB-B100-4C061BC8B6DE}" type="datetimeFigureOut">
              <a:rPr lang="en-GB" smtClean="0"/>
              <a:pPr/>
              <a:t>06/11/2018</a:t>
            </a:fld>
            <a:endParaRPr lang="en-GB"/>
          </a:p>
        </p:txBody>
      </p:sp>
      <p:sp>
        <p:nvSpPr>
          <p:cNvPr id="8" name="Footer Placeholder 7"/>
          <p:cNvSpPr>
            <a:spLocks noGrp="1"/>
          </p:cNvSpPr>
          <p:nvPr>
            <p:ph type="ftr" sz="quarter" idx="11"/>
          </p:nvPr>
        </p:nvSpPr>
        <p:spPr/>
        <p:txBody>
          <a:bodyPr/>
          <a:lstStyle>
            <a:extLst/>
          </a:lstStyle>
          <a:p>
            <a:endParaRPr lang="en-GB"/>
          </a:p>
        </p:txBody>
      </p:sp>
      <p:sp>
        <p:nvSpPr>
          <p:cNvPr id="9" name="Slide Number Placeholder 8"/>
          <p:cNvSpPr>
            <a:spLocks noGrp="1"/>
          </p:cNvSpPr>
          <p:nvPr>
            <p:ph type="sldNum" sz="quarter" idx="12"/>
          </p:nvPr>
        </p:nvSpPr>
        <p:spPr/>
        <p:txBody>
          <a:bodyPr/>
          <a:lstStyle>
            <a:extLst/>
          </a:lstStyle>
          <a:p>
            <a:fld id="{242358B8-21FF-44F7-9236-AD0AD5CA3EC4}"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73F83E38-BF1E-4DCB-B100-4C061BC8B6DE}" type="datetimeFigureOut">
              <a:rPr lang="en-GB" smtClean="0"/>
              <a:pPr/>
              <a:t>06/11/2018</a:t>
            </a:fld>
            <a:endParaRPr lang="en-GB"/>
          </a:p>
        </p:txBody>
      </p:sp>
      <p:sp>
        <p:nvSpPr>
          <p:cNvPr id="4" name="Footer Placeholder 3"/>
          <p:cNvSpPr>
            <a:spLocks noGrp="1"/>
          </p:cNvSpPr>
          <p:nvPr>
            <p:ph type="ftr" sz="quarter" idx="11"/>
          </p:nvPr>
        </p:nvSpPr>
        <p:spPr/>
        <p:txBody>
          <a:bodyPr/>
          <a:lstStyle>
            <a:extLst/>
          </a:lstStyle>
          <a:p>
            <a:endParaRPr lang="en-GB"/>
          </a:p>
        </p:txBody>
      </p:sp>
      <p:sp>
        <p:nvSpPr>
          <p:cNvPr id="5" name="Slide Number Placeholder 4"/>
          <p:cNvSpPr>
            <a:spLocks noGrp="1"/>
          </p:cNvSpPr>
          <p:nvPr>
            <p:ph type="sldNum" sz="quarter" idx="12"/>
          </p:nvPr>
        </p:nvSpPr>
        <p:spPr/>
        <p:txBody>
          <a:bodyPr/>
          <a:lstStyle>
            <a:extLst/>
          </a:lstStyle>
          <a:p>
            <a:fld id="{242358B8-21FF-44F7-9236-AD0AD5CA3EC4}"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73F83E38-BF1E-4DCB-B100-4C061BC8B6DE}" type="datetimeFigureOut">
              <a:rPr lang="en-GB" smtClean="0"/>
              <a:pPr/>
              <a:t>06/11/2018</a:t>
            </a:fld>
            <a:endParaRPr lang="en-GB"/>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GB"/>
          </a:p>
        </p:txBody>
      </p:sp>
      <p:sp>
        <p:nvSpPr>
          <p:cNvPr id="4" name="Slide Number Placeholder 3"/>
          <p:cNvSpPr>
            <a:spLocks noGrp="1"/>
          </p:cNvSpPr>
          <p:nvPr>
            <p:ph type="sldNum" sz="quarter" idx="12"/>
          </p:nvPr>
        </p:nvSpPr>
        <p:spPr/>
        <p:txBody>
          <a:bodyPr/>
          <a:lstStyle>
            <a:extLst/>
          </a:lstStyle>
          <a:p>
            <a:fld id="{242358B8-21FF-44F7-9236-AD0AD5CA3EC4}"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3F83E38-BF1E-4DCB-B100-4C061BC8B6DE}" type="datetimeFigureOut">
              <a:rPr lang="en-GB" smtClean="0"/>
              <a:pPr/>
              <a:t>06/11/2018</a:t>
            </a:fld>
            <a:endParaRPr lang="en-GB"/>
          </a:p>
        </p:txBody>
      </p:sp>
      <p:sp>
        <p:nvSpPr>
          <p:cNvPr id="6" name="Footer Placeholder 5"/>
          <p:cNvSpPr>
            <a:spLocks noGrp="1"/>
          </p:cNvSpPr>
          <p:nvPr>
            <p:ph type="ftr" sz="quarter" idx="11"/>
          </p:nvPr>
        </p:nvSpPr>
        <p:spPr/>
        <p:txBody>
          <a:bodyPr/>
          <a:lstStyle>
            <a:extLst/>
          </a:lstStyle>
          <a:p>
            <a:endParaRPr lang="en-GB"/>
          </a:p>
        </p:txBody>
      </p:sp>
      <p:sp>
        <p:nvSpPr>
          <p:cNvPr id="7" name="Slide Number Placeholder 6"/>
          <p:cNvSpPr>
            <a:spLocks noGrp="1"/>
          </p:cNvSpPr>
          <p:nvPr>
            <p:ph type="sldNum" sz="quarter" idx="12"/>
          </p:nvPr>
        </p:nvSpPr>
        <p:spPr/>
        <p:txBody>
          <a:bodyPr/>
          <a:lstStyle>
            <a:extLst/>
          </a:lstStyle>
          <a:p>
            <a:fld id="{242358B8-21FF-44F7-9236-AD0AD5CA3EC4}"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73F83E38-BF1E-4DCB-B100-4C061BC8B6DE}" type="datetimeFigureOut">
              <a:rPr lang="en-GB" smtClean="0"/>
              <a:pPr/>
              <a:t>06/11/2018</a:t>
            </a:fld>
            <a:endParaRPr lang="en-GB"/>
          </a:p>
        </p:txBody>
      </p:sp>
      <p:sp>
        <p:nvSpPr>
          <p:cNvPr id="6" name="Footer Placeholder 5"/>
          <p:cNvSpPr>
            <a:spLocks noGrp="1"/>
          </p:cNvSpPr>
          <p:nvPr>
            <p:ph type="ftr" sz="quarter" idx="11"/>
          </p:nvPr>
        </p:nvSpPr>
        <p:spPr/>
        <p:txBody>
          <a:bodyPr/>
          <a:lstStyle>
            <a:extLst/>
          </a:lstStyle>
          <a:p>
            <a:endParaRPr lang="en-GB"/>
          </a:p>
        </p:txBody>
      </p:sp>
      <p:sp>
        <p:nvSpPr>
          <p:cNvPr id="7" name="Slide Number Placeholder 6"/>
          <p:cNvSpPr>
            <a:spLocks noGrp="1"/>
          </p:cNvSpPr>
          <p:nvPr>
            <p:ph type="sldNum" sz="quarter" idx="12"/>
          </p:nvPr>
        </p:nvSpPr>
        <p:spPr/>
        <p:txBody>
          <a:bodyPr/>
          <a:lstStyle>
            <a:extLst/>
          </a:lstStyle>
          <a:p>
            <a:fld id="{242358B8-21FF-44F7-9236-AD0AD5CA3EC4}" type="slidenum">
              <a:rPr lang="en-GB" smtClean="0"/>
              <a:pPr/>
              <a:t>‹#›</a:t>
            </a:fld>
            <a:endParaRPr lang="en-GB"/>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4"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73F83E38-BF1E-4DCB-B100-4C061BC8B6DE}" type="datetimeFigureOut">
              <a:rPr lang="en-GB" smtClean="0"/>
              <a:pPr/>
              <a:t>06/11/2018</a:t>
            </a:fld>
            <a:endParaRPr lang="en-GB"/>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GB"/>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242358B8-21FF-44F7-9236-AD0AD5CA3EC4}"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en.wikipedia.org/wiki/NADH" TargetMode="External"/><Relationship Id="rId7" Type="http://schemas.openxmlformats.org/officeDocument/2006/relationships/hyperlink" Target="https://en.wikipedia.org/wiki/FAD"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en.wikipedia.org/wiki/Hemoglobin" TargetMode="External"/><Relationship Id="rId5" Type="http://schemas.openxmlformats.org/officeDocument/2006/relationships/hyperlink" Target="https://en.wikipedia.org/wiki/Methemoglobin" TargetMode="External"/><Relationship Id="rId4" Type="http://schemas.openxmlformats.org/officeDocument/2006/relationships/hyperlink" Target="https://en.wikipedia.org/wiki/Enzyme"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hyperlink" Target="https://en.wikipedia.org/wiki/Calcium" TargetMode="External"/><Relationship Id="rId3" Type="http://schemas.openxmlformats.org/officeDocument/2006/relationships/hyperlink" Target="https://en.wikipedia.org/wiki/Ryanodine_receptor" TargetMode="External"/><Relationship Id="rId7" Type="http://schemas.openxmlformats.org/officeDocument/2006/relationships/hyperlink" Target="https://en.wikipedia.org/wiki/Calcium_in_biology" TargetMode="External"/><Relationship Id="rId2" Type="http://schemas.openxmlformats.org/officeDocument/2006/relationships/hyperlink" Target="https://en.wikipedia.org/wiki/Mutation" TargetMode="External"/><Relationship Id="rId1" Type="http://schemas.openxmlformats.org/officeDocument/2006/relationships/slideLayout" Target="../slideLayouts/slideLayout2.xml"/><Relationship Id="rId6" Type="http://schemas.openxmlformats.org/officeDocument/2006/relationships/hyperlink" Target="https://en.wikipedia.org/wiki/Skeletal_muscle" TargetMode="External"/><Relationship Id="rId5" Type="http://schemas.openxmlformats.org/officeDocument/2006/relationships/hyperlink" Target="https://en.wikipedia.org/wiki/Organelle" TargetMode="External"/><Relationship Id="rId4" Type="http://schemas.openxmlformats.org/officeDocument/2006/relationships/hyperlink" Target="https://en.wikipedia.org/wiki/Sarcoplasmic_reticulum" TargetMode="External"/><Relationship Id="rId9" Type="http://schemas.openxmlformats.org/officeDocument/2006/relationships/hyperlink" Target="https://en.wikipedia.org/wiki/Calcium_channel" TargetMode="External"/></Relationships>
</file>

<file path=ppt/slides/_rels/slide43.xml.rels><?xml version="1.0" encoding="UTF-8" standalone="yes"?>
<Relationships xmlns="http://schemas.openxmlformats.org/package/2006/relationships"><Relationship Id="rId2" Type="http://schemas.openxmlformats.org/officeDocument/2006/relationships/hyperlink" Target="https://en.wikipedia.org/wiki/Dantrolene"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9.xml.rels><?xml version="1.0" encoding="UTF-8" standalone="yes"?>
<Relationships xmlns="http://schemas.openxmlformats.org/package/2006/relationships"><Relationship Id="rId2" Type="http://schemas.openxmlformats.org/officeDocument/2006/relationships/hyperlink" Target="http://www.medscape.org/viewarticle/569794" TargetMode="Externa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GB" dirty="0" smtClean="0"/>
              <a:t>Adverse Drug Reactions</a:t>
            </a:r>
            <a:endParaRPr lang="en-GB" dirty="0"/>
          </a:p>
        </p:txBody>
      </p:sp>
      <p:sp>
        <p:nvSpPr>
          <p:cNvPr id="3" name="Subtitle 2"/>
          <p:cNvSpPr>
            <a:spLocks noGrp="1"/>
          </p:cNvSpPr>
          <p:nvPr>
            <p:ph type="subTitle" idx="1"/>
          </p:nvPr>
        </p:nvSpPr>
        <p:spPr/>
        <p:txBody>
          <a:bodyPr/>
          <a:lstStyle/>
          <a:p>
            <a:endParaRPr lang="en-GB"/>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7239000" cy="1143000"/>
          </a:xfrm>
        </p:spPr>
        <p:txBody>
          <a:bodyPr/>
          <a:lstStyle/>
          <a:p>
            <a:r>
              <a:rPr lang="en-GB" dirty="0" smtClean="0"/>
              <a:t>Predisposing Factors</a:t>
            </a:r>
            <a:endParaRPr lang="en-GB" dirty="0"/>
          </a:p>
        </p:txBody>
      </p:sp>
      <p:sp>
        <p:nvSpPr>
          <p:cNvPr id="3" name="Content Placeholder 2"/>
          <p:cNvSpPr>
            <a:spLocks noGrp="1"/>
          </p:cNvSpPr>
          <p:nvPr>
            <p:ph idx="1"/>
          </p:nvPr>
        </p:nvSpPr>
        <p:spPr/>
        <p:txBody>
          <a:bodyPr/>
          <a:lstStyle/>
          <a:p>
            <a:pPr>
              <a:buNone/>
            </a:pPr>
            <a:r>
              <a:rPr lang="en-GB" dirty="0" smtClean="0"/>
              <a:t>1- Multiple drug therapy:</a:t>
            </a:r>
          </a:p>
          <a:p>
            <a:r>
              <a:rPr lang="en-GB" dirty="0" smtClean="0"/>
              <a:t>Likely due to synergistic effect but keep in mind (multiple disease states)</a:t>
            </a:r>
          </a:p>
          <a:p>
            <a:endParaRPr lang="en-GB" dirty="0" smtClean="0"/>
          </a:p>
          <a:p>
            <a:pPr>
              <a:buNone/>
            </a:pPr>
            <a:r>
              <a:rPr lang="en-GB" dirty="0" smtClean="0"/>
              <a:t>2- Age</a:t>
            </a:r>
          </a:p>
          <a:p>
            <a:pPr>
              <a:buNone/>
            </a:pPr>
            <a:r>
              <a:rPr lang="en-GB" dirty="0" smtClean="0"/>
              <a:t>The old and the very young are more susceptible….WHY??</a:t>
            </a:r>
          </a:p>
          <a:p>
            <a:pPr>
              <a:buNone/>
            </a:pPr>
            <a:endParaRPr lang="en-GB" dirty="0" smtClean="0"/>
          </a:p>
          <a:p>
            <a:pPr>
              <a:buNone/>
            </a:pPr>
            <a:r>
              <a:rPr lang="en-GB" dirty="0" smtClean="0"/>
              <a:t>3-Gender: women generally at great risk of ADRs than men </a:t>
            </a:r>
            <a:endParaRPr lang="en-GB"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idx="1"/>
          </p:nvPr>
        </p:nvSpPr>
        <p:spPr>
          <a:xfrm>
            <a:off x="307975" y="1404938"/>
            <a:ext cx="8836025" cy="4959350"/>
          </a:xfrm>
        </p:spPr>
        <p:txBody>
          <a:bodyPr/>
          <a:lstStyle/>
          <a:p>
            <a:pPr eaLnBrk="1" hangingPunct="1">
              <a:buFontTx/>
              <a:buNone/>
            </a:pPr>
            <a:endParaRPr lang="en-US" altLang="ja-JP" sz="3600" smtClean="0">
              <a:ea typeface="MS PGothic" pitchFamily="34" charset="-128"/>
            </a:endParaRPr>
          </a:p>
          <a:p>
            <a:pPr eaLnBrk="1" hangingPunct="1">
              <a:lnSpc>
                <a:spcPct val="200000"/>
              </a:lnSpc>
              <a:buFont typeface="Wingdings" pitchFamily="2" charset="2"/>
              <a:buChar char="Ø"/>
            </a:pPr>
            <a:r>
              <a:rPr lang="en-US" altLang="ja-JP" sz="2800" smtClean="0">
                <a:ea typeface="MS PGothic" pitchFamily="34" charset="-128"/>
              </a:rPr>
              <a:t>Case reports</a:t>
            </a:r>
          </a:p>
          <a:p>
            <a:pPr eaLnBrk="1" hangingPunct="1">
              <a:lnSpc>
                <a:spcPct val="200000"/>
              </a:lnSpc>
              <a:buFont typeface="Wingdings" pitchFamily="2" charset="2"/>
              <a:buChar char="Ø"/>
            </a:pPr>
            <a:r>
              <a:rPr lang="en-US" altLang="ja-JP" sz="2800" smtClean="0">
                <a:ea typeface="MS PGothic" pitchFamily="34" charset="-128"/>
              </a:rPr>
              <a:t>Cohort studies</a:t>
            </a:r>
          </a:p>
          <a:p>
            <a:pPr eaLnBrk="1" hangingPunct="1">
              <a:lnSpc>
                <a:spcPct val="200000"/>
              </a:lnSpc>
              <a:buFont typeface="Wingdings" pitchFamily="2" charset="2"/>
              <a:buChar char="Ø"/>
            </a:pPr>
            <a:r>
              <a:rPr lang="en-US" altLang="ja-JP" sz="2800" smtClean="0">
                <a:ea typeface="MS PGothic" pitchFamily="34" charset="-128"/>
              </a:rPr>
              <a:t>Case-control studies</a:t>
            </a:r>
          </a:p>
          <a:p>
            <a:pPr eaLnBrk="1" hangingPunct="1">
              <a:lnSpc>
                <a:spcPct val="200000"/>
              </a:lnSpc>
              <a:buFont typeface="Wingdings" pitchFamily="2" charset="2"/>
              <a:buChar char="Ø"/>
            </a:pPr>
            <a:r>
              <a:rPr lang="en-US" altLang="ja-JP" sz="2800" smtClean="0">
                <a:ea typeface="MS PGothic" pitchFamily="34" charset="-128"/>
              </a:rPr>
              <a:t>Spontaneous reporting schemes</a:t>
            </a:r>
          </a:p>
          <a:p>
            <a:pPr eaLnBrk="1" hangingPunct="1">
              <a:lnSpc>
                <a:spcPct val="90000"/>
              </a:lnSpc>
              <a:buFontTx/>
              <a:buNone/>
            </a:pPr>
            <a:endParaRPr lang="en-US" altLang="ja-JP" smtClean="0">
              <a:ea typeface="MS PGothic" pitchFamily="34" charset="-128"/>
            </a:endParaRPr>
          </a:p>
          <a:p>
            <a:pPr eaLnBrk="1" hangingPunct="1">
              <a:lnSpc>
                <a:spcPct val="90000"/>
              </a:lnSpc>
            </a:pPr>
            <a:endParaRPr lang="en-US" altLang="ja-JP" smtClean="0">
              <a:ea typeface="MS PGothic" pitchFamily="34" charset="-128"/>
            </a:endParaRPr>
          </a:p>
          <a:p>
            <a:pPr eaLnBrk="1" hangingPunct="1">
              <a:lnSpc>
                <a:spcPct val="90000"/>
              </a:lnSpc>
            </a:pPr>
            <a:endParaRPr lang="ja-JP" altLang="ja-JP" smtClean="0">
              <a:ea typeface="MS PGothic" pitchFamily="34" charset="-128"/>
            </a:endParaRPr>
          </a:p>
        </p:txBody>
      </p:sp>
      <p:sp>
        <p:nvSpPr>
          <p:cNvPr id="6" name="Rectangle 2"/>
          <p:cNvSpPr txBox="1">
            <a:spLocks noChangeArrowheads="1"/>
          </p:cNvSpPr>
          <p:nvPr/>
        </p:nvSpPr>
        <p:spPr bwMode="auto">
          <a:xfrm>
            <a:off x="527050" y="79375"/>
            <a:ext cx="8067675" cy="1143000"/>
          </a:xfrm>
          <a:prstGeom prst="rect">
            <a:avLst/>
          </a:prstGeom>
          <a:noFill/>
          <a:ln w="9525">
            <a:noFill/>
            <a:miter lim="800000"/>
            <a:headEnd/>
            <a:tailEnd/>
          </a:ln>
          <a:effectLst/>
        </p:spPr>
        <p:txBody>
          <a:bodyPr lIns="92075" tIns="46038" rIns="92075" bIns="46038" anchor="ctr"/>
          <a:lstStyle/>
          <a:p>
            <a:pPr algn="ctr">
              <a:defRPr/>
            </a:pPr>
            <a:r>
              <a:rPr lang="en-US" altLang="ja-JP" sz="3600" b="1" dirty="0">
                <a:solidFill>
                  <a:srgbClr val="FF0000"/>
                </a:solidFill>
                <a:effectLst>
                  <a:outerShdw blurRad="38100" dist="38100" dir="2700000" algn="tl">
                    <a:srgbClr val="000000"/>
                  </a:outerShdw>
                </a:effectLst>
                <a:ea typeface="MS PGothic" pitchFamily="34" charset="-128"/>
              </a:rPr>
              <a:t>Detection &amp; Monitoring of ADRs</a:t>
            </a:r>
            <a:endParaRPr lang="ja-JP" altLang="ja-JP" sz="3600" b="1">
              <a:solidFill>
                <a:srgbClr val="FF0000"/>
              </a:solidFill>
              <a:effectLst>
                <a:outerShdw blurRad="38100" dist="38100" dir="2700000" algn="tl">
                  <a:srgbClr val="000000"/>
                </a:outerShdw>
              </a:effectLst>
              <a:ea typeface="MS PGothic" pitchFamily="34" charset="-128"/>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Predisposing Factors</a:t>
            </a:r>
            <a:endParaRPr lang="en-GB" dirty="0"/>
          </a:p>
        </p:txBody>
      </p:sp>
      <p:sp>
        <p:nvSpPr>
          <p:cNvPr id="3" name="Content Placeholder 2"/>
          <p:cNvSpPr>
            <a:spLocks noGrp="1"/>
          </p:cNvSpPr>
          <p:nvPr>
            <p:ph idx="1"/>
          </p:nvPr>
        </p:nvSpPr>
        <p:spPr/>
        <p:txBody>
          <a:bodyPr/>
          <a:lstStyle/>
          <a:p>
            <a:r>
              <a:rPr lang="en-GB" dirty="0" smtClean="0"/>
              <a:t>4- </a:t>
            </a:r>
            <a:r>
              <a:rPr lang="en-GB" dirty="0" err="1" smtClean="0"/>
              <a:t>Intercurrent</a:t>
            </a:r>
            <a:r>
              <a:rPr lang="en-GB" dirty="0" smtClean="0"/>
              <a:t> disease including patients with renal or hepatic failure and HIV-positive patients</a:t>
            </a:r>
          </a:p>
          <a:p>
            <a:endParaRPr lang="en-GB" dirty="0" smtClean="0"/>
          </a:p>
          <a:p>
            <a:pPr>
              <a:buNone/>
            </a:pPr>
            <a:r>
              <a:rPr lang="en-GB" dirty="0" smtClean="0"/>
              <a:t>5- Race and genetic polymorphism</a:t>
            </a:r>
          </a:p>
          <a:p>
            <a:r>
              <a:rPr lang="en-GB" dirty="0" err="1" smtClean="0"/>
              <a:t>Pharmacogenetics</a:t>
            </a:r>
            <a:r>
              <a:rPr lang="en-GB" dirty="0" smtClean="0"/>
              <a:t>: deals with variations in drug response that are hereditary control</a:t>
            </a:r>
          </a:p>
          <a:p>
            <a:r>
              <a:rPr lang="en-GB" dirty="0" smtClean="0"/>
              <a:t>Genetic variation in genes for drug metabolizing enzymes (polymorphism in </a:t>
            </a:r>
            <a:r>
              <a:rPr lang="en-GB" dirty="0" err="1" smtClean="0"/>
              <a:t>cytochrome</a:t>
            </a:r>
            <a:r>
              <a:rPr lang="en-GB" dirty="0" smtClean="0"/>
              <a:t> P450) , drug receptor, transporter</a:t>
            </a:r>
            <a:endParaRPr lang="en-GB"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Dose-</a:t>
            </a:r>
            <a:r>
              <a:rPr lang="en-US" dirty="0" err="1" smtClean="0"/>
              <a:t>relared</a:t>
            </a:r>
            <a:r>
              <a:rPr lang="en-US" dirty="0" smtClean="0"/>
              <a:t> ADR</a:t>
            </a:r>
            <a:r>
              <a:rPr lang="en-US" cap="none" dirty="0" smtClean="0"/>
              <a:t>s</a:t>
            </a:r>
            <a:endParaRPr lang="en-US" dirty="0"/>
          </a:p>
        </p:txBody>
      </p:sp>
      <p:sp>
        <p:nvSpPr>
          <p:cNvPr id="3" name="Content Placeholder 2"/>
          <p:cNvSpPr>
            <a:spLocks noGrp="1"/>
          </p:cNvSpPr>
          <p:nvPr>
            <p:ph idx="1"/>
          </p:nvPr>
        </p:nvSpPr>
        <p:spPr/>
        <p:txBody>
          <a:bodyPr/>
          <a:lstStyle/>
          <a:p>
            <a:r>
              <a:rPr lang="en-US" dirty="0" smtClean="0"/>
              <a:t>Can occur due to:</a:t>
            </a:r>
          </a:p>
          <a:p>
            <a:pPr marL="514350" indent="-514350">
              <a:lnSpc>
                <a:spcPct val="200000"/>
              </a:lnSpc>
              <a:buFont typeface="+mj-lt"/>
              <a:buAutoNum type="arabicPeriod"/>
            </a:pPr>
            <a:r>
              <a:rPr lang="en-US" dirty="0" smtClean="0"/>
              <a:t>Pharmaceutical variations </a:t>
            </a:r>
          </a:p>
          <a:p>
            <a:pPr marL="514350" indent="-514350">
              <a:lnSpc>
                <a:spcPct val="200000"/>
              </a:lnSpc>
              <a:buFont typeface="+mj-lt"/>
              <a:buAutoNum type="arabicPeriod"/>
            </a:pPr>
            <a:r>
              <a:rPr lang="en-US" dirty="0" smtClean="0"/>
              <a:t>Pharmacokinetic variations</a:t>
            </a:r>
          </a:p>
          <a:p>
            <a:pPr marL="514350" indent="-514350">
              <a:lnSpc>
                <a:spcPct val="200000"/>
              </a:lnSpc>
              <a:buFont typeface="+mj-lt"/>
              <a:buAutoNum type="arabicPeriod"/>
            </a:pPr>
            <a:r>
              <a:rPr lang="en-US" dirty="0" smtClean="0"/>
              <a:t>Pharmacodynamic variations</a:t>
            </a:r>
          </a:p>
          <a:p>
            <a:pPr>
              <a:buNone/>
            </a:pP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85728"/>
            <a:ext cx="7239000" cy="1143000"/>
          </a:xfrm>
        </p:spPr>
        <p:txBody>
          <a:bodyPr>
            <a:normAutofit fontScale="90000"/>
          </a:bodyPr>
          <a:lstStyle/>
          <a:p>
            <a:r>
              <a:rPr lang="en-US" dirty="0" smtClean="0"/>
              <a:t>A-1- Pharmaceutical variations </a:t>
            </a:r>
            <a:br>
              <a:rPr lang="en-US" dirty="0" smtClean="0"/>
            </a:br>
            <a:endParaRPr lang="en-US" dirty="0"/>
          </a:p>
        </p:txBody>
      </p:sp>
      <p:sp>
        <p:nvSpPr>
          <p:cNvPr id="3" name="Content Placeholder 2"/>
          <p:cNvSpPr>
            <a:spLocks noGrp="1"/>
          </p:cNvSpPr>
          <p:nvPr>
            <p:ph idx="1"/>
          </p:nvPr>
        </p:nvSpPr>
        <p:spPr/>
        <p:txBody>
          <a:bodyPr/>
          <a:lstStyle/>
          <a:p>
            <a:r>
              <a:rPr lang="en-US" dirty="0" smtClean="0"/>
              <a:t>Occurs due to alterations in the quantity of drug present or in its release </a:t>
            </a:r>
            <a:r>
              <a:rPr lang="en-US" dirty="0" err="1" smtClean="0"/>
              <a:t>charactersistics</a:t>
            </a:r>
            <a:endParaRPr lang="en-US" dirty="0" smtClean="0"/>
          </a:p>
          <a:p>
            <a:endParaRPr lang="en-US" dirty="0" smtClean="0"/>
          </a:p>
          <a:p>
            <a:r>
              <a:rPr lang="en-US" dirty="0" smtClean="0"/>
              <a:t>In 1983, a rate-controlled preparation of </a:t>
            </a:r>
            <a:r>
              <a:rPr lang="en-US" dirty="0" err="1" smtClean="0"/>
              <a:t>indomethacin</a:t>
            </a:r>
            <a:r>
              <a:rPr lang="en-US" dirty="0" smtClean="0"/>
              <a:t> was withdrawn following the receipt of significant number of reports of GIT bleeding and hemorrhage</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A-2-Pharmacokinetic variations</a:t>
            </a:r>
            <a:br>
              <a:rPr lang="en-US" dirty="0" smtClean="0"/>
            </a:br>
            <a:endParaRPr lang="en-US" dirty="0"/>
          </a:p>
        </p:txBody>
      </p:sp>
      <p:sp>
        <p:nvSpPr>
          <p:cNvPr id="3" name="Content Placeholder 2"/>
          <p:cNvSpPr>
            <a:spLocks noGrp="1"/>
          </p:cNvSpPr>
          <p:nvPr>
            <p:ph idx="1"/>
          </p:nvPr>
        </p:nvSpPr>
        <p:spPr/>
        <p:txBody>
          <a:bodyPr/>
          <a:lstStyle/>
          <a:p>
            <a:r>
              <a:rPr lang="en-US" dirty="0" smtClean="0"/>
              <a:t>Quantitative alterations in the absorption, distribution , metabolism and elimination may lead to alterations of drug at site of action with corresponding changes in its pharmacological effects</a:t>
            </a: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Absorption</a:t>
            </a:r>
            <a:endParaRPr lang="en-GB" dirty="0"/>
          </a:p>
        </p:txBody>
      </p:sp>
      <p:sp>
        <p:nvSpPr>
          <p:cNvPr id="3" name="Content Placeholder 2"/>
          <p:cNvSpPr>
            <a:spLocks noGrp="1"/>
          </p:cNvSpPr>
          <p:nvPr>
            <p:ph idx="1"/>
          </p:nvPr>
        </p:nvSpPr>
        <p:spPr/>
        <p:txBody>
          <a:bodyPr/>
          <a:lstStyle/>
          <a:p>
            <a:pPr>
              <a:buNone/>
            </a:pPr>
            <a:r>
              <a:rPr lang="en-GB" dirty="0" smtClean="0"/>
              <a:t>Factors can influence absorption:</a:t>
            </a:r>
          </a:p>
          <a:p>
            <a:r>
              <a:rPr lang="en-GB" dirty="0" smtClean="0"/>
              <a:t>Dosage and pharmaceutical factors</a:t>
            </a:r>
          </a:p>
          <a:p>
            <a:r>
              <a:rPr lang="en-GB" dirty="0" smtClean="0"/>
              <a:t>GIT motility</a:t>
            </a:r>
          </a:p>
          <a:p>
            <a:r>
              <a:rPr lang="en-GB" dirty="0" smtClean="0"/>
              <a:t>Absorptive capacity of GI mucosa</a:t>
            </a:r>
          </a:p>
          <a:p>
            <a:r>
              <a:rPr lang="en-GB" dirty="0" smtClean="0"/>
              <a:t>First pass metabolism </a:t>
            </a:r>
          </a:p>
          <a:p>
            <a:r>
              <a:rPr lang="en-GB" dirty="0" smtClean="0"/>
              <a:t>Rate of Gastric emptying </a:t>
            </a:r>
          </a:p>
          <a:p>
            <a:endParaRPr lang="en-GB"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Distribution</a:t>
            </a:r>
            <a:endParaRPr lang="en-GB" dirty="0"/>
          </a:p>
        </p:txBody>
      </p:sp>
      <p:sp>
        <p:nvSpPr>
          <p:cNvPr id="3" name="Content Placeholder 2"/>
          <p:cNvSpPr>
            <a:spLocks noGrp="1"/>
          </p:cNvSpPr>
          <p:nvPr>
            <p:ph idx="1"/>
          </p:nvPr>
        </p:nvSpPr>
        <p:spPr/>
        <p:txBody>
          <a:bodyPr/>
          <a:lstStyle/>
          <a:p>
            <a:r>
              <a:rPr lang="en-GB" dirty="0" smtClean="0"/>
              <a:t>Regional blood flow</a:t>
            </a:r>
          </a:p>
          <a:p>
            <a:r>
              <a:rPr lang="en-GB" dirty="0" smtClean="0"/>
              <a:t>Plasma protein and tissue binding</a:t>
            </a:r>
          </a:p>
          <a:p>
            <a:endParaRPr lang="en-GB" dirty="0" smtClean="0"/>
          </a:p>
          <a:p>
            <a:pPr>
              <a:buNone/>
            </a:pPr>
            <a:r>
              <a:rPr lang="en-GB" sz="3800" b="1" cap="all"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latin typeface="+mj-lt"/>
                <a:ea typeface="+mj-ea"/>
                <a:cs typeface="+mj-cs"/>
              </a:rPr>
              <a:t>Elimination</a:t>
            </a:r>
          </a:p>
          <a:p>
            <a:pPr>
              <a:buNone/>
            </a:pPr>
            <a:r>
              <a:rPr lang="en-GB" dirty="0" smtClean="0"/>
              <a:t>Reduced elimination leads to drug accumulation, potential toxicity due to increased plasma and tissue levels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Renal excretion</a:t>
            </a:r>
            <a:endParaRPr lang="en-GB" dirty="0"/>
          </a:p>
        </p:txBody>
      </p:sp>
      <p:sp>
        <p:nvSpPr>
          <p:cNvPr id="3" name="Content Placeholder 2"/>
          <p:cNvSpPr>
            <a:spLocks noGrp="1"/>
          </p:cNvSpPr>
          <p:nvPr>
            <p:ph idx="1"/>
          </p:nvPr>
        </p:nvSpPr>
        <p:spPr/>
        <p:txBody>
          <a:bodyPr/>
          <a:lstStyle/>
          <a:p>
            <a:r>
              <a:rPr lang="en-GB" dirty="0" smtClean="0"/>
              <a:t>Impaired </a:t>
            </a:r>
            <a:r>
              <a:rPr lang="en-GB" dirty="0" err="1" smtClean="0"/>
              <a:t>glomerular</a:t>
            </a:r>
            <a:r>
              <a:rPr lang="en-GB" dirty="0" smtClean="0"/>
              <a:t> </a:t>
            </a:r>
            <a:r>
              <a:rPr lang="en-GB" dirty="0" err="1" smtClean="0"/>
              <a:t>filteration</a:t>
            </a:r>
            <a:r>
              <a:rPr lang="en-GB" dirty="0" smtClean="0"/>
              <a:t> such as patients with intrinsic renal disease , </a:t>
            </a:r>
            <a:r>
              <a:rPr lang="en-GB" dirty="0" err="1" smtClean="0"/>
              <a:t>eldery</a:t>
            </a:r>
            <a:r>
              <a:rPr lang="en-GB" dirty="0" smtClean="0"/>
              <a:t> and neonates</a:t>
            </a:r>
          </a:p>
          <a:p>
            <a:r>
              <a:rPr lang="en-GB" dirty="0" smtClean="0"/>
              <a:t>Potential toxic drugs in this respect are </a:t>
            </a:r>
            <a:r>
              <a:rPr lang="en-GB" dirty="0" err="1" smtClean="0"/>
              <a:t>digoxin</a:t>
            </a:r>
            <a:r>
              <a:rPr lang="en-GB" dirty="0" smtClean="0"/>
              <a:t>, ACE inhibitors and </a:t>
            </a:r>
            <a:r>
              <a:rPr lang="en-GB" dirty="0" err="1" smtClean="0"/>
              <a:t>aminoglycosides</a:t>
            </a:r>
            <a:endParaRPr lang="en-GB" dirty="0" smtClean="0"/>
          </a:p>
          <a:p>
            <a:r>
              <a:rPr lang="en-GB" dirty="0" smtClean="0"/>
              <a:t>Occurrence of these ADR may be minimized by adjusting dosage given to individual patients on the bases of their renal function </a:t>
            </a:r>
            <a:endParaRPr lang="en-GB"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392"/>
            <a:ext cx="7239000" cy="1143000"/>
          </a:xfrm>
        </p:spPr>
        <p:txBody>
          <a:bodyPr/>
          <a:lstStyle/>
          <a:p>
            <a:r>
              <a:rPr lang="en-GB" dirty="0" smtClean="0"/>
              <a:t>Drug metabolism </a:t>
            </a:r>
            <a:endParaRPr lang="en-GB" dirty="0"/>
          </a:p>
        </p:txBody>
      </p:sp>
      <p:sp>
        <p:nvSpPr>
          <p:cNvPr id="3" name="Content Placeholder 2"/>
          <p:cNvSpPr>
            <a:spLocks noGrp="1"/>
          </p:cNvSpPr>
          <p:nvPr>
            <p:ph idx="1"/>
          </p:nvPr>
        </p:nvSpPr>
        <p:spPr/>
        <p:txBody>
          <a:bodyPr/>
          <a:lstStyle/>
          <a:p>
            <a:r>
              <a:rPr lang="en-GB" dirty="0" smtClean="0"/>
              <a:t>Phase I ( oxidation, reduction or hydrolysis) </a:t>
            </a:r>
          </a:p>
          <a:p>
            <a:r>
              <a:rPr lang="en-GB" dirty="0" smtClean="0"/>
              <a:t>Phase II ( </a:t>
            </a:r>
            <a:r>
              <a:rPr lang="en-GB" dirty="0" err="1" smtClean="0"/>
              <a:t>sulphation</a:t>
            </a:r>
            <a:r>
              <a:rPr lang="en-GB" dirty="0" smtClean="0"/>
              <a:t>, </a:t>
            </a:r>
            <a:r>
              <a:rPr lang="en-GB" dirty="0" err="1" smtClean="0"/>
              <a:t>glucuroniation</a:t>
            </a:r>
            <a:r>
              <a:rPr lang="en-GB" dirty="0" smtClean="0"/>
              <a:t>, </a:t>
            </a:r>
            <a:r>
              <a:rPr lang="en-GB" dirty="0" err="1" smtClean="0"/>
              <a:t>acetylation</a:t>
            </a:r>
            <a:r>
              <a:rPr lang="en-GB" dirty="0" smtClean="0"/>
              <a:t> or </a:t>
            </a:r>
            <a:r>
              <a:rPr lang="en-GB" dirty="0" err="1" smtClean="0"/>
              <a:t>methylation</a:t>
            </a:r>
            <a:endParaRPr lang="en-GB" dirty="0" smtClean="0"/>
          </a:p>
          <a:p>
            <a:endParaRPr lang="en-GB" dirty="0" smtClean="0"/>
          </a:p>
          <a:p>
            <a:r>
              <a:rPr lang="en-GB" dirty="0" smtClean="0"/>
              <a:t>Genetic or environmental influences applies for oxidation, hydrolysis and </a:t>
            </a:r>
            <a:r>
              <a:rPr lang="en-GB" dirty="0" err="1" smtClean="0"/>
              <a:t>acetylation</a:t>
            </a:r>
            <a:endParaRPr lang="en-GB" dirty="0" smtClean="0"/>
          </a:p>
          <a:p>
            <a:r>
              <a:rPr lang="en-GB" dirty="0" smtClean="0"/>
              <a:t>Competition for </a:t>
            </a:r>
            <a:r>
              <a:rPr lang="en-GB" dirty="0" err="1" smtClean="0"/>
              <a:t>glucuronidation</a:t>
            </a:r>
            <a:r>
              <a:rPr lang="en-GB" dirty="0" smtClean="0"/>
              <a:t> may occur when 2 drugs metabolized by this pathway</a:t>
            </a:r>
            <a:endParaRPr lang="en-GB"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7239000" cy="1143000"/>
          </a:xfrm>
        </p:spPr>
        <p:txBody>
          <a:bodyPr/>
          <a:lstStyle/>
          <a:p>
            <a:r>
              <a:rPr lang="en-GB" dirty="0" err="1" smtClean="0"/>
              <a:t>Microsomal</a:t>
            </a:r>
            <a:r>
              <a:rPr lang="en-GB" dirty="0" smtClean="0"/>
              <a:t> oxidation</a:t>
            </a:r>
            <a:endParaRPr lang="en-GB" dirty="0"/>
          </a:p>
        </p:txBody>
      </p:sp>
      <p:sp>
        <p:nvSpPr>
          <p:cNvPr id="3" name="Content Placeholder 2"/>
          <p:cNvSpPr>
            <a:spLocks noGrp="1"/>
          </p:cNvSpPr>
          <p:nvPr>
            <p:ph idx="1"/>
          </p:nvPr>
        </p:nvSpPr>
        <p:spPr/>
        <p:txBody>
          <a:bodyPr/>
          <a:lstStyle/>
          <a:p>
            <a:r>
              <a:rPr lang="en-GB" dirty="0" smtClean="0"/>
              <a:t>Drug metabolism occurs mainly in ER of liver by </a:t>
            </a:r>
            <a:r>
              <a:rPr lang="en-GB" dirty="0" err="1" smtClean="0"/>
              <a:t>Cytochrome</a:t>
            </a:r>
            <a:r>
              <a:rPr lang="en-GB" dirty="0" smtClean="0"/>
              <a:t> P450 enzyme</a:t>
            </a:r>
          </a:p>
          <a:p>
            <a:endParaRPr lang="en-GB" dirty="0" smtClean="0"/>
          </a:p>
          <a:p>
            <a:r>
              <a:rPr lang="en-US" dirty="0" smtClean="0"/>
              <a:t>Individuals with impaired and normal oxidation are classified as poor and rapid </a:t>
            </a:r>
            <a:r>
              <a:rPr lang="en-US" dirty="0" err="1" smtClean="0"/>
              <a:t>metabolizers</a:t>
            </a:r>
            <a:endParaRPr lang="en-US" dirty="0" smtClean="0"/>
          </a:p>
          <a:p>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Definition</a:t>
            </a:r>
            <a:endParaRPr lang="en-GB" dirty="0"/>
          </a:p>
        </p:txBody>
      </p:sp>
      <p:sp>
        <p:nvSpPr>
          <p:cNvPr id="3" name="Content Placeholder 2"/>
          <p:cNvSpPr>
            <a:spLocks noGrp="1"/>
          </p:cNvSpPr>
          <p:nvPr>
            <p:ph idx="1"/>
          </p:nvPr>
        </p:nvSpPr>
        <p:spPr/>
        <p:txBody>
          <a:bodyPr/>
          <a:lstStyle/>
          <a:p>
            <a:pPr>
              <a:buNone/>
            </a:pPr>
            <a:r>
              <a:rPr lang="en-GB" dirty="0" smtClean="0"/>
              <a:t>According to WHO:</a:t>
            </a:r>
          </a:p>
          <a:p>
            <a:r>
              <a:rPr lang="en-GB" dirty="0" smtClean="0"/>
              <a:t>ADRs can be defined as Any response to a drug which is noxious and unintended and which occurs at doses normally used in Man for prophylaxis, diagnosis or therapy</a:t>
            </a:r>
            <a:endParaRPr lang="en-GB"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643192" cy="876712"/>
          </a:xfrm>
        </p:spPr>
        <p:txBody>
          <a:bodyPr>
            <a:normAutofit fontScale="90000"/>
          </a:bodyPr>
          <a:lstStyle/>
          <a:p>
            <a:r>
              <a:rPr lang="en-GB" dirty="0" smtClean="0"/>
              <a:t>Example: </a:t>
            </a:r>
            <a:r>
              <a:rPr lang="en-GB" cap="none" dirty="0" err="1" smtClean="0"/>
              <a:t>deprisoquine</a:t>
            </a:r>
            <a:r>
              <a:rPr lang="en-GB" cap="none" dirty="0" smtClean="0"/>
              <a:t> metabolism</a:t>
            </a:r>
            <a:endParaRPr lang="en-GB" dirty="0"/>
          </a:p>
        </p:txBody>
      </p:sp>
      <p:sp>
        <p:nvSpPr>
          <p:cNvPr id="3" name="Content Placeholder 2"/>
          <p:cNvSpPr>
            <a:spLocks noGrp="1"/>
          </p:cNvSpPr>
          <p:nvPr>
            <p:ph idx="1"/>
          </p:nvPr>
        </p:nvSpPr>
        <p:spPr/>
        <p:txBody>
          <a:bodyPr/>
          <a:lstStyle/>
          <a:p>
            <a:r>
              <a:rPr lang="en-GB" dirty="0" smtClean="0"/>
              <a:t>Poor </a:t>
            </a:r>
            <a:r>
              <a:rPr lang="en-GB" dirty="0" err="1" smtClean="0"/>
              <a:t>metabolizers</a:t>
            </a:r>
            <a:r>
              <a:rPr lang="en-GB" dirty="0" smtClean="0"/>
              <a:t> tend to have reduced first pass metabolism, increased plasma levels and exaggerated pharmacological response to </a:t>
            </a:r>
            <a:r>
              <a:rPr lang="en-GB" dirty="0" err="1" smtClean="0"/>
              <a:t>deprisoquine</a:t>
            </a:r>
            <a:r>
              <a:rPr lang="en-GB" dirty="0" smtClean="0"/>
              <a:t>, resulting in postural hypotension. By contrast rapid </a:t>
            </a:r>
            <a:r>
              <a:rPr lang="en-GB" dirty="0" err="1" smtClean="0"/>
              <a:t>metabolizers</a:t>
            </a:r>
            <a:r>
              <a:rPr lang="en-GB" dirty="0" smtClean="0"/>
              <a:t> may require higher doses for a standard effect </a:t>
            </a:r>
            <a:endParaRPr lang="en-GB"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751506"/>
          </a:xfrm>
        </p:spPr>
        <p:txBody>
          <a:bodyPr>
            <a:normAutofit/>
          </a:bodyPr>
          <a:lstStyle/>
          <a:p>
            <a:r>
              <a:rPr lang="en-US" dirty="0" smtClean="0"/>
              <a:t>hydrolysis</a:t>
            </a:r>
            <a:endParaRPr lang="en-US" dirty="0"/>
          </a:p>
        </p:txBody>
      </p:sp>
      <p:sp>
        <p:nvSpPr>
          <p:cNvPr id="3" name="Content Placeholder 2"/>
          <p:cNvSpPr>
            <a:spLocks noGrp="1"/>
          </p:cNvSpPr>
          <p:nvPr>
            <p:ph idx="1"/>
          </p:nvPr>
        </p:nvSpPr>
        <p:spPr>
          <a:xfrm>
            <a:off x="214282" y="1428736"/>
            <a:ext cx="7786742" cy="5214974"/>
          </a:xfrm>
        </p:spPr>
        <p:txBody>
          <a:bodyPr>
            <a:noAutofit/>
          </a:bodyPr>
          <a:lstStyle/>
          <a:p>
            <a:pPr>
              <a:lnSpc>
                <a:spcPct val="160000"/>
              </a:lnSpc>
            </a:pPr>
            <a:r>
              <a:rPr lang="en-US" sz="2400" dirty="0" smtClean="0"/>
              <a:t>Normally succinylcholine is metabolized in plasma by non-specific esterase called pseudocholinesterase</a:t>
            </a:r>
          </a:p>
          <a:p>
            <a:pPr>
              <a:lnSpc>
                <a:spcPct val="160000"/>
              </a:lnSpc>
            </a:pPr>
            <a:r>
              <a:rPr lang="en-US" sz="2400" dirty="0" smtClean="0"/>
              <a:t>Normally this metabolism is fast</a:t>
            </a:r>
          </a:p>
          <a:p>
            <a:pPr>
              <a:lnSpc>
                <a:spcPct val="160000"/>
              </a:lnSpc>
            </a:pPr>
            <a:r>
              <a:rPr lang="en-US" sz="2400" dirty="0" smtClean="0"/>
              <a:t>However in some individuals, the pseudocholinesterase is abnormal and does not metabolize the succinylcholine so rapidly</a:t>
            </a:r>
          </a:p>
          <a:p>
            <a:pPr>
              <a:lnSpc>
                <a:spcPct val="160000"/>
              </a:lnSpc>
            </a:pPr>
            <a:r>
              <a:rPr lang="en-US" sz="2400" dirty="0" smtClean="0"/>
              <a:t>So, the drug persist in the blood and continues to produce neuromuscular blocking for several hours.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nSpc>
                <a:spcPct val="160000"/>
              </a:lnSpc>
            </a:pPr>
            <a:r>
              <a:rPr lang="en-US" sz="2800" dirty="0" smtClean="0"/>
              <a:t>This result in respiratory paralysis (</a:t>
            </a:r>
            <a:r>
              <a:rPr lang="en-US" sz="2800" dirty="0" err="1" smtClean="0"/>
              <a:t>Scoline</a:t>
            </a:r>
            <a:r>
              <a:rPr lang="en-US" sz="2800" dirty="0" smtClean="0"/>
              <a:t> apnoea)</a:t>
            </a:r>
          </a:p>
          <a:p>
            <a:pPr>
              <a:lnSpc>
                <a:spcPct val="160000"/>
              </a:lnSpc>
            </a:pPr>
            <a:r>
              <a:rPr lang="en-US" sz="2800" dirty="0" smtClean="0"/>
              <a:t>Requires prolonged </a:t>
            </a:r>
            <a:r>
              <a:rPr lang="en-US" sz="2800" dirty="0" err="1" smtClean="0"/>
              <a:t>ventillation</a:t>
            </a:r>
            <a:r>
              <a:rPr lang="en-US" sz="2800" dirty="0" smtClean="0"/>
              <a:t> until it is cleared from the blood</a:t>
            </a:r>
          </a:p>
          <a:p>
            <a:pPr>
              <a:lnSpc>
                <a:spcPct val="160000"/>
              </a:lnSpc>
            </a:pPr>
            <a:r>
              <a:rPr lang="en-US" sz="2800" dirty="0" smtClean="0"/>
              <a:t>This abnormality is inherited in an autosomal recessive fashion</a:t>
            </a:r>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2">
                    <a:lumMod val="75000"/>
                  </a:schemeClr>
                </a:solidFill>
              </a:rPr>
              <a:t> Acetylation</a:t>
            </a:r>
            <a:endParaRPr lang="en-US" dirty="0">
              <a:solidFill>
                <a:schemeClr val="bg2">
                  <a:lumMod val="75000"/>
                </a:schemeClr>
              </a:solidFill>
            </a:endParaRPr>
          </a:p>
        </p:txBody>
      </p:sp>
      <p:sp>
        <p:nvSpPr>
          <p:cNvPr id="3" name="Content Placeholder 2"/>
          <p:cNvSpPr>
            <a:spLocks noGrp="1"/>
          </p:cNvSpPr>
          <p:nvPr>
            <p:ph idx="1"/>
          </p:nvPr>
        </p:nvSpPr>
        <p:spPr/>
        <p:txBody>
          <a:bodyPr>
            <a:normAutofit/>
          </a:bodyPr>
          <a:lstStyle/>
          <a:p>
            <a:pPr algn="just">
              <a:lnSpc>
                <a:spcPct val="150000"/>
              </a:lnSpc>
            </a:pPr>
            <a:r>
              <a:rPr lang="en-US" dirty="0" smtClean="0"/>
              <a:t>Several drugs are acetylated by the hepatic cytosolic isoform NAT2 of the enzyme N-acetyltransferase</a:t>
            </a:r>
          </a:p>
          <a:p>
            <a:pPr algn="just">
              <a:lnSpc>
                <a:spcPct val="150000"/>
              </a:lnSpc>
            </a:pPr>
            <a:r>
              <a:rPr lang="en-US" dirty="0" smtClean="0"/>
              <a:t>Drugs whose acetylation  is genetically determined in this way are, isoniazide, hydralazine, procainamide, </a:t>
            </a:r>
            <a:r>
              <a:rPr lang="en-US" dirty="0" err="1" smtClean="0"/>
              <a:t>dapsone</a:t>
            </a:r>
            <a:r>
              <a:rPr lang="en-US" dirty="0" smtClean="0"/>
              <a:t>, and some sulfonamides.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680068"/>
          </a:xfrm>
        </p:spPr>
        <p:txBody>
          <a:bodyPr/>
          <a:lstStyle/>
          <a:p>
            <a:endParaRPr lang="en-US" dirty="0"/>
          </a:p>
        </p:txBody>
      </p:sp>
      <p:sp>
        <p:nvSpPr>
          <p:cNvPr id="3" name="Content Placeholder 2"/>
          <p:cNvSpPr>
            <a:spLocks noGrp="1"/>
          </p:cNvSpPr>
          <p:nvPr>
            <p:ph idx="1"/>
          </p:nvPr>
        </p:nvSpPr>
        <p:spPr>
          <a:xfrm>
            <a:off x="457200" y="1556792"/>
            <a:ext cx="7543824" cy="4898944"/>
          </a:xfrm>
        </p:spPr>
        <p:txBody>
          <a:bodyPr>
            <a:normAutofit/>
          </a:bodyPr>
          <a:lstStyle/>
          <a:p>
            <a:pPr>
              <a:lnSpc>
                <a:spcPct val="150000"/>
              </a:lnSpc>
            </a:pPr>
            <a:r>
              <a:rPr lang="en-US" dirty="0" smtClean="0"/>
              <a:t>The clinical consequence of these differences are that in slow acetylators there may be enhanced response to </a:t>
            </a:r>
            <a:r>
              <a:rPr lang="en-US" dirty="0" err="1" smtClean="0"/>
              <a:t>ttt</a:t>
            </a:r>
            <a:r>
              <a:rPr lang="en-US" dirty="0" smtClean="0"/>
              <a:t> but also an increased risk of drug toxicity.</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nSpc>
                <a:spcPct val="150000"/>
              </a:lnSpc>
            </a:pPr>
            <a:r>
              <a:rPr lang="en-US" dirty="0" smtClean="0"/>
              <a:t>Thus, slow acetylators are reported to require lower doses of INH and hydralazine than fast acetylators in </a:t>
            </a:r>
            <a:r>
              <a:rPr lang="en-US" dirty="0" err="1" smtClean="0"/>
              <a:t>ttt</a:t>
            </a:r>
            <a:r>
              <a:rPr lang="en-US" dirty="0" smtClean="0"/>
              <a:t> of TB and hypertension, respectively</a:t>
            </a:r>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nSpc>
                <a:spcPct val="150000"/>
              </a:lnSpc>
            </a:pPr>
            <a:r>
              <a:rPr lang="en-US" dirty="0" smtClean="0"/>
              <a:t>The </a:t>
            </a:r>
            <a:r>
              <a:rPr lang="en-US" dirty="0" err="1" smtClean="0"/>
              <a:t>acetylator</a:t>
            </a:r>
            <a:r>
              <a:rPr lang="en-US" dirty="0" smtClean="0"/>
              <a:t> status of an individual can be determined by giving a sulfonamide orally and measuring the relative proportions of acetylated and total sulfonamide in a sample of urine passed 5-6 h later. </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Glucuronidation</a:t>
            </a:r>
            <a:endParaRPr lang="en-GB" dirty="0"/>
          </a:p>
        </p:txBody>
      </p:sp>
      <p:sp>
        <p:nvSpPr>
          <p:cNvPr id="3" name="Content Placeholder 2"/>
          <p:cNvSpPr>
            <a:spLocks noGrp="1"/>
          </p:cNvSpPr>
          <p:nvPr>
            <p:ph idx="1"/>
          </p:nvPr>
        </p:nvSpPr>
        <p:spPr/>
        <p:txBody>
          <a:bodyPr/>
          <a:lstStyle/>
          <a:p>
            <a:r>
              <a:rPr lang="en-GB" dirty="0" smtClean="0"/>
              <a:t>Some drugs (</a:t>
            </a:r>
            <a:r>
              <a:rPr lang="en-GB" dirty="0" err="1" smtClean="0"/>
              <a:t>e.g</a:t>
            </a:r>
            <a:r>
              <a:rPr lang="en-GB" dirty="0" smtClean="0"/>
              <a:t> morphine, </a:t>
            </a:r>
            <a:r>
              <a:rPr lang="en-GB" dirty="0" err="1" smtClean="0"/>
              <a:t>paracetamol</a:t>
            </a:r>
            <a:r>
              <a:rPr lang="en-GB" dirty="0" smtClean="0"/>
              <a:t> and </a:t>
            </a:r>
            <a:r>
              <a:rPr lang="en-GB" dirty="0" err="1" smtClean="0"/>
              <a:t>ethinylestradiol</a:t>
            </a:r>
            <a:r>
              <a:rPr lang="en-GB" dirty="0" smtClean="0"/>
              <a:t>) are eliminated by </a:t>
            </a:r>
            <a:r>
              <a:rPr lang="en-GB" dirty="0" err="1" smtClean="0"/>
              <a:t>glucuronide</a:t>
            </a:r>
            <a:r>
              <a:rPr lang="en-GB" dirty="0" smtClean="0"/>
              <a:t> </a:t>
            </a:r>
            <a:r>
              <a:rPr lang="en-GB" dirty="0" err="1" smtClean="0"/>
              <a:t>conjucates</a:t>
            </a:r>
            <a:r>
              <a:rPr lang="en-GB" dirty="0" smtClean="0"/>
              <a:t>. </a:t>
            </a:r>
          </a:p>
          <a:p>
            <a:r>
              <a:rPr lang="en-GB" dirty="0" err="1" smtClean="0"/>
              <a:t>Glucuronyltransferases</a:t>
            </a:r>
            <a:r>
              <a:rPr lang="en-GB" dirty="0" smtClean="0"/>
              <a:t> are inducible and administration of inducing drug can lead to loss of efficacy</a:t>
            </a:r>
            <a:endParaRPr lang="en-GB"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Mechanisms of type B ADRs</a:t>
            </a:r>
            <a:endParaRPr lang="en-GB" dirty="0"/>
          </a:p>
        </p:txBody>
      </p:sp>
      <p:sp>
        <p:nvSpPr>
          <p:cNvPr id="3" name="Content Placeholder 2"/>
          <p:cNvSpPr>
            <a:spLocks noGrp="1"/>
          </p:cNvSpPr>
          <p:nvPr>
            <p:ph idx="1"/>
          </p:nvPr>
        </p:nvSpPr>
        <p:spPr/>
        <p:txBody>
          <a:bodyPr/>
          <a:lstStyle/>
          <a:p>
            <a:r>
              <a:rPr lang="en-GB" dirty="0" smtClean="0"/>
              <a:t>Pharmaceutical causes</a:t>
            </a:r>
          </a:p>
          <a:p>
            <a:endParaRPr lang="en-GB" dirty="0" smtClean="0"/>
          </a:p>
          <a:p>
            <a:r>
              <a:rPr lang="en-GB" dirty="0" smtClean="0"/>
              <a:t>Pharmacokinetic causes</a:t>
            </a:r>
          </a:p>
          <a:p>
            <a:endParaRPr lang="en-GB" dirty="0" smtClean="0"/>
          </a:p>
          <a:p>
            <a:r>
              <a:rPr lang="en-GB" dirty="0" err="1" smtClean="0"/>
              <a:t>Pharmacodynamic</a:t>
            </a:r>
            <a:r>
              <a:rPr lang="en-GB" dirty="0" smtClean="0"/>
              <a:t> causes</a:t>
            </a:r>
          </a:p>
          <a:p>
            <a:endParaRPr lang="en-GB"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Pharmaceutical Causes</a:t>
            </a:r>
            <a:endParaRPr lang="en-GB" dirty="0"/>
          </a:p>
        </p:txBody>
      </p:sp>
      <p:sp>
        <p:nvSpPr>
          <p:cNvPr id="3" name="Content Placeholder 2"/>
          <p:cNvSpPr>
            <a:spLocks noGrp="1"/>
          </p:cNvSpPr>
          <p:nvPr>
            <p:ph idx="1"/>
          </p:nvPr>
        </p:nvSpPr>
        <p:spPr/>
        <p:txBody>
          <a:bodyPr/>
          <a:lstStyle/>
          <a:p>
            <a:r>
              <a:rPr lang="en-GB" dirty="0" smtClean="0"/>
              <a:t>Presence of degradation products of active constituents </a:t>
            </a:r>
          </a:p>
          <a:p>
            <a:r>
              <a:rPr lang="en-GB" dirty="0" smtClean="0"/>
              <a:t>Non-drug components (</a:t>
            </a:r>
            <a:r>
              <a:rPr lang="en-GB" dirty="0" err="1" smtClean="0"/>
              <a:t>excepients</a:t>
            </a:r>
            <a:r>
              <a:rPr lang="en-GB" dirty="0" smtClean="0"/>
              <a:t>, colouring agents, preservatives…etc)</a:t>
            </a:r>
          </a:p>
          <a:p>
            <a:endParaRPr lang="en-GB" dirty="0" smtClean="0"/>
          </a:p>
          <a:p>
            <a:r>
              <a:rPr lang="en-GB" dirty="0" smtClean="0"/>
              <a:t>Example: in 1937: USA</a:t>
            </a:r>
          </a:p>
          <a:p>
            <a:r>
              <a:rPr lang="en-GB" altLang="ar-SA" sz="2800" dirty="0" smtClean="0">
                <a:solidFill>
                  <a:srgbClr val="FF0000"/>
                </a:solidFill>
              </a:rPr>
              <a:t>105</a:t>
            </a:r>
            <a:r>
              <a:rPr lang="en-GB" altLang="ar-SA" sz="2800" dirty="0" smtClean="0"/>
              <a:t> lethal cases </a:t>
            </a:r>
            <a:r>
              <a:rPr lang="en-GB" altLang="ar-SA" sz="2800" dirty="0" err="1" smtClean="0"/>
              <a:t>diethylenglycol</a:t>
            </a:r>
            <a:r>
              <a:rPr lang="en-GB" altLang="ar-SA" sz="2800" dirty="0" smtClean="0"/>
              <a:t> was used to </a:t>
            </a:r>
            <a:r>
              <a:rPr lang="en-GB" altLang="ar-SA" sz="2800" dirty="0" err="1" smtClean="0"/>
              <a:t>solubilize</a:t>
            </a:r>
            <a:r>
              <a:rPr lang="en-GB" altLang="ar-SA" sz="2800" dirty="0" smtClean="0"/>
              <a:t> </a:t>
            </a:r>
            <a:r>
              <a:rPr lang="en-GB" altLang="ar-SA" sz="2800" dirty="0" err="1" smtClean="0"/>
              <a:t>sulphanilamides</a:t>
            </a:r>
            <a:endParaRPr lang="en-GB" altLang="ar-SA" sz="2800" dirty="0" smtClean="0"/>
          </a:p>
          <a:p>
            <a:endParaRPr lang="en-GB"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Incidence Of ADRs</a:t>
            </a:r>
            <a:endParaRPr lang="en-US" cap="none" dirty="0"/>
          </a:p>
        </p:txBody>
      </p:sp>
      <p:sp>
        <p:nvSpPr>
          <p:cNvPr id="3" name="Content Placeholder 2"/>
          <p:cNvSpPr>
            <a:spLocks noGrp="1"/>
          </p:cNvSpPr>
          <p:nvPr>
            <p:ph idx="1"/>
          </p:nvPr>
        </p:nvSpPr>
        <p:spPr/>
        <p:txBody>
          <a:bodyPr/>
          <a:lstStyle/>
          <a:p>
            <a:r>
              <a:rPr lang="en-US" dirty="0" smtClean="0"/>
              <a:t>It is very difficult to be certain how commonly ADRs occur</a:t>
            </a:r>
          </a:p>
          <a:p>
            <a:pPr algn="just"/>
            <a:r>
              <a:rPr lang="en-US" dirty="0" smtClean="0"/>
              <a:t>The following are representative figures:</a:t>
            </a:r>
          </a:p>
          <a:p>
            <a:pPr algn="just">
              <a:buFont typeface="Wingdings" pitchFamily="2" charset="2"/>
              <a:buChar char="§"/>
            </a:pPr>
            <a:r>
              <a:rPr lang="en-US" dirty="0" smtClean="0"/>
              <a:t>Hospital in-patients: 10-20% suffer ADRs</a:t>
            </a:r>
          </a:p>
          <a:p>
            <a:pPr algn="just">
              <a:buFont typeface="Wingdings" pitchFamily="2" charset="2"/>
              <a:buChar char="§"/>
            </a:pPr>
            <a:r>
              <a:rPr lang="en-US" dirty="0" smtClean="0"/>
              <a:t>Death in Hospital in-patients: 0.24-2.9% are due to ADRs</a:t>
            </a:r>
          </a:p>
          <a:p>
            <a:pPr algn="just">
              <a:buFont typeface="Wingdings" pitchFamily="2" charset="2"/>
              <a:buChar char="§"/>
            </a:pPr>
            <a:r>
              <a:rPr lang="en-US" dirty="0" smtClean="0"/>
              <a:t>Hospital admission: 0.3-5% of hospital admission are due to ADRs</a:t>
            </a:r>
          </a:p>
          <a:p>
            <a:pPr algn="just">
              <a:buNone/>
            </a:pPr>
            <a:r>
              <a:rPr lang="en-US" dirty="0" smtClean="0"/>
              <a:t>Therefore, ADRs are a considerable problem </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Pharmacokinetic causes</a:t>
            </a:r>
            <a:endParaRPr lang="en-GB" dirty="0"/>
          </a:p>
        </p:txBody>
      </p:sp>
      <p:sp>
        <p:nvSpPr>
          <p:cNvPr id="3" name="Content Placeholder 2"/>
          <p:cNvSpPr>
            <a:spLocks noGrp="1"/>
          </p:cNvSpPr>
          <p:nvPr>
            <p:ph idx="1"/>
          </p:nvPr>
        </p:nvSpPr>
        <p:spPr/>
        <p:txBody>
          <a:bodyPr/>
          <a:lstStyle/>
          <a:p>
            <a:r>
              <a:rPr lang="en-GB" dirty="0" smtClean="0"/>
              <a:t>No documented type B adverse reactions that can be attributed to abnormalities of absorption or distribution</a:t>
            </a:r>
          </a:p>
          <a:p>
            <a:r>
              <a:rPr lang="en-GB" dirty="0" smtClean="0"/>
              <a:t>Mostly , </a:t>
            </a:r>
            <a:r>
              <a:rPr lang="en-GB" dirty="0" err="1" smtClean="0"/>
              <a:t>bioactivation</a:t>
            </a:r>
            <a:r>
              <a:rPr lang="en-GB" dirty="0" smtClean="0"/>
              <a:t> of drugs to yield reactive species is responsible for type B ADRs. Bioactive metabolite lead to direct or immune-mediated toxicity</a:t>
            </a:r>
          </a:p>
          <a:p>
            <a:r>
              <a:rPr lang="en-GB" dirty="0" smtClean="0"/>
              <a:t>Examples : Halothane( </a:t>
            </a:r>
            <a:r>
              <a:rPr lang="en-GB" dirty="0" err="1" smtClean="0"/>
              <a:t>hepatotoxicity</a:t>
            </a:r>
            <a:r>
              <a:rPr lang="en-GB" dirty="0" smtClean="0"/>
              <a:t>)</a:t>
            </a:r>
          </a:p>
          <a:p>
            <a:r>
              <a:rPr lang="en-GB" dirty="0" err="1" smtClean="0"/>
              <a:t>Carbamazepine</a:t>
            </a:r>
            <a:r>
              <a:rPr lang="en-GB" dirty="0" smtClean="0"/>
              <a:t> ( Hypersensitivity Rx)</a:t>
            </a:r>
          </a:p>
          <a:p>
            <a:r>
              <a:rPr lang="en-GB" dirty="0" err="1" smtClean="0"/>
              <a:t>Clozapine</a:t>
            </a:r>
            <a:r>
              <a:rPr lang="en-GB" dirty="0" smtClean="0"/>
              <a:t>( </a:t>
            </a:r>
            <a:r>
              <a:rPr lang="en-GB" dirty="0" err="1" smtClean="0"/>
              <a:t>agranulocytosis</a:t>
            </a:r>
            <a:r>
              <a:rPr lang="en-GB" dirty="0" smtClean="0"/>
              <a:t>)</a:t>
            </a:r>
            <a:endParaRPr lang="en-GB"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5728"/>
            <a:ext cx="8143932" cy="1143000"/>
          </a:xfrm>
        </p:spPr>
        <p:txBody>
          <a:bodyPr>
            <a:normAutofit fontScale="90000"/>
          </a:bodyPr>
          <a:lstStyle/>
          <a:p>
            <a:r>
              <a:rPr lang="en-US" cap="none" dirty="0" err="1" smtClean="0">
                <a:solidFill>
                  <a:srgbClr val="FF0000"/>
                </a:solidFill>
              </a:rPr>
              <a:t>Pharmacodynamic</a:t>
            </a:r>
            <a:r>
              <a:rPr lang="en-US" cap="none" dirty="0" smtClean="0">
                <a:solidFill>
                  <a:srgbClr val="FF0000"/>
                </a:solidFill>
              </a:rPr>
              <a:t> Genetic Variations</a:t>
            </a:r>
            <a:endParaRPr lang="en-US" dirty="0"/>
          </a:p>
        </p:txBody>
      </p:sp>
      <p:sp>
        <p:nvSpPr>
          <p:cNvPr id="3" name="Content Placeholder 2"/>
          <p:cNvSpPr>
            <a:spLocks noGrp="1"/>
          </p:cNvSpPr>
          <p:nvPr>
            <p:ph idx="1"/>
          </p:nvPr>
        </p:nvSpPr>
        <p:spPr/>
        <p:txBody>
          <a:bodyPr/>
          <a:lstStyle/>
          <a:p>
            <a:pPr>
              <a:lnSpc>
                <a:spcPct val="200000"/>
              </a:lnSpc>
            </a:pPr>
            <a:r>
              <a:rPr lang="en-US" dirty="0" smtClean="0"/>
              <a:t>Some individuals have biochemical or physiological abnormalities that make them peculiarly sensitive or resistant to the effects of certain drugs</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2">
                    <a:lumMod val="75000"/>
                  </a:schemeClr>
                </a:solidFill>
              </a:rPr>
              <a:t>1- Red cell enzyme defects</a:t>
            </a:r>
            <a:endParaRPr lang="en-US" dirty="0"/>
          </a:p>
        </p:txBody>
      </p:sp>
      <p:sp>
        <p:nvSpPr>
          <p:cNvPr id="3" name="Content Placeholder 2"/>
          <p:cNvSpPr>
            <a:spLocks noGrp="1"/>
          </p:cNvSpPr>
          <p:nvPr>
            <p:ph idx="1"/>
          </p:nvPr>
        </p:nvSpPr>
        <p:spPr/>
        <p:txBody>
          <a:bodyPr/>
          <a:lstStyle/>
          <a:p>
            <a:r>
              <a:rPr lang="en-US" dirty="0" smtClean="0"/>
              <a:t>Unusual drug Rx can occur in individuals whose RBCs are deficient in any one of three different but functionally related enzymes</a:t>
            </a:r>
          </a:p>
          <a:p>
            <a:endParaRPr lang="en-US" dirty="0" smtClean="0"/>
          </a:p>
          <a:p>
            <a:pPr>
              <a:buNone/>
            </a:pPr>
            <a:r>
              <a:rPr lang="en-US" dirty="0" smtClean="0"/>
              <a:t>1- G6PD</a:t>
            </a:r>
          </a:p>
          <a:p>
            <a:pPr>
              <a:buNone/>
            </a:pPr>
            <a:r>
              <a:rPr lang="en-US" dirty="0" smtClean="0"/>
              <a:t>2- GSH reductase</a:t>
            </a:r>
          </a:p>
          <a:p>
            <a:pPr>
              <a:buNone/>
            </a:pPr>
            <a:r>
              <a:rPr lang="en-US" dirty="0" smtClean="0"/>
              <a:t>3- </a:t>
            </a:r>
            <a:r>
              <a:rPr lang="en-US" dirty="0" err="1" smtClean="0"/>
              <a:t>methemoglobin</a:t>
            </a:r>
            <a:r>
              <a:rPr lang="en-US" dirty="0" smtClean="0"/>
              <a:t> reductase</a:t>
            </a:r>
          </a:p>
          <a:p>
            <a:pPr>
              <a:buNone/>
            </a:pPr>
            <a:endParaRPr lang="en-US"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894382"/>
          </a:xfrm>
        </p:spPr>
        <p:txBody>
          <a:bodyPr>
            <a:noAutofit/>
          </a:bodyPr>
          <a:lstStyle/>
          <a:p>
            <a:pPr algn="ctr"/>
            <a:r>
              <a:rPr lang="en-US" sz="4000" dirty="0" smtClean="0">
                <a:solidFill>
                  <a:srgbClr val="00B0F0"/>
                </a:solidFill>
              </a:rPr>
              <a:t>A- G6PD</a:t>
            </a:r>
            <a:endParaRPr lang="en-US" sz="4000" dirty="0">
              <a:solidFill>
                <a:srgbClr val="00B0F0"/>
              </a:solidFill>
            </a:endParaRPr>
          </a:p>
        </p:txBody>
      </p:sp>
      <p:sp>
        <p:nvSpPr>
          <p:cNvPr id="3" name="Content Placeholder 2"/>
          <p:cNvSpPr>
            <a:spLocks noGrp="1"/>
          </p:cNvSpPr>
          <p:nvPr>
            <p:ph idx="1"/>
          </p:nvPr>
        </p:nvSpPr>
        <p:spPr>
          <a:xfrm>
            <a:off x="323528" y="1214422"/>
            <a:ext cx="7920880" cy="5241314"/>
          </a:xfrm>
        </p:spPr>
        <p:txBody>
          <a:bodyPr>
            <a:normAutofit fontScale="92500" lnSpcReduction="20000"/>
          </a:bodyPr>
          <a:lstStyle/>
          <a:p>
            <a:pPr>
              <a:lnSpc>
                <a:spcPct val="150000"/>
              </a:lnSpc>
            </a:pPr>
            <a:r>
              <a:rPr lang="en-US" dirty="0" smtClean="0"/>
              <a:t>Lack of G6PD in RBCs results in reduced production of NADPH</a:t>
            </a:r>
          </a:p>
          <a:p>
            <a:pPr>
              <a:lnSpc>
                <a:spcPct val="150000"/>
              </a:lnSpc>
            </a:pPr>
            <a:r>
              <a:rPr lang="en-GB" dirty="0" smtClean="0">
                <a:solidFill>
                  <a:srgbClr val="252525"/>
                </a:solidFill>
                <a:latin typeface="Arial"/>
              </a:rPr>
              <a:t>D-glucose 6-phosphate + NADP</a:t>
            </a:r>
            <a:r>
              <a:rPr lang="en-GB" baseline="30000" dirty="0" smtClean="0">
                <a:solidFill>
                  <a:srgbClr val="252525"/>
                </a:solidFill>
                <a:latin typeface="Arial"/>
              </a:rPr>
              <a:t>+</a:t>
            </a:r>
            <a:r>
              <a:rPr lang="en-GB" dirty="0" smtClean="0">
                <a:solidFill>
                  <a:srgbClr val="252525"/>
                </a:solidFill>
                <a:latin typeface="Arial"/>
              </a:rPr>
              <a:t>  ↔ 6-phospho-D-glucono-1,5-lactone + NADPH + H</a:t>
            </a:r>
            <a:r>
              <a:rPr lang="en-GB" baseline="30000" dirty="0" smtClean="0">
                <a:solidFill>
                  <a:srgbClr val="252525"/>
                </a:solidFill>
                <a:latin typeface="Arial"/>
              </a:rPr>
              <a:t>+</a:t>
            </a:r>
            <a:endParaRPr lang="en-US" dirty="0" smtClean="0"/>
          </a:p>
          <a:p>
            <a:pPr>
              <a:lnSpc>
                <a:spcPct val="150000"/>
              </a:lnSpc>
            </a:pPr>
            <a:r>
              <a:rPr lang="en-US" dirty="0" smtClean="0"/>
              <a:t>Consequently oxidized GSSG accumulate</a:t>
            </a:r>
          </a:p>
          <a:p>
            <a:pPr>
              <a:lnSpc>
                <a:spcPct val="150000"/>
              </a:lnSpc>
            </a:pPr>
            <a:r>
              <a:rPr lang="en-US" dirty="0" smtClean="0"/>
              <a:t>If RBCs exposed to oxidizing agents, hemolysis occur, probably because of unopposed oxidation of SH </a:t>
            </a:r>
            <a:r>
              <a:rPr lang="en-US" dirty="0" err="1" smtClean="0"/>
              <a:t>gps</a:t>
            </a:r>
            <a:r>
              <a:rPr lang="en-US" dirty="0" smtClean="0"/>
              <a:t> in the cell membrane, which are normally kept in reduced form by the continuous availability of reduced GSH</a:t>
            </a:r>
          </a:p>
          <a:p>
            <a:pPr>
              <a:buNone/>
            </a:pP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1618" name="Picture 2" descr="Pathology of G6PD deficiency.png"/>
          <p:cNvPicPr>
            <a:picLocks noChangeAspect="1" noChangeArrowheads="1"/>
          </p:cNvPicPr>
          <p:nvPr/>
        </p:nvPicPr>
        <p:blipFill>
          <a:blip r:embed="rId2" cstate="print"/>
          <a:srcRect/>
          <a:stretch>
            <a:fillRect/>
          </a:stretch>
        </p:blipFill>
        <p:spPr bwMode="auto">
          <a:xfrm>
            <a:off x="1379711" y="95012"/>
            <a:ext cx="4272409" cy="6718364"/>
          </a:xfrm>
          <a:prstGeom prst="rect">
            <a:avLst/>
          </a:prstGeom>
          <a:noFill/>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42918"/>
            <a:ext cx="7543824" cy="6000792"/>
          </a:xfrm>
        </p:spPr>
        <p:txBody>
          <a:bodyPr>
            <a:normAutofit/>
          </a:bodyPr>
          <a:lstStyle/>
          <a:p>
            <a:pPr>
              <a:lnSpc>
                <a:spcPct val="150000"/>
              </a:lnSpc>
            </a:pPr>
            <a:r>
              <a:rPr lang="en-US" dirty="0" smtClean="0"/>
              <a:t>The  genetic basis for the abnormal enzyme being heterogenous, most of the variations causing the enzyme to be unstable</a:t>
            </a:r>
          </a:p>
          <a:p>
            <a:pPr>
              <a:lnSpc>
                <a:spcPct val="150000"/>
              </a:lnSpc>
            </a:pPr>
            <a:r>
              <a:rPr lang="en-US" dirty="0" smtClean="0"/>
              <a:t>Severe hemolysis occurs on the first administration and is maintained with continued administration</a:t>
            </a:r>
          </a:p>
          <a:p>
            <a:pPr>
              <a:lnSpc>
                <a:spcPct val="150000"/>
              </a:lnSpc>
            </a:pPr>
            <a:r>
              <a:rPr lang="en-US" dirty="0" smtClean="0"/>
              <a:t>The Rx is sometimes called ‘</a:t>
            </a:r>
            <a:r>
              <a:rPr lang="en-US" dirty="0" err="1" smtClean="0"/>
              <a:t>Favism</a:t>
            </a:r>
            <a:r>
              <a:rPr lang="en-US" dirty="0" smtClean="0"/>
              <a:t>’ because it results from eating broad beans which contain an oxidant alkaloid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894382"/>
          </a:xfrm>
        </p:spPr>
        <p:txBody>
          <a:bodyPr>
            <a:normAutofit fontScale="90000"/>
          </a:bodyPr>
          <a:lstStyle/>
          <a:p>
            <a:pPr algn="ctr"/>
            <a:r>
              <a:rPr lang="en-US" sz="3600" dirty="0" smtClean="0">
                <a:solidFill>
                  <a:srgbClr val="00B0F0"/>
                </a:solidFill>
              </a:rPr>
              <a:t>B- Glutathione reductase deficiency</a:t>
            </a:r>
            <a:endParaRPr lang="en-US" b="0" dirty="0"/>
          </a:p>
        </p:txBody>
      </p:sp>
      <p:sp>
        <p:nvSpPr>
          <p:cNvPr id="3" name="Content Placeholder 2"/>
          <p:cNvSpPr>
            <a:spLocks noGrp="1"/>
          </p:cNvSpPr>
          <p:nvPr>
            <p:ph idx="1"/>
          </p:nvPr>
        </p:nvSpPr>
        <p:spPr>
          <a:xfrm>
            <a:off x="457200" y="1609416"/>
            <a:ext cx="7571184" cy="4846320"/>
          </a:xfrm>
        </p:spPr>
        <p:txBody>
          <a:bodyPr/>
          <a:lstStyle/>
          <a:p>
            <a:pPr>
              <a:lnSpc>
                <a:spcPct val="150000"/>
              </a:lnSpc>
            </a:pPr>
            <a:r>
              <a:rPr lang="en-US" dirty="0" smtClean="0"/>
              <a:t>This enzyme deficiency results in a deficiency in reduced GSH and hemolysis will then result from the effects of the oxidizing agents</a:t>
            </a:r>
          </a:p>
          <a:p>
            <a:pPr>
              <a:lnSpc>
                <a:spcPct val="150000"/>
              </a:lnSpc>
            </a:pPr>
            <a:r>
              <a:rPr lang="en-US" dirty="0" smtClean="0"/>
              <a:t>In addition, warfarin and phenylbutazone have also been implicated</a:t>
            </a:r>
          </a:p>
          <a:p>
            <a:r>
              <a:rPr lang="en-US" dirty="0" smtClean="0"/>
              <a:t>The defect has autosomal dominant inheritance</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4000" dirty="0" smtClean="0">
                <a:solidFill>
                  <a:srgbClr val="00B0F0"/>
                </a:solidFill>
              </a:rPr>
              <a:t>c- </a:t>
            </a:r>
            <a:r>
              <a:rPr lang="en-US" sz="4000" dirty="0" err="1" smtClean="0">
                <a:solidFill>
                  <a:srgbClr val="00B0F0"/>
                </a:solidFill>
              </a:rPr>
              <a:t>Methemoglobin</a:t>
            </a:r>
            <a:r>
              <a:rPr lang="en-US" sz="4000" dirty="0" smtClean="0">
                <a:solidFill>
                  <a:srgbClr val="00B0F0"/>
                </a:solidFill>
              </a:rPr>
              <a:t> reductase deficiency</a:t>
            </a:r>
            <a:endParaRPr lang="en-US" dirty="0"/>
          </a:p>
        </p:txBody>
      </p:sp>
      <p:sp>
        <p:nvSpPr>
          <p:cNvPr id="3" name="Content Placeholder 2"/>
          <p:cNvSpPr>
            <a:spLocks noGrp="1"/>
          </p:cNvSpPr>
          <p:nvPr>
            <p:ph idx="1"/>
          </p:nvPr>
        </p:nvSpPr>
        <p:spPr/>
        <p:txBody>
          <a:bodyPr>
            <a:normAutofit fontScale="70000" lnSpcReduction="20000"/>
          </a:bodyPr>
          <a:lstStyle/>
          <a:p>
            <a:r>
              <a:rPr lang="en-GB" b="1" dirty="0" err="1" smtClean="0"/>
              <a:t>methemoglobin</a:t>
            </a:r>
            <a:r>
              <a:rPr lang="en-GB" b="1" dirty="0" smtClean="0"/>
              <a:t> </a:t>
            </a:r>
            <a:r>
              <a:rPr lang="en-GB" b="1" dirty="0" err="1" smtClean="0"/>
              <a:t>reductase</a:t>
            </a:r>
            <a:r>
              <a:rPr lang="en-GB" dirty="0" smtClean="0"/>
              <a:t> is a </a:t>
            </a:r>
            <a:r>
              <a:rPr lang="en-GB" dirty="0" smtClean="0">
                <a:hlinkClick r:id="rId3" tooltip="NADH"/>
              </a:rPr>
              <a:t>NADH</a:t>
            </a:r>
            <a:r>
              <a:rPr lang="en-GB" dirty="0" smtClean="0"/>
              <a:t>-dependent </a:t>
            </a:r>
            <a:r>
              <a:rPr lang="en-GB" dirty="0" smtClean="0">
                <a:hlinkClick r:id="rId4" tooltip="Enzyme"/>
              </a:rPr>
              <a:t>enzyme</a:t>
            </a:r>
            <a:r>
              <a:rPr lang="en-GB" dirty="0" smtClean="0"/>
              <a:t> that </a:t>
            </a:r>
            <a:r>
              <a:rPr lang="en-GB" dirty="0" err="1" smtClean="0"/>
              <a:t>converts</a:t>
            </a:r>
            <a:r>
              <a:rPr lang="en-GB" dirty="0" err="1" smtClean="0">
                <a:hlinkClick r:id="rId5" tooltip="Methemoglobin"/>
              </a:rPr>
              <a:t>methemoglobin</a:t>
            </a:r>
            <a:r>
              <a:rPr lang="en-GB" dirty="0" smtClean="0"/>
              <a:t> to </a:t>
            </a:r>
            <a:r>
              <a:rPr lang="en-GB" dirty="0" err="1" smtClean="0">
                <a:hlinkClick r:id="rId6" tooltip="Hemoglobin"/>
              </a:rPr>
              <a:t>hemoglobin</a:t>
            </a:r>
            <a:r>
              <a:rPr lang="en-GB" dirty="0" smtClean="0"/>
              <a:t>. It contains </a:t>
            </a:r>
            <a:r>
              <a:rPr lang="en-GB" dirty="0" smtClean="0">
                <a:hlinkClick r:id="rId7" tooltip="FAD"/>
              </a:rPr>
              <a:t>FAD</a:t>
            </a:r>
            <a:r>
              <a:rPr lang="en-GB" dirty="0" smtClean="0"/>
              <a:t> and catalyzes the reaction:</a:t>
            </a:r>
          </a:p>
          <a:p>
            <a:r>
              <a:rPr lang="en-GB" dirty="0" smtClean="0"/>
              <a:t>NADH + H</a:t>
            </a:r>
            <a:r>
              <a:rPr lang="en-GB" baseline="30000" dirty="0" smtClean="0"/>
              <a:t>+</a:t>
            </a:r>
            <a:r>
              <a:rPr lang="en-GB" dirty="0" smtClean="0"/>
              <a:t> + 2 </a:t>
            </a:r>
            <a:r>
              <a:rPr lang="en-GB" dirty="0" err="1" smtClean="0"/>
              <a:t>ferricytochrome</a:t>
            </a:r>
            <a:r>
              <a:rPr lang="en-GB" dirty="0" smtClean="0"/>
              <a:t> </a:t>
            </a:r>
            <a:r>
              <a:rPr lang="en-GB" i="1" dirty="0" smtClean="0"/>
              <a:t>b</a:t>
            </a:r>
            <a:r>
              <a:rPr lang="en-GB" baseline="-25000" dirty="0" smtClean="0"/>
              <a:t>5</a:t>
            </a:r>
            <a:r>
              <a:rPr lang="en-GB" dirty="0" smtClean="0"/>
              <a:t> = NAD</a:t>
            </a:r>
            <a:r>
              <a:rPr lang="en-GB" baseline="30000" dirty="0" smtClean="0"/>
              <a:t>+</a:t>
            </a:r>
            <a:r>
              <a:rPr lang="en-GB" dirty="0" smtClean="0"/>
              <a:t> + 2 </a:t>
            </a:r>
            <a:r>
              <a:rPr lang="en-GB" dirty="0" err="1" smtClean="0"/>
              <a:t>ferrocytochrome</a:t>
            </a:r>
            <a:r>
              <a:rPr lang="en-GB" dirty="0" smtClean="0"/>
              <a:t> </a:t>
            </a:r>
            <a:r>
              <a:rPr lang="en-GB" i="1" dirty="0" smtClean="0"/>
              <a:t>b</a:t>
            </a:r>
            <a:r>
              <a:rPr lang="en-GB" baseline="-25000" dirty="0" smtClean="0"/>
              <a:t>5</a:t>
            </a:r>
            <a:endParaRPr lang="en-GB" dirty="0" smtClean="0"/>
          </a:p>
          <a:p>
            <a:endParaRPr lang="en-US" dirty="0" smtClean="0"/>
          </a:p>
          <a:p>
            <a:r>
              <a:rPr lang="en-US" dirty="0" smtClean="0"/>
              <a:t>the most important enzyme in preventing the accumulation of MetHb in RBCs</a:t>
            </a:r>
          </a:p>
          <a:p>
            <a:r>
              <a:rPr lang="en-US" dirty="0" smtClean="0"/>
              <a:t>Upon exposure to the oxidant drugs, more MetHb is formed but can be reduced rapidly</a:t>
            </a:r>
          </a:p>
          <a:p>
            <a:r>
              <a:rPr lang="en-US" dirty="0" smtClean="0"/>
              <a:t>However, if there is MetHb reductase deficiency, this reduction is cannot be carried so efficiently and MetHb accumulates</a:t>
            </a:r>
          </a:p>
          <a:p>
            <a:r>
              <a:rPr lang="en-US" dirty="0" smtClean="0"/>
              <a:t>MetHb causes impairment of oxygen delivery to tissues, this cause tissue hypoxemia</a:t>
            </a:r>
          </a:p>
          <a:p>
            <a:r>
              <a:rPr lang="en-US" dirty="0" smtClean="0"/>
              <a:t>Treatment with a reducing agent methylene blue</a:t>
            </a:r>
          </a:p>
          <a:p>
            <a:r>
              <a:rPr lang="en-US" dirty="0" smtClean="0"/>
              <a:t>Inheritance is autosomal recessive</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822944"/>
          </a:xfrm>
        </p:spPr>
        <p:txBody>
          <a:bodyPr/>
          <a:lstStyle/>
          <a:p>
            <a:r>
              <a:rPr lang="en-US" dirty="0" smtClean="0">
                <a:solidFill>
                  <a:schemeClr val="bg2">
                    <a:lumMod val="75000"/>
                  </a:schemeClr>
                </a:solidFill>
              </a:rPr>
              <a:t>2- Porphyria</a:t>
            </a:r>
            <a:endParaRPr lang="en-US" dirty="0"/>
          </a:p>
        </p:txBody>
      </p:sp>
      <p:sp>
        <p:nvSpPr>
          <p:cNvPr id="3" name="Content Placeholder 2"/>
          <p:cNvSpPr>
            <a:spLocks noGrp="1"/>
          </p:cNvSpPr>
          <p:nvPr>
            <p:ph idx="1"/>
          </p:nvPr>
        </p:nvSpPr>
        <p:spPr>
          <a:xfrm>
            <a:off x="457200" y="1340768"/>
            <a:ext cx="7499176" cy="5114968"/>
          </a:xfrm>
        </p:spPr>
        <p:txBody>
          <a:bodyPr>
            <a:normAutofit/>
          </a:bodyPr>
          <a:lstStyle/>
          <a:p>
            <a:pPr>
              <a:lnSpc>
                <a:spcPct val="150000"/>
              </a:lnSpc>
            </a:pPr>
            <a:r>
              <a:rPr lang="en-US" sz="2400" dirty="0" smtClean="0"/>
              <a:t>It constitutes a group of disorders of heme biosynthesis</a:t>
            </a:r>
          </a:p>
          <a:p>
            <a:pPr algn="just">
              <a:lnSpc>
                <a:spcPct val="150000"/>
              </a:lnSpc>
            </a:pPr>
            <a:r>
              <a:rPr lang="en-US" sz="2400" dirty="0" smtClean="0"/>
              <a:t>Can present with acute symptoms or chronic effects</a:t>
            </a:r>
          </a:p>
          <a:p>
            <a:pPr algn="just">
              <a:lnSpc>
                <a:spcPct val="150000"/>
              </a:lnSpc>
            </a:pPr>
            <a:r>
              <a:rPr lang="en-US" sz="2400" dirty="0" smtClean="0"/>
              <a:t>characterized by acute attacks of GI, neurologic/psychiatric, and CV symptoms</a:t>
            </a:r>
          </a:p>
          <a:p>
            <a:pPr algn="just">
              <a:lnSpc>
                <a:spcPct val="150000"/>
              </a:lnSpc>
            </a:pPr>
            <a:r>
              <a:rPr lang="en-US" sz="2400" dirty="0" smtClean="0"/>
              <a:t>Attacks are more common in premenopausal adult women and in pregnancy</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Symptoms of the acute hepatic </a:t>
            </a:r>
            <a:r>
              <a:rPr lang="en-US" dirty="0" err="1" smtClean="0"/>
              <a:t>porphyrias</a:t>
            </a:r>
            <a:r>
              <a:rPr lang="en-US" dirty="0" smtClean="0"/>
              <a:t> are often precipitated by administration of drugs such as barbiturates and ethanol, steroids  or infections</a:t>
            </a:r>
          </a:p>
          <a:p>
            <a:pPr algn="just"/>
            <a:r>
              <a:rPr lang="en-US" dirty="0" smtClean="0"/>
              <a:t>This further decreases the amount of available heme, which, in turn, promotes the increased synthesis of ALA synthase</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0"/>
            <a:ext cx="7239000" cy="1143000"/>
          </a:xfrm>
        </p:spPr>
        <p:txBody>
          <a:bodyPr/>
          <a:lstStyle/>
          <a:p>
            <a:r>
              <a:rPr lang="en-GB" dirty="0" smtClean="0"/>
              <a:t>Classification</a:t>
            </a:r>
            <a:endParaRPr lang="en-GB" dirty="0"/>
          </a:p>
        </p:txBody>
      </p:sp>
      <p:sp>
        <p:nvSpPr>
          <p:cNvPr id="3" name="Content Placeholder 2"/>
          <p:cNvSpPr>
            <a:spLocks noGrp="1"/>
          </p:cNvSpPr>
          <p:nvPr>
            <p:ph idx="1"/>
          </p:nvPr>
        </p:nvSpPr>
        <p:spPr>
          <a:xfrm>
            <a:off x="467544" y="1196752"/>
            <a:ext cx="7499176" cy="4846320"/>
          </a:xfrm>
        </p:spPr>
        <p:txBody>
          <a:bodyPr>
            <a:normAutofit/>
          </a:bodyPr>
          <a:lstStyle/>
          <a:p>
            <a:pPr>
              <a:buNone/>
            </a:pPr>
            <a:r>
              <a:rPr lang="en-GB" dirty="0" smtClean="0"/>
              <a:t>ADRs can be classified initially as either Type A or Type B</a:t>
            </a:r>
          </a:p>
          <a:p>
            <a:pPr>
              <a:buFont typeface="Arial" charset="0"/>
              <a:buChar char="•"/>
            </a:pPr>
            <a:r>
              <a:rPr lang="en-GB" dirty="0" smtClean="0"/>
              <a:t>Classification can be extended by adding</a:t>
            </a:r>
          </a:p>
          <a:p>
            <a:pPr>
              <a:buFont typeface="Arial" charset="0"/>
              <a:buChar char="•"/>
            </a:pPr>
            <a:r>
              <a:rPr lang="en-GB" dirty="0" smtClean="0"/>
              <a:t> Type C (chronic long term effects) </a:t>
            </a:r>
          </a:p>
          <a:p>
            <a:pPr>
              <a:buFont typeface="Arial" charset="0"/>
              <a:buChar char="•"/>
            </a:pPr>
            <a:r>
              <a:rPr lang="en-GB" dirty="0" smtClean="0"/>
              <a:t>Type D (delayed effects) and</a:t>
            </a:r>
          </a:p>
          <a:p>
            <a:pPr>
              <a:buFont typeface="Arial" charset="0"/>
              <a:buChar char="•"/>
            </a:pPr>
            <a:r>
              <a:rPr lang="en-GB" dirty="0" smtClean="0"/>
              <a:t> Type E (end of use or withdrawal effect) </a:t>
            </a:r>
          </a:p>
          <a:p>
            <a:pPr>
              <a:buFont typeface="Arial" charset="0"/>
              <a:buChar char="•"/>
            </a:pPr>
            <a:r>
              <a:rPr lang="en-GB" dirty="0" smtClean="0"/>
              <a:t>Type F( failure of therapy)</a:t>
            </a:r>
          </a:p>
          <a:p>
            <a:pPr>
              <a:buNone/>
            </a:pPr>
            <a:r>
              <a:rPr lang="en-GB" dirty="0" smtClean="0"/>
              <a:t> </a:t>
            </a:r>
          </a:p>
          <a:p>
            <a:pPr>
              <a:buNone/>
            </a:pPr>
            <a:endParaRPr lang="en-GB"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ChangeAspect="1" noChangeArrowheads="1"/>
          </p:cNvPicPr>
          <p:nvPr/>
        </p:nvPicPr>
        <p:blipFill>
          <a:blip r:embed="rId2" cstate="print"/>
          <a:srcRect/>
          <a:stretch>
            <a:fillRect/>
          </a:stretch>
        </p:blipFill>
        <p:spPr bwMode="auto">
          <a:xfrm>
            <a:off x="1547665" y="423863"/>
            <a:ext cx="4429274" cy="6010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2">
                    <a:lumMod val="75000"/>
                  </a:schemeClr>
                </a:solidFill>
              </a:rPr>
              <a:t>3- Malignant hyperthermia</a:t>
            </a:r>
            <a:endParaRPr lang="en-US" dirty="0"/>
          </a:p>
        </p:txBody>
      </p:sp>
      <p:sp>
        <p:nvSpPr>
          <p:cNvPr id="3" name="Content Placeholder 2"/>
          <p:cNvSpPr>
            <a:spLocks noGrp="1"/>
          </p:cNvSpPr>
          <p:nvPr>
            <p:ph idx="1"/>
          </p:nvPr>
        </p:nvSpPr>
        <p:spPr/>
        <p:txBody>
          <a:bodyPr>
            <a:normAutofit/>
          </a:bodyPr>
          <a:lstStyle/>
          <a:p>
            <a:pPr algn="just">
              <a:lnSpc>
                <a:spcPct val="200000"/>
              </a:lnSpc>
            </a:pPr>
            <a:r>
              <a:rPr lang="en-US" sz="2000" dirty="0" smtClean="0"/>
              <a:t>A serious potentially fatal complication of general anesthesia with halothane and </a:t>
            </a:r>
            <a:r>
              <a:rPr lang="en-US" sz="2000" dirty="0" err="1" smtClean="0"/>
              <a:t>methoxyflurane</a:t>
            </a:r>
            <a:r>
              <a:rPr lang="en-US" sz="2000" dirty="0" smtClean="0"/>
              <a:t> </a:t>
            </a:r>
          </a:p>
          <a:p>
            <a:pPr algn="just">
              <a:lnSpc>
                <a:spcPct val="200000"/>
              </a:lnSpc>
            </a:pPr>
            <a:r>
              <a:rPr lang="en-US" sz="2000" dirty="0" smtClean="0"/>
              <a:t>Inherited in autosomal dominant fashion</a:t>
            </a:r>
          </a:p>
          <a:p>
            <a:pPr algn="just">
              <a:lnSpc>
                <a:spcPct val="200000"/>
              </a:lnSpc>
            </a:pPr>
            <a:r>
              <a:rPr lang="en-US" sz="2000" dirty="0" smtClean="0"/>
              <a:t>It is characterized by an acute rise in body temp to 40-41 C, muscle stiffness, tachycardia, sweating, cyanosis, and tachypnoea</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876712"/>
          </a:xfrm>
        </p:spPr>
        <p:txBody>
          <a:bodyPr/>
          <a:lstStyle/>
          <a:p>
            <a:r>
              <a:rPr lang="en-US" dirty="0" smtClean="0">
                <a:solidFill>
                  <a:schemeClr val="bg2">
                    <a:lumMod val="75000"/>
                  </a:schemeClr>
                </a:solidFill>
              </a:rPr>
              <a:t>Malignant hyperthermia</a:t>
            </a:r>
            <a:endParaRPr lang="en-GB" dirty="0"/>
          </a:p>
        </p:txBody>
      </p:sp>
      <p:sp>
        <p:nvSpPr>
          <p:cNvPr id="3" name="Content Placeholder 2"/>
          <p:cNvSpPr>
            <a:spLocks noGrp="1"/>
          </p:cNvSpPr>
          <p:nvPr>
            <p:ph idx="1"/>
          </p:nvPr>
        </p:nvSpPr>
        <p:spPr/>
        <p:txBody>
          <a:bodyPr/>
          <a:lstStyle/>
          <a:p>
            <a:pPr algn="just"/>
            <a:r>
              <a:rPr lang="en-US" dirty="0" smtClean="0"/>
              <a:t>In a large proportion (50–70%) of cases, the propensity for malignant hyperthermia is due to a </a:t>
            </a:r>
            <a:r>
              <a:rPr lang="en-US" dirty="0" smtClean="0">
                <a:solidFill>
                  <a:srgbClr val="FF0000"/>
                </a:solidFill>
                <a:hlinkClick r:id="rId2" tooltip="Mutation"/>
              </a:rPr>
              <a:t>mutation</a:t>
            </a:r>
            <a:r>
              <a:rPr lang="en-US" dirty="0" smtClean="0"/>
              <a:t> of the </a:t>
            </a:r>
            <a:r>
              <a:rPr lang="en-US" dirty="0" err="1" smtClean="0">
                <a:hlinkClick r:id="rId3" tooltip="Ryanodine receptor"/>
              </a:rPr>
              <a:t>ryanodine</a:t>
            </a:r>
            <a:r>
              <a:rPr lang="en-US" dirty="0" smtClean="0">
                <a:hlinkClick r:id="rId3" tooltip="Ryanodine receptor"/>
              </a:rPr>
              <a:t> receptor</a:t>
            </a:r>
            <a:r>
              <a:rPr lang="en-US" dirty="0" smtClean="0"/>
              <a:t> (type 1), located on the </a:t>
            </a:r>
            <a:r>
              <a:rPr lang="en-US" dirty="0" err="1" smtClean="0">
                <a:hlinkClick r:id="rId4" tooltip="Sarcoplasmic reticulum"/>
              </a:rPr>
              <a:t>sarcoplasmic</a:t>
            </a:r>
            <a:r>
              <a:rPr lang="en-US" dirty="0" smtClean="0">
                <a:hlinkClick r:id="rId4" tooltip="Sarcoplasmic reticulum"/>
              </a:rPr>
              <a:t> reticulum</a:t>
            </a:r>
            <a:r>
              <a:rPr lang="en-US" dirty="0" smtClean="0"/>
              <a:t>(SR), the </a:t>
            </a:r>
            <a:r>
              <a:rPr lang="en-US" dirty="0" smtClean="0">
                <a:hlinkClick r:id="rId5" tooltip="Organelle"/>
              </a:rPr>
              <a:t>organelle</a:t>
            </a:r>
            <a:r>
              <a:rPr lang="en-US" dirty="0" smtClean="0"/>
              <a:t> within </a:t>
            </a:r>
            <a:r>
              <a:rPr lang="en-US" dirty="0" smtClean="0">
                <a:hlinkClick r:id="rId6" tooltip="Skeletal muscle"/>
              </a:rPr>
              <a:t>skeletal muscle</a:t>
            </a:r>
            <a:r>
              <a:rPr lang="en-US" dirty="0" smtClean="0"/>
              <a:t> cells that stores </a:t>
            </a:r>
            <a:r>
              <a:rPr lang="en-US" dirty="0" smtClean="0">
                <a:hlinkClick r:id="rId7" tooltip="Calcium in biology"/>
              </a:rPr>
              <a:t>calcium</a:t>
            </a:r>
            <a:r>
              <a:rPr lang="en-US" dirty="0" smtClean="0"/>
              <a:t>. RYR1 opens in response to increases in intracellular </a:t>
            </a:r>
            <a:r>
              <a:rPr lang="en-US" dirty="0" smtClean="0">
                <a:hlinkClick r:id="rId8" tooltip="Calcium"/>
              </a:rPr>
              <a:t>Ca2+</a:t>
            </a:r>
            <a:br>
              <a:rPr lang="en-US" dirty="0" smtClean="0">
                <a:hlinkClick r:id="rId8" tooltip="Calcium"/>
              </a:rPr>
            </a:br>
            <a:r>
              <a:rPr lang="en-US" dirty="0" smtClean="0"/>
              <a:t> level mediated by L-type </a:t>
            </a:r>
            <a:r>
              <a:rPr lang="en-US" dirty="0" smtClean="0">
                <a:hlinkClick r:id="rId9" tooltip="Calcium channel"/>
              </a:rPr>
              <a:t>calcium channels</a:t>
            </a:r>
            <a:r>
              <a:rPr lang="en-US" dirty="0" smtClean="0"/>
              <a:t>, thereby resulting in a drastic increase in intracellular calcium levels and muscle contraction. </a:t>
            </a:r>
            <a:endParaRPr lang="en-GB"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US" dirty="0" smtClean="0"/>
              <a:t>The current treatment of choice is the intravenous administration of </a:t>
            </a:r>
            <a:r>
              <a:rPr lang="en-US" dirty="0" err="1" smtClean="0">
                <a:hlinkClick r:id="rId2" tooltip="Dantrolene"/>
              </a:rPr>
              <a:t>dantrolene</a:t>
            </a:r>
            <a:r>
              <a:rPr lang="en-US" dirty="0" smtClean="0"/>
              <a:t>, the only known antidote, discontinuation of triggering agents, and supportive therapy directed at correcting hyperthermia, acidosis, and organ dysfunction. Treatment must be instituted rapidly on clinical suspicion of the onset of malignant hyperthermia.</a:t>
            </a:r>
            <a:endParaRPr lang="en-GB"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2">
                    <a:lumMod val="75000"/>
                  </a:schemeClr>
                </a:solidFill>
              </a:rPr>
              <a:t>4- Insulin resistance</a:t>
            </a:r>
            <a:endParaRPr lang="en-US" dirty="0"/>
          </a:p>
        </p:txBody>
      </p:sp>
      <p:sp>
        <p:nvSpPr>
          <p:cNvPr id="3" name="Content Placeholder 2"/>
          <p:cNvSpPr>
            <a:spLocks noGrp="1"/>
          </p:cNvSpPr>
          <p:nvPr>
            <p:ph idx="1"/>
          </p:nvPr>
        </p:nvSpPr>
        <p:spPr>
          <a:xfrm>
            <a:off x="179512" y="1928802"/>
            <a:ext cx="7920880" cy="4526934"/>
          </a:xfrm>
        </p:spPr>
        <p:txBody>
          <a:bodyPr>
            <a:normAutofit/>
          </a:bodyPr>
          <a:lstStyle/>
          <a:p>
            <a:pPr algn="just">
              <a:lnSpc>
                <a:spcPct val="150000"/>
              </a:lnSpc>
            </a:pPr>
            <a:r>
              <a:rPr lang="en-US" b="1" i="1" dirty="0" smtClean="0"/>
              <a:t>Insulin resistance </a:t>
            </a:r>
            <a:r>
              <a:rPr lang="en-US" dirty="0" smtClean="0"/>
              <a:t>is the decreased ability of target tissues, such as liver, adipose, and muscle, to respond properly to normal circulating concentrations of insulin. </a:t>
            </a:r>
          </a:p>
          <a:p>
            <a:pPr>
              <a:buNone/>
            </a:pP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ChangeAspect="1" noChangeArrowheads="1"/>
          </p:cNvPicPr>
          <p:nvPr/>
        </p:nvPicPr>
        <p:blipFill>
          <a:blip r:embed="rId2" cstate="print"/>
          <a:srcRect b="25053"/>
          <a:stretch>
            <a:fillRect/>
          </a:stretch>
        </p:blipFill>
        <p:spPr bwMode="auto">
          <a:xfrm>
            <a:off x="1187625" y="109538"/>
            <a:ext cx="5017914" cy="5911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51520" y="1609416"/>
            <a:ext cx="7848872" cy="4846320"/>
          </a:xfrm>
        </p:spPr>
        <p:txBody>
          <a:bodyPr>
            <a:normAutofit fontScale="92500" lnSpcReduction="10000"/>
          </a:bodyPr>
          <a:lstStyle/>
          <a:p>
            <a:pPr algn="just">
              <a:lnSpc>
                <a:spcPct val="150000"/>
              </a:lnSpc>
            </a:pPr>
            <a:r>
              <a:rPr lang="en-US" dirty="0" smtClean="0"/>
              <a:t>For example, insulin resistance is characterized by </a:t>
            </a:r>
          </a:p>
          <a:p>
            <a:pPr marL="514350" indent="-514350" algn="just">
              <a:lnSpc>
                <a:spcPct val="150000"/>
              </a:lnSpc>
              <a:buAutoNum type="arabicParenR"/>
            </a:pPr>
            <a:r>
              <a:rPr lang="en-US" dirty="0" smtClean="0"/>
              <a:t>uncontrolled hepatic glucose production, and </a:t>
            </a:r>
          </a:p>
          <a:p>
            <a:pPr marL="514350" indent="-514350" algn="just">
              <a:lnSpc>
                <a:spcPct val="150000"/>
              </a:lnSpc>
              <a:buAutoNum type="arabicParenR"/>
            </a:pPr>
            <a:r>
              <a:rPr lang="en-US" dirty="0" smtClean="0"/>
              <a:t>decreased glucose uptake by muscle and adipose tissue</a:t>
            </a:r>
          </a:p>
          <a:p>
            <a:pPr algn="just">
              <a:lnSpc>
                <a:spcPct val="150000"/>
              </a:lnSpc>
            </a:pPr>
            <a:r>
              <a:rPr lang="en-US" dirty="0" smtClean="0"/>
              <a:t>Genetically determined resistance is rare</a:t>
            </a:r>
          </a:p>
          <a:p>
            <a:pPr algn="just">
              <a:lnSpc>
                <a:spcPct val="150000"/>
              </a:lnSpc>
            </a:pPr>
            <a:r>
              <a:rPr lang="en-US" dirty="0" smtClean="0"/>
              <a:t>Attributed to mutations in the gene for insulin receptors </a:t>
            </a:r>
          </a:p>
          <a:p>
            <a:pPr algn="just">
              <a:lnSpc>
                <a:spcPct val="150000"/>
              </a:lnSpc>
            </a:pPr>
            <a:r>
              <a:rPr lang="en-US" dirty="0" smtClean="0"/>
              <a:t>Some are dominant and some are recessive</a:t>
            </a:r>
          </a:p>
          <a:p>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ChangeAspect="1" noChangeArrowheads="1"/>
          </p:cNvPicPr>
          <p:nvPr/>
        </p:nvPicPr>
        <p:blipFill>
          <a:blip r:embed="rId2" cstate="print"/>
          <a:srcRect/>
          <a:stretch>
            <a:fillRect/>
          </a:stretch>
        </p:blipFill>
        <p:spPr bwMode="auto">
          <a:xfrm>
            <a:off x="251520" y="620688"/>
            <a:ext cx="7920879" cy="511256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20040"/>
            <a:ext cx="7696200" cy="1143000"/>
          </a:xfrm>
        </p:spPr>
        <p:txBody>
          <a:bodyPr>
            <a:normAutofit/>
          </a:bodyPr>
          <a:lstStyle/>
          <a:p>
            <a:pPr algn="ctr"/>
            <a:r>
              <a:rPr lang="en-US" sz="2400" dirty="0" smtClean="0">
                <a:solidFill>
                  <a:schemeClr val="bg2">
                    <a:lumMod val="75000"/>
                  </a:schemeClr>
                </a:solidFill>
              </a:rPr>
              <a:t>5- </a:t>
            </a:r>
            <a:r>
              <a:rPr lang="en-US" sz="2400" dirty="0" err="1" smtClean="0">
                <a:solidFill>
                  <a:schemeClr val="bg2">
                    <a:lumMod val="75000"/>
                  </a:schemeClr>
                </a:solidFill>
              </a:rPr>
              <a:t>Arrhythmogenic</a:t>
            </a:r>
            <a:r>
              <a:rPr lang="en-US" sz="2400" dirty="0" smtClean="0">
                <a:solidFill>
                  <a:schemeClr val="bg2">
                    <a:lumMod val="75000"/>
                  </a:schemeClr>
                </a:solidFill>
              </a:rPr>
              <a:t> effects of </a:t>
            </a:r>
            <a:r>
              <a:rPr lang="en-US" sz="2400" dirty="0" err="1" smtClean="0">
                <a:solidFill>
                  <a:schemeClr val="bg2">
                    <a:lumMod val="75000"/>
                  </a:schemeClr>
                </a:solidFill>
              </a:rPr>
              <a:t>antiarrhythmic</a:t>
            </a:r>
            <a:r>
              <a:rPr lang="en-US" sz="2400" dirty="0" smtClean="0">
                <a:solidFill>
                  <a:schemeClr val="bg2">
                    <a:lumMod val="75000"/>
                  </a:schemeClr>
                </a:solidFill>
              </a:rPr>
              <a:t> 	drugs</a:t>
            </a:r>
            <a:endParaRPr lang="en-US" sz="2400" dirty="0"/>
          </a:p>
        </p:txBody>
      </p:sp>
      <p:sp>
        <p:nvSpPr>
          <p:cNvPr id="3" name="Content Placeholder 2"/>
          <p:cNvSpPr>
            <a:spLocks noGrp="1"/>
          </p:cNvSpPr>
          <p:nvPr>
            <p:ph idx="1"/>
          </p:nvPr>
        </p:nvSpPr>
        <p:spPr>
          <a:xfrm>
            <a:off x="251520" y="1412776"/>
            <a:ext cx="7444680" cy="5042960"/>
          </a:xfrm>
        </p:spPr>
        <p:txBody>
          <a:bodyPr>
            <a:normAutofit/>
          </a:bodyPr>
          <a:lstStyle/>
          <a:p>
            <a:pPr algn="just">
              <a:lnSpc>
                <a:spcPct val="150000"/>
              </a:lnSpc>
            </a:pPr>
            <a:r>
              <a:rPr lang="en-US" sz="2400" dirty="0" smtClean="0">
                <a:latin typeface="Times New Roman" pitchFamily="18" charset="0"/>
                <a:cs typeface="Times New Roman" pitchFamily="18" charset="0"/>
              </a:rPr>
              <a:t>Polymorphous ventricular tachycardia (PVT) is a form of ventricular tachycardia in which there are multiple ventricular foci with the resultant QRS complexes varying in amplitude, axis and duration. The commonest cause of PVT is myocardial </a:t>
            </a:r>
            <a:r>
              <a:rPr lang="en-US" sz="2400" dirty="0" err="1" smtClean="0">
                <a:latin typeface="Times New Roman" pitchFamily="18" charset="0"/>
                <a:cs typeface="Times New Roman" pitchFamily="18" charset="0"/>
              </a:rPr>
              <a:t>ischaemia</a:t>
            </a:r>
            <a:r>
              <a:rPr lang="en-US" sz="2400" dirty="0" smtClean="0">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20" name="Rectangle 4"/>
          <p:cNvSpPr>
            <a:spLocks noChangeArrowheads="1"/>
          </p:cNvSpPr>
          <p:nvPr/>
        </p:nvSpPr>
        <p:spPr bwMode="auto">
          <a:xfrm>
            <a:off x="827088" y="260350"/>
            <a:ext cx="7313612" cy="1476375"/>
          </a:xfrm>
          <a:prstGeom prst="rect">
            <a:avLst/>
          </a:prstGeom>
          <a:noFill/>
          <a:ln w="9525">
            <a:noFill/>
            <a:miter lim="800000"/>
            <a:headEnd/>
            <a:tailEnd/>
          </a:ln>
          <a:effectLst/>
        </p:spPr>
        <p:txBody>
          <a:bodyPr anchor="b"/>
          <a:lstStyle/>
          <a:p>
            <a:pPr algn="ctr"/>
            <a:r>
              <a:rPr lang="en-US" sz="4000" b="1">
                <a:solidFill>
                  <a:srgbClr val="FFFF66"/>
                </a:solidFill>
                <a:latin typeface="Arial" charset="0"/>
              </a:rPr>
              <a:t>Normal features of the electrocardiogram </a:t>
            </a:r>
          </a:p>
        </p:txBody>
      </p:sp>
      <p:pic>
        <p:nvPicPr>
          <p:cNvPr id="137221" name="Picture 5"/>
          <p:cNvPicPr>
            <a:picLocks noChangeAspect="1" noChangeArrowheads="1"/>
          </p:cNvPicPr>
          <p:nvPr/>
        </p:nvPicPr>
        <p:blipFill>
          <a:blip r:embed="rId2" cstate="print"/>
          <a:srcRect/>
          <a:stretch>
            <a:fillRect/>
          </a:stretch>
        </p:blipFill>
        <p:spPr bwMode="auto">
          <a:xfrm>
            <a:off x="1066800" y="1752600"/>
            <a:ext cx="7086600" cy="48529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Cus10202"/>
          <p:cNvPicPr>
            <a:picLocks noChangeAspect="1" noChangeArrowheads="1"/>
          </p:cNvPicPr>
          <p:nvPr/>
        </p:nvPicPr>
        <p:blipFill>
          <a:blip r:embed="rId2" cstate="print"/>
          <a:srcRect/>
          <a:stretch>
            <a:fillRect/>
          </a:stretch>
        </p:blipFill>
        <p:spPr bwMode="auto">
          <a:xfrm>
            <a:off x="0" y="277813"/>
            <a:ext cx="9144000" cy="6302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2" descr="https://upload.wikimedia.org/wikipedia/commons/c/c4/Electrocardiogram_of_Ventricular_Tachycardia.png"/>
          <p:cNvPicPr>
            <a:picLocks noChangeAspect="1" noChangeArrowheads="1"/>
          </p:cNvPicPr>
          <p:nvPr/>
        </p:nvPicPr>
        <p:blipFill>
          <a:blip r:embed="rId2" cstate="print"/>
          <a:srcRect/>
          <a:stretch>
            <a:fillRect/>
          </a:stretch>
        </p:blipFill>
        <p:spPr bwMode="auto">
          <a:xfrm>
            <a:off x="-92051" y="707280"/>
            <a:ext cx="9056539" cy="5386016"/>
          </a:xfrm>
          <a:prstGeom prst="rect">
            <a:avLst/>
          </a:prstGeom>
          <a:noFill/>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pPr>
              <a:lnSpc>
                <a:spcPct val="150000"/>
              </a:lnSpc>
            </a:pPr>
            <a:r>
              <a:rPr lang="en-US" sz="2400" dirty="0" smtClean="0">
                <a:latin typeface="Times New Roman" pitchFamily="18" charset="0"/>
                <a:cs typeface="Times New Roman" pitchFamily="18" charset="0"/>
              </a:rPr>
              <a:t>An autosomal dominant abnormality that has been attributed in some cases to a genetic abnormality of potassium channels.</a:t>
            </a:r>
            <a:endParaRPr lang="en-US" sz="2400" dirty="0" smtClean="0"/>
          </a:p>
          <a:p>
            <a:pPr algn="just">
              <a:lnSpc>
                <a:spcPct val="150000"/>
              </a:lnSpc>
            </a:pPr>
            <a:r>
              <a:rPr lang="en-US" sz="2400" dirty="0" smtClean="0">
                <a:latin typeface="Times New Roman" pitchFamily="18" charset="0"/>
                <a:cs typeface="Times New Roman" pitchFamily="18" charset="0"/>
              </a:rPr>
              <a:t>It is possible that the susceptibility to drug induced Polymorphous ventricular tachycardia in some people </a:t>
            </a:r>
            <a:r>
              <a:rPr lang="en-US" sz="500" dirty="0" smtClean="0">
                <a:latin typeface="Times New Roman" pitchFamily="18" charset="0"/>
                <a:cs typeface="Times New Roman" pitchFamily="18" charset="0"/>
              </a:rPr>
              <a:t>without long QT interval </a:t>
            </a:r>
            <a:r>
              <a:rPr lang="en-US" sz="2400" dirty="0" smtClean="0">
                <a:latin typeface="Times New Roman" pitchFamily="18" charset="0"/>
                <a:cs typeface="Times New Roman" pitchFamily="18" charset="0"/>
              </a:rPr>
              <a:t>might be related to </a:t>
            </a:r>
            <a:r>
              <a:rPr lang="en-US" sz="2400" i="1" dirty="0" smtClean="0">
                <a:solidFill>
                  <a:srgbClr val="FF0000"/>
                </a:solidFill>
                <a:latin typeface="Times New Roman" pitchFamily="18" charset="0"/>
                <a:cs typeface="Times New Roman" pitchFamily="18" charset="0"/>
              </a:rPr>
              <a:t>polymorphism in potassium channel function</a:t>
            </a:r>
          </a:p>
          <a:p>
            <a:pPr algn="just">
              <a:lnSpc>
                <a:spcPct val="150000"/>
              </a:lnSpc>
            </a:pPr>
            <a:r>
              <a:rPr lang="en-US" sz="2400" dirty="0" smtClean="0">
                <a:latin typeface="Times New Roman" pitchFamily="18" charset="0"/>
                <a:cs typeface="Times New Roman" pitchFamily="18" charset="0"/>
              </a:rPr>
              <a:t>Genomic identification of such individuals could mark them out for avoidance of such drugs</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751506"/>
          </a:xfrm>
        </p:spPr>
        <p:txBody>
          <a:bodyPr>
            <a:normAutofit fontScale="90000"/>
          </a:bodyPr>
          <a:lstStyle/>
          <a:p>
            <a:r>
              <a:rPr lang="en-US" sz="4000" smtClean="0">
                <a:solidFill>
                  <a:schemeClr val="bg2">
                    <a:lumMod val="75000"/>
                  </a:schemeClr>
                </a:solidFill>
              </a:rPr>
              <a:t>6- </a:t>
            </a:r>
            <a:r>
              <a:rPr lang="en-US" sz="4000" dirty="0" smtClean="0">
                <a:solidFill>
                  <a:schemeClr val="bg2">
                    <a:lumMod val="75000"/>
                  </a:schemeClr>
                </a:solidFill>
              </a:rPr>
              <a:t>resistance to drug effects</a:t>
            </a:r>
            <a:endParaRPr lang="en-US" dirty="0"/>
          </a:p>
        </p:txBody>
      </p:sp>
      <p:sp>
        <p:nvSpPr>
          <p:cNvPr id="3" name="Content Placeholder 2"/>
          <p:cNvSpPr>
            <a:spLocks noGrp="1"/>
          </p:cNvSpPr>
          <p:nvPr>
            <p:ph idx="1"/>
          </p:nvPr>
        </p:nvSpPr>
        <p:spPr>
          <a:xfrm>
            <a:off x="179512" y="1214422"/>
            <a:ext cx="8035826" cy="5241314"/>
          </a:xfrm>
        </p:spPr>
        <p:txBody>
          <a:bodyPr>
            <a:normAutofit fontScale="92500" lnSpcReduction="10000"/>
          </a:bodyPr>
          <a:lstStyle/>
          <a:p>
            <a:pPr marL="514350" indent="-514350">
              <a:buNone/>
            </a:pPr>
            <a:r>
              <a:rPr lang="en-US" dirty="0" smtClean="0">
                <a:solidFill>
                  <a:srgbClr val="00B0F0"/>
                </a:solidFill>
              </a:rPr>
              <a:t>a) Vitamin D resistant rickets: There are 2 types</a:t>
            </a:r>
          </a:p>
          <a:p>
            <a:pPr marL="514350" indent="-514350">
              <a:buNone/>
            </a:pPr>
            <a:r>
              <a:rPr lang="en-US" b="1" dirty="0" smtClean="0">
                <a:solidFill>
                  <a:schemeClr val="accent6"/>
                </a:solidFill>
              </a:rPr>
              <a:t>1- Familiar </a:t>
            </a:r>
            <a:r>
              <a:rPr lang="en-US" b="1" dirty="0" err="1" smtClean="0">
                <a:solidFill>
                  <a:schemeClr val="accent6"/>
                </a:solidFill>
              </a:rPr>
              <a:t>hypophosphatemic</a:t>
            </a:r>
            <a:r>
              <a:rPr lang="en-US" b="1" dirty="0" smtClean="0">
                <a:solidFill>
                  <a:schemeClr val="accent6"/>
                </a:solidFill>
              </a:rPr>
              <a:t> rickets</a:t>
            </a:r>
          </a:p>
          <a:p>
            <a:pPr marL="514350" indent="-514350">
              <a:buNone/>
            </a:pPr>
            <a:r>
              <a:rPr lang="en-US" dirty="0" smtClean="0"/>
              <a:t>Due to impaired PO4 reabsorption in the kidney</a:t>
            </a:r>
          </a:p>
          <a:p>
            <a:pPr marL="514350" indent="-514350">
              <a:buNone/>
            </a:pPr>
            <a:endParaRPr lang="en-US" dirty="0" smtClean="0">
              <a:solidFill>
                <a:schemeClr val="accent6"/>
              </a:solidFill>
            </a:endParaRPr>
          </a:p>
          <a:p>
            <a:pPr marL="514350" indent="-514350">
              <a:buNone/>
            </a:pPr>
            <a:r>
              <a:rPr lang="en-US" b="1" dirty="0" smtClean="0">
                <a:solidFill>
                  <a:schemeClr val="accent6"/>
                </a:solidFill>
              </a:rPr>
              <a:t>2- Vitamin D dependency</a:t>
            </a:r>
          </a:p>
          <a:p>
            <a:pPr marL="514350" indent="-514350">
              <a:buNone/>
            </a:pPr>
            <a:r>
              <a:rPr lang="en-US" dirty="0" smtClean="0"/>
              <a:t>Type I:Due to decreased 1</a:t>
            </a:r>
            <a:r>
              <a:rPr lang="el-GR" dirty="0" smtClean="0"/>
              <a:t>α</a:t>
            </a:r>
            <a:r>
              <a:rPr lang="en-US" dirty="0" smtClean="0"/>
              <a:t>-hydroxylation of vitamin D in the kidney</a:t>
            </a:r>
          </a:p>
          <a:p>
            <a:pPr marL="514350" indent="-514350">
              <a:buNone/>
            </a:pPr>
            <a:r>
              <a:rPr lang="en-US" dirty="0" smtClean="0"/>
              <a:t>	It is therefore a pharmacokinetic abnormality</a:t>
            </a:r>
          </a:p>
          <a:p>
            <a:pPr marL="514350" indent="-514350">
              <a:buNone/>
            </a:pPr>
            <a:r>
              <a:rPr lang="en-US" dirty="0" smtClean="0"/>
              <a:t>	It respond to high dose of </a:t>
            </a:r>
            <a:r>
              <a:rPr lang="en-US" dirty="0" err="1" smtClean="0"/>
              <a:t>alfacalcidiol</a:t>
            </a:r>
            <a:r>
              <a:rPr lang="en-US" dirty="0" smtClean="0"/>
              <a:t> and </a:t>
            </a:r>
            <a:r>
              <a:rPr lang="en-US" dirty="0" err="1" smtClean="0"/>
              <a:t>calcitriol</a:t>
            </a:r>
            <a:endParaRPr lang="en-US" dirty="0" smtClean="0"/>
          </a:p>
          <a:p>
            <a:pPr marL="514350" indent="-514350">
              <a:buNone/>
            </a:pPr>
            <a:endParaRPr lang="en-US" dirty="0" smtClean="0"/>
          </a:p>
          <a:p>
            <a:pPr marL="514350" indent="-514350" algn="just">
              <a:buNone/>
            </a:pPr>
            <a:r>
              <a:rPr lang="en-US" dirty="0" smtClean="0"/>
              <a:t>Type II: a true pharmacodynamic abnormality with impaired tissue sensitivity to vitamin D and deceased receptor binding</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7239000" cy="6027132"/>
          </a:xfrm>
        </p:spPr>
        <p:txBody>
          <a:bodyPr>
            <a:normAutofit/>
          </a:bodyPr>
          <a:lstStyle/>
          <a:p>
            <a:pPr marL="514350" indent="-514350">
              <a:buNone/>
            </a:pPr>
            <a:r>
              <a:rPr lang="en-US" dirty="0" smtClean="0">
                <a:solidFill>
                  <a:srgbClr val="00B0F0"/>
                </a:solidFill>
              </a:rPr>
              <a:t>b) Coumarin resistance</a:t>
            </a:r>
          </a:p>
          <a:p>
            <a:pPr marL="514350" indent="-514350" algn="just">
              <a:lnSpc>
                <a:spcPct val="200000"/>
              </a:lnSpc>
              <a:buFont typeface="Wingdings" pitchFamily="2" charset="2"/>
              <a:buChar char="§"/>
            </a:pPr>
            <a:r>
              <a:rPr lang="en-US" sz="2000" dirty="0" smtClean="0"/>
              <a:t>There is a wide range of dosage requirements for coumarin anticoagulants in general populations, </a:t>
            </a:r>
          </a:p>
          <a:p>
            <a:pPr marL="514350" indent="-514350" algn="just">
              <a:lnSpc>
                <a:spcPct val="200000"/>
              </a:lnSpc>
              <a:buFont typeface="Wingdings" pitchFamily="2" charset="2"/>
              <a:buChar char="§"/>
            </a:pPr>
            <a:r>
              <a:rPr lang="en-US" sz="2000" dirty="0" smtClean="0"/>
              <a:t>partly due to genetic variability in both </a:t>
            </a:r>
            <a:r>
              <a:rPr lang="en-US" sz="2000" i="1" dirty="0" smtClean="0">
                <a:solidFill>
                  <a:srgbClr val="FF0000"/>
                </a:solidFill>
              </a:rPr>
              <a:t>metabolism</a:t>
            </a:r>
            <a:r>
              <a:rPr lang="en-US" sz="2000" dirty="0" smtClean="0"/>
              <a:t> of the drugs  and  </a:t>
            </a:r>
            <a:r>
              <a:rPr lang="en-US" sz="2000" i="1" dirty="0" smtClean="0">
                <a:solidFill>
                  <a:srgbClr val="FF0000"/>
                </a:solidFill>
              </a:rPr>
              <a:t>the synthesis of clotting factors</a:t>
            </a:r>
          </a:p>
          <a:p>
            <a:pPr marL="514350" indent="-514350" algn="just">
              <a:lnSpc>
                <a:spcPct val="200000"/>
              </a:lnSpc>
              <a:buFont typeface="Wingdings" pitchFamily="2" charset="2"/>
              <a:buChar char="§"/>
            </a:pPr>
            <a:r>
              <a:rPr lang="en-US" sz="2000" dirty="0" smtClean="0"/>
              <a:t>There is also very rare type of resistance to the effect of these drugs in which 20 times the usual dosage may be required to produce satisfactory anticoagulant effect</a:t>
            </a:r>
            <a:r>
              <a:rPr lang="en-US" dirty="0" smtClean="0"/>
              <a:t>.</a:t>
            </a:r>
          </a:p>
          <a:p>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5661248"/>
            <a:ext cx="7239000" cy="266288"/>
          </a:xfrm>
        </p:spPr>
        <p:txBody>
          <a:bodyPr>
            <a:normAutofit fontScale="90000"/>
          </a:bodyPr>
          <a:lstStyle/>
          <a:p>
            <a:r>
              <a:rPr lang="en-US" sz="2000" dirty="0" smtClean="0">
                <a:solidFill>
                  <a:schemeClr val="tx1"/>
                </a:solidFill>
                <a:latin typeface="Times New Roman" pitchFamily="18" charset="0"/>
                <a:cs typeface="Times New Roman" pitchFamily="18" charset="0"/>
              </a:rPr>
              <a:t>Mechanism of action of </a:t>
            </a:r>
            <a:r>
              <a:rPr lang="en-US" sz="2000" dirty="0" err="1" smtClean="0">
                <a:solidFill>
                  <a:schemeClr val="tx1"/>
                </a:solidFill>
                <a:latin typeface="Times New Roman" pitchFamily="18" charset="0"/>
                <a:cs typeface="Times New Roman" pitchFamily="18" charset="0"/>
              </a:rPr>
              <a:t>coumarins</a:t>
            </a:r>
            <a:endParaRPr lang="en-US" sz="2000" dirty="0">
              <a:solidFill>
                <a:schemeClr val="tx1"/>
              </a:solidFill>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cstate="print"/>
          <a:srcRect/>
          <a:stretch>
            <a:fillRect/>
          </a:stretch>
        </p:blipFill>
        <p:spPr bwMode="auto">
          <a:xfrm>
            <a:off x="395536" y="1414463"/>
            <a:ext cx="5576639" cy="4029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pPr marL="514350" indent="-514350">
              <a:lnSpc>
                <a:spcPct val="200000"/>
              </a:lnSpc>
              <a:buFont typeface="Wingdings" pitchFamily="2" charset="2"/>
              <a:buChar char="§"/>
            </a:pPr>
            <a:r>
              <a:rPr lang="en-US" sz="2400" dirty="0" smtClean="0"/>
              <a:t>In affected subjects both metabolism of the drug and the availability of vitamin K are normal</a:t>
            </a:r>
          </a:p>
          <a:p>
            <a:pPr marL="514350" indent="-514350">
              <a:lnSpc>
                <a:spcPct val="200000"/>
              </a:lnSpc>
              <a:buFont typeface="Wingdings" pitchFamily="2" charset="2"/>
              <a:buChar char="§"/>
            </a:pPr>
            <a:r>
              <a:rPr lang="en-US" sz="2400" dirty="0" smtClean="0"/>
              <a:t>The mechanism may be </a:t>
            </a:r>
            <a:r>
              <a:rPr lang="en-US" sz="2400" i="1" dirty="0" smtClean="0">
                <a:solidFill>
                  <a:srgbClr val="FF0000"/>
                </a:solidFill>
              </a:rPr>
              <a:t>resistance of the vitamin K epoxide reductase</a:t>
            </a:r>
            <a:r>
              <a:rPr lang="en-US" sz="2400" dirty="0" smtClean="0"/>
              <a:t> to inhibition mediated by warfarin.</a:t>
            </a:r>
          </a:p>
          <a:p>
            <a:pPr marL="514350" indent="-514350" algn="just">
              <a:lnSpc>
                <a:spcPct val="200000"/>
              </a:lnSpc>
              <a:buFont typeface="Wingdings" pitchFamily="2" charset="2"/>
              <a:buChar char="§"/>
            </a:pPr>
            <a:r>
              <a:rPr lang="en-US" sz="2400" dirty="0" smtClean="0"/>
              <a:t>The defect has autosomal dominant inheritance</a:t>
            </a:r>
          </a:p>
          <a:p>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214290"/>
          <a:ext cx="7239000" cy="62420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680068"/>
          </a:xfrm>
          <a:solidFill>
            <a:schemeClr val="accent4">
              <a:lumMod val="75000"/>
            </a:schemeClr>
          </a:solidFill>
        </p:spPr>
        <p:txBody>
          <a:bodyPr/>
          <a:lstStyle/>
          <a:p>
            <a:r>
              <a:rPr lang="en-US" dirty="0" smtClean="0">
                <a:solidFill>
                  <a:schemeClr val="bg1">
                    <a:lumMod val="85000"/>
                  </a:schemeClr>
                </a:solidFill>
              </a:rPr>
              <a:t>1- </a:t>
            </a:r>
            <a:r>
              <a:rPr lang="en-US" cap="none" dirty="0" smtClean="0">
                <a:solidFill>
                  <a:schemeClr val="bg1">
                    <a:lumMod val="85000"/>
                  </a:schemeClr>
                </a:solidFill>
              </a:rPr>
              <a:t>Adaptive Changes</a:t>
            </a:r>
            <a:endParaRPr lang="en-US" dirty="0">
              <a:solidFill>
                <a:schemeClr val="bg1">
                  <a:lumMod val="85000"/>
                </a:schemeClr>
              </a:solidFill>
            </a:endParaRPr>
          </a:p>
        </p:txBody>
      </p:sp>
      <p:sp>
        <p:nvSpPr>
          <p:cNvPr id="3" name="Content Placeholder 2"/>
          <p:cNvSpPr>
            <a:spLocks noGrp="1"/>
          </p:cNvSpPr>
          <p:nvPr>
            <p:ph idx="1"/>
          </p:nvPr>
        </p:nvSpPr>
        <p:spPr>
          <a:xfrm>
            <a:off x="457200" y="1285860"/>
            <a:ext cx="7239000" cy="5169876"/>
          </a:xfrm>
        </p:spPr>
        <p:txBody>
          <a:bodyPr>
            <a:normAutofit/>
          </a:bodyPr>
          <a:lstStyle/>
          <a:p>
            <a:pPr>
              <a:lnSpc>
                <a:spcPct val="150000"/>
              </a:lnSpc>
            </a:pPr>
            <a:r>
              <a:rPr lang="en-US" dirty="0" smtClean="0"/>
              <a:t>Can occur in response to drug therapy </a:t>
            </a:r>
          </a:p>
          <a:p>
            <a:pPr algn="just">
              <a:lnSpc>
                <a:spcPct val="150000"/>
              </a:lnSpc>
            </a:pPr>
            <a:r>
              <a:rPr lang="en-US" dirty="0" smtClean="0"/>
              <a:t>Ex.(1) Development of tolerance to the analgesic effect of opiates and increasing doses may be required to alleviate pain</a:t>
            </a:r>
          </a:p>
          <a:p>
            <a:pPr algn="just">
              <a:lnSpc>
                <a:spcPct val="150000"/>
              </a:lnSpc>
            </a:pPr>
            <a:r>
              <a:rPr lang="en-US" dirty="0" smtClean="0"/>
              <a:t>However, tolerance does not occur to other effects of morphine (such as miosis and reduced GI motility)</a:t>
            </a:r>
          </a:p>
          <a:p>
            <a:endParaRPr lang="en-US" dirty="0" smtClean="0"/>
          </a:p>
          <a:p>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lnSpc>
                <a:spcPct val="150000"/>
              </a:lnSpc>
            </a:pPr>
            <a:r>
              <a:rPr lang="en-US" dirty="0" smtClean="0"/>
              <a:t>physical dependence also occur with the narcotic analgesics</a:t>
            </a:r>
          </a:p>
          <a:p>
            <a:pPr algn="just">
              <a:lnSpc>
                <a:spcPct val="150000"/>
              </a:lnSpc>
            </a:pPr>
            <a:r>
              <a:rPr lang="en-US" dirty="0" smtClean="0"/>
              <a:t>The precise mechanism of morphine tolerance is still not understood, </a:t>
            </a:r>
          </a:p>
          <a:p>
            <a:pPr algn="just">
              <a:lnSpc>
                <a:spcPct val="150000"/>
              </a:lnSpc>
            </a:pPr>
            <a:r>
              <a:rPr lang="en-US" dirty="0" smtClean="0"/>
              <a:t>However, it is generally agreed that it is at the </a:t>
            </a:r>
            <a:r>
              <a:rPr lang="en-US" i="1" dirty="0" smtClean="0">
                <a:solidFill>
                  <a:srgbClr val="FF0000"/>
                </a:solidFill>
              </a:rPr>
              <a:t>neuronal level</a:t>
            </a:r>
          </a:p>
          <a:p>
            <a:pPr algn="just"/>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7239000" cy="6170008"/>
          </a:xfrm>
        </p:spPr>
        <p:txBody>
          <a:bodyPr>
            <a:normAutofit fontScale="92500" lnSpcReduction="10000"/>
          </a:bodyPr>
          <a:lstStyle/>
          <a:p>
            <a:pPr algn="just">
              <a:lnSpc>
                <a:spcPct val="150000"/>
              </a:lnSpc>
            </a:pPr>
            <a:r>
              <a:rPr lang="en-US" b="1" u="sng" dirty="0" smtClean="0"/>
              <a:t>Ex.(2) Occurrence of tardive dyskinesia </a:t>
            </a:r>
            <a:r>
              <a:rPr lang="en-US" dirty="0" smtClean="0"/>
              <a:t>(abnormal movements) in some patients receiving long term neuroleptic drug therapy for schizophrenia</a:t>
            </a:r>
          </a:p>
          <a:p>
            <a:pPr algn="just">
              <a:lnSpc>
                <a:spcPct val="150000"/>
              </a:lnSpc>
            </a:pPr>
            <a:r>
              <a:rPr lang="en-US" dirty="0" smtClean="0"/>
              <a:t>Because these abnormal movements come on late during drug use, they are known collectively as </a:t>
            </a:r>
            <a:r>
              <a:rPr lang="en-US" i="1" dirty="0" smtClean="0">
                <a:solidFill>
                  <a:srgbClr val="FF0000"/>
                </a:solidFill>
              </a:rPr>
              <a:t>tardive dyskinesia</a:t>
            </a:r>
          </a:p>
          <a:p>
            <a:pPr algn="just">
              <a:lnSpc>
                <a:spcPct val="150000"/>
              </a:lnSpc>
            </a:pPr>
            <a:r>
              <a:rPr lang="en-US" dirty="0" smtClean="0"/>
              <a:t>The face, mouth, and tongue are most commonly affected, causing stereotyped sucking of the lips, lateral jaw movements, and darting movements of the tongue. </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solidFill>
                  <a:srgbClr val="FF0000"/>
                </a:solidFill>
              </a:rPr>
              <a:t>Type A (augmented) reactions:</a:t>
            </a:r>
            <a:br>
              <a:rPr lang="en-GB" dirty="0" smtClean="0">
                <a:solidFill>
                  <a:srgbClr val="FF0000"/>
                </a:solidFill>
              </a:rPr>
            </a:br>
            <a:endParaRPr lang="en-GB" dirty="0"/>
          </a:p>
        </p:txBody>
      </p:sp>
      <p:sp>
        <p:nvSpPr>
          <p:cNvPr id="3" name="Content Placeholder 2"/>
          <p:cNvSpPr>
            <a:spLocks noGrp="1"/>
          </p:cNvSpPr>
          <p:nvPr>
            <p:ph idx="1"/>
          </p:nvPr>
        </p:nvSpPr>
        <p:spPr/>
        <p:txBody>
          <a:bodyPr/>
          <a:lstStyle/>
          <a:p>
            <a:r>
              <a:rPr lang="en-GB" dirty="0" smtClean="0"/>
              <a:t>are normal pharmacological effects which are undesirable. </a:t>
            </a:r>
          </a:p>
          <a:p>
            <a:r>
              <a:rPr lang="en-GB" dirty="0" smtClean="0"/>
              <a:t>Are usually dose-dependent and fairly predictable</a:t>
            </a:r>
          </a:p>
          <a:p>
            <a:r>
              <a:rPr lang="en-GB" dirty="0" smtClean="0"/>
              <a:t>Are an important cause of morbidity but death is unusual</a:t>
            </a:r>
          </a:p>
          <a:p>
            <a:endParaRPr lang="en-GB"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algn="just">
              <a:lnSpc>
                <a:spcPct val="200000"/>
              </a:lnSpc>
            </a:pPr>
            <a:r>
              <a:rPr lang="en-US" dirty="0" smtClean="0"/>
              <a:t>The continuous long-term blockade of brain dopamine function with neuroleptic drugs leads to increased sensitivity to effect of dopamine in certain areas of the brain</a:t>
            </a:r>
          </a:p>
          <a:p>
            <a:pPr algn="just">
              <a:lnSpc>
                <a:spcPct val="200000"/>
              </a:lnSpc>
            </a:pPr>
            <a:r>
              <a:rPr lang="en-US" dirty="0" smtClean="0"/>
              <a:t>So tardive dyskinesia is an expression to that increased sensitivity in extrapyramidal areas of the brain</a:t>
            </a:r>
          </a:p>
          <a:p>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1357298"/>
            <a:ext cx="7929618" cy="5286412"/>
          </a:xfrm>
        </p:spPr>
        <p:txBody>
          <a:bodyPr>
            <a:normAutofit fontScale="92500" lnSpcReduction="10000"/>
          </a:bodyPr>
          <a:lstStyle/>
          <a:p>
            <a:pPr algn="just">
              <a:lnSpc>
                <a:spcPct val="150000"/>
              </a:lnSpc>
            </a:pPr>
            <a:r>
              <a:rPr lang="en-US" sz="2400" dirty="0" smtClean="0"/>
              <a:t>When adaptive changes occur during long-term drug therapy, sudden withdrawal of the drug can result in rebound reactions</a:t>
            </a:r>
          </a:p>
          <a:p>
            <a:pPr algn="just">
              <a:lnSpc>
                <a:spcPct val="150000"/>
              </a:lnSpc>
            </a:pPr>
            <a:r>
              <a:rPr lang="en-US" sz="2400" dirty="0" smtClean="0"/>
              <a:t>Ex.(1) Typical syndrome that occur after the sudden withdrawal of </a:t>
            </a:r>
            <a:r>
              <a:rPr lang="en-US" sz="2400" dirty="0" smtClean="0">
                <a:solidFill>
                  <a:srgbClr val="FF0000"/>
                </a:solidFill>
              </a:rPr>
              <a:t>narcotic analgesics </a:t>
            </a:r>
            <a:r>
              <a:rPr lang="en-US" sz="2400" dirty="0" smtClean="0"/>
              <a:t>or for </a:t>
            </a:r>
            <a:r>
              <a:rPr lang="en-US" sz="2400" dirty="0" smtClean="0">
                <a:solidFill>
                  <a:srgbClr val="FF0000"/>
                </a:solidFill>
              </a:rPr>
              <a:t>alcohol</a:t>
            </a:r>
          </a:p>
          <a:p>
            <a:pPr algn="just">
              <a:lnSpc>
                <a:spcPct val="150000"/>
              </a:lnSpc>
            </a:pPr>
            <a:r>
              <a:rPr lang="en-US" sz="2400" dirty="0" smtClean="0"/>
              <a:t>Sudden withdrawal of </a:t>
            </a:r>
            <a:r>
              <a:rPr lang="en-US" sz="2400" i="1" dirty="0" smtClean="0">
                <a:solidFill>
                  <a:srgbClr val="FF0000"/>
                </a:solidFill>
              </a:rPr>
              <a:t>barbiturates</a:t>
            </a:r>
            <a:r>
              <a:rPr lang="en-US" sz="2400" dirty="0" smtClean="0"/>
              <a:t> can result in restlessness, sleeplessness, mental confusion, and convulsions</a:t>
            </a:r>
          </a:p>
          <a:p>
            <a:pPr algn="just">
              <a:lnSpc>
                <a:spcPct val="150000"/>
              </a:lnSpc>
            </a:pPr>
            <a:r>
              <a:rPr lang="en-US" sz="2400" dirty="0" smtClean="0"/>
              <a:t>Sudden withdrawal of </a:t>
            </a:r>
            <a:r>
              <a:rPr lang="en-US" sz="2400" i="1" dirty="0" smtClean="0">
                <a:solidFill>
                  <a:srgbClr val="FF0000"/>
                </a:solidFill>
              </a:rPr>
              <a:t>benzodiazepines</a:t>
            </a:r>
            <a:r>
              <a:rPr lang="en-US" sz="2400" dirty="0" smtClean="0"/>
              <a:t> induce anxiety features</a:t>
            </a:r>
          </a:p>
        </p:txBody>
      </p:sp>
      <p:sp>
        <p:nvSpPr>
          <p:cNvPr id="4" name="Title 1"/>
          <p:cNvSpPr>
            <a:spLocks noGrp="1"/>
          </p:cNvSpPr>
          <p:nvPr>
            <p:ph type="title"/>
          </p:nvPr>
        </p:nvSpPr>
        <p:spPr>
          <a:xfrm>
            <a:off x="457200" y="320040"/>
            <a:ext cx="7829576" cy="680068"/>
          </a:xfrm>
          <a:solidFill>
            <a:schemeClr val="accent4">
              <a:lumMod val="75000"/>
            </a:schemeClr>
          </a:solidFill>
        </p:spPr>
        <p:txBody>
          <a:bodyPr>
            <a:normAutofit fontScale="90000"/>
          </a:bodyPr>
          <a:lstStyle/>
          <a:p>
            <a:r>
              <a:rPr lang="en-US" dirty="0" smtClean="0">
                <a:solidFill>
                  <a:schemeClr val="bg1">
                    <a:lumMod val="85000"/>
                  </a:schemeClr>
                </a:solidFill>
              </a:rPr>
              <a:t>2- </a:t>
            </a:r>
            <a:r>
              <a:rPr lang="en-US" cap="none" dirty="0" smtClean="0">
                <a:solidFill>
                  <a:schemeClr val="bg1">
                    <a:lumMod val="85000"/>
                  </a:schemeClr>
                </a:solidFill>
              </a:rPr>
              <a:t>Rebound &amp; withdrawal syndrome</a:t>
            </a:r>
            <a:endParaRPr 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lnSpc>
                <a:spcPct val="200000"/>
              </a:lnSpc>
            </a:pPr>
            <a:r>
              <a:rPr lang="en-US" sz="2000" dirty="0" smtClean="0"/>
              <a:t>Sudden withdrawal of antihypertensive drugs can result in rebound hypertension; this is particularly common with </a:t>
            </a:r>
            <a:r>
              <a:rPr lang="en-US" sz="2000" i="1" dirty="0" smtClean="0">
                <a:solidFill>
                  <a:srgbClr val="FF0000"/>
                </a:solidFill>
              </a:rPr>
              <a:t>clonidine</a:t>
            </a:r>
            <a:r>
              <a:rPr lang="en-US" sz="2000" dirty="0" smtClean="0"/>
              <a:t>, which should always be withdrawn slowly</a:t>
            </a:r>
          </a:p>
          <a:p>
            <a:pPr algn="just">
              <a:lnSpc>
                <a:spcPct val="200000"/>
              </a:lnSpc>
            </a:pPr>
            <a:r>
              <a:rPr lang="en-US" sz="2000" dirty="0" smtClean="0"/>
              <a:t>Sudden withdrawal of </a:t>
            </a:r>
            <a:r>
              <a:rPr lang="en-US" sz="2000" i="1" dirty="0" smtClean="0">
                <a:solidFill>
                  <a:srgbClr val="FF0000"/>
                </a:solidFill>
              </a:rPr>
              <a:t>beta antagonists </a:t>
            </a:r>
            <a:r>
              <a:rPr lang="en-US" sz="2000" dirty="0" smtClean="0"/>
              <a:t>can result in rebound tachycardia, which can precipitate myocardial ischemia</a:t>
            </a:r>
            <a:endParaRPr lang="en-US" sz="2000" b="1" dirty="0" smtClean="0"/>
          </a:p>
          <a:p>
            <a:pPr>
              <a:lnSpc>
                <a:spcPct val="200000"/>
              </a:lnSpc>
            </a:pPr>
            <a:endParaRPr lang="en-US" sz="2000"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44" y="357166"/>
            <a:ext cx="8143932" cy="6098570"/>
          </a:xfrm>
        </p:spPr>
        <p:txBody>
          <a:bodyPr>
            <a:noAutofit/>
          </a:bodyPr>
          <a:lstStyle/>
          <a:p>
            <a:pPr algn="just">
              <a:lnSpc>
                <a:spcPct val="150000"/>
              </a:lnSpc>
            </a:pPr>
            <a:r>
              <a:rPr lang="en-US" sz="2200" dirty="0" smtClean="0"/>
              <a:t>In a separate category is the effect of the sudden withdrawal of </a:t>
            </a:r>
            <a:r>
              <a:rPr lang="en-US" sz="2400" dirty="0" smtClean="0">
                <a:solidFill>
                  <a:srgbClr val="FF0000"/>
                </a:solidFill>
              </a:rPr>
              <a:t>corticosteroids</a:t>
            </a:r>
            <a:r>
              <a:rPr lang="en-US" sz="2200" dirty="0" smtClean="0"/>
              <a:t> </a:t>
            </a:r>
          </a:p>
          <a:p>
            <a:pPr algn="just">
              <a:lnSpc>
                <a:spcPct val="150000"/>
              </a:lnSpc>
            </a:pPr>
            <a:r>
              <a:rPr lang="en-US" sz="2200" dirty="0" smtClean="0"/>
              <a:t>During the long term </a:t>
            </a:r>
            <a:r>
              <a:rPr lang="en-US" sz="2200" dirty="0" err="1" smtClean="0"/>
              <a:t>ttt</a:t>
            </a:r>
            <a:r>
              <a:rPr lang="en-US" sz="2200" dirty="0" smtClean="0"/>
              <a:t> with corticosteroids, there is interference with the normal feedback system involving the hypothalamus, pituitary gland, and adrenal gland</a:t>
            </a:r>
          </a:p>
          <a:p>
            <a:pPr algn="just">
              <a:lnSpc>
                <a:spcPct val="150000"/>
              </a:lnSpc>
            </a:pPr>
            <a:r>
              <a:rPr lang="en-US" sz="2200" dirty="0" smtClean="0"/>
              <a:t>As a result, the hypothalamus and the pituitary become unable to react normally to the stimulus of low circulating corticosteroids </a:t>
            </a:r>
            <a:r>
              <a:rPr lang="en-US" sz="2200" dirty="0" err="1" smtClean="0"/>
              <a:t>conc.s</a:t>
            </a:r>
            <a:r>
              <a:rPr lang="en-US" sz="2200" dirty="0" smtClean="0"/>
              <a:t> and ACTH is not produced</a:t>
            </a:r>
          </a:p>
          <a:p>
            <a:pPr algn="just">
              <a:lnSpc>
                <a:spcPct val="150000"/>
              </a:lnSpc>
            </a:pPr>
            <a:r>
              <a:rPr lang="en-US" sz="2200" dirty="0" smtClean="0"/>
              <a:t>The adrenal gland therefore atrophies </a:t>
            </a:r>
          </a:p>
          <a:p>
            <a:pPr algn="just">
              <a:lnSpc>
                <a:spcPct val="150000"/>
              </a:lnSpc>
            </a:pPr>
            <a:r>
              <a:rPr lang="en-US" sz="2200" dirty="0" smtClean="0"/>
              <a:t>After sudden withdrawal of the corticosteroid, the syndrome of the acute adrenal insufficiency occurs</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7543824" cy="5955694"/>
          </a:xfrm>
        </p:spPr>
        <p:txBody>
          <a:bodyPr>
            <a:normAutofit/>
          </a:bodyPr>
          <a:lstStyle/>
          <a:p>
            <a:pPr algn="just">
              <a:lnSpc>
                <a:spcPct val="200000"/>
              </a:lnSpc>
            </a:pPr>
            <a:r>
              <a:rPr lang="en-US" sz="1800" dirty="0" smtClean="0"/>
              <a:t>The extent to which this effect occurs depend on both 1) the daily dose and 2) the duration of </a:t>
            </a:r>
            <a:r>
              <a:rPr lang="en-US" sz="1800" dirty="0" err="1" smtClean="0"/>
              <a:t>ttt</a:t>
            </a:r>
            <a:endParaRPr lang="en-US" sz="1800" dirty="0" smtClean="0"/>
          </a:p>
          <a:p>
            <a:pPr algn="just">
              <a:lnSpc>
                <a:spcPct val="200000"/>
              </a:lnSpc>
            </a:pPr>
            <a:r>
              <a:rPr lang="en-US" sz="1800" dirty="0" smtClean="0"/>
              <a:t>The effect can be minimized to some extent by giving </a:t>
            </a:r>
            <a:r>
              <a:rPr lang="en-US" sz="1800" dirty="0" smtClean="0">
                <a:solidFill>
                  <a:srgbClr val="FF0000"/>
                </a:solidFill>
              </a:rPr>
              <a:t>twice</a:t>
            </a:r>
            <a:r>
              <a:rPr lang="en-US" sz="1800" dirty="0" smtClean="0"/>
              <a:t> the usual dose but on </a:t>
            </a:r>
            <a:r>
              <a:rPr lang="en-US" sz="1800" dirty="0" smtClean="0">
                <a:solidFill>
                  <a:srgbClr val="FF0000"/>
                </a:solidFill>
              </a:rPr>
              <a:t>alternate</a:t>
            </a:r>
            <a:r>
              <a:rPr lang="en-US" sz="1800" dirty="0" smtClean="0"/>
              <a:t> days</a:t>
            </a:r>
          </a:p>
          <a:p>
            <a:pPr algn="just">
              <a:lnSpc>
                <a:spcPct val="200000"/>
              </a:lnSpc>
            </a:pPr>
            <a:r>
              <a:rPr lang="en-US" sz="1800" dirty="0" smtClean="0"/>
              <a:t>If a corticosteroid has to be given daily, in case if the therapeutic response is poor, suppression can be reduced by giving the dose in the </a:t>
            </a:r>
            <a:r>
              <a:rPr lang="en-US" sz="1800" dirty="0" smtClean="0">
                <a:solidFill>
                  <a:srgbClr val="FF0000"/>
                </a:solidFill>
              </a:rPr>
              <a:t>morning</a:t>
            </a:r>
            <a:r>
              <a:rPr lang="en-US" sz="1800" dirty="0" smtClean="0"/>
              <a:t> </a:t>
            </a:r>
          </a:p>
          <a:p>
            <a:pPr algn="just">
              <a:lnSpc>
                <a:spcPct val="200000"/>
              </a:lnSpc>
            </a:pPr>
            <a:r>
              <a:rPr lang="en-US" sz="1800" dirty="0" smtClean="0"/>
              <a:t>Withdrawal of corticosteroids should be </a:t>
            </a:r>
            <a:r>
              <a:rPr lang="en-US" sz="1800" dirty="0" smtClean="0">
                <a:solidFill>
                  <a:srgbClr val="FF0000"/>
                </a:solidFill>
              </a:rPr>
              <a:t>very slow </a:t>
            </a:r>
            <a:r>
              <a:rPr lang="en-US" sz="1800" dirty="0" smtClean="0"/>
              <a:t>after long term administration, for example with prednisolone the daily dose should be reduced by only 1 mg at intervals of no less than a month</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1357298"/>
            <a:ext cx="7858180" cy="5098438"/>
          </a:xfrm>
        </p:spPr>
        <p:txBody>
          <a:bodyPr>
            <a:normAutofit/>
          </a:bodyPr>
          <a:lstStyle/>
          <a:p>
            <a:pPr algn="just">
              <a:lnSpc>
                <a:spcPct val="200000"/>
              </a:lnSpc>
            </a:pPr>
            <a:r>
              <a:rPr lang="en-US" sz="2000" dirty="0" err="1" smtClean="0"/>
              <a:t>Chloroquin</a:t>
            </a:r>
            <a:r>
              <a:rPr lang="en-US" sz="2000" dirty="0" smtClean="0"/>
              <a:t>, which has a particular affinity to melanin, can accumulate in the corneal epithelium (causing </a:t>
            </a:r>
            <a:r>
              <a:rPr lang="en-US" sz="2000" dirty="0" err="1" smtClean="0"/>
              <a:t>keratopathy</a:t>
            </a:r>
            <a:r>
              <a:rPr lang="en-US" sz="2000" dirty="0" smtClean="0"/>
              <a:t>) and in the retina (causing </a:t>
            </a:r>
            <a:r>
              <a:rPr lang="en-US" sz="2000" dirty="0" err="1" smtClean="0"/>
              <a:t>pigmentary</a:t>
            </a:r>
            <a:r>
              <a:rPr lang="en-US" sz="2000" dirty="0" smtClean="0"/>
              <a:t> retinopathy and blindness)</a:t>
            </a:r>
          </a:p>
          <a:p>
            <a:pPr algn="just">
              <a:lnSpc>
                <a:spcPct val="200000"/>
              </a:lnSpc>
            </a:pPr>
            <a:r>
              <a:rPr lang="en-US" sz="2000" dirty="0" smtClean="0"/>
              <a:t>The long-term adverse effect of </a:t>
            </a:r>
            <a:r>
              <a:rPr lang="en-US" sz="2000" dirty="0" err="1" smtClean="0"/>
              <a:t>amiodarone</a:t>
            </a:r>
            <a:r>
              <a:rPr lang="en-US" sz="2000" dirty="0" smtClean="0"/>
              <a:t> are caused by deposition in the tissues causing neuropathy, pulmonary alveolitis, liver damage, </a:t>
            </a:r>
            <a:r>
              <a:rPr lang="en-US" sz="2000" dirty="0" err="1" smtClean="0"/>
              <a:t>microdeposits</a:t>
            </a:r>
            <a:r>
              <a:rPr lang="en-US" sz="2000" dirty="0" smtClean="0"/>
              <a:t> in the cornea, and increased sensitivity of the skin to sunlight</a:t>
            </a:r>
            <a:endParaRPr lang="en-US" sz="2000" dirty="0"/>
          </a:p>
        </p:txBody>
      </p:sp>
      <p:sp>
        <p:nvSpPr>
          <p:cNvPr id="4" name="Title 1"/>
          <p:cNvSpPr>
            <a:spLocks noGrp="1"/>
          </p:cNvSpPr>
          <p:nvPr>
            <p:ph type="title"/>
          </p:nvPr>
        </p:nvSpPr>
        <p:spPr>
          <a:xfrm>
            <a:off x="457200" y="320040"/>
            <a:ext cx="7239000" cy="680068"/>
          </a:xfrm>
          <a:solidFill>
            <a:schemeClr val="accent4">
              <a:lumMod val="75000"/>
            </a:schemeClr>
          </a:solidFill>
        </p:spPr>
        <p:txBody>
          <a:bodyPr>
            <a:normAutofit/>
          </a:bodyPr>
          <a:lstStyle/>
          <a:p>
            <a:r>
              <a:rPr lang="en-US" dirty="0" smtClean="0">
                <a:solidFill>
                  <a:schemeClr val="bg1">
                    <a:lumMod val="85000"/>
                  </a:schemeClr>
                </a:solidFill>
              </a:rPr>
              <a:t>3- </a:t>
            </a:r>
            <a:r>
              <a:rPr lang="en-US" cap="none" dirty="0" smtClean="0">
                <a:solidFill>
                  <a:schemeClr val="bg1">
                    <a:lumMod val="85000"/>
                  </a:schemeClr>
                </a:solidFill>
              </a:rPr>
              <a:t>Other long-term effects</a:t>
            </a:r>
            <a:endParaRPr lang="en-US" dirty="0">
              <a:solidFill>
                <a:schemeClr val="bg1">
                  <a:lumMod val="8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771800" y="533400"/>
            <a:ext cx="5700468" cy="2868168"/>
          </a:xfrm>
        </p:spPr>
        <p:txBody>
          <a:bodyPr/>
          <a:lstStyle/>
          <a:p>
            <a:r>
              <a:rPr lang="en-US" dirty="0" smtClean="0"/>
              <a:t>4- Delayed Effects</a:t>
            </a:r>
            <a:endParaRPr lang="en-US" dirty="0"/>
          </a:p>
        </p:txBody>
      </p:sp>
      <p:sp>
        <p:nvSpPr>
          <p:cNvPr id="5" name="Subtitle 4"/>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680068"/>
          </a:xfrm>
        </p:spPr>
        <p:txBody>
          <a:bodyPr>
            <a:normAutofit/>
          </a:bodyPr>
          <a:lstStyle/>
          <a:p>
            <a:r>
              <a:rPr lang="en-US" cap="none" dirty="0" smtClean="0">
                <a:solidFill>
                  <a:srgbClr val="FF0000"/>
                </a:solidFill>
              </a:rPr>
              <a:t>4-Delayed effects causing ADRs</a:t>
            </a:r>
            <a:endParaRPr lang="en-US" dirty="0"/>
          </a:p>
        </p:txBody>
      </p:sp>
      <p:sp>
        <p:nvSpPr>
          <p:cNvPr id="3" name="Content Placeholder 2"/>
          <p:cNvSpPr>
            <a:spLocks noGrp="1"/>
          </p:cNvSpPr>
          <p:nvPr>
            <p:ph idx="1"/>
          </p:nvPr>
        </p:nvSpPr>
        <p:spPr>
          <a:xfrm>
            <a:off x="457200" y="1285860"/>
            <a:ext cx="7239000" cy="5169876"/>
          </a:xfrm>
        </p:spPr>
        <p:txBody>
          <a:bodyPr>
            <a:normAutofit/>
          </a:bodyPr>
          <a:lstStyle/>
          <a:p>
            <a:pPr algn="just">
              <a:lnSpc>
                <a:spcPct val="200000"/>
              </a:lnSpc>
            </a:pPr>
            <a:r>
              <a:rPr lang="en-US" sz="2400" dirty="0" smtClean="0"/>
              <a:t>A simple example of a delayed ADRs is that of hypothyroidism occurring years after </a:t>
            </a:r>
            <a:r>
              <a:rPr lang="en-US" sz="2400" dirty="0" err="1" smtClean="0"/>
              <a:t>ttt</a:t>
            </a:r>
            <a:r>
              <a:rPr lang="en-US" sz="2400" dirty="0" smtClean="0"/>
              <a:t> of hyperthyroidism with radioactive iodine</a:t>
            </a:r>
          </a:p>
          <a:p>
            <a:pPr algn="just">
              <a:lnSpc>
                <a:spcPct val="200000"/>
              </a:lnSpc>
            </a:pPr>
            <a:r>
              <a:rPr lang="en-US" sz="2400" dirty="0" smtClean="0"/>
              <a:t>This is a recognized and accepted risk of this form of </a:t>
            </a:r>
            <a:r>
              <a:rPr lang="en-US" sz="2400" dirty="0" err="1" smtClean="0"/>
              <a:t>ttt</a:t>
            </a:r>
            <a:r>
              <a:rPr lang="en-US" sz="2400" dirty="0" smtClean="0"/>
              <a:t>, whereas our other examples are adverse effects that are highly unacceptable </a:t>
            </a:r>
            <a:endParaRPr lang="en-US" sz="2400"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6" name="Content Placeholder 3"/>
          <p:cNvGraphicFramePr>
            <a:graphicFrameLocks noGrp="1"/>
          </p:cNvGraphicFramePr>
          <p:nvPr>
            <p:ph idx="1"/>
          </p:nvPr>
        </p:nvGraphicFramePr>
        <p:xfrm>
          <a:off x="457200" y="1609725"/>
          <a:ext cx="7239000" cy="4846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822944"/>
          </a:xfrm>
          <a:solidFill>
            <a:srgbClr val="FF6699"/>
          </a:solidFill>
        </p:spPr>
        <p:txBody>
          <a:bodyPr/>
          <a:lstStyle/>
          <a:p>
            <a:r>
              <a:rPr lang="en-US" dirty="0" smtClean="0">
                <a:solidFill>
                  <a:srgbClr val="27AE02"/>
                </a:solidFill>
              </a:rPr>
              <a:t>1- Carcinogenesis</a:t>
            </a:r>
            <a:endParaRPr lang="en-US" dirty="0">
              <a:solidFill>
                <a:srgbClr val="27AE02"/>
              </a:solidFill>
            </a:endParaRPr>
          </a:p>
        </p:txBody>
      </p:sp>
      <p:sp>
        <p:nvSpPr>
          <p:cNvPr id="3" name="Content Placeholder 2"/>
          <p:cNvSpPr>
            <a:spLocks noGrp="1"/>
          </p:cNvSpPr>
          <p:nvPr>
            <p:ph idx="1"/>
          </p:nvPr>
        </p:nvSpPr>
        <p:spPr>
          <a:xfrm>
            <a:off x="285720" y="1609416"/>
            <a:ext cx="7742664" cy="4846320"/>
          </a:xfrm>
        </p:spPr>
        <p:txBody>
          <a:bodyPr>
            <a:normAutofit/>
          </a:bodyPr>
          <a:lstStyle/>
          <a:p>
            <a:pPr algn="just">
              <a:lnSpc>
                <a:spcPct val="150000"/>
              </a:lnSpc>
            </a:pPr>
            <a:r>
              <a:rPr lang="en-US" sz="2400" dirty="0" smtClean="0"/>
              <a:t>It is seldom possible on clinical and pathological grounds, to distinguish a “naturally occurring” tumor from one produced by an identifiable chemical carcinogen</a:t>
            </a:r>
          </a:p>
          <a:p>
            <a:pPr algn="just">
              <a:lnSpc>
                <a:spcPct val="150000"/>
              </a:lnSpc>
            </a:pPr>
            <a:r>
              <a:rPr lang="en-US" sz="2400" dirty="0" smtClean="0"/>
              <a:t>Much effort, time, and money, are expanded in testing drugs for carcinogenic potential, </a:t>
            </a:r>
          </a:p>
          <a:p>
            <a:pPr algn="just">
              <a:lnSpc>
                <a:spcPct val="150000"/>
              </a:lnSpc>
            </a:pPr>
            <a:r>
              <a:rPr lang="en-US" sz="2400" dirty="0" smtClean="0"/>
              <a:t>There are three major mechanisms of carcinogenesis</a:t>
            </a:r>
            <a:endParaRPr lang="en-US"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Examples for Type A</a:t>
            </a:r>
            <a:endParaRPr lang="en-GB" dirty="0"/>
          </a:p>
        </p:txBody>
      </p:sp>
      <p:sp>
        <p:nvSpPr>
          <p:cNvPr id="3" name="Content Placeholder 2"/>
          <p:cNvSpPr>
            <a:spLocks noGrp="1"/>
          </p:cNvSpPr>
          <p:nvPr>
            <p:ph idx="1"/>
          </p:nvPr>
        </p:nvSpPr>
        <p:spPr/>
        <p:txBody>
          <a:bodyPr/>
          <a:lstStyle/>
          <a:p>
            <a:r>
              <a:rPr lang="en-US" dirty="0" smtClean="0"/>
              <a:t> </a:t>
            </a:r>
            <a:r>
              <a:rPr lang="en-US" dirty="0" err="1" smtClean="0"/>
              <a:t>Haemrorhage</a:t>
            </a:r>
            <a:r>
              <a:rPr lang="en-US" dirty="0" smtClean="0"/>
              <a:t> with Anticoagulants (Heparin &amp; </a:t>
            </a:r>
            <a:r>
              <a:rPr lang="en-US" dirty="0" err="1" smtClean="0"/>
              <a:t>Warfarin</a:t>
            </a:r>
            <a:r>
              <a:rPr lang="en-US" dirty="0" smtClean="0"/>
              <a:t>)</a:t>
            </a:r>
          </a:p>
          <a:p>
            <a:r>
              <a:rPr lang="en-US" dirty="0" smtClean="0"/>
              <a:t>Hypoglycemia with (insulin, sulfonylurea)</a:t>
            </a:r>
          </a:p>
          <a:p>
            <a:r>
              <a:rPr lang="en-US" dirty="0" err="1" smtClean="0"/>
              <a:t>Bradycardia</a:t>
            </a:r>
            <a:r>
              <a:rPr lang="en-US" dirty="0" smtClean="0"/>
              <a:t> with beta </a:t>
            </a:r>
            <a:r>
              <a:rPr lang="en-US" dirty="0" err="1" smtClean="0"/>
              <a:t>adrenoreceptor</a:t>
            </a:r>
            <a:r>
              <a:rPr lang="en-US" dirty="0" smtClean="0"/>
              <a:t> blocker</a:t>
            </a:r>
          </a:p>
          <a:p>
            <a:endParaRPr lang="en-GB"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608630"/>
          </a:xfrm>
        </p:spPr>
        <p:txBody>
          <a:bodyPr/>
          <a:lstStyle/>
          <a:p>
            <a:r>
              <a:rPr lang="en-US" cap="none" dirty="0" smtClean="0">
                <a:solidFill>
                  <a:srgbClr val="00B050"/>
                </a:solidFill>
              </a:rPr>
              <a:t>a) Hormonal</a:t>
            </a:r>
            <a:endParaRPr lang="en-US" cap="none" dirty="0">
              <a:solidFill>
                <a:srgbClr val="00B050"/>
              </a:solidFill>
            </a:endParaRPr>
          </a:p>
        </p:txBody>
      </p:sp>
      <p:sp>
        <p:nvSpPr>
          <p:cNvPr id="3" name="Content Placeholder 2"/>
          <p:cNvSpPr>
            <a:spLocks noGrp="1"/>
          </p:cNvSpPr>
          <p:nvPr>
            <p:ph idx="1"/>
          </p:nvPr>
        </p:nvSpPr>
        <p:spPr>
          <a:xfrm>
            <a:off x="323528" y="1142984"/>
            <a:ext cx="7776864" cy="5312752"/>
          </a:xfrm>
        </p:spPr>
        <p:txBody>
          <a:bodyPr>
            <a:normAutofit/>
          </a:bodyPr>
          <a:lstStyle/>
          <a:p>
            <a:pPr algn="just">
              <a:lnSpc>
                <a:spcPct val="200000"/>
              </a:lnSpc>
              <a:buNone/>
            </a:pPr>
            <a:r>
              <a:rPr lang="en-US" sz="2400" dirty="0" smtClean="0"/>
              <a:t>A) The incidence of vaginal adenocarcinoma is clearly increased in the daughters of women who have taken </a:t>
            </a:r>
            <a:r>
              <a:rPr lang="en-US" sz="2400" dirty="0" err="1" smtClean="0"/>
              <a:t>stilbosterol</a:t>
            </a:r>
            <a:r>
              <a:rPr lang="en-US" sz="2400" dirty="0" smtClean="0"/>
              <a:t> during pregnancy for the </a:t>
            </a:r>
            <a:r>
              <a:rPr lang="en-US" sz="2400" dirty="0" err="1" smtClean="0"/>
              <a:t>ttt</a:t>
            </a:r>
            <a:r>
              <a:rPr lang="en-US" sz="2400" dirty="0" smtClean="0"/>
              <a:t> of threatened abortion</a:t>
            </a:r>
          </a:p>
          <a:p>
            <a:pPr algn="just">
              <a:lnSpc>
                <a:spcPct val="200000"/>
              </a:lnSpc>
              <a:buNone/>
            </a:pPr>
            <a:r>
              <a:rPr lang="en-US" sz="2400" dirty="0" smtClean="0"/>
              <a:t>B) A great deal of attention has been paid to the carcinogenic potential of estrogens in hormone replacement therapy (HRT) and oral contraceptives</a:t>
            </a:r>
            <a:r>
              <a:rPr lang="en-US" sz="2000" dirty="0" smtClean="0"/>
              <a:t>.</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548680"/>
            <a:ext cx="7372672" cy="5907056"/>
          </a:xfrm>
        </p:spPr>
        <p:txBody>
          <a:bodyPr>
            <a:normAutofit fontScale="92500" lnSpcReduction="10000"/>
          </a:bodyPr>
          <a:lstStyle/>
          <a:p>
            <a:pPr algn="just">
              <a:lnSpc>
                <a:spcPct val="150000"/>
              </a:lnSpc>
            </a:pPr>
            <a:r>
              <a:rPr lang="en-US" sz="2800" dirty="0" smtClean="0"/>
              <a:t>For women taking HRT for more than 5 years, the increased risk of breast cancer is about 50%</a:t>
            </a:r>
          </a:p>
          <a:p>
            <a:pPr algn="just">
              <a:lnSpc>
                <a:spcPct val="150000"/>
              </a:lnSpc>
            </a:pPr>
            <a:r>
              <a:rPr lang="en-US" sz="2800" dirty="0" smtClean="0"/>
              <a:t>For women aged 60-64, the risk increases to about 70%</a:t>
            </a:r>
          </a:p>
          <a:p>
            <a:pPr algn="just">
              <a:lnSpc>
                <a:spcPct val="150000"/>
              </a:lnSpc>
            </a:pPr>
            <a:r>
              <a:rPr lang="en-US" sz="2800" dirty="0" smtClean="0"/>
              <a:t>These risks have to be balanced against the large beneficial effects of HRT on the symptoms of the menopause and on osteoporosis and cardiovascular diseases in postmenopausal women</a:t>
            </a:r>
          </a:p>
          <a:p>
            <a:endParaRPr 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714356"/>
            <a:ext cx="7749504" cy="5741380"/>
          </a:xfrm>
        </p:spPr>
        <p:txBody>
          <a:bodyPr>
            <a:noAutofit/>
          </a:bodyPr>
          <a:lstStyle/>
          <a:p>
            <a:pPr algn="just">
              <a:lnSpc>
                <a:spcPct val="200000"/>
              </a:lnSpc>
            </a:pPr>
            <a:r>
              <a:rPr lang="en-US" sz="2400" dirty="0" smtClean="0"/>
              <a:t>Data on the benefit: risk ratio for HRT have not led to a boycott of HRT</a:t>
            </a:r>
          </a:p>
          <a:p>
            <a:pPr algn="just">
              <a:lnSpc>
                <a:spcPct val="200000"/>
              </a:lnSpc>
            </a:pPr>
            <a:r>
              <a:rPr lang="en-US" sz="2400" dirty="0" smtClean="0"/>
              <a:t>There is now caution about prescribing HRT for a very long time, for example 10 years or more.</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algn="just">
              <a:lnSpc>
                <a:spcPct val="200000"/>
              </a:lnSpc>
              <a:buNone/>
            </a:pPr>
            <a:r>
              <a:rPr lang="en-US" sz="2800" dirty="0" smtClean="0"/>
              <a:t>C) When oral contraceptives are concerned, there was a higher incidence of benign liver tumors in women taking estrogen formulations</a:t>
            </a:r>
          </a:p>
          <a:p>
            <a:pPr algn="just">
              <a:lnSpc>
                <a:spcPct val="200000"/>
              </a:lnSpc>
            </a:pPr>
            <a:r>
              <a:rPr lang="en-US" sz="2800" dirty="0" smtClean="0"/>
              <a:t>Oral contraceptives might cause a very slightly increased risk of breast cancer in younger women</a:t>
            </a:r>
          </a:p>
          <a:p>
            <a:endParaRPr lang="en-US"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14290"/>
            <a:ext cx="7239000" cy="608630"/>
          </a:xfrm>
        </p:spPr>
        <p:txBody>
          <a:bodyPr/>
          <a:lstStyle/>
          <a:p>
            <a:r>
              <a:rPr lang="en-US" cap="none" dirty="0" smtClean="0">
                <a:solidFill>
                  <a:srgbClr val="00B050"/>
                </a:solidFill>
              </a:rPr>
              <a:t>B- Gene Toxicity</a:t>
            </a:r>
            <a:endParaRPr lang="en-US" cap="none" dirty="0">
              <a:solidFill>
                <a:srgbClr val="00B050"/>
              </a:solidFill>
            </a:endParaRPr>
          </a:p>
        </p:txBody>
      </p:sp>
      <p:sp>
        <p:nvSpPr>
          <p:cNvPr id="3" name="Content Placeholder 2"/>
          <p:cNvSpPr>
            <a:spLocks noGrp="1"/>
          </p:cNvSpPr>
          <p:nvPr>
            <p:ph idx="1"/>
          </p:nvPr>
        </p:nvSpPr>
        <p:spPr>
          <a:xfrm>
            <a:off x="142844" y="1071546"/>
            <a:ext cx="7885540" cy="5786454"/>
          </a:xfrm>
        </p:spPr>
        <p:txBody>
          <a:bodyPr>
            <a:noAutofit/>
          </a:bodyPr>
          <a:lstStyle/>
          <a:p>
            <a:pPr algn="just">
              <a:lnSpc>
                <a:spcPct val="200000"/>
              </a:lnSpc>
            </a:pPr>
            <a:r>
              <a:rPr lang="en-US" sz="2400" dirty="0" smtClean="0"/>
              <a:t>This term is used to cloak the mystery of what happens when certain molecules bind to nuclear DNA and produce changes in gene expression, leading to abnormality in cell growth and the production of tumors</a:t>
            </a:r>
          </a:p>
          <a:p>
            <a:pPr algn="just">
              <a:lnSpc>
                <a:spcPct val="200000"/>
              </a:lnSpc>
            </a:pPr>
            <a:r>
              <a:rPr lang="en-US" sz="2400" dirty="0" smtClean="0"/>
              <a:t>There are some examples of drug induced tumors which might fall into this class</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96752"/>
            <a:ext cx="7239000" cy="5258984"/>
          </a:xfrm>
        </p:spPr>
        <p:txBody>
          <a:bodyPr>
            <a:normAutofit fontScale="92500" lnSpcReduction="20000"/>
          </a:bodyPr>
          <a:lstStyle/>
          <a:p>
            <a:pPr algn="just">
              <a:lnSpc>
                <a:spcPct val="200000"/>
              </a:lnSpc>
              <a:buNone/>
            </a:pPr>
            <a:r>
              <a:rPr lang="en-US" sz="2800" dirty="0" smtClean="0"/>
              <a:t>1- The increased risk of bladder cancer in patients taking long term cyclophosphamide </a:t>
            </a:r>
          </a:p>
          <a:p>
            <a:pPr algn="just">
              <a:lnSpc>
                <a:spcPct val="200000"/>
              </a:lnSpc>
              <a:buNone/>
            </a:pPr>
            <a:r>
              <a:rPr lang="en-US" sz="2800" dirty="0" smtClean="0"/>
              <a:t>2- carcinomas of the renal pelvis associated with phenacetin abuse</a:t>
            </a:r>
          </a:p>
          <a:p>
            <a:pPr algn="just">
              <a:lnSpc>
                <a:spcPct val="200000"/>
              </a:lnSpc>
              <a:buNone/>
            </a:pPr>
            <a:r>
              <a:rPr lang="en-US" sz="2800" dirty="0" smtClean="0"/>
              <a:t>3- the occurrence of leukemia in patients receiving alkylating agents such as cyclophosphamide and chlorambucil</a:t>
            </a:r>
            <a:endParaRPr lang="en-US" sz="3200" dirty="0" smtClean="0"/>
          </a:p>
          <a:p>
            <a:endParaRPr lang="en-US"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320040"/>
            <a:ext cx="7643866" cy="680068"/>
          </a:xfrm>
        </p:spPr>
        <p:txBody>
          <a:bodyPr>
            <a:normAutofit fontScale="90000"/>
          </a:bodyPr>
          <a:lstStyle/>
          <a:p>
            <a:r>
              <a:rPr lang="en-US" cap="none" dirty="0" smtClean="0">
                <a:solidFill>
                  <a:srgbClr val="00B050"/>
                </a:solidFill>
              </a:rPr>
              <a:t>C) Suppression of Immune Responses </a:t>
            </a:r>
            <a:endParaRPr lang="en-US" cap="none" dirty="0">
              <a:solidFill>
                <a:srgbClr val="00B050"/>
              </a:solidFill>
            </a:endParaRPr>
          </a:p>
        </p:txBody>
      </p:sp>
      <p:sp>
        <p:nvSpPr>
          <p:cNvPr id="3" name="Content Placeholder 2"/>
          <p:cNvSpPr>
            <a:spLocks noGrp="1"/>
          </p:cNvSpPr>
          <p:nvPr>
            <p:ph idx="1"/>
          </p:nvPr>
        </p:nvSpPr>
        <p:spPr>
          <a:xfrm>
            <a:off x="214282" y="1285860"/>
            <a:ext cx="7958118" cy="5572140"/>
          </a:xfrm>
        </p:spPr>
        <p:txBody>
          <a:bodyPr>
            <a:normAutofit/>
          </a:bodyPr>
          <a:lstStyle/>
          <a:p>
            <a:pPr algn="just">
              <a:lnSpc>
                <a:spcPct val="200000"/>
              </a:lnSpc>
            </a:pPr>
            <a:r>
              <a:rPr lang="en-US" sz="2400" dirty="0" smtClean="0"/>
              <a:t>Patients taking immunosuppressive drugs such as azathioprine with corticosteroids, have a greatly increased risk of developing lymphomas </a:t>
            </a:r>
          </a:p>
          <a:p>
            <a:pPr algn="just">
              <a:lnSpc>
                <a:spcPct val="200000"/>
              </a:lnSpc>
            </a:pPr>
            <a:r>
              <a:rPr lang="en-US" sz="2400" dirty="0" smtClean="0"/>
              <a:t>In immunosuppressed patients, there is also an increase risk of cancers of the liver, biliary tree, and bladder, bronchial adenocarcinoma</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51520" y="1609416"/>
            <a:ext cx="7444680" cy="4846320"/>
          </a:xfrm>
        </p:spPr>
        <p:txBody>
          <a:bodyPr>
            <a:normAutofit fontScale="92500"/>
          </a:bodyPr>
          <a:lstStyle/>
          <a:p>
            <a:pPr algn="just">
              <a:lnSpc>
                <a:spcPct val="200000"/>
              </a:lnSpc>
            </a:pPr>
            <a:r>
              <a:rPr lang="en-US" sz="2800" dirty="0" smtClean="0"/>
              <a:t>There is a relationship between the occurrence of lymphoma and long-term use of phenytoin. </a:t>
            </a:r>
          </a:p>
          <a:p>
            <a:pPr algn="just">
              <a:lnSpc>
                <a:spcPct val="200000"/>
              </a:lnSpc>
            </a:pPr>
            <a:r>
              <a:rPr lang="en-US" sz="2800" dirty="0" smtClean="0"/>
              <a:t>At present, this effect does not influence the  prescribing of phenytoin for </a:t>
            </a:r>
            <a:r>
              <a:rPr lang="en-US" sz="2800" dirty="0" err="1" smtClean="0"/>
              <a:t>ttt</a:t>
            </a:r>
            <a:r>
              <a:rPr lang="en-US" sz="2800" dirty="0" smtClean="0"/>
              <a:t> of epilepsy.</a:t>
            </a:r>
          </a:p>
          <a:p>
            <a:endParaRPr 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751506"/>
          </a:xfrm>
        </p:spPr>
        <p:txBody>
          <a:bodyPr/>
          <a:lstStyle/>
          <a:p>
            <a:r>
              <a:rPr lang="en-US" cap="none" dirty="0" smtClean="0">
                <a:solidFill>
                  <a:srgbClr val="00B050"/>
                </a:solidFill>
              </a:rPr>
              <a:t>a) Impaired Fertility</a:t>
            </a:r>
            <a:endParaRPr lang="en-US" cap="none" dirty="0">
              <a:solidFill>
                <a:srgbClr val="00B050"/>
              </a:solidFill>
            </a:endParaRPr>
          </a:p>
        </p:txBody>
      </p:sp>
      <p:sp>
        <p:nvSpPr>
          <p:cNvPr id="3" name="Content Placeholder 2"/>
          <p:cNvSpPr>
            <a:spLocks noGrp="1"/>
          </p:cNvSpPr>
          <p:nvPr>
            <p:ph idx="1"/>
          </p:nvPr>
        </p:nvSpPr>
        <p:spPr>
          <a:xfrm>
            <a:off x="142844" y="1285860"/>
            <a:ext cx="7957548" cy="5572140"/>
          </a:xfrm>
        </p:spPr>
        <p:txBody>
          <a:bodyPr>
            <a:normAutofit/>
          </a:bodyPr>
          <a:lstStyle/>
          <a:p>
            <a:pPr algn="just">
              <a:lnSpc>
                <a:spcPct val="200000"/>
              </a:lnSpc>
            </a:pPr>
            <a:r>
              <a:rPr lang="en-US" sz="2400" dirty="0" smtClean="0"/>
              <a:t>While impaired fertility in women is a desired effect of oral contraceptives, it may unwanted effect of other drugs</a:t>
            </a:r>
          </a:p>
          <a:p>
            <a:pPr algn="just">
              <a:lnSpc>
                <a:spcPct val="200000"/>
              </a:lnSpc>
            </a:pPr>
            <a:r>
              <a:rPr lang="en-US" sz="2400" dirty="0" err="1" smtClean="0"/>
              <a:t>E.x</a:t>
            </a:r>
            <a:r>
              <a:rPr lang="en-US" sz="2400" dirty="0" smtClean="0"/>
              <a:t>. cytotoxic drugs can cause female infertility through ovarian failure with amenorrhea</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7239000" cy="5979064"/>
          </a:xfrm>
        </p:spPr>
        <p:txBody>
          <a:bodyPr>
            <a:normAutofit fontScale="92500" lnSpcReduction="20000"/>
          </a:bodyPr>
          <a:lstStyle/>
          <a:p>
            <a:pPr algn="just">
              <a:lnSpc>
                <a:spcPct val="200000"/>
              </a:lnSpc>
            </a:pPr>
            <a:r>
              <a:rPr lang="en-US" sz="2800" dirty="0" smtClean="0"/>
              <a:t>Male fertility can be reduced by impairment of spermatozoal production or function and can be either reversible or irreversible</a:t>
            </a:r>
          </a:p>
          <a:p>
            <a:pPr algn="just">
              <a:lnSpc>
                <a:spcPct val="200000"/>
              </a:lnSpc>
              <a:buNone/>
            </a:pPr>
            <a:r>
              <a:rPr lang="en-US" sz="2800" dirty="0" err="1" smtClean="0"/>
              <a:t>i</a:t>
            </a:r>
            <a:r>
              <a:rPr lang="en-US" sz="2800" dirty="0" smtClean="0"/>
              <a:t>) </a:t>
            </a:r>
            <a:r>
              <a:rPr lang="en-US" sz="2800" b="1" u="sng" dirty="0" smtClean="0"/>
              <a:t>Reversible</a:t>
            </a:r>
            <a:r>
              <a:rPr lang="en-US" sz="2800" dirty="0" smtClean="0"/>
              <a:t> impairment can be caused by </a:t>
            </a:r>
            <a:r>
              <a:rPr lang="en-US" sz="2800" dirty="0" smtClean="0">
                <a:solidFill>
                  <a:srgbClr val="FF0000"/>
                </a:solidFill>
              </a:rPr>
              <a:t>MAO inhibitors </a:t>
            </a:r>
            <a:r>
              <a:rPr lang="en-US" sz="2800" dirty="0" smtClean="0"/>
              <a:t>and </a:t>
            </a:r>
            <a:r>
              <a:rPr lang="en-US" sz="2800" dirty="0" smtClean="0">
                <a:solidFill>
                  <a:srgbClr val="FF0000"/>
                </a:solidFill>
              </a:rPr>
              <a:t>antimalarial </a:t>
            </a:r>
            <a:r>
              <a:rPr lang="en-US" sz="2800" dirty="0" smtClean="0"/>
              <a:t>agents</a:t>
            </a:r>
          </a:p>
          <a:p>
            <a:pPr algn="just">
              <a:lnSpc>
                <a:spcPct val="200000"/>
              </a:lnSpc>
              <a:buNone/>
            </a:pPr>
            <a:r>
              <a:rPr lang="en-US" sz="2800" dirty="0" smtClean="0"/>
              <a:t>ii) </a:t>
            </a:r>
            <a:r>
              <a:rPr lang="en-US" sz="2800" b="1" u="sng" dirty="0" smtClean="0"/>
              <a:t>Irreversible</a:t>
            </a:r>
            <a:r>
              <a:rPr lang="en-US" sz="2800" dirty="0" smtClean="0"/>
              <a:t> impairment can be caused by cytotoxic drugs such as alkylating agents (cyclophosphamide and chlorambucil )</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solidFill>
                  <a:srgbClr val="FF0000"/>
                </a:solidFill>
              </a:rPr>
              <a:t>Type B ( </a:t>
            </a:r>
            <a:r>
              <a:rPr lang="en-GB" dirty="0" err="1" smtClean="0">
                <a:solidFill>
                  <a:srgbClr val="FF0000"/>
                </a:solidFill>
              </a:rPr>
              <a:t>bizzare</a:t>
            </a:r>
            <a:r>
              <a:rPr lang="en-GB" dirty="0" smtClean="0">
                <a:solidFill>
                  <a:srgbClr val="FF0000"/>
                </a:solidFill>
              </a:rPr>
              <a:t>) reactions</a:t>
            </a:r>
            <a:br>
              <a:rPr lang="en-GB" dirty="0" smtClean="0">
                <a:solidFill>
                  <a:srgbClr val="FF0000"/>
                </a:solidFill>
              </a:rPr>
            </a:br>
            <a:endParaRPr lang="en-GB" dirty="0"/>
          </a:p>
        </p:txBody>
      </p:sp>
      <p:sp>
        <p:nvSpPr>
          <p:cNvPr id="3" name="Content Placeholder 2"/>
          <p:cNvSpPr>
            <a:spLocks noGrp="1"/>
          </p:cNvSpPr>
          <p:nvPr>
            <p:ph idx="1"/>
          </p:nvPr>
        </p:nvSpPr>
        <p:spPr/>
        <p:txBody>
          <a:bodyPr/>
          <a:lstStyle/>
          <a:p>
            <a:r>
              <a:rPr lang="en-GB" dirty="0" smtClean="0"/>
              <a:t>Are effects unrelated to the pharmacological effect of drug</a:t>
            </a:r>
          </a:p>
          <a:p>
            <a:r>
              <a:rPr lang="en-GB" dirty="0" smtClean="0"/>
              <a:t>Are rare, </a:t>
            </a:r>
            <a:r>
              <a:rPr lang="en-GB" dirty="0" err="1" smtClean="0"/>
              <a:t>unpredictble</a:t>
            </a:r>
            <a:endParaRPr lang="en-GB" dirty="0" smtClean="0"/>
          </a:p>
          <a:p>
            <a:r>
              <a:rPr lang="en-GB" dirty="0" smtClean="0"/>
              <a:t>Generally unrelated to dose</a:t>
            </a:r>
          </a:p>
          <a:p>
            <a:r>
              <a:rPr lang="en-GB" dirty="0" smtClean="0"/>
              <a:t>Are often severe or fatal</a:t>
            </a:r>
          </a:p>
          <a:p>
            <a:endParaRPr lang="en-GB" dirty="0">
              <a:solidFill>
                <a:srgbClr val="FF0000"/>
              </a:solidFill>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500042"/>
            <a:ext cx="8286776" cy="751506"/>
          </a:xfrm>
        </p:spPr>
        <p:txBody>
          <a:bodyPr>
            <a:noAutofit/>
          </a:bodyPr>
          <a:lstStyle/>
          <a:p>
            <a:r>
              <a:rPr lang="en-US" sz="3200" cap="none" dirty="0" smtClean="0">
                <a:solidFill>
                  <a:srgbClr val="00B050"/>
                </a:solidFill>
              </a:rPr>
              <a:t>b) Teratogenesis:</a:t>
            </a:r>
            <a:endParaRPr lang="en-US" sz="3200" dirty="0"/>
          </a:p>
        </p:txBody>
      </p:sp>
      <p:sp>
        <p:nvSpPr>
          <p:cNvPr id="3" name="Content Placeholder 2"/>
          <p:cNvSpPr>
            <a:spLocks noGrp="1"/>
          </p:cNvSpPr>
          <p:nvPr>
            <p:ph idx="1"/>
          </p:nvPr>
        </p:nvSpPr>
        <p:spPr>
          <a:xfrm>
            <a:off x="457200" y="1500174"/>
            <a:ext cx="7239000" cy="4955562"/>
          </a:xfrm>
        </p:spPr>
        <p:txBody>
          <a:bodyPr>
            <a:normAutofit/>
          </a:bodyPr>
          <a:lstStyle/>
          <a:p>
            <a:pPr algn="just">
              <a:lnSpc>
                <a:spcPct val="200000"/>
              </a:lnSpc>
            </a:pPr>
            <a:r>
              <a:rPr lang="en-US" sz="2400" dirty="0" smtClean="0"/>
              <a:t>Teratogenesis occur when a drug taken during the early stages of pregnancy causes a developmental abnormality in a fetus </a:t>
            </a:r>
          </a:p>
          <a:p>
            <a:pPr algn="just">
              <a:lnSpc>
                <a:spcPct val="150000"/>
              </a:lnSpc>
            </a:pPr>
            <a:r>
              <a:rPr lang="en-US" sz="2400" dirty="0" smtClean="0"/>
              <a:t>E.g. Mongolism (Down’s syndrome)</a:t>
            </a:r>
          </a:p>
          <a:p>
            <a:pPr algn="just">
              <a:lnSpc>
                <a:spcPct val="150000"/>
              </a:lnSpc>
              <a:buNone/>
            </a:pPr>
            <a:endParaRPr lang="en-US" sz="2400"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320040"/>
            <a:ext cx="7786742" cy="1143000"/>
          </a:xfrm>
        </p:spPr>
        <p:txBody>
          <a:bodyPr>
            <a:normAutofit fontScale="90000"/>
          </a:bodyPr>
          <a:lstStyle/>
          <a:p>
            <a:r>
              <a:rPr lang="en-US" cap="none" dirty="0" smtClean="0">
                <a:solidFill>
                  <a:srgbClr val="27AE02"/>
                </a:solidFill>
              </a:rPr>
              <a:t>C) Adverse Effects on The Fetus During the Later Stages of Pregnancy</a:t>
            </a:r>
            <a:endParaRPr lang="en-US" cap="none" dirty="0">
              <a:solidFill>
                <a:srgbClr val="27AE02"/>
              </a:solidFill>
            </a:endParaRPr>
          </a:p>
        </p:txBody>
      </p:sp>
      <p:sp>
        <p:nvSpPr>
          <p:cNvPr id="3" name="Content Placeholder 2"/>
          <p:cNvSpPr>
            <a:spLocks noGrp="1"/>
          </p:cNvSpPr>
          <p:nvPr>
            <p:ph idx="1"/>
          </p:nvPr>
        </p:nvSpPr>
        <p:spPr>
          <a:xfrm>
            <a:off x="457200" y="2285992"/>
            <a:ext cx="7239000" cy="4169744"/>
          </a:xfrm>
        </p:spPr>
        <p:txBody>
          <a:bodyPr/>
          <a:lstStyle/>
          <a:p>
            <a:pPr>
              <a:lnSpc>
                <a:spcPct val="150000"/>
              </a:lnSpc>
            </a:pPr>
            <a:r>
              <a:rPr lang="en-US" dirty="0" smtClean="0"/>
              <a:t>Sometimes a drug taken by the mother during the later stages of pregnancy causes adverse effects in the fetus</a:t>
            </a:r>
            <a:endParaRPr lang="en-US"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320040"/>
            <a:ext cx="8072494" cy="1143000"/>
          </a:xfrm>
        </p:spPr>
        <p:txBody>
          <a:bodyPr>
            <a:normAutofit fontScale="90000"/>
          </a:bodyPr>
          <a:lstStyle/>
          <a:p>
            <a:pPr algn="ctr"/>
            <a:r>
              <a:rPr lang="en-US" dirty="0" smtClean="0"/>
              <a:t>D</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cap="none" dirty="0" smtClean="0">
                <a:solidFill>
                  <a:srgbClr val="27AE02"/>
                </a:solidFill>
              </a:rPr>
              <a:t>D) Adverse Reactions to Drugs in Breast Milk</a:t>
            </a:r>
            <a:endParaRPr lang="en-US" dirty="0">
              <a:solidFill>
                <a:srgbClr val="27AE02"/>
              </a:solidFill>
            </a:endParaRPr>
          </a:p>
        </p:txBody>
      </p:sp>
      <p:sp>
        <p:nvSpPr>
          <p:cNvPr id="3" name="Content Placeholder 2"/>
          <p:cNvSpPr>
            <a:spLocks noGrp="1"/>
          </p:cNvSpPr>
          <p:nvPr>
            <p:ph idx="1"/>
          </p:nvPr>
        </p:nvSpPr>
        <p:spPr/>
        <p:txBody>
          <a:bodyPr/>
          <a:lstStyle/>
          <a:p>
            <a:pPr>
              <a:lnSpc>
                <a:spcPct val="150000"/>
              </a:lnSpc>
            </a:pPr>
            <a:r>
              <a:rPr lang="en-US" dirty="0" smtClean="0"/>
              <a:t>Certain drugs are excreted sufficiently in breast milk to affect the infants, while others are known to be safe.</a:t>
            </a:r>
          </a:p>
          <a:p>
            <a:pPr>
              <a:lnSpc>
                <a:spcPct val="150000"/>
              </a:lnSpc>
            </a:pPr>
            <a:r>
              <a:rPr lang="en-US" dirty="0" smtClean="0"/>
              <a:t>E.g. metronidazole</a:t>
            </a:r>
          </a:p>
          <a:p>
            <a:pPr>
              <a:lnSpc>
                <a:spcPct val="150000"/>
              </a:lnSpc>
            </a:pPr>
            <a:r>
              <a:rPr lang="en-US" dirty="0" smtClean="0"/>
              <a:t>E.g. Some antibiotics</a:t>
            </a:r>
            <a:endParaRPr lang="en-US"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857232"/>
            <a:ext cx="8143900" cy="5643602"/>
          </a:xfrm>
        </p:spPr>
        <p:txBody>
          <a:bodyPr>
            <a:normAutofit fontScale="25000" lnSpcReduction="20000"/>
          </a:bodyPr>
          <a:lstStyle/>
          <a:p>
            <a:endParaRPr lang="en-US" b="1" dirty="0" smtClean="0"/>
          </a:p>
          <a:p>
            <a:pPr algn="just">
              <a:lnSpc>
                <a:spcPct val="170000"/>
              </a:lnSpc>
            </a:pPr>
            <a:r>
              <a:rPr lang="en-US" sz="9600" dirty="0" smtClean="0"/>
              <a:t>The use of any medication—prescription or nonprescription—carries a risk of causing birth defects in the developing fetus. </a:t>
            </a:r>
          </a:p>
          <a:p>
            <a:pPr algn="just">
              <a:lnSpc>
                <a:spcPct val="170000"/>
              </a:lnSpc>
            </a:pPr>
            <a:r>
              <a:rPr lang="en-US" sz="9600" dirty="0" smtClean="0"/>
              <a:t>Drugs administered to pregnant women, particularly during the first trimester, may cause teratogenic effects. </a:t>
            </a:r>
          </a:p>
          <a:p>
            <a:pPr algn="just">
              <a:lnSpc>
                <a:spcPct val="170000"/>
              </a:lnSpc>
            </a:pPr>
            <a:r>
              <a:rPr lang="en-US" sz="9600" dirty="0" smtClean="0"/>
              <a:t>A teratogen is any substance that causes abnormal development of the</a:t>
            </a:r>
          </a:p>
          <a:p>
            <a:pPr algn="just">
              <a:lnSpc>
                <a:spcPct val="170000"/>
              </a:lnSpc>
            </a:pPr>
            <a:r>
              <a:rPr lang="en-US" sz="9600" dirty="0" smtClean="0"/>
              <a:t>fetus leading to a severely deformed fetus. </a:t>
            </a:r>
          </a:p>
          <a:p>
            <a:pPr algn="just">
              <a:lnSpc>
                <a:spcPct val="170000"/>
              </a:lnSpc>
            </a:pPr>
            <a:r>
              <a:rPr lang="en-US" sz="9600" dirty="0" smtClean="0"/>
              <a:t>Drugs are one type of teratogen.</a:t>
            </a:r>
          </a:p>
        </p:txBody>
      </p:sp>
      <p:sp>
        <p:nvSpPr>
          <p:cNvPr id="3" name="Title 2"/>
          <p:cNvSpPr>
            <a:spLocks noGrp="1"/>
          </p:cNvSpPr>
          <p:nvPr>
            <p:ph type="title"/>
          </p:nvPr>
        </p:nvSpPr>
        <p:spPr>
          <a:xfrm>
            <a:off x="457200" y="320040"/>
            <a:ext cx="7239000" cy="537192"/>
          </a:xfrm>
        </p:spPr>
        <p:txBody>
          <a:bodyPr>
            <a:normAutofit fontScale="90000"/>
          </a:bodyPr>
          <a:lstStyle/>
          <a:p>
            <a:r>
              <a:rPr lang="en-US" dirty="0" smtClean="0"/>
              <a:t>DRUG USE AND PREGNANCY</a:t>
            </a:r>
            <a:endParaRPr lang="en-US"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algn="just">
              <a:lnSpc>
                <a:spcPct val="170000"/>
              </a:lnSpc>
              <a:buNone/>
            </a:pPr>
            <a:r>
              <a:rPr lang="en-US" sz="2800" dirty="0" smtClean="0"/>
              <a:t>In an effort to prevent teratogenic effects, the FDA has established five categories suggesting the potential of a drug for causing birth defects.</a:t>
            </a:r>
          </a:p>
          <a:p>
            <a:pPr algn="just">
              <a:lnSpc>
                <a:spcPct val="170000"/>
              </a:lnSpc>
              <a:buNone/>
            </a:pPr>
            <a:r>
              <a:rPr lang="en-US" sz="2800" dirty="0" smtClean="0"/>
              <a:t>Information regarding the pregnancy category of a specific drug is found in reliable drug literature, such as the inserts accompanying drugs and approved drug references.</a:t>
            </a:r>
          </a:p>
          <a:p>
            <a:pPr algn="just">
              <a:lnSpc>
                <a:spcPct val="170000"/>
              </a:lnSpc>
              <a:buNone/>
            </a:pPr>
            <a:r>
              <a:rPr lang="en-US" sz="2800" dirty="0" smtClean="0"/>
              <a:t>In general, </a:t>
            </a:r>
            <a:r>
              <a:rPr lang="en-US" sz="2800" u="sng" dirty="0" smtClean="0"/>
              <a:t>most drugs are contraindicated during pregnancy </a:t>
            </a:r>
            <a:r>
              <a:rPr lang="en-US" sz="2800" dirty="0" smtClean="0"/>
              <a:t>or lactation unless the potential benefits of taking the drug outweigh the risks to the fetus or the infant</a:t>
            </a:r>
            <a:r>
              <a:rPr lang="en-US" sz="1100" dirty="0" smtClean="0"/>
              <a:t>.</a:t>
            </a:r>
          </a:p>
          <a:p>
            <a:endParaRPr lang="en-US"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cstate="print"/>
          <a:srcRect/>
          <a:stretch>
            <a:fillRect/>
          </a:stretch>
        </p:blipFill>
        <p:spPr bwMode="auto">
          <a:xfrm>
            <a:off x="0" y="0"/>
            <a:ext cx="8929718" cy="70723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Reporting of ADRs</a:t>
            </a:r>
            <a:endParaRPr lang="en-GB" dirty="0"/>
          </a:p>
        </p:txBody>
      </p:sp>
      <p:sp>
        <p:nvSpPr>
          <p:cNvPr id="4" name="Rectangle 3"/>
          <p:cNvSpPr/>
          <p:nvPr/>
        </p:nvSpPr>
        <p:spPr>
          <a:xfrm>
            <a:off x="251520" y="1772816"/>
            <a:ext cx="8280920" cy="5016758"/>
          </a:xfrm>
          <a:prstGeom prst="rect">
            <a:avLst/>
          </a:prstGeom>
        </p:spPr>
        <p:txBody>
          <a:bodyPr wrap="square">
            <a:spAutoFit/>
          </a:bodyPr>
          <a:lstStyle/>
          <a:p>
            <a:r>
              <a:rPr lang="en-GB" sz="3200" dirty="0" err="1" smtClean="0">
                <a:solidFill>
                  <a:prstClr val="black"/>
                </a:solidFill>
              </a:rPr>
              <a:t>Medwatch</a:t>
            </a:r>
            <a:r>
              <a:rPr lang="en-GB" sz="3200" dirty="0" smtClean="0">
                <a:solidFill>
                  <a:prstClr val="black"/>
                </a:solidFill>
              </a:rPr>
              <a:t>– Serious ADRs</a:t>
            </a:r>
          </a:p>
          <a:p>
            <a:r>
              <a:rPr lang="en-US" sz="3200" dirty="0" smtClean="0">
                <a:solidFill>
                  <a:prstClr val="black"/>
                </a:solidFill>
              </a:rPr>
              <a:t>– Resulting in death, life-threatening, initial or</a:t>
            </a:r>
          </a:p>
          <a:p>
            <a:r>
              <a:rPr lang="en-GB" sz="3200" dirty="0" smtClean="0">
                <a:solidFill>
                  <a:prstClr val="black"/>
                </a:solidFill>
              </a:rPr>
              <a:t>prolonged hospitalization, disability, congenital anomaly, permanent impairment/damage</a:t>
            </a:r>
          </a:p>
          <a:p>
            <a:r>
              <a:rPr lang="en-GB" sz="3200" dirty="0" smtClean="0">
                <a:solidFill>
                  <a:prstClr val="black"/>
                </a:solidFill>
              </a:rPr>
              <a:t>Medications</a:t>
            </a:r>
          </a:p>
          <a:p>
            <a:r>
              <a:rPr lang="en-GB" sz="3200" dirty="0" smtClean="0">
                <a:solidFill>
                  <a:prstClr val="black"/>
                </a:solidFill>
              </a:rPr>
              <a:t>Medical Devices</a:t>
            </a:r>
          </a:p>
          <a:p>
            <a:r>
              <a:rPr lang="en-GB" sz="3200" dirty="0" smtClean="0">
                <a:solidFill>
                  <a:prstClr val="black"/>
                </a:solidFill>
              </a:rPr>
              <a:t>Special Nutritional Products</a:t>
            </a:r>
          </a:p>
          <a:p>
            <a:r>
              <a:rPr lang="en-US" sz="3200" dirty="0" smtClean="0">
                <a:solidFill>
                  <a:prstClr val="black"/>
                </a:solidFill>
              </a:rPr>
              <a:t>Other products regulated by the FDA</a:t>
            </a:r>
            <a:endParaRPr lang="en-GB" sz="3200" dirty="0">
              <a:solidFill>
                <a:prstClr val="black"/>
              </a:solidFill>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p:cNvSpPr>
          <p:nvPr>
            <p:ph type="title"/>
          </p:nvPr>
        </p:nvSpPr>
        <p:spPr/>
        <p:txBody>
          <a:bodyPr/>
          <a:lstStyle/>
          <a:p>
            <a:pPr eaLnBrk="1" hangingPunct="1">
              <a:defRPr/>
            </a:pPr>
            <a:r>
              <a:rPr lang="en-US" dirty="0" smtClean="0"/>
              <a:t>The Medication Use System </a:t>
            </a:r>
          </a:p>
        </p:txBody>
      </p:sp>
      <p:sp>
        <p:nvSpPr>
          <p:cNvPr id="84996" name="Text Box 4"/>
          <p:cNvSpPr txBox="1">
            <a:spLocks noChangeArrowheads="1"/>
          </p:cNvSpPr>
          <p:nvPr/>
        </p:nvSpPr>
        <p:spPr bwMode="auto">
          <a:xfrm>
            <a:off x="0" y="2348880"/>
            <a:ext cx="1223962" cy="1077913"/>
          </a:xfrm>
          <a:prstGeom prst="rect">
            <a:avLst/>
          </a:prstGeom>
          <a:noFill/>
          <a:ln w="9525" algn="ctr">
            <a:noFill/>
            <a:miter lim="800000"/>
            <a:headEnd/>
            <a:tailEnd/>
          </a:ln>
        </p:spPr>
        <p:txBody>
          <a:bodyPr>
            <a:spAutoFit/>
          </a:bodyPr>
          <a:lstStyle/>
          <a:p>
            <a:r>
              <a:rPr lang="en-US" sz="1600" b="1" dirty="0">
                <a:solidFill>
                  <a:srgbClr val="B13F9A">
                    <a:lumMod val="75000"/>
                  </a:srgbClr>
                </a:solidFill>
                <a:latin typeface="Times New Roman" pitchFamily="18" charset="0"/>
                <a:cs typeface="Times New Roman" pitchFamily="18" charset="0"/>
              </a:rPr>
              <a:t>Selection &amp; Procuring</a:t>
            </a:r>
          </a:p>
          <a:p>
            <a:r>
              <a:rPr lang="en-US" sz="1600" dirty="0">
                <a:solidFill>
                  <a:srgbClr val="B13F9A">
                    <a:lumMod val="75000"/>
                  </a:srgbClr>
                </a:solidFill>
                <a:latin typeface="Times New Roman" pitchFamily="18" charset="0"/>
                <a:cs typeface="Times New Roman" pitchFamily="18" charset="0"/>
              </a:rPr>
              <a:t>Establish formulary </a:t>
            </a:r>
          </a:p>
        </p:txBody>
      </p:sp>
      <p:sp>
        <p:nvSpPr>
          <p:cNvPr id="84997" name="Text Box 5"/>
          <p:cNvSpPr txBox="1">
            <a:spLocks noChangeArrowheads="1"/>
          </p:cNvSpPr>
          <p:nvPr/>
        </p:nvSpPr>
        <p:spPr bwMode="auto">
          <a:xfrm>
            <a:off x="6948264" y="2357438"/>
            <a:ext cx="1511300" cy="1754326"/>
          </a:xfrm>
          <a:prstGeom prst="rect">
            <a:avLst/>
          </a:prstGeom>
          <a:noFill/>
          <a:ln w="9525" algn="ctr">
            <a:noFill/>
            <a:miter lim="800000"/>
            <a:headEnd/>
            <a:tailEnd/>
          </a:ln>
        </p:spPr>
        <p:txBody>
          <a:bodyPr>
            <a:spAutoFit/>
          </a:bodyPr>
          <a:lstStyle/>
          <a:p>
            <a:r>
              <a:rPr lang="en-US" b="1" dirty="0">
                <a:solidFill>
                  <a:srgbClr val="B13F9A">
                    <a:lumMod val="75000"/>
                  </a:srgbClr>
                </a:solidFill>
                <a:latin typeface="Times New Roman" pitchFamily="18" charset="0"/>
                <a:cs typeface="Times New Roman" pitchFamily="18" charset="0"/>
              </a:rPr>
              <a:t>Monitoring </a:t>
            </a:r>
          </a:p>
          <a:p>
            <a:r>
              <a:rPr lang="en-US" dirty="0">
                <a:solidFill>
                  <a:srgbClr val="B13F9A">
                    <a:lumMod val="75000"/>
                  </a:srgbClr>
                </a:solidFill>
                <a:latin typeface="Times New Roman" pitchFamily="18" charset="0"/>
                <a:cs typeface="Times New Roman" pitchFamily="18" charset="0"/>
              </a:rPr>
              <a:t>Assess patient response to drug; report reactions &amp; errors  </a:t>
            </a:r>
          </a:p>
        </p:txBody>
      </p:sp>
      <p:sp>
        <p:nvSpPr>
          <p:cNvPr id="84998" name="Text Box 6"/>
          <p:cNvSpPr txBox="1">
            <a:spLocks noChangeArrowheads="1"/>
          </p:cNvSpPr>
          <p:nvPr/>
        </p:nvSpPr>
        <p:spPr bwMode="auto">
          <a:xfrm>
            <a:off x="5095527" y="2348880"/>
            <a:ext cx="1636713" cy="1754188"/>
          </a:xfrm>
          <a:prstGeom prst="rect">
            <a:avLst/>
          </a:prstGeom>
          <a:noFill/>
          <a:ln w="9525" algn="ctr">
            <a:noFill/>
            <a:miter lim="800000"/>
            <a:headEnd/>
            <a:tailEnd/>
          </a:ln>
        </p:spPr>
        <p:txBody>
          <a:bodyPr>
            <a:spAutoFit/>
          </a:bodyPr>
          <a:lstStyle/>
          <a:p>
            <a:r>
              <a:rPr lang="en-US" b="1" dirty="0">
                <a:solidFill>
                  <a:srgbClr val="B13F9A">
                    <a:lumMod val="75000"/>
                  </a:srgbClr>
                </a:solidFill>
                <a:latin typeface="Times New Roman" pitchFamily="18" charset="0"/>
                <a:cs typeface="Times New Roman" pitchFamily="18" charset="0"/>
              </a:rPr>
              <a:t>Administering</a:t>
            </a:r>
          </a:p>
          <a:p>
            <a:r>
              <a:rPr lang="en-US" dirty="0">
                <a:solidFill>
                  <a:srgbClr val="B13F9A">
                    <a:lumMod val="75000"/>
                  </a:srgbClr>
                </a:solidFill>
                <a:latin typeface="Times New Roman" pitchFamily="18" charset="0"/>
                <a:cs typeface="Times New Roman" pitchFamily="18" charset="0"/>
              </a:rPr>
              <a:t>Review dispensed drug order; assess patient &amp; administer  </a:t>
            </a:r>
          </a:p>
        </p:txBody>
      </p:sp>
      <p:sp>
        <p:nvSpPr>
          <p:cNvPr id="84999" name="Text Box 7"/>
          <p:cNvSpPr txBox="1">
            <a:spLocks noChangeArrowheads="1"/>
          </p:cNvSpPr>
          <p:nvPr/>
        </p:nvSpPr>
        <p:spPr bwMode="auto">
          <a:xfrm>
            <a:off x="3275856" y="2348880"/>
            <a:ext cx="1722437" cy="2316783"/>
          </a:xfrm>
          <a:prstGeom prst="rect">
            <a:avLst/>
          </a:prstGeom>
          <a:noFill/>
          <a:ln w="9525" algn="ctr">
            <a:noFill/>
            <a:miter lim="800000"/>
            <a:headEnd/>
            <a:tailEnd/>
          </a:ln>
        </p:spPr>
        <p:txBody>
          <a:bodyPr wrap="square">
            <a:spAutoFit/>
          </a:bodyPr>
          <a:lstStyle/>
          <a:p>
            <a:r>
              <a:rPr lang="en-US" b="1" dirty="0">
                <a:solidFill>
                  <a:srgbClr val="B13F9A">
                    <a:lumMod val="75000"/>
                  </a:srgbClr>
                </a:solidFill>
                <a:latin typeface="Times New Roman" pitchFamily="18" charset="0"/>
                <a:cs typeface="Times New Roman" pitchFamily="18" charset="0"/>
              </a:rPr>
              <a:t>Preparing &amp; Dispensing</a:t>
            </a:r>
          </a:p>
          <a:p>
            <a:r>
              <a:rPr lang="en-US" dirty="0">
                <a:solidFill>
                  <a:srgbClr val="B13F9A">
                    <a:lumMod val="75000"/>
                  </a:srgbClr>
                </a:solidFill>
                <a:latin typeface="Times New Roman" pitchFamily="18" charset="0"/>
                <a:cs typeface="Times New Roman" pitchFamily="18" charset="0"/>
              </a:rPr>
              <a:t>Purchase &amp; store drug; review &amp; confirm order; distribute to patient location  </a:t>
            </a:r>
          </a:p>
        </p:txBody>
      </p:sp>
      <p:sp>
        <p:nvSpPr>
          <p:cNvPr id="85000" name="Text Box 8"/>
          <p:cNvSpPr txBox="1">
            <a:spLocks noChangeArrowheads="1"/>
          </p:cNvSpPr>
          <p:nvPr/>
        </p:nvSpPr>
        <p:spPr bwMode="auto">
          <a:xfrm>
            <a:off x="1619672" y="2348880"/>
            <a:ext cx="1655763" cy="1754187"/>
          </a:xfrm>
          <a:prstGeom prst="rect">
            <a:avLst/>
          </a:prstGeom>
          <a:noFill/>
          <a:ln w="9525" algn="ctr">
            <a:noFill/>
            <a:miter lim="800000"/>
            <a:headEnd/>
            <a:tailEnd/>
          </a:ln>
        </p:spPr>
        <p:txBody>
          <a:bodyPr>
            <a:spAutoFit/>
          </a:bodyPr>
          <a:lstStyle/>
          <a:p>
            <a:r>
              <a:rPr lang="en-US" b="1" dirty="0">
                <a:solidFill>
                  <a:srgbClr val="B13F9A">
                    <a:lumMod val="75000"/>
                  </a:srgbClr>
                </a:solidFill>
                <a:latin typeface="Times New Roman" pitchFamily="18" charset="0"/>
                <a:cs typeface="Times New Roman" pitchFamily="18" charset="0"/>
              </a:rPr>
              <a:t>Prescribing</a:t>
            </a:r>
          </a:p>
          <a:p>
            <a:r>
              <a:rPr lang="en-US" dirty="0">
                <a:solidFill>
                  <a:srgbClr val="B13F9A">
                    <a:lumMod val="75000"/>
                  </a:srgbClr>
                </a:solidFill>
                <a:latin typeface="Times New Roman" pitchFamily="18" charset="0"/>
                <a:cs typeface="Times New Roman" pitchFamily="18" charset="0"/>
              </a:rPr>
              <a:t>Assess patient; determine need for drug therapy; select &amp; order drug </a:t>
            </a:r>
          </a:p>
        </p:txBody>
      </p:sp>
      <p:sp>
        <p:nvSpPr>
          <p:cNvPr id="85007" name="Line 15"/>
          <p:cNvSpPr>
            <a:spLocks noChangeShapeType="1"/>
          </p:cNvSpPr>
          <p:nvPr/>
        </p:nvSpPr>
        <p:spPr bwMode="auto">
          <a:xfrm>
            <a:off x="1187624" y="2564904"/>
            <a:ext cx="431800" cy="0"/>
          </a:xfrm>
          <a:prstGeom prst="line">
            <a:avLst/>
          </a:prstGeom>
          <a:noFill/>
          <a:ln w="76200">
            <a:solidFill>
              <a:schemeClr val="tx1"/>
            </a:solidFill>
            <a:round/>
            <a:headEnd/>
            <a:tailEnd type="stealth" w="med" len="med"/>
          </a:ln>
        </p:spPr>
        <p:txBody>
          <a:bodyPr wrap="none" anchor="ctr"/>
          <a:lstStyle/>
          <a:p>
            <a:endParaRPr lang="en-GB">
              <a:solidFill>
                <a:prstClr val="black"/>
              </a:solidFill>
            </a:endParaRPr>
          </a:p>
        </p:txBody>
      </p:sp>
      <p:sp>
        <p:nvSpPr>
          <p:cNvPr id="85008" name="Line 16"/>
          <p:cNvSpPr>
            <a:spLocks noChangeShapeType="1"/>
          </p:cNvSpPr>
          <p:nvPr/>
        </p:nvSpPr>
        <p:spPr bwMode="auto">
          <a:xfrm>
            <a:off x="2915816" y="2564904"/>
            <a:ext cx="431800" cy="0"/>
          </a:xfrm>
          <a:prstGeom prst="line">
            <a:avLst/>
          </a:prstGeom>
          <a:noFill/>
          <a:ln w="76200">
            <a:solidFill>
              <a:schemeClr val="tx1"/>
            </a:solidFill>
            <a:round/>
            <a:headEnd/>
            <a:tailEnd type="stealth" w="med" len="med"/>
          </a:ln>
        </p:spPr>
        <p:txBody>
          <a:bodyPr wrap="none" anchor="ctr"/>
          <a:lstStyle/>
          <a:p>
            <a:endParaRPr lang="en-GB">
              <a:solidFill>
                <a:prstClr val="black"/>
              </a:solidFill>
            </a:endParaRPr>
          </a:p>
        </p:txBody>
      </p:sp>
      <p:sp>
        <p:nvSpPr>
          <p:cNvPr id="85009" name="Line 17"/>
          <p:cNvSpPr>
            <a:spLocks noChangeShapeType="1"/>
          </p:cNvSpPr>
          <p:nvPr/>
        </p:nvSpPr>
        <p:spPr bwMode="auto">
          <a:xfrm>
            <a:off x="4716016" y="2564904"/>
            <a:ext cx="431800" cy="0"/>
          </a:xfrm>
          <a:prstGeom prst="line">
            <a:avLst/>
          </a:prstGeom>
          <a:noFill/>
          <a:ln w="76200">
            <a:solidFill>
              <a:schemeClr val="tx1"/>
            </a:solidFill>
            <a:round/>
            <a:headEnd/>
            <a:tailEnd type="stealth" w="med" len="med"/>
          </a:ln>
        </p:spPr>
        <p:txBody>
          <a:bodyPr wrap="none" anchor="ctr"/>
          <a:lstStyle/>
          <a:p>
            <a:endParaRPr lang="en-GB">
              <a:solidFill>
                <a:prstClr val="black"/>
              </a:solidFill>
            </a:endParaRPr>
          </a:p>
        </p:txBody>
      </p:sp>
      <p:sp>
        <p:nvSpPr>
          <p:cNvPr id="85010" name="Line 18"/>
          <p:cNvSpPr>
            <a:spLocks noChangeShapeType="1"/>
          </p:cNvSpPr>
          <p:nvPr/>
        </p:nvSpPr>
        <p:spPr bwMode="auto">
          <a:xfrm>
            <a:off x="6588224" y="2565400"/>
            <a:ext cx="431800" cy="0"/>
          </a:xfrm>
          <a:prstGeom prst="line">
            <a:avLst/>
          </a:prstGeom>
          <a:noFill/>
          <a:ln w="76200">
            <a:solidFill>
              <a:schemeClr val="tx1"/>
            </a:solidFill>
            <a:round/>
            <a:headEnd/>
            <a:tailEnd type="stealth" w="med" len="med"/>
          </a:ln>
        </p:spPr>
        <p:txBody>
          <a:bodyPr wrap="none" anchor="ctr"/>
          <a:lstStyle/>
          <a:p>
            <a:endParaRPr lang="en-GB">
              <a:solidFill>
                <a:prstClr val="black"/>
              </a:solidFill>
            </a:endParaRPr>
          </a:p>
        </p:txBody>
      </p:sp>
      <p:sp>
        <p:nvSpPr>
          <p:cNvPr id="22540" name="Line 19"/>
          <p:cNvSpPr>
            <a:spLocks noChangeShapeType="1"/>
          </p:cNvSpPr>
          <p:nvPr/>
        </p:nvSpPr>
        <p:spPr bwMode="auto">
          <a:xfrm>
            <a:off x="395288" y="5013325"/>
            <a:ext cx="8353425" cy="0"/>
          </a:xfrm>
          <a:prstGeom prst="line">
            <a:avLst/>
          </a:prstGeom>
          <a:noFill/>
          <a:ln w="9525">
            <a:solidFill>
              <a:schemeClr val="tx1"/>
            </a:solidFill>
            <a:round/>
            <a:headEnd/>
            <a:tailEnd/>
          </a:ln>
        </p:spPr>
        <p:txBody>
          <a:bodyPr wrap="none" anchor="ctr"/>
          <a:lstStyle/>
          <a:p>
            <a:endParaRPr lang="en-GB">
              <a:solidFill>
                <a:prstClr val="black"/>
              </a:solidFill>
            </a:endParaRPr>
          </a:p>
        </p:txBody>
      </p:sp>
      <p:sp>
        <p:nvSpPr>
          <p:cNvPr id="22541" name="Text Box 20"/>
          <p:cNvSpPr txBox="1">
            <a:spLocks noChangeArrowheads="1"/>
          </p:cNvSpPr>
          <p:nvPr/>
        </p:nvSpPr>
        <p:spPr bwMode="auto">
          <a:xfrm>
            <a:off x="755576" y="1484784"/>
            <a:ext cx="6337300" cy="457200"/>
          </a:xfrm>
          <a:prstGeom prst="rect">
            <a:avLst/>
          </a:prstGeom>
          <a:noFill/>
          <a:ln w="9525" algn="ctr">
            <a:noFill/>
            <a:miter lim="800000"/>
            <a:headEnd/>
            <a:tailEnd/>
          </a:ln>
        </p:spPr>
        <p:txBody>
          <a:bodyPr>
            <a:spAutoFit/>
          </a:bodyPr>
          <a:lstStyle/>
          <a:p>
            <a:r>
              <a:rPr lang="en-US" sz="2400" dirty="0">
                <a:solidFill>
                  <a:prstClr val="black"/>
                </a:solidFill>
                <a:latin typeface="Times New Roman" pitchFamily="18" charset="0"/>
                <a:cs typeface="Times New Roman" pitchFamily="18" charset="0"/>
              </a:rPr>
              <a:t>High-Level Portrayal of a Medication Use System</a:t>
            </a:r>
          </a:p>
        </p:txBody>
      </p:sp>
      <p:sp>
        <p:nvSpPr>
          <p:cNvPr id="85013" name="AutoShape 21"/>
          <p:cNvSpPr>
            <a:spLocks noChangeArrowheads="1"/>
          </p:cNvSpPr>
          <p:nvPr/>
        </p:nvSpPr>
        <p:spPr bwMode="auto">
          <a:xfrm>
            <a:off x="900113" y="4724400"/>
            <a:ext cx="215900" cy="576263"/>
          </a:xfrm>
          <a:prstGeom prst="flowChartSort">
            <a:avLst/>
          </a:prstGeom>
          <a:solidFill>
            <a:srgbClr val="FFFF00"/>
          </a:solidFill>
          <a:ln w="9525">
            <a:solidFill>
              <a:srgbClr val="FFFF00"/>
            </a:solidFill>
            <a:miter lim="800000"/>
            <a:headEnd/>
            <a:tailEnd/>
          </a:ln>
        </p:spPr>
        <p:txBody>
          <a:bodyPr wrap="none" anchor="ctr"/>
          <a:lstStyle/>
          <a:p>
            <a:endParaRPr lang="en-US">
              <a:solidFill>
                <a:prstClr val="black"/>
              </a:solidFill>
              <a:latin typeface="Times New Roman" pitchFamily="18" charset="0"/>
              <a:cs typeface="Times New Roman" pitchFamily="18" charset="0"/>
            </a:endParaRPr>
          </a:p>
        </p:txBody>
      </p:sp>
      <p:sp>
        <p:nvSpPr>
          <p:cNvPr id="85014" name="AutoShape 22"/>
          <p:cNvSpPr>
            <a:spLocks noChangeArrowheads="1"/>
          </p:cNvSpPr>
          <p:nvPr/>
        </p:nvSpPr>
        <p:spPr bwMode="auto">
          <a:xfrm>
            <a:off x="2555875" y="4724400"/>
            <a:ext cx="215900" cy="576263"/>
          </a:xfrm>
          <a:prstGeom prst="flowChartSort">
            <a:avLst/>
          </a:prstGeom>
          <a:solidFill>
            <a:srgbClr val="FFFF00"/>
          </a:solidFill>
          <a:ln w="9525">
            <a:solidFill>
              <a:srgbClr val="FFFF00"/>
            </a:solidFill>
            <a:miter lim="800000"/>
            <a:headEnd/>
            <a:tailEnd/>
          </a:ln>
        </p:spPr>
        <p:txBody>
          <a:bodyPr wrap="none" anchor="ctr"/>
          <a:lstStyle/>
          <a:p>
            <a:endParaRPr lang="en-US">
              <a:solidFill>
                <a:prstClr val="black"/>
              </a:solidFill>
              <a:latin typeface="Times New Roman" pitchFamily="18" charset="0"/>
              <a:cs typeface="Times New Roman" pitchFamily="18" charset="0"/>
            </a:endParaRPr>
          </a:p>
        </p:txBody>
      </p:sp>
      <p:sp>
        <p:nvSpPr>
          <p:cNvPr id="85015" name="AutoShape 23"/>
          <p:cNvSpPr>
            <a:spLocks noChangeArrowheads="1"/>
          </p:cNvSpPr>
          <p:nvPr/>
        </p:nvSpPr>
        <p:spPr bwMode="auto">
          <a:xfrm>
            <a:off x="4427538" y="4724400"/>
            <a:ext cx="215900" cy="576263"/>
          </a:xfrm>
          <a:prstGeom prst="flowChartSort">
            <a:avLst/>
          </a:prstGeom>
          <a:solidFill>
            <a:srgbClr val="FFFF00"/>
          </a:solidFill>
          <a:ln w="9525">
            <a:solidFill>
              <a:srgbClr val="FFFF00"/>
            </a:solidFill>
            <a:miter lim="800000"/>
            <a:headEnd/>
            <a:tailEnd/>
          </a:ln>
        </p:spPr>
        <p:txBody>
          <a:bodyPr wrap="none" anchor="ctr"/>
          <a:lstStyle/>
          <a:p>
            <a:endParaRPr lang="en-US">
              <a:solidFill>
                <a:prstClr val="black"/>
              </a:solidFill>
              <a:latin typeface="Times New Roman" pitchFamily="18" charset="0"/>
              <a:cs typeface="Times New Roman" pitchFamily="18" charset="0"/>
            </a:endParaRPr>
          </a:p>
        </p:txBody>
      </p:sp>
      <p:sp>
        <p:nvSpPr>
          <p:cNvPr id="85016" name="AutoShape 24"/>
          <p:cNvSpPr>
            <a:spLocks noChangeArrowheads="1"/>
          </p:cNvSpPr>
          <p:nvPr/>
        </p:nvSpPr>
        <p:spPr bwMode="auto">
          <a:xfrm>
            <a:off x="6227763" y="4724400"/>
            <a:ext cx="215900" cy="576263"/>
          </a:xfrm>
          <a:prstGeom prst="flowChartSort">
            <a:avLst/>
          </a:prstGeom>
          <a:solidFill>
            <a:srgbClr val="FFFF00"/>
          </a:solidFill>
          <a:ln w="9525">
            <a:solidFill>
              <a:srgbClr val="FFFF00"/>
            </a:solidFill>
            <a:miter lim="800000"/>
            <a:headEnd/>
            <a:tailEnd/>
          </a:ln>
        </p:spPr>
        <p:txBody>
          <a:bodyPr wrap="none" anchor="ctr"/>
          <a:lstStyle/>
          <a:p>
            <a:endParaRPr lang="en-US">
              <a:solidFill>
                <a:prstClr val="black"/>
              </a:solidFill>
              <a:latin typeface="Times New Roman" pitchFamily="18" charset="0"/>
              <a:cs typeface="Times New Roman" pitchFamily="18" charset="0"/>
            </a:endParaRPr>
          </a:p>
        </p:txBody>
      </p:sp>
      <p:sp>
        <p:nvSpPr>
          <p:cNvPr id="85017" name="AutoShape 25"/>
          <p:cNvSpPr>
            <a:spLocks noChangeArrowheads="1"/>
          </p:cNvSpPr>
          <p:nvPr/>
        </p:nvSpPr>
        <p:spPr bwMode="auto">
          <a:xfrm>
            <a:off x="7885113" y="4724400"/>
            <a:ext cx="215900" cy="576263"/>
          </a:xfrm>
          <a:prstGeom prst="flowChartSort">
            <a:avLst/>
          </a:prstGeom>
          <a:solidFill>
            <a:srgbClr val="FFFF00"/>
          </a:solidFill>
          <a:ln w="9525">
            <a:solidFill>
              <a:srgbClr val="FFFF00"/>
            </a:solidFill>
            <a:miter lim="800000"/>
            <a:headEnd/>
            <a:tailEnd/>
          </a:ln>
        </p:spPr>
        <p:txBody>
          <a:bodyPr wrap="none" anchor="ctr"/>
          <a:lstStyle/>
          <a:p>
            <a:endParaRPr lang="en-US">
              <a:solidFill>
                <a:prstClr val="black"/>
              </a:solidFill>
              <a:latin typeface="Times New Roman" pitchFamily="18" charset="0"/>
              <a:cs typeface="Times New Roman" pitchFamily="18" charset="0"/>
            </a:endParaRPr>
          </a:p>
        </p:txBody>
      </p:sp>
      <p:sp>
        <p:nvSpPr>
          <p:cNvPr id="85018" name="Text Box 26"/>
          <p:cNvSpPr txBox="1">
            <a:spLocks noChangeArrowheads="1"/>
          </p:cNvSpPr>
          <p:nvPr/>
        </p:nvSpPr>
        <p:spPr bwMode="auto">
          <a:xfrm>
            <a:off x="250825" y="5300663"/>
            <a:ext cx="1584325" cy="641350"/>
          </a:xfrm>
          <a:prstGeom prst="rect">
            <a:avLst/>
          </a:prstGeom>
          <a:noFill/>
          <a:ln w="9525" algn="ctr">
            <a:noFill/>
            <a:miter lim="800000"/>
            <a:headEnd/>
            <a:tailEnd/>
          </a:ln>
        </p:spPr>
        <p:txBody>
          <a:bodyPr>
            <a:spAutoFit/>
          </a:bodyPr>
          <a:lstStyle/>
          <a:p>
            <a:r>
              <a:rPr lang="en-US">
                <a:solidFill>
                  <a:prstClr val="black"/>
                </a:solidFill>
                <a:latin typeface="Times New Roman" pitchFamily="18" charset="0"/>
                <a:cs typeface="Times New Roman" pitchFamily="18" charset="0"/>
              </a:rPr>
              <a:t>Clinician &amp; administrators </a:t>
            </a:r>
          </a:p>
        </p:txBody>
      </p:sp>
      <p:sp>
        <p:nvSpPr>
          <p:cNvPr id="85019" name="Text Box 27"/>
          <p:cNvSpPr txBox="1">
            <a:spLocks noChangeArrowheads="1"/>
          </p:cNvSpPr>
          <p:nvPr/>
        </p:nvSpPr>
        <p:spPr bwMode="auto">
          <a:xfrm>
            <a:off x="1908175" y="5373688"/>
            <a:ext cx="1511300" cy="641350"/>
          </a:xfrm>
          <a:prstGeom prst="rect">
            <a:avLst/>
          </a:prstGeom>
          <a:noFill/>
          <a:ln w="9525" algn="ctr">
            <a:noFill/>
            <a:miter lim="800000"/>
            <a:headEnd/>
            <a:tailEnd/>
          </a:ln>
        </p:spPr>
        <p:txBody>
          <a:bodyPr>
            <a:spAutoFit/>
          </a:bodyPr>
          <a:lstStyle/>
          <a:p>
            <a:r>
              <a:rPr lang="en-US">
                <a:solidFill>
                  <a:prstClr val="black"/>
                </a:solidFill>
                <a:latin typeface="Times New Roman" pitchFamily="18" charset="0"/>
                <a:cs typeface="Times New Roman" pitchFamily="18" charset="0"/>
              </a:rPr>
              <a:t>Physician/ prescriber </a:t>
            </a:r>
          </a:p>
        </p:txBody>
      </p:sp>
      <p:sp>
        <p:nvSpPr>
          <p:cNvPr id="85020" name="Text Box 28"/>
          <p:cNvSpPr txBox="1">
            <a:spLocks noChangeArrowheads="1"/>
          </p:cNvSpPr>
          <p:nvPr/>
        </p:nvSpPr>
        <p:spPr bwMode="auto">
          <a:xfrm>
            <a:off x="3635375" y="5445125"/>
            <a:ext cx="1727200" cy="366713"/>
          </a:xfrm>
          <a:prstGeom prst="rect">
            <a:avLst/>
          </a:prstGeom>
          <a:noFill/>
          <a:ln w="9525" algn="ctr">
            <a:noFill/>
            <a:miter lim="800000"/>
            <a:headEnd/>
            <a:tailEnd/>
          </a:ln>
        </p:spPr>
        <p:txBody>
          <a:bodyPr>
            <a:spAutoFit/>
          </a:bodyPr>
          <a:lstStyle/>
          <a:p>
            <a:r>
              <a:rPr lang="en-US">
                <a:solidFill>
                  <a:prstClr val="black"/>
                </a:solidFill>
                <a:latin typeface="Times New Roman" pitchFamily="18" charset="0"/>
                <a:cs typeface="Times New Roman" pitchFamily="18" charset="0"/>
              </a:rPr>
              <a:t>Pharmacist </a:t>
            </a:r>
          </a:p>
        </p:txBody>
      </p:sp>
      <p:sp>
        <p:nvSpPr>
          <p:cNvPr id="85021" name="Text Box 29"/>
          <p:cNvSpPr txBox="1">
            <a:spLocks noChangeArrowheads="1"/>
          </p:cNvSpPr>
          <p:nvPr/>
        </p:nvSpPr>
        <p:spPr bwMode="auto">
          <a:xfrm>
            <a:off x="5435600" y="5445125"/>
            <a:ext cx="1727200" cy="915988"/>
          </a:xfrm>
          <a:prstGeom prst="rect">
            <a:avLst/>
          </a:prstGeom>
          <a:noFill/>
          <a:ln w="9525" algn="ctr">
            <a:noFill/>
            <a:miter lim="800000"/>
            <a:headEnd/>
            <a:tailEnd/>
          </a:ln>
        </p:spPr>
        <p:txBody>
          <a:bodyPr>
            <a:spAutoFit/>
          </a:bodyPr>
          <a:lstStyle/>
          <a:p>
            <a:r>
              <a:rPr lang="en-US">
                <a:solidFill>
                  <a:prstClr val="black"/>
                </a:solidFill>
                <a:latin typeface="Times New Roman" pitchFamily="18" charset="0"/>
                <a:cs typeface="Times New Roman" pitchFamily="18" charset="0"/>
              </a:rPr>
              <a:t>Nurse/other health professionals</a:t>
            </a:r>
          </a:p>
        </p:txBody>
      </p:sp>
      <p:sp>
        <p:nvSpPr>
          <p:cNvPr id="85022" name="Text Box 30"/>
          <p:cNvSpPr txBox="1">
            <a:spLocks noChangeArrowheads="1"/>
          </p:cNvSpPr>
          <p:nvPr/>
        </p:nvSpPr>
        <p:spPr bwMode="auto">
          <a:xfrm>
            <a:off x="7164388" y="5300663"/>
            <a:ext cx="1727200" cy="1190625"/>
          </a:xfrm>
          <a:prstGeom prst="rect">
            <a:avLst/>
          </a:prstGeom>
          <a:noFill/>
          <a:ln w="9525" algn="ctr">
            <a:noFill/>
            <a:miter lim="800000"/>
            <a:headEnd/>
            <a:tailEnd/>
          </a:ln>
        </p:spPr>
        <p:txBody>
          <a:bodyPr>
            <a:spAutoFit/>
          </a:bodyPr>
          <a:lstStyle/>
          <a:p>
            <a:r>
              <a:rPr lang="en-US">
                <a:solidFill>
                  <a:prstClr val="black"/>
                </a:solidFill>
                <a:latin typeface="Times New Roman" pitchFamily="18" charset="0"/>
                <a:cs typeface="Times New Roman" pitchFamily="18" charset="0"/>
              </a:rPr>
              <a:t>All practitioners, plus patient &amp;/or family  </a:t>
            </a:r>
          </a:p>
        </p:txBody>
      </p:sp>
      <p:sp>
        <p:nvSpPr>
          <p:cNvPr id="22552" name="Text Box 31"/>
          <p:cNvSpPr txBox="1">
            <a:spLocks noChangeArrowheads="1"/>
          </p:cNvSpPr>
          <p:nvPr/>
        </p:nvSpPr>
        <p:spPr bwMode="auto">
          <a:xfrm>
            <a:off x="0" y="6553200"/>
            <a:ext cx="1944688" cy="304800"/>
          </a:xfrm>
          <a:prstGeom prst="rect">
            <a:avLst/>
          </a:prstGeom>
          <a:noFill/>
          <a:ln w="9525">
            <a:noFill/>
            <a:miter lim="800000"/>
            <a:headEnd/>
            <a:tailEnd/>
          </a:ln>
        </p:spPr>
        <p:txBody>
          <a:bodyPr>
            <a:spAutoFit/>
          </a:bodyPr>
          <a:lstStyle/>
          <a:p>
            <a:r>
              <a:rPr lang="de-DE" sz="1400">
                <a:solidFill>
                  <a:prstClr val="black"/>
                </a:solidFill>
                <a:latin typeface="Times New Roman" pitchFamily="18" charset="0"/>
                <a:cs typeface="Times New Roman" pitchFamily="18" charset="0"/>
              </a:rPr>
              <a:t>Joint Commission. 1998</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84996"/>
                                        </p:tgtEl>
                                        <p:attrNameLst>
                                          <p:attrName>style.visibility</p:attrName>
                                        </p:attrNameLst>
                                      </p:cBhvr>
                                      <p:to>
                                        <p:strVal val="visible"/>
                                      </p:to>
                                    </p:set>
                                    <p:animEffect transition="in" filter="slide(fromLeft)">
                                      <p:cBhvr>
                                        <p:cTn id="7" dur="1000"/>
                                        <p:tgtEl>
                                          <p:spTgt spid="84996"/>
                                        </p:tgtEl>
                                      </p:cBhvr>
                                    </p:animEffect>
                                  </p:childTnLst>
                                </p:cTn>
                              </p:par>
                              <p:par>
                                <p:cTn id="8" presetID="12" presetClass="entr" presetSubtype="8" fill="hold" grpId="0" nodeType="withEffect">
                                  <p:stCondLst>
                                    <p:cond delay="0"/>
                                  </p:stCondLst>
                                  <p:childTnLst>
                                    <p:set>
                                      <p:cBhvr>
                                        <p:cTn id="9" dur="1" fill="hold">
                                          <p:stCondLst>
                                            <p:cond delay="0"/>
                                          </p:stCondLst>
                                        </p:cTn>
                                        <p:tgtEl>
                                          <p:spTgt spid="85013"/>
                                        </p:tgtEl>
                                        <p:attrNameLst>
                                          <p:attrName>style.visibility</p:attrName>
                                        </p:attrNameLst>
                                      </p:cBhvr>
                                      <p:to>
                                        <p:strVal val="visible"/>
                                      </p:to>
                                    </p:set>
                                    <p:animEffect transition="in" filter="slide(fromLeft)">
                                      <p:cBhvr>
                                        <p:cTn id="10" dur="1000"/>
                                        <p:tgtEl>
                                          <p:spTgt spid="85013"/>
                                        </p:tgtEl>
                                      </p:cBhvr>
                                    </p:animEffect>
                                  </p:childTnLst>
                                </p:cTn>
                              </p:par>
                              <p:par>
                                <p:cTn id="11" presetID="12" presetClass="entr" presetSubtype="8" fill="hold" grpId="0" nodeType="withEffect">
                                  <p:stCondLst>
                                    <p:cond delay="0"/>
                                  </p:stCondLst>
                                  <p:childTnLst>
                                    <p:set>
                                      <p:cBhvr>
                                        <p:cTn id="12" dur="1" fill="hold">
                                          <p:stCondLst>
                                            <p:cond delay="0"/>
                                          </p:stCondLst>
                                        </p:cTn>
                                        <p:tgtEl>
                                          <p:spTgt spid="85018"/>
                                        </p:tgtEl>
                                        <p:attrNameLst>
                                          <p:attrName>style.visibility</p:attrName>
                                        </p:attrNameLst>
                                      </p:cBhvr>
                                      <p:to>
                                        <p:strVal val="visible"/>
                                      </p:to>
                                    </p:set>
                                    <p:animEffect transition="in" filter="slide(fromLeft)">
                                      <p:cBhvr>
                                        <p:cTn id="13" dur="1000"/>
                                        <p:tgtEl>
                                          <p:spTgt spid="85018"/>
                                        </p:tgtEl>
                                      </p:cBhvr>
                                    </p:animEffect>
                                  </p:childTnLst>
                                </p:cTn>
                              </p:par>
                            </p:childTnLst>
                          </p:cTn>
                        </p:par>
                        <p:par>
                          <p:cTn id="14" fill="hold">
                            <p:stCondLst>
                              <p:cond delay="1000"/>
                            </p:stCondLst>
                            <p:childTnLst>
                              <p:par>
                                <p:cTn id="15" presetID="12" presetClass="entr" presetSubtype="8" fill="hold" grpId="0" nodeType="afterEffect">
                                  <p:stCondLst>
                                    <p:cond delay="0"/>
                                  </p:stCondLst>
                                  <p:childTnLst>
                                    <p:set>
                                      <p:cBhvr>
                                        <p:cTn id="16" dur="1" fill="hold">
                                          <p:stCondLst>
                                            <p:cond delay="0"/>
                                          </p:stCondLst>
                                        </p:cTn>
                                        <p:tgtEl>
                                          <p:spTgt spid="85007"/>
                                        </p:tgtEl>
                                        <p:attrNameLst>
                                          <p:attrName>style.visibility</p:attrName>
                                        </p:attrNameLst>
                                      </p:cBhvr>
                                      <p:to>
                                        <p:strVal val="visible"/>
                                      </p:to>
                                    </p:set>
                                    <p:animEffect transition="in" filter="slide(fromLeft)">
                                      <p:cBhvr>
                                        <p:cTn id="17" dur="1000"/>
                                        <p:tgtEl>
                                          <p:spTgt spid="85007"/>
                                        </p:tgtEl>
                                      </p:cBhvr>
                                    </p:animEffect>
                                  </p:childTnLst>
                                </p:cTn>
                              </p:par>
                              <p:par>
                                <p:cTn id="18" presetID="12" presetClass="entr" presetSubtype="8" fill="hold" grpId="0" nodeType="withEffect">
                                  <p:stCondLst>
                                    <p:cond delay="0"/>
                                  </p:stCondLst>
                                  <p:childTnLst>
                                    <p:set>
                                      <p:cBhvr>
                                        <p:cTn id="19" dur="1" fill="hold">
                                          <p:stCondLst>
                                            <p:cond delay="0"/>
                                          </p:stCondLst>
                                        </p:cTn>
                                        <p:tgtEl>
                                          <p:spTgt spid="85000"/>
                                        </p:tgtEl>
                                        <p:attrNameLst>
                                          <p:attrName>style.visibility</p:attrName>
                                        </p:attrNameLst>
                                      </p:cBhvr>
                                      <p:to>
                                        <p:strVal val="visible"/>
                                      </p:to>
                                    </p:set>
                                    <p:animEffect transition="in" filter="slide(fromLeft)">
                                      <p:cBhvr>
                                        <p:cTn id="20" dur="1000"/>
                                        <p:tgtEl>
                                          <p:spTgt spid="85000"/>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85014"/>
                                        </p:tgtEl>
                                        <p:attrNameLst>
                                          <p:attrName>style.visibility</p:attrName>
                                        </p:attrNameLst>
                                      </p:cBhvr>
                                      <p:to>
                                        <p:strVal val="visible"/>
                                      </p:to>
                                    </p:set>
                                    <p:animEffect transition="in" filter="slide(fromLeft)">
                                      <p:cBhvr>
                                        <p:cTn id="23" dur="1000"/>
                                        <p:tgtEl>
                                          <p:spTgt spid="85014"/>
                                        </p:tgtEl>
                                      </p:cBhvr>
                                    </p:animEffect>
                                  </p:childTnLst>
                                </p:cTn>
                              </p:par>
                              <p:par>
                                <p:cTn id="24" presetID="12" presetClass="entr" presetSubtype="8" fill="hold" grpId="0" nodeType="withEffect">
                                  <p:stCondLst>
                                    <p:cond delay="0"/>
                                  </p:stCondLst>
                                  <p:childTnLst>
                                    <p:set>
                                      <p:cBhvr>
                                        <p:cTn id="25" dur="1" fill="hold">
                                          <p:stCondLst>
                                            <p:cond delay="0"/>
                                          </p:stCondLst>
                                        </p:cTn>
                                        <p:tgtEl>
                                          <p:spTgt spid="85019"/>
                                        </p:tgtEl>
                                        <p:attrNameLst>
                                          <p:attrName>style.visibility</p:attrName>
                                        </p:attrNameLst>
                                      </p:cBhvr>
                                      <p:to>
                                        <p:strVal val="visible"/>
                                      </p:to>
                                    </p:set>
                                    <p:animEffect transition="in" filter="slide(fromLeft)">
                                      <p:cBhvr>
                                        <p:cTn id="26" dur="1000"/>
                                        <p:tgtEl>
                                          <p:spTgt spid="85019"/>
                                        </p:tgtEl>
                                      </p:cBhvr>
                                    </p:animEffect>
                                  </p:childTnLst>
                                </p:cTn>
                              </p:par>
                            </p:childTnLst>
                          </p:cTn>
                        </p:par>
                        <p:par>
                          <p:cTn id="27" fill="hold">
                            <p:stCondLst>
                              <p:cond delay="2000"/>
                            </p:stCondLst>
                            <p:childTnLst>
                              <p:par>
                                <p:cTn id="28" presetID="12" presetClass="entr" presetSubtype="8" fill="hold" grpId="0" nodeType="afterEffect">
                                  <p:stCondLst>
                                    <p:cond delay="0"/>
                                  </p:stCondLst>
                                  <p:childTnLst>
                                    <p:set>
                                      <p:cBhvr>
                                        <p:cTn id="29" dur="1" fill="hold">
                                          <p:stCondLst>
                                            <p:cond delay="0"/>
                                          </p:stCondLst>
                                        </p:cTn>
                                        <p:tgtEl>
                                          <p:spTgt spid="85008"/>
                                        </p:tgtEl>
                                        <p:attrNameLst>
                                          <p:attrName>style.visibility</p:attrName>
                                        </p:attrNameLst>
                                      </p:cBhvr>
                                      <p:to>
                                        <p:strVal val="visible"/>
                                      </p:to>
                                    </p:set>
                                    <p:animEffect transition="in" filter="slide(fromLeft)">
                                      <p:cBhvr>
                                        <p:cTn id="30" dur="1000"/>
                                        <p:tgtEl>
                                          <p:spTgt spid="85008"/>
                                        </p:tgtEl>
                                      </p:cBhvr>
                                    </p:animEffect>
                                  </p:childTnLst>
                                </p:cTn>
                              </p:par>
                              <p:par>
                                <p:cTn id="31" presetID="12" presetClass="entr" presetSubtype="8" fill="hold" grpId="0" nodeType="withEffect">
                                  <p:stCondLst>
                                    <p:cond delay="0"/>
                                  </p:stCondLst>
                                  <p:childTnLst>
                                    <p:set>
                                      <p:cBhvr>
                                        <p:cTn id="32" dur="1" fill="hold">
                                          <p:stCondLst>
                                            <p:cond delay="0"/>
                                          </p:stCondLst>
                                        </p:cTn>
                                        <p:tgtEl>
                                          <p:spTgt spid="84999"/>
                                        </p:tgtEl>
                                        <p:attrNameLst>
                                          <p:attrName>style.visibility</p:attrName>
                                        </p:attrNameLst>
                                      </p:cBhvr>
                                      <p:to>
                                        <p:strVal val="visible"/>
                                      </p:to>
                                    </p:set>
                                    <p:animEffect transition="in" filter="slide(fromLeft)">
                                      <p:cBhvr>
                                        <p:cTn id="33" dur="1000"/>
                                        <p:tgtEl>
                                          <p:spTgt spid="84999"/>
                                        </p:tgtEl>
                                      </p:cBhvr>
                                    </p:animEffect>
                                  </p:childTnLst>
                                </p:cTn>
                              </p:par>
                              <p:par>
                                <p:cTn id="34" presetID="12" presetClass="entr" presetSubtype="8" fill="hold" grpId="0" nodeType="withEffect">
                                  <p:stCondLst>
                                    <p:cond delay="0"/>
                                  </p:stCondLst>
                                  <p:childTnLst>
                                    <p:set>
                                      <p:cBhvr>
                                        <p:cTn id="35" dur="1" fill="hold">
                                          <p:stCondLst>
                                            <p:cond delay="0"/>
                                          </p:stCondLst>
                                        </p:cTn>
                                        <p:tgtEl>
                                          <p:spTgt spid="85015"/>
                                        </p:tgtEl>
                                        <p:attrNameLst>
                                          <p:attrName>style.visibility</p:attrName>
                                        </p:attrNameLst>
                                      </p:cBhvr>
                                      <p:to>
                                        <p:strVal val="visible"/>
                                      </p:to>
                                    </p:set>
                                    <p:animEffect transition="in" filter="slide(fromLeft)">
                                      <p:cBhvr>
                                        <p:cTn id="36" dur="1000"/>
                                        <p:tgtEl>
                                          <p:spTgt spid="85015"/>
                                        </p:tgtEl>
                                      </p:cBhvr>
                                    </p:animEffect>
                                  </p:childTnLst>
                                </p:cTn>
                              </p:par>
                              <p:par>
                                <p:cTn id="37" presetID="12" presetClass="entr" presetSubtype="8" fill="hold" grpId="0" nodeType="withEffect">
                                  <p:stCondLst>
                                    <p:cond delay="0"/>
                                  </p:stCondLst>
                                  <p:childTnLst>
                                    <p:set>
                                      <p:cBhvr>
                                        <p:cTn id="38" dur="1" fill="hold">
                                          <p:stCondLst>
                                            <p:cond delay="0"/>
                                          </p:stCondLst>
                                        </p:cTn>
                                        <p:tgtEl>
                                          <p:spTgt spid="85020"/>
                                        </p:tgtEl>
                                        <p:attrNameLst>
                                          <p:attrName>style.visibility</p:attrName>
                                        </p:attrNameLst>
                                      </p:cBhvr>
                                      <p:to>
                                        <p:strVal val="visible"/>
                                      </p:to>
                                    </p:set>
                                    <p:animEffect transition="in" filter="slide(fromLeft)">
                                      <p:cBhvr>
                                        <p:cTn id="39" dur="1000"/>
                                        <p:tgtEl>
                                          <p:spTgt spid="85020"/>
                                        </p:tgtEl>
                                      </p:cBhvr>
                                    </p:animEffect>
                                  </p:childTnLst>
                                </p:cTn>
                              </p:par>
                            </p:childTnLst>
                          </p:cTn>
                        </p:par>
                        <p:par>
                          <p:cTn id="40" fill="hold">
                            <p:stCondLst>
                              <p:cond delay="3000"/>
                            </p:stCondLst>
                            <p:childTnLst>
                              <p:par>
                                <p:cTn id="41" presetID="12" presetClass="entr" presetSubtype="8" fill="hold" grpId="0" nodeType="afterEffect">
                                  <p:stCondLst>
                                    <p:cond delay="0"/>
                                  </p:stCondLst>
                                  <p:childTnLst>
                                    <p:set>
                                      <p:cBhvr>
                                        <p:cTn id="42" dur="1" fill="hold">
                                          <p:stCondLst>
                                            <p:cond delay="0"/>
                                          </p:stCondLst>
                                        </p:cTn>
                                        <p:tgtEl>
                                          <p:spTgt spid="85009"/>
                                        </p:tgtEl>
                                        <p:attrNameLst>
                                          <p:attrName>style.visibility</p:attrName>
                                        </p:attrNameLst>
                                      </p:cBhvr>
                                      <p:to>
                                        <p:strVal val="visible"/>
                                      </p:to>
                                    </p:set>
                                    <p:animEffect transition="in" filter="slide(fromLeft)">
                                      <p:cBhvr>
                                        <p:cTn id="43" dur="1000"/>
                                        <p:tgtEl>
                                          <p:spTgt spid="85009"/>
                                        </p:tgtEl>
                                      </p:cBhvr>
                                    </p:animEffect>
                                  </p:childTnLst>
                                </p:cTn>
                              </p:par>
                              <p:par>
                                <p:cTn id="44" presetID="12" presetClass="entr" presetSubtype="8" fill="hold" grpId="0" nodeType="withEffect">
                                  <p:stCondLst>
                                    <p:cond delay="0"/>
                                  </p:stCondLst>
                                  <p:childTnLst>
                                    <p:set>
                                      <p:cBhvr>
                                        <p:cTn id="45" dur="1" fill="hold">
                                          <p:stCondLst>
                                            <p:cond delay="0"/>
                                          </p:stCondLst>
                                        </p:cTn>
                                        <p:tgtEl>
                                          <p:spTgt spid="84998"/>
                                        </p:tgtEl>
                                        <p:attrNameLst>
                                          <p:attrName>style.visibility</p:attrName>
                                        </p:attrNameLst>
                                      </p:cBhvr>
                                      <p:to>
                                        <p:strVal val="visible"/>
                                      </p:to>
                                    </p:set>
                                    <p:animEffect transition="in" filter="slide(fromLeft)">
                                      <p:cBhvr>
                                        <p:cTn id="46" dur="1000"/>
                                        <p:tgtEl>
                                          <p:spTgt spid="84998"/>
                                        </p:tgtEl>
                                      </p:cBhvr>
                                    </p:animEffect>
                                  </p:childTnLst>
                                </p:cTn>
                              </p:par>
                              <p:par>
                                <p:cTn id="47" presetID="12" presetClass="entr" presetSubtype="8" fill="hold" grpId="0" nodeType="withEffect">
                                  <p:stCondLst>
                                    <p:cond delay="0"/>
                                  </p:stCondLst>
                                  <p:childTnLst>
                                    <p:set>
                                      <p:cBhvr>
                                        <p:cTn id="48" dur="1" fill="hold">
                                          <p:stCondLst>
                                            <p:cond delay="0"/>
                                          </p:stCondLst>
                                        </p:cTn>
                                        <p:tgtEl>
                                          <p:spTgt spid="85016"/>
                                        </p:tgtEl>
                                        <p:attrNameLst>
                                          <p:attrName>style.visibility</p:attrName>
                                        </p:attrNameLst>
                                      </p:cBhvr>
                                      <p:to>
                                        <p:strVal val="visible"/>
                                      </p:to>
                                    </p:set>
                                    <p:animEffect transition="in" filter="slide(fromLeft)">
                                      <p:cBhvr>
                                        <p:cTn id="49" dur="1000"/>
                                        <p:tgtEl>
                                          <p:spTgt spid="85016"/>
                                        </p:tgtEl>
                                      </p:cBhvr>
                                    </p:animEffect>
                                  </p:childTnLst>
                                </p:cTn>
                              </p:par>
                              <p:par>
                                <p:cTn id="50" presetID="12" presetClass="entr" presetSubtype="8" fill="hold" grpId="0" nodeType="withEffect">
                                  <p:stCondLst>
                                    <p:cond delay="0"/>
                                  </p:stCondLst>
                                  <p:childTnLst>
                                    <p:set>
                                      <p:cBhvr>
                                        <p:cTn id="51" dur="1" fill="hold">
                                          <p:stCondLst>
                                            <p:cond delay="0"/>
                                          </p:stCondLst>
                                        </p:cTn>
                                        <p:tgtEl>
                                          <p:spTgt spid="85021"/>
                                        </p:tgtEl>
                                        <p:attrNameLst>
                                          <p:attrName>style.visibility</p:attrName>
                                        </p:attrNameLst>
                                      </p:cBhvr>
                                      <p:to>
                                        <p:strVal val="visible"/>
                                      </p:to>
                                    </p:set>
                                    <p:animEffect transition="in" filter="slide(fromLeft)">
                                      <p:cBhvr>
                                        <p:cTn id="52" dur="1000"/>
                                        <p:tgtEl>
                                          <p:spTgt spid="85021"/>
                                        </p:tgtEl>
                                      </p:cBhvr>
                                    </p:animEffect>
                                  </p:childTnLst>
                                </p:cTn>
                              </p:par>
                            </p:childTnLst>
                          </p:cTn>
                        </p:par>
                        <p:par>
                          <p:cTn id="53" fill="hold">
                            <p:stCondLst>
                              <p:cond delay="4000"/>
                            </p:stCondLst>
                            <p:childTnLst>
                              <p:par>
                                <p:cTn id="54" presetID="12" presetClass="entr" presetSubtype="8" fill="hold" grpId="0" nodeType="afterEffect">
                                  <p:stCondLst>
                                    <p:cond delay="0"/>
                                  </p:stCondLst>
                                  <p:childTnLst>
                                    <p:set>
                                      <p:cBhvr>
                                        <p:cTn id="55" dur="1" fill="hold">
                                          <p:stCondLst>
                                            <p:cond delay="0"/>
                                          </p:stCondLst>
                                        </p:cTn>
                                        <p:tgtEl>
                                          <p:spTgt spid="85010"/>
                                        </p:tgtEl>
                                        <p:attrNameLst>
                                          <p:attrName>style.visibility</p:attrName>
                                        </p:attrNameLst>
                                      </p:cBhvr>
                                      <p:to>
                                        <p:strVal val="visible"/>
                                      </p:to>
                                    </p:set>
                                    <p:animEffect transition="in" filter="slide(fromLeft)">
                                      <p:cBhvr>
                                        <p:cTn id="56" dur="1000"/>
                                        <p:tgtEl>
                                          <p:spTgt spid="85010"/>
                                        </p:tgtEl>
                                      </p:cBhvr>
                                    </p:animEffect>
                                  </p:childTnLst>
                                </p:cTn>
                              </p:par>
                              <p:par>
                                <p:cTn id="57" presetID="12" presetClass="entr" presetSubtype="8" fill="hold" grpId="0" nodeType="withEffect">
                                  <p:stCondLst>
                                    <p:cond delay="0"/>
                                  </p:stCondLst>
                                  <p:childTnLst>
                                    <p:set>
                                      <p:cBhvr>
                                        <p:cTn id="58" dur="1" fill="hold">
                                          <p:stCondLst>
                                            <p:cond delay="0"/>
                                          </p:stCondLst>
                                        </p:cTn>
                                        <p:tgtEl>
                                          <p:spTgt spid="84997"/>
                                        </p:tgtEl>
                                        <p:attrNameLst>
                                          <p:attrName>style.visibility</p:attrName>
                                        </p:attrNameLst>
                                      </p:cBhvr>
                                      <p:to>
                                        <p:strVal val="visible"/>
                                      </p:to>
                                    </p:set>
                                    <p:animEffect transition="in" filter="slide(fromLeft)">
                                      <p:cBhvr>
                                        <p:cTn id="59" dur="1000"/>
                                        <p:tgtEl>
                                          <p:spTgt spid="84997"/>
                                        </p:tgtEl>
                                      </p:cBhvr>
                                    </p:animEffect>
                                  </p:childTnLst>
                                </p:cTn>
                              </p:par>
                              <p:par>
                                <p:cTn id="60" presetID="12" presetClass="entr" presetSubtype="8" fill="hold" grpId="0" nodeType="withEffect">
                                  <p:stCondLst>
                                    <p:cond delay="0"/>
                                  </p:stCondLst>
                                  <p:childTnLst>
                                    <p:set>
                                      <p:cBhvr>
                                        <p:cTn id="61" dur="1" fill="hold">
                                          <p:stCondLst>
                                            <p:cond delay="0"/>
                                          </p:stCondLst>
                                        </p:cTn>
                                        <p:tgtEl>
                                          <p:spTgt spid="85017"/>
                                        </p:tgtEl>
                                        <p:attrNameLst>
                                          <p:attrName>style.visibility</p:attrName>
                                        </p:attrNameLst>
                                      </p:cBhvr>
                                      <p:to>
                                        <p:strVal val="visible"/>
                                      </p:to>
                                    </p:set>
                                    <p:animEffect transition="in" filter="slide(fromLeft)">
                                      <p:cBhvr>
                                        <p:cTn id="62" dur="1000"/>
                                        <p:tgtEl>
                                          <p:spTgt spid="85017"/>
                                        </p:tgtEl>
                                      </p:cBhvr>
                                    </p:animEffect>
                                  </p:childTnLst>
                                </p:cTn>
                              </p:par>
                              <p:par>
                                <p:cTn id="63" presetID="12" presetClass="entr" presetSubtype="8" fill="hold" grpId="0" nodeType="withEffect">
                                  <p:stCondLst>
                                    <p:cond delay="0"/>
                                  </p:stCondLst>
                                  <p:childTnLst>
                                    <p:set>
                                      <p:cBhvr>
                                        <p:cTn id="64" dur="1" fill="hold">
                                          <p:stCondLst>
                                            <p:cond delay="0"/>
                                          </p:stCondLst>
                                        </p:cTn>
                                        <p:tgtEl>
                                          <p:spTgt spid="85022"/>
                                        </p:tgtEl>
                                        <p:attrNameLst>
                                          <p:attrName>style.visibility</p:attrName>
                                        </p:attrNameLst>
                                      </p:cBhvr>
                                      <p:to>
                                        <p:strVal val="visible"/>
                                      </p:to>
                                    </p:set>
                                    <p:animEffect transition="in" filter="slide(fromLeft)">
                                      <p:cBhvr>
                                        <p:cTn id="65" dur="1000"/>
                                        <p:tgtEl>
                                          <p:spTgt spid="850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6" grpId="0"/>
      <p:bldP spid="84997" grpId="0"/>
      <p:bldP spid="84998" grpId="0"/>
      <p:bldP spid="84999" grpId="0"/>
      <p:bldP spid="85000" grpId="0"/>
      <p:bldP spid="85007" grpId="0" animBg="1"/>
      <p:bldP spid="85008" grpId="0" animBg="1"/>
      <p:bldP spid="85009" grpId="0" animBg="1"/>
      <p:bldP spid="85010" grpId="0" animBg="1"/>
      <p:bldP spid="85013" grpId="0" animBg="1"/>
      <p:bldP spid="85014" grpId="0" animBg="1"/>
      <p:bldP spid="85015" grpId="0" animBg="1"/>
      <p:bldP spid="85016" grpId="0" animBg="1"/>
      <p:bldP spid="85017" grpId="0" animBg="1"/>
      <p:bldP spid="85018" grpId="0"/>
      <p:bldP spid="85019" grpId="0"/>
      <p:bldP spid="85020" grpId="0"/>
      <p:bldP spid="85021" grpId="0"/>
      <p:bldP spid="85022"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787208" cy="1499766"/>
          </a:xfrm>
        </p:spPr>
        <p:txBody>
          <a:bodyPr>
            <a:normAutofit fontScale="90000"/>
          </a:bodyPr>
          <a:lstStyle/>
          <a:p>
            <a:r>
              <a:rPr lang="en-GB" sz="3200" dirty="0" smtClean="0"/>
              <a:t>Causality  Assessment–</a:t>
            </a:r>
            <a:br>
              <a:rPr lang="en-GB" sz="3200" dirty="0" smtClean="0"/>
            </a:br>
            <a:r>
              <a:rPr lang="en-GB" sz="3200" dirty="0" smtClean="0"/>
              <a:t>	Strength of Association</a:t>
            </a:r>
            <a:br>
              <a:rPr lang="en-GB" sz="3200" dirty="0" smtClean="0"/>
            </a:br>
            <a:r>
              <a:rPr lang="en-GB" dirty="0" smtClean="0"/>
              <a:t/>
            </a:r>
            <a:br>
              <a:rPr lang="en-GB" dirty="0" smtClean="0"/>
            </a:br>
            <a:endParaRPr lang="en-GB" dirty="0"/>
          </a:p>
        </p:txBody>
      </p:sp>
      <p:sp>
        <p:nvSpPr>
          <p:cNvPr id="4" name="Text Placeholder 3"/>
          <p:cNvSpPr>
            <a:spLocks noGrp="1"/>
          </p:cNvSpPr>
          <p:nvPr>
            <p:ph type="body" sz="half" idx="2"/>
          </p:nvPr>
        </p:nvSpPr>
        <p:spPr>
          <a:xfrm>
            <a:off x="457200" y="1844824"/>
            <a:ext cx="8147248" cy="4281339"/>
          </a:xfrm>
        </p:spPr>
        <p:txBody>
          <a:bodyPr/>
          <a:lstStyle/>
          <a:p>
            <a:r>
              <a:rPr lang="en-GB" sz="3200" b="1" dirty="0" err="1" smtClean="0">
                <a:solidFill>
                  <a:schemeClr val="tx2">
                    <a:lumMod val="75000"/>
                  </a:schemeClr>
                </a:solidFill>
                <a:effectLst>
                  <a:outerShdw blurRad="38100" dist="38100" dir="2700000" algn="tl">
                    <a:srgbClr val="000000">
                      <a:alpha val="43137"/>
                    </a:srgbClr>
                  </a:outerShdw>
                </a:effectLst>
              </a:rPr>
              <a:t>Dechallenge</a:t>
            </a:r>
            <a:endParaRPr lang="en-GB" sz="3200" dirty="0" smtClean="0">
              <a:solidFill>
                <a:schemeClr val="tx2">
                  <a:lumMod val="75000"/>
                </a:schemeClr>
              </a:solidFill>
            </a:endParaRPr>
          </a:p>
          <a:p>
            <a:r>
              <a:rPr lang="en-US" sz="3200" dirty="0" smtClean="0"/>
              <a:t>– Stop medication  ADR stops  Decreases</a:t>
            </a:r>
          </a:p>
          <a:p>
            <a:r>
              <a:rPr lang="en-GB" sz="3200" dirty="0" smtClean="0"/>
              <a:t>or gets better</a:t>
            </a:r>
          </a:p>
          <a:p>
            <a:r>
              <a:rPr lang="en-GB" sz="3200" b="1" dirty="0" err="1" smtClean="0">
                <a:solidFill>
                  <a:schemeClr val="tx2">
                    <a:lumMod val="75000"/>
                  </a:schemeClr>
                </a:solidFill>
                <a:effectLst>
                  <a:outerShdw blurRad="38100" dist="38100" dir="2700000" algn="tl">
                    <a:srgbClr val="000000">
                      <a:alpha val="43137"/>
                    </a:srgbClr>
                  </a:outerShdw>
                </a:effectLst>
              </a:rPr>
              <a:t>Rechallenge</a:t>
            </a:r>
            <a:r>
              <a:rPr lang="en-GB" sz="3200" b="1" dirty="0" smtClean="0">
                <a:solidFill>
                  <a:schemeClr val="tx2">
                    <a:lumMod val="75000"/>
                  </a:schemeClr>
                </a:solidFill>
                <a:effectLst>
                  <a:outerShdw blurRad="38100" dist="38100" dir="2700000" algn="tl">
                    <a:srgbClr val="000000">
                      <a:alpha val="43137"/>
                    </a:srgbClr>
                  </a:outerShdw>
                </a:effectLst>
              </a:rPr>
              <a:t>-</a:t>
            </a:r>
          </a:p>
          <a:p>
            <a:r>
              <a:rPr lang="en-GB" sz="3200" dirty="0" smtClean="0"/>
              <a:t>– Start medication  ADR reoccurs</a:t>
            </a:r>
          </a:p>
          <a:p>
            <a:r>
              <a:rPr lang="en-GB" sz="3200" b="1" dirty="0" smtClean="0">
                <a:solidFill>
                  <a:schemeClr val="tx2">
                    <a:lumMod val="75000"/>
                  </a:schemeClr>
                </a:solidFill>
                <a:effectLst>
                  <a:outerShdw blurRad="38100" dist="38100" dir="2700000" algn="tl">
                    <a:srgbClr val="000000">
                      <a:alpha val="43137"/>
                    </a:srgbClr>
                  </a:outerShdw>
                </a:effectLst>
              </a:rPr>
              <a:t>Temporal Sequence-</a:t>
            </a:r>
          </a:p>
          <a:p>
            <a:r>
              <a:rPr lang="en-US" sz="3200" dirty="0" smtClean="0"/>
              <a:t>– Signs/symptoms do not start prior to</a:t>
            </a:r>
          </a:p>
          <a:p>
            <a:r>
              <a:rPr lang="en-GB" sz="3200" dirty="0" smtClean="0"/>
              <a:t>administration</a:t>
            </a:r>
            <a:endParaRPr lang="en-GB" sz="3200"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hlinkClick r:id="rId2"/>
              </a:rPr>
              <a:t>Clinical case</a:t>
            </a:r>
            <a:endParaRPr lang="en-GB" dirty="0"/>
          </a:p>
        </p:txBody>
      </p:sp>
      <p:sp>
        <p:nvSpPr>
          <p:cNvPr id="4" name="Rectangle 3"/>
          <p:cNvSpPr/>
          <p:nvPr/>
        </p:nvSpPr>
        <p:spPr>
          <a:xfrm>
            <a:off x="755576" y="1305342"/>
            <a:ext cx="7704856" cy="4524315"/>
          </a:xfrm>
          <a:prstGeom prst="rect">
            <a:avLst/>
          </a:prstGeom>
        </p:spPr>
        <p:txBody>
          <a:bodyPr wrap="square">
            <a:spAutoFit/>
          </a:bodyPr>
          <a:lstStyle/>
          <a:p>
            <a:r>
              <a:rPr lang="en-US" sz="2400" dirty="0" smtClean="0">
                <a:solidFill>
                  <a:prstClr val="black"/>
                </a:solidFill>
              </a:rPr>
              <a:t>Mrs. Smith is a 55-year-old, white woman who has type 2 diabetes, hypertension, hypercholesterolemia, and arthritis. She has been admitted to the hospital to bring her diabetes under control and to be worked up for possible bladder cancer. Yesterday, she was started on a different drug for her diabetes. Today, she is complaining of significantly increased pain in her knee joints, and there is some redness, tenderness, and swelling in her knees. The medical intern thinks that this is a worsening of her arthritis. The medical resident thinks that this is a new medical problem. The pharmacy resident thinks that it is an adverse drug reaction (ADR). Who is right?</a:t>
            </a:r>
            <a:endParaRPr lang="en-GB" sz="2400" dirty="0">
              <a:solidFill>
                <a:prstClr val="black"/>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Examples for Type B</a:t>
            </a:r>
            <a:endParaRPr lang="en-GB" dirty="0"/>
          </a:p>
        </p:txBody>
      </p:sp>
      <p:sp>
        <p:nvSpPr>
          <p:cNvPr id="3" name="Content Placeholder 2"/>
          <p:cNvSpPr>
            <a:spLocks noGrp="1"/>
          </p:cNvSpPr>
          <p:nvPr>
            <p:ph idx="1"/>
          </p:nvPr>
        </p:nvSpPr>
        <p:spPr/>
        <p:txBody>
          <a:bodyPr/>
          <a:lstStyle/>
          <a:p>
            <a:r>
              <a:rPr lang="en-GB" dirty="0" smtClean="0"/>
              <a:t>Malignant hyperthermia of </a:t>
            </a:r>
            <a:r>
              <a:rPr lang="en-GB" dirty="0" err="1" smtClean="0"/>
              <a:t>anesthesia</a:t>
            </a:r>
            <a:endParaRPr lang="en-GB" dirty="0" smtClean="0"/>
          </a:p>
          <a:p>
            <a:r>
              <a:rPr lang="en-GB" dirty="0" smtClean="0"/>
              <a:t>Immunological reactions</a:t>
            </a:r>
            <a:endParaRPr lang="en-GB"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38138"/>
          </a:xfrm>
        </p:spPr>
        <p:txBody>
          <a:bodyPr>
            <a:normAutofit fontScale="90000"/>
          </a:bodyPr>
          <a:lstStyle/>
          <a:p>
            <a:r>
              <a:rPr lang="en-GB" dirty="0" smtClean="0"/>
              <a:t>Data collection</a:t>
            </a:r>
            <a:br>
              <a:rPr lang="en-GB" dirty="0" smtClean="0"/>
            </a:br>
            <a:endParaRPr lang="en-GB" dirty="0"/>
          </a:p>
        </p:txBody>
      </p:sp>
      <p:sp>
        <p:nvSpPr>
          <p:cNvPr id="3" name="Rectangle 2"/>
          <p:cNvSpPr/>
          <p:nvPr/>
        </p:nvSpPr>
        <p:spPr>
          <a:xfrm>
            <a:off x="755576" y="1700808"/>
            <a:ext cx="7056784" cy="4031873"/>
          </a:xfrm>
          <a:prstGeom prst="rect">
            <a:avLst/>
          </a:prstGeom>
        </p:spPr>
        <p:txBody>
          <a:bodyPr wrap="square">
            <a:spAutoFit/>
          </a:bodyPr>
          <a:lstStyle/>
          <a:p>
            <a:pPr>
              <a:buFont typeface="Arial" pitchFamily="34" charset="0"/>
              <a:buChar char="•"/>
            </a:pPr>
            <a:r>
              <a:rPr lang="en-GB" sz="3200" dirty="0" smtClean="0">
                <a:solidFill>
                  <a:prstClr val="black"/>
                </a:solidFill>
              </a:rPr>
              <a:t>Patients demographic data</a:t>
            </a:r>
          </a:p>
          <a:p>
            <a:pPr>
              <a:buFont typeface="Arial" pitchFamily="34" charset="0"/>
              <a:buChar char="•"/>
            </a:pPr>
            <a:r>
              <a:rPr lang="en-GB" sz="3200" dirty="0" smtClean="0">
                <a:solidFill>
                  <a:prstClr val="black"/>
                </a:solidFill>
              </a:rPr>
              <a:t> Presenting complaints</a:t>
            </a:r>
          </a:p>
          <a:p>
            <a:pPr>
              <a:buFont typeface="Arial" pitchFamily="34" charset="0"/>
              <a:buChar char="•"/>
            </a:pPr>
            <a:r>
              <a:rPr lang="en-GB" sz="3200" dirty="0" smtClean="0">
                <a:solidFill>
                  <a:prstClr val="black"/>
                </a:solidFill>
              </a:rPr>
              <a:t> Past medication history</a:t>
            </a:r>
          </a:p>
          <a:p>
            <a:pPr>
              <a:buFont typeface="Arial" pitchFamily="34" charset="0"/>
              <a:buChar char="•"/>
            </a:pPr>
            <a:r>
              <a:rPr lang="en-US" sz="3200" dirty="0" smtClean="0">
                <a:solidFill>
                  <a:prstClr val="black"/>
                </a:solidFill>
              </a:rPr>
              <a:t> Drug therapy details including over OTC drugs</a:t>
            </a:r>
          </a:p>
          <a:p>
            <a:pPr>
              <a:buFont typeface="Arial" pitchFamily="34" charset="0"/>
              <a:buChar char="•"/>
            </a:pPr>
            <a:r>
              <a:rPr lang="en-GB" sz="3200" dirty="0" smtClean="0">
                <a:solidFill>
                  <a:prstClr val="black"/>
                </a:solidFill>
              </a:rPr>
              <a:t> Current medications ( timing)</a:t>
            </a:r>
          </a:p>
          <a:p>
            <a:pPr>
              <a:buFont typeface="Arial" pitchFamily="34" charset="0"/>
              <a:buChar char="•"/>
            </a:pPr>
            <a:r>
              <a:rPr lang="en-GB" sz="3200" dirty="0" smtClean="0">
                <a:solidFill>
                  <a:prstClr val="black"/>
                </a:solidFill>
              </a:rPr>
              <a:t> Medication on admission</a:t>
            </a:r>
          </a:p>
          <a:p>
            <a:pPr>
              <a:buFont typeface="Arial" pitchFamily="34" charset="0"/>
              <a:buChar char="•"/>
            </a:pPr>
            <a:r>
              <a:rPr lang="en-GB" sz="3200" dirty="0" smtClean="0">
                <a:solidFill>
                  <a:prstClr val="black"/>
                </a:solidFill>
              </a:rPr>
              <a:t> Lab data.</a:t>
            </a:r>
            <a:endParaRPr lang="en-GB" sz="3200" dirty="0">
              <a:solidFill>
                <a:prstClr val="black"/>
              </a:solidFill>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467544" y="361261"/>
          <a:ext cx="8388424" cy="6524123"/>
        </p:xfrm>
        <a:graphic>
          <a:graphicData uri="http://schemas.openxmlformats.org/drawingml/2006/table">
            <a:tbl>
              <a:tblPr/>
              <a:tblGrid>
                <a:gridCol w="6310558"/>
                <a:gridCol w="769580"/>
                <a:gridCol w="692622"/>
                <a:gridCol w="615664"/>
              </a:tblGrid>
              <a:tr h="432048">
                <a:tc>
                  <a:txBody>
                    <a:bodyPr/>
                    <a:lstStyle/>
                    <a:p>
                      <a:r>
                        <a:rPr lang="en-GB" sz="1800" dirty="0"/>
                        <a:t>Question</a:t>
                      </a:r>
                    </a:p>
                  </a:txBody>
                  <a:tcPr marL="4528" marR="4528" marT="4528" marB="4528" anchor="b">
                    <a:lnL>
                      <a:noFill/>
                    </a:lnL>
                    <a:lnR>
                      <a:noFill/>
                    </a:lnR>
                    <a:lnT>
                      <a:noFill/>
                    </a:lnT>
                    <a:lnB>
                      <a:noFill/>
                    </a:lnB>
                  </a:tcPr>
                </a:tc>
                <a:tc>
                  <a:txBody>
                    <a:bodyPr/>
                    <a:lstStyle/>
                    <a:p>
                      <a:r>
                        <a:rPr lang="en-GB" sz="1800"/>
                        <a:t>Yes</a:t>
                      </a:r>
                    </a:p>
                  </a:txBody>
                  <a:tcPr marL="4528" marR="4528" marT="4528" marB="4528" anchor="b">
                    <a:lnL>
                      <a:noFill/>
                    </a:lnL>
                    <a:lnR>
                      <a:noFill/>
                    </a:lnR>
                    <a:lnT>
                      <a:noFill/>
                    </a:lnT>
                    <a:lnB>
                      <a:noFill/>
                    </a:lnB>
                  </a:tcPr>
                </a:tc>
                <a:tc>
                  <a:txBody>
                    <a:bodyPr/>
                    <a:lstStyle/>
                    <a:p>
                      <a:r>
                        <a:rPr lang="en-GB" sz="1800" dirty="0"/>
                        <a:t>No</a:t>
                      </a:r>
                    </a:p>
                  </a:txBody>
                  <a:tcPr marL="4528" marR="4528" marT="4528" marB="4528" anchor="b">
                    <a:lnL>
                      <a:noFill/>
                    </a:lnL>
                    <a:lnR>
                      <a:noFill/>
                    </a:lnR>
                    <a:lnT>
                      <a:noFill/>
                    </a:lnT>
                    <a:lnB>
                      <a:noFill/>
                    </a:lnB>
                  </a:tcPr>
                </a:tc>
                <a:tc>
                  <a:txBody>
                    <a:bodyPr/>
                    <a:lstStyle/>
                    <a:p>
                      <a:r>
                        <a:rPr lang="en-GB" sz="1800" dirty="0" smtClean="0"/>
                        <a:t>Not </a:t>
                      </a:r>
                      <a:r>
                        <a:rPr lang="en-GB" sz="1800" dirty="0"/>
                        <a:t>Know</a:t>
                      </a:r>
                    </a:p>
                  </a:txBody>
                  <a:tcPr marL="4528" marR="4528" marT="4528" marB="4528" anchor="b">
                    <a:lnL>
                      <a:noFill/>
                    </a:lnL>
                    <a:lnR>
                      <a:noFill/>
                    </a:lnR>
                    <a:lnT>
                      <a:noFill/>
                    </a:lnT>
                    <a:lnB>
                      <a:noFill/>
                    </a:lnB>
                  </a:tcPr>
                </a:tc>
              </a:tr>
              <a:tr h="378408">
                <a:tc>
                  <a:txBody>
                    <a:bodyPr/>
                    <a:lstStyle/>
                    <a:p>
                      <a:pPr algn="l"/>
                      <a:r>
                        <a:rPr lang="en-US" sz="1800"/>
                        <a:t>1. Are there previous conclusive reports on this reaction?</a:t>
                      </a:r>
                    </a:p>
                  </a:txBody>
                  <a:tcPr marL="4528" marR="4528" marT="4528" marB="4528">
                    <a:lnL>
                      <a:noFill/>
                    </a:lnL>
                    <a:lnR>
                      <a:noFill/>
                    </a:lnR>
                    <a:lnT>
                      <a:noFill/>
                    </a:lnT>
                    <a:lnB>
                      <a:noFill/>
                    </a:lnB>
                  </a:tcPr>
                </a:tc>
                <a:tc>
                  <a:txBody>
                    <a:bodyPr/>
                    <a:lstStyle/>
                    <a:p>
                      <a:pPr algn="ctr"/>
                      <a:r>
                        <a:rPr lang="en-GB" sz="1800" dirty="0"/>
                        <a:t>+1</a:t>
                      </a:r>
                    </a:p>
                  </a:txBody>
                  <a:tcPr marL="4528" marR="4528" marT="4528" marB="4528">
                    <a:lnL>
                      <a:noFill/>
                    </a:lnL>
                    <a:lnR>
                      <a:noFill/>
                    </a:lnR>
                    <a:lnT>
                      <a:noFill/>
                    </a:lnT>
                    <a:lnB>
                      <a:noFill/>
                    </a:lnB>
                  </a:tcPr>
                </a:tc>
                <a:tc>
                  <a:txBody>
                    <a:bodyPr/>
                    <a:lstStyle/>
                    <a:p>
                      <a:pPr algn="ctr"/>
                      <a:r>
                        <a:rPr lang="en-GB" sz="1800"/>
                        <a:t>0</a:t>
                      </a:r>
                    </a:p>
                  </a:txBody>
                  <a:tcPr marL="4528" marR="4528" marT="4528" marB="4528">
                    <a:lnL>
                      <a:noFill/>
                    </a:lnL>
                    <a:lnR>
                      <a:noFill/>
                    </a:lnR>
                    <a:lnT>
                      <a:noFill/>
                    </a:lnT>
                    <a:lnB>
                      <a:noFill/>
                    </a:lnB>
                  </a:tcPr>
                </a:tc>
                <a:tc>
                  <a:txBody>
                    <a:bodyPr/>
                    <a:lstStyle/>
                    <a:p>
                      <a:pPr algn="ctr"/>
                      <a:r>
                        <a:rPr lang="en-GB" sz="1800"/>
                        <a:t>0</a:t>
                      </a:r>
                    </a:p>
                  </a:txBody>
                  <a:tcPr marL="4528" marR="4528" marT="4528" marB="4528">
                    <a:lnL>
                      <a:noFill/>
                    </a:lnL>
                    <a:lnR>
                      <a:noFill/>
                    </a:lnR>
                    <a:lnT>
                      <a:noFill/>
                    </a:lnT>
                    <a:lnB>
                      <a:noFill/>
                    </a:lnB>
                  </a:tcPr>
                </a:tc>
              </a:tr>
              <a:tr h="648072">
                <a:tc>
                  <a:txBody>
                    <a:bodyPr/>
                    <a:lstStyle/>
                    <a:p>
                      <a:pPr algn="l"/>
                      <a:r>
                        <a:rPr lang="en-US" sz="1800"/>
                        <a:t>2. Did the adverse event appear after the suspected drug was administered?</a:t>
                      </a:r>
                    </a:p>
                  </a:txBody>
                  <a:tcPr marL="4528" marR="4528" marT="4528" marB="4528">
                    <a:lnL>
                      <a:noFill/>
                    </a:lnL>
                    <a:lnR>
                      <a:noFill/>
                    </a:lnR>
                    <a:lnT>
                      <a:noFill/>
                    </a:lnT>
                    <a:lnB>
                      <a:noFill/>
                    </a:lnB>
                  </a:tcPr>
                </a:tc>
                <a:tc>
                  <a:txBody>
                    <a:bodyPr/>
                    <a:lstStyle/>
                    <a:p>
                      <a:pPr algn="ctr"/>
                      <a:r>
                        <a:rPr lang="en-GB" sz="1800"/>
                        <a:t>+2</a:t>
                      </a:r>
                    </a:p>
                  </a:txBody>
                  <a:tcPr marL="4528" marR="4528" marT="4528" marB="4528">
                    <a:lnL>
                      <a:noFill/>
                    </a:lnL>
                    <a:lnR>
                      <a:noFill/>
                    </a:lnR>
                    <a:lnT>
                      <a:noFill/>
                    </a:lnT>
                    <a:lnB>
                      <a:noFill/>
                    </a:lnB>
                  </a:tcPr>
                </a:tc>
                <a:tc>
                  <a:txBody>
                    <a:bodyPr/>
                    <a:lstStyle/>
                    <a:p>
                      <a:pPr algn="ctr"/>
                      <a:r>
                        <a:rPr lang="en-GB" sz="1800"/>
                        <a:t>-1</a:t>
                      </a:r>
                    </a:p>
                  </a:txBody>
                  <a:tcPr marL="4528" marR="4528" marT="4528" marB="4528">
                    <a:lnL>
                      <a:noFill/>
                    </a:lnL>
                    <a:lnR>
                      <a:noFill/>
                    </a:lnR>
                    <a:lnT>
                      <a:noFill/>
                    </a:lnT>
                    <a:lnB>
                      <a:noFill/>
                    </a:lnB>
                  </a:tcPr>
                </a:tc>
                <a:tc>
                  <a:txBody>
                    <a:bodyPr/>
                    <a:lstStyle/>
                    <a:p>
                      <a:pPr algn="ctr"/>
                      <a:r>
                        <a:rPr lang="en-GB" sz="1800"/>
                        <a:t>0</a:t>
                      </a:r>
                    </a:p>
                  </a:txBody>
                  <a:tcPr marL="4528" marR="4528" marT="4528" marB="4528">
                    <a:lnL>
                      <a:noFill/>
                    </a:lnL>
                    <a:lnR>
                      <a:noFill/>
                    </a:lnR>
                    <a:lnT>
                      <a:noFill/>
                    </a:lnT>
                    <a:lnB>
                      <a:noFill/>
                    </a:lnB>
                  </a:tcPr>
                </a:tc>
              </a:tr>
              <a:tr h="576064">
                <a:tc>
                  <a:txBody>
                    <a:bodyPr/>
                    <a:lstStyle/>
                    <a:p>
                      <a:pPr algn="l"/>
                      <a:r>
                        <a:rPr lang="en-US" sz="1800"/>
                        <a:t>3. Did the adverse reaction improve when the drug was discontinued or a specific antagonist was administered?</a:t>
                      </a:r>
                    </a:p>
                  </a:txBody>
                  <a:tcPr marL="4528" marR="4528" marT="4528" marB="4528">
                    <a:lnL>
                      <a:noFill/>
                    </a:lnL>
                    <a:lnR>
                      <a:noFill/>
                    </a:lnR>
                    <a:lnT>
                      <a:noFill/>
                    </a:lnT>
                    <a:lnB>
                      <a:noFill/>
                    </a:lnB>
                  </a:tcPr>
                </a:tc>
                <a:tc>
                  <a:txBody>
                    <a:bodyPr/>
                    <a:lstStyle/>
                    <a:p>
                      <a:pPr algn="ctr"/>
                      <a:r>
                        <a:rPr lang="en-GB" sz="1800"/>
                        <a:t>+1</a:t>
                      </a:r>
                    </a:p>
                  </a:txBody>
                  <a:tcPr marL="4528" marR="4528" marT="4528" marB="4528">
                    <a:lnL>
                      <a:noFill/>
                    </a:lnL>
                    <a:lnR>
                      <a:noFill/>
                    </a:lnR>
                    <a:lnT>
                      <a:noFill/>
                    </a:lnT>
                    <a:lnB>
                      <a:noFill/>
                    </a:lnB>
                  </a:tcPr>
                </a:tc>
                <a:tc>
                  <a:txBody>
                    <a:bodyPr/>
                    <a:lstStyle/>
                    <a:p>
                      <a:pPr algn="ctr"/>
                      <a:r>
                        <a:rPr lang="en-GB" sz="1800"/>
                        <a:t>0</a:t>
                      </a:r>
                    </a:p>
                  </a:txBody>
                  <a:tcPr marL="4528" marR="4528" marT="4528" marB="4528">
                    <a:lnL>
                      <a:noFill/>
                    </a:lnL>
                    <a:lnR>
                      <a:noFill/>
                    </a:lnR>
                    <a:lnT>
                      <a:noFill/>
                    </a:lnT>
                    <a:lnB>
                      <a:noFill/>
                    </a:lnB>
                  </a:tcPr>
                </a:tc>
                <a:tc>
                  <a:txBody>
                    <a:bodyPr/>
                    <a:lstStyle/>
                    <a:p>
                      <a:pPr algn="ctr"/>
                      <a:r>
                        <a:rPr lang="en-GB" sz="1800"/>
                        <a:t>0</a:t>
                      </a:r>
                    </a:p>
                  </a:txBody>
                  <a:tcPr marL="4528" marR="4528" marT="4528" marB="4528">
                    <a:lnL>
                      <a:noFill/>
                    </a:lnL>
                    <a:lnR>
                      <a:noFill/>
                    </a:lnR>
                    <a:lnT>
                      <a:noFill/>
                    </a:lnT>
                    <a:lnB>
                      <a:noFill/>
                    </a:lnB>
                  </a:tcPr>
                </a:tc>
              </a:tr>
              <a:tr h="432048">
                <a:tc>
                  <a:txBody>
                    <a:bodyPr/>
                    <a:lstStyle/>
                    <a:p>
                      <a:pPr algn="l"/>
                      <a:r>
                        <a:rPr lang="en-US" sz="1800" dirty="0"/>
                        <a:t>4. Did the adverse reaction reappear when the drug was </a:t>
                      </a:r>
                      <a:r>
                        <a:rPr lang="en-US" sz="1800" dirty="0" err="1"/>
                        <a:t>readministered</a:t>
                      </a:r>
                      <a:r>
                        <a:rPr lang="en-US" sz="1800" dirty="0"/>
                        <a:t>?</a:t>
                      </a:r>
                    </a:p>
                  </a:txBody>
                  <a:tcPr marL="4528" marR="4528" marT="4528" marB="4528">
                    <a:lnL>
                      <a:noFill/>
                    </a:lnL>
                    <a:lnR>
                      <a:noFill/>
                    </a:lnR>
                    <a:lnT>
                      <a:noFill/>
                    </a:lnT>
                    <a:lnB>
                      <a:noFill/>
                    </a:lnB>
                  </a:tcPr>
                </a:tc>
                <a:tc>
                  <a:txBody>
                    <a:bodyPr/>
                    <a:lstStyle/>
                    <a:p>
                      <a:pPr algn="ctr"/>
                      <a:r>
                        <a:rPr lang="en-GB" sz="1800"/>
                        <a:t>+2</a:t>
                      </a:r>
                    </a:p>
                  </a:txBody>
                  <a:tcPr marL="4528" marR="4528" marT="4528" marB="4528">
                    <a:lnL>
                      <a:noFill/>
                    </a:lnL>
                    <a:lnR>
                      <a:noFill/>
                    </a:lnR>
                    <a:lnT>
                      <a:noFill/>
                    </a:lnT>
                    <a:lnB>
                      <a:noFill/>
                    </a:lnB>
                  </a:tcPr>
                </a:tc>
                <a:tc>
                  <a:txBody>
                    <a:bodyPr/>
                    <a:lstStyle/>
                    <a:p>
                      <a:pPr algn="ctr"/>
                      <a:r>
                        <a:rPr lang="en-GB" sz="1800"/>
                        <a:t>-1</a:t>
                      </a:r>
                    </a:p>
                  </a:txBody>
                  <a:tcPr marL="4528" marR="4528" marT="4528" marB="4528">
                    <a:lnL>
                      <a:noFill/>
                    </a:lnL>
                    <a:lnR>
                      <a:noFill/>
                    </a:lnR>
                    <a:lnT>
                      <a:noFill/>
                    </a:lnT>
                    <a:lnB>
                      <a:noFill/>
                    </a:lnB>
                  </a:tcPr>
                </a:tc>
                <a:tc>
                  <a:txBody>
                    <a:bodyPr/>
                    <a:lstStyle/>
                    <a:p>
                      <a:pPr algn="ctr"/>
                      <a:r>
                        <a:rPr lang="en-GB" sz="1800"/>
                        <a:t>0</a:t>
                      </a:r>
                    </a:p>
                  </a:txBody>
                  <a:tcPr marL="4528" marR="4528" marT="4528" marB="4528">
                    <a:lnL>
                      <a:noFill/>
                    </a:lnL>
                    <a:lnR>
                      <a:noFill/>
                    </a:lnR>
                    <a:lnT>
                      <a:noFill/>
                    </a:lnT>
                    <a:lnB>
                      <a:noFill/>
                    </a:lnB>
                  </a:tcPr>
                </a:tc>
              </a:tr>
              <a:tr h="666440">
                <a:tc>
                  <a:txBody>
                    <a:bodyPr/>
                    <a:lstStyle/>
                    <a:p>
                      <a:pPr algn="l"/>
                      <a:r>
                        <a:rPr lang="en-US" sz="1800"/>
                        <a:t>5. Are there alternative causes (other than the drug) that could on their own have caused the reaction?</a:t>
                      </a:r>
                    </a:p>
                  </a:txBody>
                  <a:tcPr marL="4528" marR="4528" marT="4528" marB="4528">
                    <a:lnL>
                      <a:noFill/>
                    </a:lnL>
                    <a:lnR>
                      <a:noFill/>
                    </a:lnR>
                    <a:lnT>
                      <a:noFill/>
                    </a:lnT>
                    <a:lnB>
                      <a:noFill/>
                    </a:lnB>
                  </a:tcPr>
                </a:tc>
                <a:tc>
                  <a:txBody>
                    <a:bodyPr/>
                    <a:lstStyle/>
                    <a:p>
                      <a:pPr algn="ctr"/>
                      <a:r>
                        <a:rPr lang="en-GB" sz="1800"/>
                        <a:t>-1</a:t>
                      </a:r>
                    </a:p>
                  </a:txBody>
                  <a:tcPr marL="4528" marR="4528" marT="4528" marB="4528">
                    <a:lnL>
                      <a:noFill/>
                    </a:lnL>
                    <a:lnR>
                      <a:noFill/>
                    </a:lnR>
                    <a:lnT>
                      <a:noFill/>
                    </a:lnT>
                    <a:lnB>
                      <a:noFill/>
                    </a:lnB>
                  </a:tcPr>
                </a:tc>
                <a:tc>
                  <a:txBody>
                    <a:bodyPr/>
                    <a:lstStyle/>
                    <a:p>
                      <a:pPr algn="ctr"/>
                      <a:r>
                        <a:rPr lang="en-GB" sz="1800"/>
                        <a:t>+2</a:t>
                      </a:r>
                    </a:p>
                  </a:txBody>
                  <a:tcPr marL="4528" marR="4528" marT="4528" marB="4528">
                    <a:lnL>
                      <a:noFill/>
                    </a:lnL>
                    <a:lnR>
                      <a:noFill/>
                    </a:lnR>
                    <a:lnT>
                      <a:noFill/>
                    </a:lnT>
                    <a:lnB>
                      <a:noFill/>
                    </a:lnB>
                  </a:tcPr>
                </a:tc>
                <a:tc>
                  <a:txBody>
                    <a:bodyPr/>
                    <a:lstStyle/>
                    <a:p>
                      <a:pPr algn="ctr"/>
                      <a:r>
                        <a:rPr lang="en-GB" sz="1800"/>
                        <a:t>0</a:t>
                      </a:r>
                    </a:p>
                  </a:txBody>
                  <a:tcPr marL="4528" marR="4528" marT="4528" marB="4528">
                    <a:lnL>
                      <a:noFill/>
                    </a:lnL>
                    <a:lnR>
                      <a:noFill/>
                    </a:lnR>
                    <a:lnT>
                      <a:noFill/>
                    </a:lnT>
                    <a:lnB>
                      <a:noFill/>
                    </a:lnB>
                  </a:tcPr>
                </a:tc>
              </a:tr>
              <a:tr h="432048">
                <a:tc>
                  <a:txBody>
                    <a:bodyPr/>
                    <a:lstStyle/>
                    <a:p>
                      <a:pPr algn="l"/>
                      <a:r>
                        <a:rPr lang="en-US" sz="1800" dirty="0"/>
                        <a:t>6. Did the reaction reappear when a placebo was given?</a:t>
                      </a:r>
                    </a:p>
                  </a:txBody>
                  <a:tcPr marL="4528" marR="4528" marT="4528" marB="4528">
                    <a:lnL>
                      <a:noFill/>
                    </a:lnL>
                    <a:lnR>
                      <a:noFill/>
                    </a:lnR>
                    <a:lnT>
                      <a:noFill/>
                    </a:lnT>
                    <a:lnB>
                      <a:noFill/>
                    </a:lnB>
                  </a:tcPr>
                </a:tc>
                <a:tc>
                  <a:txBody>
                    <a:bodyPr/>
                    <a:lstStyle/>
                    <a:p>
                      <a:pPr algn="ctr"/>
                      <a:r>
                        <a:rPr lang="en-GB" sz="1800"/>
                        <a:t>-1</a:t>
                      </a:r>
                    </a:p>
                  </a:txBody>
                  <a:tcPr marL="4528" marR="4528" marT="4528" marB="4528">
                    <a:lnL>
                      <a:noFill/>
                    </a:lnL>
                    <a:lnR>
                      <a:noFill/>
                    </a:lnR>
                    <a:lnT>
                      <a:noFill/>
                    </a:lnT>
                    <a:lnB>
                      <a:noFill/>
                    </a:lnB>
                  </a:tcPr>
                </a:tc>
                <a:tc>
                  <a:txBody>
                    <a:bodyPr/>
                    <a:lstStyle/>
                    <a:p>
                      <a:pPr algn="ctr"/>
                      <a:r>
                        <a:rPr lang="en-GB" sz="1800"/>
                        <a:t>+1</a:t>
                      </a:r>
                    </a:p>
                  </a:txBody>
                  <a:tcPr marL="4528" marR="4528" marT="4528" marB="4528">
                    <a:lnL>
                      <a:noFill/>
                    </a:lnL>
                    <a:lnR>
                      <a:noFill/>
                    </a:lnR>
                    <a:lnT>
                      <a:noFill/>
                    </a:lnT>
                    <a:lnB>
                      <a:noFill/>
                    </a:lnB>
                  </a:tcPr>
                </a:tc>
                <a:tc>
                  <a:txBody>
                    <a:bodyPr/>
                    <a:lstStyle/>
                    <a:p>
                      <a:pPr algn="ctr"/>
                      <a:r>
                        <a:rPr lang="en-GB" sz="1800"/>
                        <a:t>0</a:t>
                      </a:r>
                    </a:p>
                  </a:txBody>
                  <a:tcPr marL="4528" marR="4528" marT="4528" marB="4528">
                    <a:lnL>
                      <a:noFill/>
                    </a:lnL>
                    <a:lnR>
                      <a:noFill/>
                    </a:lnR>
                    <a:lnT>
                      <a:noFill/>
                    </a:lnT>
                    <a:lnB>
                      <a:noFill/>
                    </a:lnB>
                  </a:tcPr>
                </a:tc>
              </a:tr>
              <a:tr h="585609">
                <a:tc>
                  <a:txBody>
                    <a:bodyPr/>
                    <a:lstStyle/>
                    <a:p>
                      <a:pPr algn="l"/>
                      <a:r>
                        <a:rPr lang="en-US" sz="1800"/>
                        <a:t>7. Was the drug detected in the blood (or other fluids) in concentrations known to be toxic?</a:t>
                      </a:r>
                    </a:p>
                  </a:txBody>
                  <a:tcPr marL="4528" marR="4528" marT="4528" marB="4528">
                    <a:lnL>
                      <a:noFill/>
                    </a:lnL>
                    <a:lnR>
                      <a:noFill/>
                    </a:lnR>
                    <a:lnT>
                      <a:noFill/>
                    </a:lnT>
                    <a:lnB>
                      <a:noFill/>
                    </a:lnB>
                  </a:tcPr>
                </a:tc>
                <a:tc>
                  <a:txBody>
                    <a:bodyPr/>
                    <a:lstStyle/>
                    <a:p>
                      <a:pPr algn="ctr"/>
                      <a:r>
                        <a:rPr lang="en-GB" sz="1800"/>
                        <a:t>+1</a:t>
                      </a:r>
                    </a:p>
                  </a:txBody>
                  <a:tcPr marL="4528" marR="4528" marT="4528" marB="4528">
                    <a:lnL>
                      <a:noFill/>
                    </a:lnL>
                    <a:lnR>
                      <a:noFill/>
                    </a:lnR>
                    <a:lnT>
                      <a:noFill/>
                    </a:lnT>
                    <a:lnB>
                      <a:noFill/>
                    </a:lnB>
                  </a:tcPr>
                </a:tc>
                <a:tc>
                  <a:txBody>
                    <a:bodyPr/>
                    <a:lstStyle/>
                    <a:p>
                      <a:pPr algn="ctr"/>
                      <a:r>
                        <a:rPr lang="en-GB" sz="1800"/>
                        <a:t>0</a:t>
                      </a:r>
                    </a:p>
                  </a:txBody>
                  <a:tcPr marL="4528" marR="4528" marT="4528" marB="4528">
                    <a:lnL>
                      <a:noFill/>
                    </a:lnL>
                    <a:lnR>
                      <a:noFill/>
                    </a:lnR>
                    <a:lnT>
                      <a:noFill/>
                    </a:lnT>
                    <a:lnB>
                      <a:noFill/>
                    </a:lnB>
                  </a:tcPr>
                </a:tc>
                <a:tc>
                  <a:txBody>
                    <a:bodyPr/>
                    <a:lstStyle/>
                    <a:p>
                      <a:pPr algn="ctr"/>
                      <a:r>
                        <a:rPr lang="en-GB" sz="1800"/>
                        <a:t>0</a:t>
                      </a:r>
                    </a:p>
                  </a:txBody>
                  <a:tcPr marL="4528" marR="4528" marT="4528" marB="4528">
                    <a:lnL>
                      <a:noFill/>
                    </a:lnL>
                    <a:lnR>
                      <a:noFill/>
                    </a:lnR>
                    <a:lnT>
                      <a:noFill/>
                    </a:lnT>
                    <a:lnB>
                      <a:noFill/>
                    </a:lnB>
                  </a:tcPr>
                </a:tc>
              </a:tr>
              <a:tr h="710535">
                <a:tc>
                  <a:txBody>
                    <a:bodyPr/>
                    <a:lstStyle/>
                    <a:p>
                      <a:pPr algn="l"/>
                      <a:r>
                        <a:rPr lang="en-US" sz="1800" dirty="0"/>
                        <a:t>8. Was the reaction more severe when the dose was increased, or less severe when the dose was decreased?</a:t>
                      </a:r>
                    </a:p>
                  </a:txBody>
                  <a:tcPr marL="4528" marR="4528" marT="4528" marB="4528">
                    <a:lnL>
                      <a:noFill/>
                    </a:lnL>
                    <a:lnR>
                      <a:noFill/>
                    </a:lnR>
                    <a:lnT>
                      <a:noFill/>
                    </a:lnT>
                    <a:lnB>
                      <a:noFill/>
                    </a:lnB>
                  </a:tcPr>
                </a:tc>
                <a:tc>
                  <a:txBody>
                    <a:bodyPr/>
                    <a:lstStyle/>
                    <a:p>
                      <a:pPr algn="ctr"/>
                      <a:r>
                        <a:rPr lang="en-GB" sz="1800"/>
                        <a:t>+1</a:t>
                      </a:r>
                    </a:p>
                  </a:txBody>
                  <a:tcPr marL="4528" marR="4528" marT="4528" marB="4528">
                    <a:lnL>
                      <a:noFill/>
                    </a:lnL>
                    <a:lnR>
                      <a:noFill/>
                    </a:lnR>
                    <a:lnT>
                      <a:noFill/>
                    </a:lnT>
                    <a:lnB>
                      <a:noFill/>
                    </a:lnB>
                  </a:tcPr>
                </a:tc>
                <a:tc>
                  <a:txBody>
                    <a:bodyPr/>
                    <a:lstStyle/>
                    <a:p>
                      <a:pPr algn="ctr"/>
                      <a:r>
                        <a:rPr lang="en-GB" sz="1800"/>
                        <a:t>0</a:t>
                      </a:r>
                    </a:p>
                  </a:txBody>
                  <a:tcPr marL="4528" marR="4528" marT="4528" marB="4528">
                    <a:lnL>
                      <a:noFill/>
                    </a:lnL>
                    <a:lnR>
                      <a:noFill/>
                    </a:lnR>
                    <a:lnT>
                      <a:noFill/>
                    </a:lnT>
                    <a:lnB>
                      <a:noFill/>
                    </a:lnB>
                  </a:tcPr>
                </a:tc>
                <a:tc>
                  <a:txBody>
                    <a:bodyPr/>
                    <a:lstStyle/>
                    <a:p>
                      <a:pPr algn="ctr"/>
                      <a:r>
                        <a:rPr lang="en-GB" sz="1800"/>
                        <a:t>0</a:t>
                      </a:r>
                    </a:p>
                  </a:txBody>
                  <a:tcPr marL="4528" marR="4528" marT="4528" marB="4528">
                    <a:lnL>
                      <a:noFill/>
                    </a:lnL>
                    <a:lnR>
                      <a:noFill/>
                    </a:lnR>
                    <a:lnT>
                      <a:noFill/>
                    </a:lnT>
                    <a:lnB>
                      <a:noFill/>
                    </a:lnB>
                  </a:tcPr>
                </a:tc>
              </a:tr>
              <a:tr h="792088">
                <a:tc>
                  <a:txBody>
                    <a:bodyPr/>
                    <a:lstStyle/>
                    <a:p>
                      <a:pPr algn="l"/>
                      <a:r>
                        <a:rPr lang="en-US" sz="1800"/>
                        <a:t>9. Did the patient have a similar reaction to the same or similar drugs in any previous exposure?</a:t>
                      </a:r>
                    </a:p>
                  </a:txBody>
                  <a:tcPr marL="4528" marR="4528" marT="4528" marB="4528">
                    <a:lnL>
                      <a:noFill/>
                    </a:lnL>
                    <a:lnR>
                      <a:noFill/>
                    </a:lnR>
                    <a:lnT>
                      <a:noFill/>
                    </a:lnT>
                    <a:lnB>
                      <a:noFill/>
                    </a:lnB>
                  </a:tcPr>
                </a:tc>
                <a:tc>
                  <a:txBody>
                    <a:bodyPr/>
                    <a:lstStyle/>
                    <a:p>
                      <a:pPr algn="ctr"/>
                      <a:r>
                        <a:rPr lang="en-GB" sz="1800"/>
                        <a:t>+1</a:t>
                      </a:r>
                    </a:p>
                  </a:txBody>
                  <a:tcPr marL="4528" marR="4528" marT="4528" marB="4528">
                    <a:lnL>
                      <a:noFill/>
                    </a:lnL>
                    <a:lnR>
                      <a:noFill/>
                    </a:lnR>
                    <a:lnT>
                      <a:noFill/>
                    </a:lnT>
                    <a:lnB>
                      <a:noFill/>
                    </a:lnB>
                  </a:tcPr>
                </a:tc>
                <a:tc>
                  <a:txBody>
                    <a:bodyPr/>
                    <a:lstStyle/>
                    <a:p>
                      <a:pPr algn="ctr"/>
                      <a:r>
                        <a:rPr lang="en-GB" sz="1800"/>
                        <a:t>0</a:t>
                      </a:r>
                    </a:p>
                  </a:txBody>
                  <a:tcPr marL="4528" marR="4528" marT="4528" marB="4528">
                    <a:lnL>
                      <a:noFill/>
                    </a:lnL>
                    <a:lnR>
                      <a:noFill/>
                    </a:lnR>
                    <a:lnT>
                      <a:noFill/>
                    </a:lnT>
                    <a:lnB>
                      <a:noFill/>
                    </a:lnB>
                  </a:tcPr>
                </a:tc>
                <a:tc>
                  <a:txBody>
                    <a:bodyPr/>
                    <a:lstStyle/>
                    <a:p>
                      <a:pPr algn="ctr"/>
                      <a:r>
                        <a:rPr lang="en-GB" sz="1800"/>
                        <a:t>0</a:t>
                      </a:r>
                    </a:p>
                  </a:txBody>
                  <a:tcPr marL="4528" marR="4528" marT="4528" marB="4528">
                    <a:lnL>
                      <a:noFill/>
                    </a:lnL>
                    <a:lnR>
                      <a:noFill/>
                    </a:lnR>
                    <a:lnT>
                      <a:noFill/>
                    </a:lnT>
                    <a:lnB>
                      <a:noFill/>
                    </a:lnB>
                  </a:tcPr>
                </a:tc>
              </a:tr>
              <a:tr h="619467">
                <a:tc>
                  <a:txBody>
                    <a:bodyPr/>
                    <a:lstStyle/>
                    <a:p>
                      <a:pPr algn="l"/>
                      <a:r>
                        <a:rPr lang="en-US" sz="1800" dirty="0"/>
                        <a:t>10. Was the adverse event confirmed by any objective evidence?</a:t>
                      </a:r>
                    </a:p>
                  </a:txBody>
                  <a:tcPr marL="4528" marR="4528" marT="4528" marB="4528">
                    <a:lnL>
                      <a:noFill/>
                    </a:lnL>
                    <a:lnR>
                      <a:noFill/>
                    </a:lnR>
                    <a:lnT>
                      <a:noFill/>
                    </a:lnT>
                    <a:lnB>
                      <a:noFill/>
                    </a:lnB>
                  </a:tcPr>
                </a:tc>
                <a:tc>
                  <a:txBody>
                    <a:bodyPr/>
                    <a:lstStyle/>
                    <a:p>
                      <a:pPr algn="ctr"/>
                      <a:r>
                        <a:rPr lang="en-GB" sz="1800"/>
                        <a:t>+1</a:t>
                      </a:r>
                    </a:p>
                  </a:txBody>
                  <a:tcPr marL="4528" marR="4528" marT="4528" marB="4528">
                    <a:lnL>
                      <a:noFill/>
                    </a:lnL>
                    <a:lnR>
                      <a:noFill/>
                    </a:lnR>
                    <a:lnT>
                      <a:noFill/>
                    </a:lnT>
                    <a:lnB>
                      <a:noFill/>
                    </a:lnB>
                  </a:tcPr>
                </a:tc>
                <a:tc>
                  <a:txBody>
                    <a:bodyPr/>
                    <a:lstStyle/>
                    <a:p>
                      <a:pPr algn="ctr"/>
                      <a:r>
                        <a:rPr lang="en-GB" sz="1800"/>
                        <a:t>0</a:t>
                      </a:r>
                    </a:p>
                  </a:txBody>
                  <a:tcPr marL="4528" marR="4528" marT="4528" marB="4528">
                    <a:lnL>
                      <a:noFill/>
                    </a:lnL>
                    <a:lnR>
                      <a:noFill/>
                    </a:lnR>
                    <a:lnT>
                      <a:noFill/>
                    </a:lnT>
                    <a:lnB>
                      <a:noFill/>
                    </a:lnB>
                  </a:tcPr>
                </a:tc>
                <a:tc>
                  <a:txBody>
                    <a:bodyPr/>
                    <a:lstStyle/>
                    <a:p>
                      <a:pPr algn="ctr"/>
                      <a:r>
                        <a:rPr lang="en-GB" sz="1800" dirty="0"/>
                        <a:t>0</a:t>
                      </a:r>
                    </a:p>
                  </a:txBody>
                  <a:tcPr marL="4528" marR="4528" marT="4528" marB="4528">
                    <a:lnL>
                      <a:noFill/>
                    </a:lnL>
                    <a:lnR>
                      <a:noFill/>
                    </a:lnR>
                    <a:lnT>
                      <a:noFill/>
                    </a:lnT>
                    <a:lnB>
                      <a:noFill/>
                    </a:lnB>
                  </a:tcPr>
                </a:tc>
              </a:tr>
            </a:tbl>
          </a:graphicData>
        </a:graphic>
      </p:graphicFrame>
      <p:sp>
        <p:nvSpPr>
          <p:cNvPr id="2049" name="Rectangle 1"/>
          <p:cNvSpPr>
            <a:spLocks noChangeArrowheads="1"/>
          </p:cNvSpPr>
          <p:nvPr/>
        </p:nvSpPr>
        <p:spPr bwMode="auto">
          <a:xfrm>
            <a:off x="0" y="43934"/>
            <a:ext cx="3779912"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en-US" b="1" dirty="0" smtClean="0">
                <a:solidFill>
                  <a:srgbClr val="B13F9A">
                    <a:lumMod val="75000"/>
                  </a:srgbClr>
                </a:solidFill>
                <a:latin typeface="Arial" pitchFamily="34" charset="0"/>
                <a:cs typeface="Arial" pitchFamily="34" charset="0"/>
              </a:rPr>
              <a:t>Table. The </a:t>
            </a:r>
            <a:r>
              <a:rPr lang="en-US" b="1" dirty="0" err="1" smtClean="0">
                <a:solidFill>
                  <a:srgbClr val="B13F9A">
                    <a:lumMod val="75000"/>
                  </a:srgbClr>
                </a:solidFill>
                <a:latin typeface="Arial" pitchFamily="34" charset="0"/>
                <a:cs typeface="Arial" pitchFamily="34" charset="0"/>
              </a:rPr>
              <a:t>Naranjo</a:t>
            </a:r>
            <a:r>
              <a:rPr lang="en-US" b="1" dirty="0" smtClean="0">
                <a:solidFill>
                  <a:srgbClr val="B13F9A">
                    <a:lumMod val="75000"/>
                  </a:srgbClr>
                </a:solidFill>
                <a:latin typeface="Arial" pitchFamily="34" charset="0"/>
                <a:cs typeface="Arial" pitchFamily="34" charset="0"/>
              </a:rPr>
              <a:t> Algorithm</a:t>
            </a:r>
            <a:r>
              <a:rPr lang="en-US" i="1" dirty="0" smtClean="0">
                <a:solidFill>
                  <a:srgbClr val="B13F9A">
                    <a:lumMod val="75000"/>
                  </a:srgbClr>
                </a:solidFill>
                <a:latin typeface="Arial" pitchFamily="34" charset="0"/>
                <a:cs typeface="Arial" pitchFamily="34" charset="0"/>
              </a:rPr>
              <a:t>.</a:t>
            </a:r>
            <a:r>
              <a:rPr lang="en-US" dirty="0" smtClean="0">
                <a:solidFill>
                  <a:srgbClr val="B13F9A">
                    <a:lumMod val="75000"/>
                  </a:srgbClr>
                </a:solidFill>
                <a:latin typeface="Arial" pitchFamily="34" charset="0"/>
                <a:cs typeface="Arial" pitchFamily="34" charset="0"/>
              </a:rPr>
              <a:t> </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1600" y="1484784"/>
            <a:ext cx="6408712" cy="3046988"/>
          </a:xfrm>
          <a:prstGeom prst="rect">
            <a:avLst/>
          </a:prstGeom>
        </p:spPr>
        <p:txBody>
          <a:bodyPr wrap="square">
            <a:spAutoFit/>
          </a:bodyPr>
          <a:lstStyle/>
          <a:p>
            <a:r>
              <a:rPr lang="en-US" sz="3200" dirty="0" err="1" smtClean="0">
                <a:solidFill>
                  <a:prstClr val="black"/>
                </a:solidFill>
              </a:rPr>
              <a:t>Naranjo</a:t>
            </a:r>
            <a:r>
              <a:rPr lang="en-US" sz="3200" dirty="0" smtClean="0">
                <a:solidFill>
                  <a:prstClr val="black"/>
                </a:solidFill>
              </a:rPr>
              <a:t> scores of 9 or 10 indicate that an event was "definitely" an ADR; scores of 5-8 rate the likelihood as "probable"; scores of 1-4 are "possible"; and scores of less than 1 are "doubtful."</a:t>
            </a:r>
            <a:endParaRPr lang="en-GB" sz="3200" dirty="0">
              <a:solidFill>
                <a:prstClr val="black"/>
              </a:solidFill>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1028" descr="Scan10001"/>
          <p:cNvPicPr>
            <a:picLocks noChangeAspect="1" noChangeArrowheads="1"/>
          </p:cNvPicPr>
          <p:nvPr/>
        </p:nvPicPr>
        <p:blipFill>
          <a:blip r:embed="rId2" cstate="print"/>
          <a:srcRect/>
          <a:stretch>
            <a:fillRect/>
          </a:stretch>
        </p:blipFill>
        <p:spPr bwMode="auto">
          <a:xfrm>
            <a:off x="2711450" y="381000"/>
            <a:ext cx="3617913" cy="6172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descr="Cus10141"/>
          <p:cNvPicPr>
            <a:picLocks noChangeAspect="1" noChangeArrowheads="1"/>
          </p:cNvPicPr>
          <p:nvPr/>
        </p:nvPicPr>
        <p:blipFill>
          <a:blip r:embed="rId2" cstate="print"/>
          <a:srcRect/>
          <a:stretch>
            <a:fillRect/>
          </a:stretch>
        </p:blipFill>
        <p:spPr bwMode="auto">
          <a:xfrm>
            <a:off x="738188" y="1241425"/>
            <a:ext cx="7666037" cy="43735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descr="Cus10200"/>
          <p:cNvPicPr>
            <a:picLocks noChangeAspect="1" noChangeArrowheads="1"/>
          </p:cNvPicPr>
          <p:nvPr/>
        </p:nvPicPr>
        <p:blipFill>
          <a:blip r:embed="rId2" cstate="print"/>
          <a:srcRect/>
          <a:stretch>
            <a:fillRect/>
          </a:stretch>
        </p:blipFill>
        <p:spPr bwMode="auto">
          <a:xfrm>
            <a:off x="738188" y="1303338"/>
            <a:ext cx="7666037" cy="4251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066800" y="0"/>
            <a:ext cx="5943600" cy="680968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185737" y="381000"/>
            <a:ext cx="7891463" cy="6351665"/>
          </a:xfrm>
          <a:prstGeom prst="rect">
            <a:avLst/>
          </a:prstGeom>
          <a:noFill/>
          <a:ln w="9525">
            <a:noFill/>
            <a:miter lim="800000"/>
            <a:headEnd/>
            <a:tailEnd/>
          </a:ln>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762001" y="19883"/>
            <a:ext cx="6396038" cy="6914317"/>
          </a:xfrm>
          <a:prstGeom prst="rect">
            <a:avLst/>
          </a:prstGeom>
          <a:noFill/>
          <a:ln w="9525">
            <a:noFill/>
            <a:miter lim="800000"/>
            <a:headEnd/>
            <a:tailEnd/>
          </a:ln>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cstate="print"/>
          <a:srcRect t="3125" r="33602" b="8333"/>
          <a:stretch>
            <a:fillRect/>
          </a:stretch>
        </p:blipFill>
        <p:spPr bwMode="auto">
          <a:xfrm>
            <a:off x="47625" y="228600"/>
            <a:ext cx="8639175" cy="6477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BD573359164914E82735721A2B705D4" ma:contentTypeVersion="0" ma:contentTypeDescription="Create a new document." ma:contentTypeScope="" ma:versionID="b301ea0d8aa41aa16f117a2b629279d3">
  <xsd:schema xmlns:xsd="http://www.w3.org/2001/XMLSchema" xmlns:xs="http://www.w3.org/2001/XMLSchema" xmlns:p="http://schemas.microsoft.com/office/2006/metadata/properties" targetNamespace="http://schemas.microsoft.com/office/2006/metadata/properties" ma:root="true" ma:fieldsID="d413257cd9829394d17656a545d5fa4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E10E358-A1DE-447C-A620-0C170B986401}"/>
</file>

<file path=customXml/itemProps2.xml><?xml version="1.0" encoding="utf-8"?>
<ds:datastoreItem xmlns:ds="http://schemas.openxmlformats.org/officeDocument/2006/customXml" ds:itemID="{DC0FBEAE-A701-4846-A82B-481A112D8CAF}"/>
</file>

<file path=customXml/itemProps3.xml><?xml version="1.0" encoding="utf-8"?>
<ds:datastoreItem xmlns:ds="http://schemas.openxmlformats.org/officeDocument/2006/customXml" ds:itemID="{781711F2-C811-478A-BB42-3316D468CE5B}"/>
</file>

<file path=docProps/app.xml><?xml version="1.0" encoding="utf-8"?>
<Properties xmlns="http://schemas.openxmlformats.org/officeDocument/2006/extended-properties" xmlns:vt="http://schemas.openxmlformats.org/officeDocument/2006/docPropsVTypes">
  <Template>Opulent</Template>
  <TotalTime>3440</TotalTime>
  <Words>3610</Words>
  <Application>Microsoft Office PowerPoint</Application>
  <PresentationFormat>On-screen Show (4:3)</PresentationFormat>
  <Paragraphs>400</Paragraphs>
  <Slides>100</Slides>
  <Notes>5</Notes>
  <HiddenSlides>0</HiddenSlides>
  <MMClips>0</MMClips>
  <ScaleCrop>false</ScaleCrop>
  <HeadingPairs>
    <vt:vector size="4" baseType="variant">
      <vt:variant>
        <vt:lpstr>Theme</vt:lpstr>
      </vt:variant>
      <vt:variant>
        <vt:i4>1</vt:i4>
      </vt:variant>
      <vt:variant>
        <vt:lpstr>Slide Titles</vt:lpstr>
      </vt:variant>
      <vt:variant>
        <vt:i4>100</vt:i4>
      </vt:variant>
    </vt:vector>
  </HeadingPairs>
  <TitlesOfParts>
    <vt:vector size="101" baseType="lpstr">
      <vt:lpstr>Opulent</vt:lpstr>
      <vt:lpstr>Adverse Drug Reactions</vt:lpstr>
      <vt:lpstr>Definition</vt:lpstr>
      <vt:lpstr>Incidence Of ADRs</vt:lpstr>
      <vt:lpstr>Classification</vt:lpstr>
      <vt:lpstr>Slide 5</vt:lpstr>
      <vt:lpstr>Type A (augmented) reactions: </vt:lpstr>
      <vt:lpstr>Examples for Type A</vt:lpstr>
      <vt:lpstr>Type B ( bizzare) reactions </vt:lpstr>
      <vt:lpstr>Examples for Type B</vt:lpstr>
      <vt:lpstr>Predisposing Factors</vt:lpstr>
      <vt:lpstr>Predisposing Factors</vt:lpstr>
      <vt:lpstr>Dose-relared ADRs</vt:lpstr>
      <vt:lpstr>A-1- Pharmaceutical variations  </vt:lpstr>
      <vt:lpstr>A-2-Pharmacokinetic variations </vt:lpstr>
      <vt:lpstr>Absorption</vt:lpstr>
      <vt:lpstr>Distribution</vt:lpstr>
      <vt:lpstr>Renal excretion</vt:lpstr>
      <vt:lpstr>Drug metabolism </vt:lpstr>
      <vt:lpstr>Microsomal oxidation</vt:lpstr>
      <vt:lpstr>Example: deprisoquine metabolism</vt:lpstr>
      <vt:lpstr>hydrolysis</vt:lpstr>
      <vt:lpstr>Slide 22</vt:lpstr>
      <vt:lpstr> Acetylation</vt:lpstr>
      <vt:lpstr>Slide 24</vt:lpstr>
      <vt:lpstr>Slide 25</vt:lpstr>
      <vt:lpstr>Slide 26</vt:lpstr>
      <vt:lpstr>Glucuronidation</vt:lpstr>
      <vt:lpstr>Mechanisms of type B ADRs</vt:lpstr>
      <vt:lpstr>Pharmaceutical Causes</vt:lpstr>
      <vt:lpstr>Pharmacokinetic causes</vt:lpstr>
      <vt:lpstr>Pharmacodynamic Genetic Variations</vt:lpstr>
      <vt:lpstr>1- Red cell enzyme defects</vt:lpstr>
      <vt:lpstr>A- G6PD</vt:lpstr>
      <vt:lpstr>Slide 34</vt:lpstr>
      <vt:lpstr>Slide 35</vt:lpstr>
      <vt:lpstr>B- Glutathione reductase deficiency</vt:lpstr>
      <vt:lpstr>c- Methemoglobin reductase deficiency</vt:lpstr>
      <vt:lpstr>2- Porphyria</vt:lpstr>
      <vt:lpstr>Slide 39</vt:lpstr>
      <vt:lpstr>Slide 40</vt:lpstr>
      <vt:lpstr>3- Malignant hyperthermia</vt:lpstr>
      <vt:lpstr>Malignant hyperthermia</vt:lpstr>
      <vt:lpstr>Slide 43</vt:lpstr>
      <vt:lpstr>4- Insulin resistance</vt:lpstr>
      <vt:lpstr>Slide 45</vt:lpstr>
      <vt:lpstr>Slide 46</vt:lpstr>
      <vt:lpstr>Slide 47</vt:lpstr>
      <vt:lpstr>5- Arrhythmogenic effects of antiarrhythmic  drugs</vt:lpstr>
      <vt:lpstr>Slide 49</vt:lpstr>
      <vt:lpstr>Slide 50</vt:lpstr>
      <vt:lpstr>Slide 51</vt:lpstr>
      <vt:lpstr>6- resistance to drug effects</vt:lpstr>
      <vt:lpstr>Slide 53</vt:lpstr>
      <vt:lpstr>Mechanism of action of coumarins</vt:lpstr>
      <vt:lpstr>Slide 55</vt:lpstr>
      <vt:lpstr>Slide 56</vt:lpstr>
      <vt:lpstr>1- Adaptive Changes</vt:lpstr>
      <vt:lpstr>Slide 58</vt:lpstr>
      <vt:lpstr>Slide 59</vt:lpstr>
      <vt:lpstr>Slide 60</vt:lpstr>
      <vt:lpstr>2- Rebound &amp; withdrawal syndrome</vt:lpstr>
      <vt:lpstr>Slide 62</vt:lpstr>
      <vt:lpstr>Slide 63</vt:lpstr>
      <vt:lpstr>Slide 64</vt:lpstr>
      <vt:lpstr>3- Other long-term effects</vt:lpstr>
      <vt:lpstr>4- Delayed Effects</vt:lpstr>
      <vt:lpstr>4-Delayed effects causing ADRs</vt:lpstr>
      <vt:lpstr>Slide 68</vt:lpstr>
      <vt:lpstr>1- Carcinogenesis</vt:lpstr>
      <vt:lpstr>a) Hormonal</vt:lpstr>
      <vt:lpstr>Slide 71</vt:lpstr>
      <vt:lpstr>Slide 72</vt:lpstr>
      <vt:lpstr>Slide 73</vt:lpstr>
      <vt:lpstr>B- Gene Toxicity</vt:lpstr>
      <vt:lpstr>Slide 75</vt:lpstr>
      <vt:lpstr>C) Suppression of Immune Responses </vt:lpstr>
      <vt:lpstr>Slide 77</vt:lpstr>
      <vt:lpstr>a) Impaired Fertility</vt:lpstr>
      <vt:lpstr>Slide 79</vt:lpstr>
      <vt:lpstr>b) Teratogenesis:</vt:lpstr>
      <vt:lpstr>C) Adverse Effects on The Fetus During the Later Stages of Pregnancy</vt:lpstr>
      <vt:lpstr>D                  D) Adverse Reactions to Drugs in Breast Milk</vt:lpstr>
      <vt:lpstr>DRUG USE AND PREGNANCY</vt:lpstr>
      <vt:lpstr>Slide 84</vt:lpstr>
      <vt:lpstr>Slide 85</vt:lpstr>
      <vt:lpstr>Reporting of ADRs</vt:lpstr>
      <vt:lpstr>The Medication Use System </vt:lpstr>
      <vt:lpstr>Causality  Assessment–  Strength of Association  </vt:lpstr>
      <vt:lpstr>Clinical case</vt:lpstr>
      <vt:lpstr>Data collection </vt:lpstr>
      <vt:lpstr>Slide 91</vt:lpstr>
      <vt:lpstr>Slide 92</vt:lpstr>
      <vt:lpstr>Slide 93</vt:lpstr>
      <vt:lpstr>Slide 94</vt:lpstr>
      <vt:lpstr>Slide 95</vt:lpstr>
      <vt:lpstr>Slide 96</vt:lpstr>
      <vt:lpstr>Slide 97</vt:lpstr>
      <vt:lpstr>Slide 98</vt:lpstr>
      <vt:lpstr>Slide 99</vt:lpstr>
      <vt:lpstr>Slide 100</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Adverse Drug Reactions</dc:title>
  <dc:creator>Lojaine</dc:creator>
  <cp:lastModifiedBy>Lojaine</cp:lastModifiedBy>
  <cp:revision>101</cp:revision>
  <dcterms:created xsi:type="dcterms:W3CDTF">2015-09-29T08:37:25Z</dcterms:created>
  <dcterms:modified xsi:type="dcterms:W3CDTF">2018-11-06T09:52:52Z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0x010100BBD573359164914E82735721A2B705D4</vt:lpwstr>
  </property>
</Properties>
</file>