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rtl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type="screen4x3" cy="6858000" cx="9144000"/>
  <p:notesSz cx="6858000" cy="9144000"/>
  <p:defaultTextStyle>
    <a:defPPr>
      <a:defRPr lang="ar-EG"/>
    </a:defPPr>
    <a:lvl1pPr algn="r" defTabSz="914400" eaLnBrk="1" hangingPunct="1" latinLnBrk="0" marL="0" rtl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r" defTabSz="914400" eaLnBrk="1" hangingPunct="1" latinLnBrk="0" marL="457200" rtl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r" defTabSz="914400" eaLnBrk="1" hangingPunct="1" latinLnBrk="0" marL="914400" rtl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r" defTabSz="914400" eaLnBrk="1" hangingPunct="1" latinLnBrk="0" marL="1371600" rtl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r" defTabSz="914400" eaLnBrk="1" hangingPunct="1" latinLnBrk="0" marL="1828800" rtl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r" defTabSz="914400" eaLnBrk="1" hangingPunct="1" latinLnBrk="0" marL="2286000" rtl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r" defTabSz="914400" eaLnBrk="1" hangingPunct="1" latinLnBrk="0" marL="2743200" rtl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r" defTabSz="914400" eaLnBrk="1" hangingPunct="1" latinLnBrk="0" marL="3200400" rtl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r" defTabSz="914400" eaLnBrk="1" hangingPunct="1" latinLnBrk="0" marL="3657600" rtl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tableStyles" Target="tableStyle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/>
        </p:spPr>
        <p:txBody>
          <a:bodyPr bIns="45720" lIns="91440" rIns="91440" rtlCol="1" tIns="45720" vert="horz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1048744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/>
        </p:spPr>
        <p:txBody>
          <a:bodyPr bIns="45720" lIns="91440" rIns="91440" rtlCol="1" tIns="45720" vert="horz"/>
          <a:lstStyle>
            <a:lvl1pPr algn="l">
              <a:defRPr sz="1200"/>
            </a:lvl1pPr>
          </a:lstStyle>
          <a:p>
            <a:fld id="{A150AC48-DE96-41F6-B8B7-C44324E8202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74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1" tIns="45720" vert="horz"/>
          <a:p>
            <a:endParaRPr lang="ar-EG"/>
          </a:p>
        </p:txBody>
      </p:sp>
      <p:sp>
        <p:nvSpPr>
          <p:cNvPr id="104874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1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/>
        </p:spPr>
        <p:txBody>
          <a:bodyPr anchor="b" bIns="45720" lIns="91440" rIns="91440" rtlCol="1" tIns="45720" vert="horz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/>
        </p:spPr>
        <p:txBody>
          <a:bodyPr anchor="b" bIns="45720" lIns="91440" rIns="91440" rtlCol="1" tIns="45720" vert="horz"/>
          <a:lstStyle>
            <a:lvl1pPr algn="l">
              <a:defRPr sz="1200"/>
            </a:lvl1pPr>
          </a:lstStyle>
          <a:p>
            <a:fld id="{3E61EF2C-9853-4B7C-866E-EE9C3F21721C}" type="slidenum">
              <a:rPr lang="ar-EG" smtClean="0"/>
              <a:t>‹#›</a:t>
            </a:fld>
            <a:endParaRPr lang="ar-EG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r" defTabSz="914400" eaLnBrk="1" hangingPunct="1" latinLnBrk="0" marL="0" rtl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r" defTabSz="914400" eaLnBrk="1" hangingPunct="1" latinLnBrk="0" marL="457200" rtl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r" defTabSz="914400" eaLnBrk="1" hangingPunct="1" latinLnBrk="0" marL="914400" rtl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r" defTabSz="914400" eaLnBrk="1" hangingPunct="1" latinLnBrk="0" marL="1371600" rtl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r" defTabSz="914400" eaLnBrk="1" hangingPunct="1" latinLnBrk="0" marL="1828800" rtl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r" defTabSz="914400" eaLnBrk="1" hangingPunct="1" latinLnBrk="0" marL="2286000" rtl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r" defTabSz="914400" eaLnBrk="1" hangingPunct="1" latinLnBrk="0" marL="2743200" rtl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r" defTabSz="914400" eaLnBrk="1" hangingPunct="1" latinLnBrk="0" marL="3200400" rtl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r" defTabSz="914400" eaLnBrk="1" hangingPunct="1" latinLnBrk="0" marL="3657600" rtl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algn="l" rtl="0"/>
            <a:r>
              <a:rPr baseline="0" dirty="0" sz="120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Osteoporosis is the most common adverse effect due to the ability of </a:t>
            </a:r>
            <a:r>
              <a:rPr baseline="0" dirty="0" sz="1200" kern="1200" lang="en-US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glucocorticoids</a:t>
            </a:r>
            <a:r>
              <a:rPr baseline="0" dirty="0" sz="120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suppress intestinal Ca2+ absorption, inhibit bone formation, and decrease sex hormone synthesis</a:t>
            </a:r>
            <a:endParaRPr dirty="0" lang="ar-EG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E61EF2C-9853-4B7C-866E-EE9C3F21721C}" type="slidenum">
              <a:rPr lang="ar-EG" smtClean="0"/>
              <a:t>15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2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3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7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6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6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7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3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3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701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EG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  <p:sp>
        <p:nvSpPr>
          <p:cNvPr id="1048707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708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709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3E3BA3-C773-4FC3-A9BA-7A2109925897}" type="datetimeFigureOut">
              <a:rPr lang="ar-EG" smtClean="0"/>
              <a:t>25/02/1440</a:t>
            </a:fld>
            <a:endParaRPr lang="ar-EG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7BA2D4-C14B-4FA5-9310-EDEC154C303B}" type="slidenum">
              <a:rPr lang="ar-EG" smtClean="0"/>
              <a:t>‹#›</a:t>
            </a:fld>
            <a:endParaRPr lang="ar-EG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1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r" eaLnBrk="1" hangingPunct="1" indent="-274320" latinLnBrk="0" marL="274320" rtl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46888" latinLnBrk="0" marL="640080" rtl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46888" latinLnBrk="0" marL="914400" rtl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210312" latinLnBrk="0" marL="1188720" rtl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210312" latinLnBrk="0" marL="1463040" rtl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210312" latinLnBrk="0" marL="1737360" rtl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182880" latinLnBrk="0" marL="1920240" rtl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182880" latinLnBrk="0" marL="2194560" rtl="1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182880" latinLnBrk="0" marL="2468880" rtl="1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395536" y="0"/>
            <a:ext cx="7851648" cy="1828800"/>
          </a:xfrm>
        </p:spPr>
        <p:txBody>
          <a:bodyPr/>
          <a:p>
            <a:r>
              <a:rPr dirty="0" i="1" lang="en-US" smtClean="0"/>
              <a:t>Disorders of adrenal gland</a:t>
            </a:r>
            <a:endParaRPr dirty="0" i="1" lang="ar-EG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ar-EG"/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475656" y="2204864"/>
            <a:ext cx="5715000" cy="3762375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FF0000"/>
                </a:solidFill>
              </a:rPr>
              <a:t>Physiology </a:t>
            </a:r>
            <a:endParaRPr dirty="0" sz="2800" lang="ar-EG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184576"/>
          </a:xfrm>
        </p:spPr>
        <p:txBody>
          <a:bodyPr>
            <a:normAutofit fontScale="92308" lnSpcReduction="10000"/>
          </a:bodyPr>
          <a:p>
            <a:pPr algn="just" rtl="0">
              <a:spcAft>
                <a:spcPts val="600"/>
              </a:spcAft>
              <a:buNone/>
            </a:pPr>
            <a:r>
              <a:rPr b="1" dirty="0" sz="2800" lang="en-US" u="sng" smtClean="0">
                <a:solidFill>
                  <a:srgbClr val="7030A0"/>
                </a:solidFill>
              </a:rPr>
              <a:t>Anti-inflammatory action</a:t>
            </a:r>
            <a:r>
              <a:rPr b="1" dirty="0" sz="2800" lang="en-US" smtClean="0">
                <a:solidFill>
                  <a:srgbClr val="7030A0"/>
                </a:solidFill>
              </a:rPr>
              <a:t>: </a:t>
            </a:r>
            <a:r>
              <a:rPr dirty="0" lang="en-US" smtClean="0"/>
              <a:t>they </a:t>
            </a:r>
            <a:r>
              <a:rPr dirty="0" lang="en-US" smtClean="0"/>
              <a:t>have Potent anti-inflammatory and </a:t>
            </a:r>
            <a:r>
              <a:rPr dirty="0" lang="en-US" smtClean="0"/>
              <a:t>immunosuppressive </a:t>
            </a:r>
            <a:r>
              <a:rPr dirty="0" lang="en-US" smtClean="0"/>
              <a:t>activities through: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 </a:t>
            </a:r>
            <a:r>
              <a:rPr dirty="0" lang="en-US" smtClean="0"/>
              <a:t>lowering of </a:t>
            </a:r>
            <a:r>
              <a:rPr dirty="0" lang="en-US" smtClean="0"/>
              <a:t>circulating </a:t>
            </a:r>
            <a:r>
              <a:rPr dirty="0" lang="en-US" smtClean="0"/>
              <a:t>lymphocytes.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Inhibiting </a:t>
            </a:r>
            <a:r>
              <a:rPr dirty="0" lang="en-US" smtClean="0"/>
              <a:t>the ability of leukocytes and macrophages </a:t>
            </a:r>
            <a:r>
              <a:rPr dirty="0" lang="en-US" smtClean="0"/>
              <a:t>to respond </a:t>
            </a:r>
            <a:r>
              <a:rPr dirty="0" lang="en-US" smtClean="0"/>
              <a:t>to </a:t>
            </a:r>
            <a:r>
              <a:rPr dirty="0" lang="en-US" err="1" smtClean="0"/>
              <a:t>mitogens</a:t>
            </a:r>
            <a:r>
              <a:rPr dirty="0" lang="en-US" smtClean="0"/>
              <a:t> and </a:t>
            </a:r>
            <a:r>
              <a:rPr dirty="0" lang="en-US" smtClean="0"/>
              <a:t>antigens.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Decreasing the </a:t>
            </a:r>
            <a:r>
              <a:rPr dirty="0" lang="en-US" smtClean="0"/>
              <a:t>production and release of </a:t>
            </a:r>
            <a:r>
              <a:rPr dirty="0" lang="en-US" err="1" smtClean="0"/>
              <a:t>proinflammatory</a:t>
            </a:r>
            <a:r>
              <a:rPr dirty="0" lang="en-US" smtClean="0"/>
              <a:t> cytokines. </a:t>
            </a:r>
            <a:endParaRPr dirty="0" lang="en-US" smtClean="0"/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Inhibiting </a:t>
            </a:r>
            <a:r>
              <a:rPr dirty="0" lang="en-US" err="1" smtClean="0"/>
              <a:t>phospholipase</a:t>
            </a:r>
            <a:r>
              <a:rPr dirty="0" lang="en-US" smtClean="0"/>
              <a:t> A2, which blocks the release of </a:t>
            </a:r>
            <a:r>
              <a:rPr dirty="0" lang="en-US" err="1" smtClean="0"/>
              <a:t>arachidonic</a:t>
            </a:r>
            <a:r>
              <a:rPr dirty="0" lang="en-US" smtClean="0"/>
              <a:t> acid </a:t>
            </a:r>
            <a:r>
              <a:rPr dirty="0" lang="en-US" smtClean="0"/>
              <a:t>(the precursor of the prostaglandins and </a:t>
            </a:r>
            <a:r>
              <a:rPr dirty="0" lang="en-US" err="1" smtClean="0"/>
              <a:t>leukotrienes</a:t>
            </a:r>
            <a:r>
              <a:rPr dirty="0" lang="en-US" smtClean="0"/>
              <a:t>) </a:t>
            </a:r>
            <a:r>
              <a:rPr dirty="0" lang="en-US" smtClean="0"/>
              <a:t>from membrane-bound </a:t>
            </a:r>
            <a:r>
              <a:rPr dirty="0" lang="en-US" err="1" smtClean="0"/>
              <a:t>phospholipid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Stabilizing </a:t>
            </a:r>
            <a:r>
              <a:rPr dirty="0" lang="en-US" smtClean="0"/>
              <a:t>mast cell and </a:t>
            </a:r>
            <a:r>
              <a:rPr dirty="0" lang="en-US" err="1" smtClean="0"/>
              <a:t>basophil</a:t>
            </a:r>
            <a:r>
              <a:rPr dirty="0" lang="en-US" smtClean="0"/>
              <a:t> </a:t>
            </a:r>
            <a:r>
              <a:rPr dirty="0" lang="en-US" smtClean="0"/>
              <a:t>membranes, resulting </a:t>
            </a:r>
            <a:r>
              <a:rPr dirty="0" lang="en-US" smtClean="0"/>
              <a:t>in decreased histamine release</a:t>
            </a:r>
            <a:endParaRPr dirty="0" lang="ar-E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/>
          <a:p>
            <a:pPr algn="r"/>
            <a:r>
              <a:rPr b="1" dirty="0" sz="2800" i="1" lang="en-US" smtClean="0">
                <a:solidFill>
                  <a:srgbClr val="FF0000"/>
                </a:solidFill>
              </a:rPr>
              <a:t>Physiology</a:t>
            </a:r>
            <a:endParaRPr b="1" dirty="0" sz="2800" i="1" lang="ar-EG" smtClean="0">
              <a:solidFill>
                <a:srgbClr val="FF0000"/>
              </a:solidFill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363272" cy="5040560"/>
          </a:xfrm>
        </p:spPr>
        <p:txBody>
          <a:bodyPr>
            <a:normAutofit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Production of </a:t>
            </a:r>
            <a:r>
              <a:rPr dirty="0" lang="en-US" err="1" smtClean="0"/>
              <a:t>cortisol</a:t>
            </a:r>
            <a:r>
              <a:rPr dirty="0" lang="en-US" smtClean="0"/>
              <a:t> increases in certain conditions such as physiologic stress, alcoholism, depression, anxiety </a:t>
            </a:r>
            <a:r>
              <a:rPr dirty="0" lang="en-US" smtClean="0"/>
              <a:t>disorder, starvation</a:t>
            </a:r>
            <a:r>
              <a:rPr dirty="0" lang="en-US" smtClean="0"/>
              <a:t>, anorexia and chronic renal failure.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High total </a:t>
            </a:r>
            <a:r>
              <a:rPr dirty="0" lang="en-US" err="1" smtClean="0"/>
              <a:t>cortisol</a:t>
            </a:r>
            <a:r>
              <a:rPr dirty="0" lang="en-US" smtClean="0"/>
              <a:t> levels are also observed in the presence of increased </a:t>
            </a:r>
            <a:r>
              <a:rPr dirty="0" lang="en-US" err="1" smtClean="0"/>
              <a:t>cortisol</a:t>
            </a:r>
            <a:r>
              <a:rPr dirty="0" lang="en-US" smtClean="0"/>
              <a:t> binding globulin (the carrier protein for 80% of circulating </a:t>
            </a:r>
            <a:r>
              <a:rPr dirty="0" lang="en-US" err="1" smtClean="0"/>
              <a:t>cortisol</a:t>
            </a:r>
            <a:r>
              <a:rPr dirty="0" lang="en-US" smtClean="0"/>
              <a:t> molecules), which is seen in pregnancy or other high-estrogen states (</a:t>
            </a:r>
            <a:r>
              <a:rPr dirty="0" lang="en-US" err="1" smtClean="0"/>
              <a:t>eg</a:t>
            </a:r>
            <a:r>
              <a:rPr dirty="0" lang="en-US" smtClean="0"/>
              <a:t>, exogenous estrogen administration).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Cortisol</a:t>
            </a:r>
            <a:r>
              <a:rPr dirty="0" lang="en-US" smtClean="0"/>
              <a:t> is converted in the liver to an inactive metabolite known as cortisone.</a:t>
            </a:r>
            <a:endParaRPr dirty="0" lang="ar-E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p>
            <a:pPr algn="r"/>
            <a:r>
              <a:rPr b="1" dirty="0" sz="2800" i="1" lang="en-US" smtClean="0">
                <a:solidFill>
                  <a:srgbClr val="FF0000"/>
                </a:solidFill>
              </a:rPr>
              <a:t>Physiology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/>
          <a:p>
            <a:pPr algn="just" rtl="0">
              <a:spcAft>
                <a:spcPts val="1200"/>
              </a:spcAft>
              <a:buNone/>
            </a:pPr>
            <a:r>
              <a:rPr b="1" dirty="0" lang="en-US" u="sng" smtClean="0">
                <a:solidFill>
                  <a:srgbClr val="00B050"/>
                </a:solidFill>
              </a:rPr>
              <a:t>Androgens:</a:t>
            </a:r>
            <a:r>
              <a:rPr dirty="0" lang="en-US" smtClean="0"/>
              <a:t> Only a small amount of testosterone and estrogen is produced in the adrenal glands.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Physiologically insignificant.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Becomes useful during menopause in women.</a:t>
            </a:r>
            <a:endParaRPr dirty="0" lang="ar-EG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Regulation of adrenal gland function</a:t>
            </a:r>
            <a:endParaRPr b="1" dirty="0" sz="4000" i="1" lang="ar-EG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424936" cy="4680520"/>
          </a:xfrm>
        </p:spPr>
        <p:txBody>
          <a:bodyPr>
            <a:normAutofit fontScale="96154"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Adrenal hormone production is controlled by the hypothalamus and pituitary.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</a:t>
            </a:r>
            <a:r>
              <a:rPr dirty="0" lang="en-US" err="1" smtClean="0"/>
              <a:t>Corticotropin</a:t>
            </a:r>
            <a:r>
              <a:rPr dirty="0" lang="en-US" smtClean="0"/>
              <a:t>-releasing hormone (CRH) is secreted by the hypothalamus and stimulates secretion of </a:t>
            </a:r>
            <a:r>
              <a:rPr dirty="0" lang="en-US" err="1" smtClean="0"/>
              <a:t>adrenocorticotropic</a:t>
            </a:r>
            <a:r>
              <a:rPr dirty="0" lang="en-US" smtClean="0"/>
              <a:t> hormone (ACTH or </a:t>
            </a:r>
            <a:r>
              <a:rPr dirty="0" lang="en-US" err="1" smtClean="0"/>
              <a:t>corticotropin</a:t>
            </a:r>
            <a:r>
              <a:rPr dirty="0" lang="en-US" smtClean="0"/>
              <a:t>) from the anterior pituitary.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ACTH stimulates the adrenal cortex to produce </a:t>
            </a:r>
            <a:r>
              <a:rPr dirty="0" lang="en-US" err="1" smtClean="0"/>
              <a:t>cortisol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When sufficient or excessive </a:t>
            </a:r>
            <a:r>
              <a:rPr dirty="0" lang="en-US" err="1" smtClean="0"/>
              <a:t>cortisol</a:t>
            </a:r>
            <a:r>
              <a:rPr dirty="0" lang="en-US" smtClean="0"/>
              <a:t> levels are reached, a negative feedback is exerted on the secretion of CRH and ACTH, thereby decreasing overall </a:t>
            </a:r>
            <a:r>
              <a:rPr dirty="0" lang="en-US" err="1" smtClean="0"/>
              <a:t>cortisol</a:t>
            </a:r>
            <a:r>
              <a:rPr dirty="0" lang="en-US" smtClean="0"/>
              <a:t> production.</a:t>
            </a:r>
            <a:endParaRPr dirty="0" lang="ar-E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Therapeutic uses of corticosteroids</a:t>
            </a:r>
            <a:endParaRPr b="1" dirty="0" sz="4000" i="1" lang="ar-EG" smtClean="0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5040560"/>
          </a:xfrm>
        </p:spPr>
        <p:txBody>
          <a:bodyPr>
            <a:normAutofit fontScale="92308" lnSpcReduction="20000"/>
          </a:bodyPr>
          <a:p>
            <a:pPr algn="just" rtl="0">
              <a:spcAft>
                <a:spcPts val="600"/>
              </a:spcAft>
              <a:buNone/>
            </a:pPr>
            <a:r>
              <a:rPr b="1" dirty="0" sz="2800" lang="en-US" u="sng" smtClean="0">
                <a:solidFill>
                  <a:srgbClr val="7030A0"/>
                </a:solidFill>
              </a:rPr>
              <a:t>Relief of inflammatory symptoms: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R</a:t>
            </a:r>
            <a:r>
              <a:rPr dirty="0" lang="en-US" smtClean="0"/>
              <a:t>heumatoid arthritis </a:t>
            </a:r>
            <a:r>
              <a:rPr dirty="0" lang="en-US" smtClean="0"/>
              <a:t>and inflammatory </a:t>
            </a:r>
            <a:r>
              <a:rPr dirty="0" lang="en-US" smtClean="0"/>
              <a:t>skin conditions.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Maintenance of </a:t>
            </a:r>
            <a:r>
              <a:rPr dirty="0" lang="en-US" smtClean="0"/>
              <a:t>symptom control in persistent asthma, </a:t>
            </a:r>
            <a:r>
              <a:rPr dirty="0" lang="en-US" smtClean="0"/>
              <a:t> management of </a:t>
            </a:r>
            <a:r>
              <a:rPr dirty="0" lang="en-US" smtClean="0"/>
              <a:t>asthma exacerbations and active </a:t>
            </a:r>
            <a:r>
              <a:rPr dirty="0" lang="en-US" smtClean="0"/>
              <a:t>IBD.</a:t>
            </a:r>
          </a:p>
          <a:p>
            <a:pPr algn="just" rtl="0">
              <a:spcAft>
                <a:spcPts val="600"/>
              </a:spcAft>
              <a:buNone/>
            </a:pPr>
            <a:r>
              <a:rPr b="1" dirty="0" sz="2800" lang="en-US" u="sng" smtClean="0">
                <a:solidFill>
                  <a:srgbClr val="7030A0"/>
                </a:solidFill>
              </a:rPr>
              <a:t>Treatment of allergies: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A</a:t>
            </a:r>
            <a:r>
              <a:rPr dirty="0" lang="en-US" smtClean="0"/>
              <a:t>llergic </a:t>
            </a:r>
            <a:r>
              <a:rPr dirty="0" lang="en-US" smtClean="0"/>
              <a:t>rhinitis, </a:t>
            </a:r>
            <a:r>
              <a:rPr dirty="0" lang="en-US" smtClean="0"/>
              <a:t>drug</a:t>
            </a:r>
            <a:r>
              <a:rPr dirty="0" lang="en-US" smtClean="0"/>
              <a:t>, serum, and </a:t>
            </a:r>
            <a:r>
              <a:rPr dirty="0" lang="en-US" smtClean="0"/>
              <a:t>transfusion allergic </a:t>
            </a:r>
            <a:r>
              <a:rPr dirty="0" lang="en-US" smtClean="0"/>
              <a:t>reactions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  <a:buNone/>
            </a:pPr>
            <a:r>
              <a:rPr b="1" dirty="0" sz="2800" lang="en-US" u="sng" smtClean="0">
                <a:solidFill>
                  <a:srgbClr val="7030A0"/>
                </a:solidFill>
              </a:rPr>
              <a:t>Acceleration of lung maturation: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Respiratory distress syndrome </a:t>
            </a:r>
            <a:r>
              <a:rPr dirty="0" lang="en-US" smtClean="0"/>
              <a:t>is </a:t>
            </a:r>
            <a:r>
              <a:rPr dirty="0" lang="en-US" smtClean="0"/>
              <a:t>a problem in premature infants. Fetal </a:t>
            </a:r>
            <a:r>
              <a:rPr dirty="0" lang="en-US" err="1" smtClean="0"/>
              <a:t>cortisol</a:t>
            </a:r>
            <a:r>
              <a:rPr dirty="0" lang="en-US" smtClean="0"/>
              <a:t> is a regulator </a:t>
            </a:r>
            <a:r>
              <a:rPr dirty="0" lang="en-US" smtClean="0"/>
              <a:t>of </a:t>
            </a:r>
            <a:r>
              <a:rPr dirty="0" lang="en-US" smtClean="0"/>
              <a:t>lung maturation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A regimen </a:t>
            </a:r>
            <a:r>
              <a:rPr dirty="0" lang="en-US" smtClean="0"/>
              <a:t>of </a:t>
            </a:r>
            <a:r>
              <a:rPr dirty="0" lang="en-US" err="1" smtClean="0"/>
              <a:t>betamethasone</a:t>
            </a:r>
            <a:r>
              <a:rPr dirty="0" lang="en-US" smtClean="0"/>
              <a:t> </a:t>
            </a:r>
            <a:r>
              <a:rPr dirty="0" lang="en-US" smtClean="0"/>
              <a:t>or </a:t>
            </a:r>
            <a:r>
              <a:rPr dirty="0" lang="en-US" err="1" smtClean="0"/>
              <a:t>dexamethasone</a:t>
            </a:r>
            <a:r>
              <a:rPr dirty="0" lang="en-US" smtClean="0"/>
              <a:t> is given IM </a:t>
            </a:r>
            <a:r>
              <a:rPr dirty="0" lang="en-US" smtClean="0"/>
              <a:t>to the mother </a:t>
            </a:r>
            <a:r>
              <a:rPr dirty="0" lang="en-US" smtClean="0"/>
              <a:t>within the </a:t>
            </a:r>
            <a:r>
              <a:rPr dirty="0" lang="en-US" smtClean="0"/>
              <a:t>48 hours proceeding premature delivery </a:t>
            </a:r>
            <a:r>
              <a:rPr dirty="0" lang="en-US" smtClean="0"/>
              <a:t>to </a:t>
            </a:r>
            <a:r>
              <a:rPr dirty="0" lang="en-US" smtClean="0"/>
              <a:t>accelerate </a:t>
            </a:r>
            <a:r>
              <a:rPr dirty="0" lang="en-US" smtClean="0"/>
              <a:t>lung maturation </a:t>
            </a:r>
            <a:r>
              <a:rPr dirty="0" lang="en-US" smtClean="0"/>
              <a:t>in the fetus.</a:t>
            </a:r>
            <a:endParaRPr dirty="0" lang="ar-E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Side effects of corticosteroids </a:t>
            </a:r>
            <a:endParaRPr b="1" dirty="0" sz="4000" i="1" lang="ar-EG" smtClean="0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ar-EG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475656" y="1700808"/>
            <a:ext cx="5760640" cy="468052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323528" y="2348880"/>
            <a:ext cx="8229600" cy="1143000"/>
          </a:xfrm>
        </p:spPr>
        <p:txBody>
          <a:bodyPr>
            <a:normAutofit/>
          </a:bodyPr>
          <a:p>
            <a:pPr algn="ctr"/>
            <a:r>
              <a:rPr b="1" dirty="0" sz="6000" i="1" lang="en-US" smtClean="0">
                <a:solidFill>
                  <a:srgbClr val="7030A0"/>
                </a:solidFill>
              </a:rPr>
              <a:t>Adrenal gland disorders</a:t>
            </a:r>
            <a:endParaRPr b="1" dirty="0" sz="6000" i="1" lang="ar-EG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Overview </a:t>
            </a:r>
            <a:endParaRPr b="1" dirty="0" sz="4000" i="1" lang="ar-EG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680520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err="1" smtClean="0"/>
              <a:t>Hypofunction</a:t>
            </a:r>
            <a:r>
              <a:rPr dirty="0" lang="en-US" smtClean="0"/>
              <a:t> may be primary (malfunction of the adrenal gland itself, as in Addison's disease) or secondary (due to lack of adrenal stimulation by the pituitary or hypothalamus “3ary”)</a:t>
            </a:r>
            <a:r>
              <a:rPr b="1"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Hyperfunction</a:t>
            </a:r>
            <a:r>
              <a:rPr dirty="0" lang="en-US" smtClean="0"/>
              <a:t> produces distinct clinical syndromes.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Hypersecretion</a:t>
            </a:r>
            <a:r>
              <a:rPr dirty="0" lang="en-US" smtClean="0"/>
              <a:t> of :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Androgens: adrenal </a:t>
            </a:r>
            <a:r>
              <a:rPr dirty="0" lang="en-US" err="1" smtClean="0"/>
              <a:t>virilism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err="1" smtClean="0"/>
              <a:t>Glucocorticoids</a:t>
            </a:r>
            <a:r>
              <a:rPr dirty="0" lang="en-US" smtClean="0"/>
              <a:t>: Cushing's syndrome.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err="1" smtClean="0"/>
              <a:t>Aldosterone</a:t>
            </a:r>
            <a:r>
              <a:rPr dirty="0" lang="en-US" smtClean="0"/>
              <a:t>: </a:t>
            </a:r>
            <a:r>
              <a:rPr dirty="0" lang="en-US" err="1" smtClean="0"/>
              <a:t>aldosteronism</a:t>
            </a:r>
            <a:endParaRPr dirty="0" lang="ar-E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FF0000"/>
                </a:solidFill>
              </a:rPr>
              <a:t>Adrenal disorders</a:t>
            </a:r>
            <a:endParaRPr b="1" dirty="0" sz="2800" i="1" lang="ar-EG">
              <a:solidFill>
                <a:srgbClr val="FF0000"/>
              </a:solidFill>
            </a:endParaRP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p>
            <a:pPr algn="just" rtl="0">
              <a:spcAft>
                <a:spcPts val="1200"/>
              </a:spcAft>
            </a:pPr>
            <a:r>
              <a:rPr dirty="0" lang="en-US" err="1" smtClean="0"/>
              <a:t>Hyperfunction</a:t>
            </a:r>
            <a:r>
              <a:rPr dirty="0" lang="en-US" smtClean="0"/>
              <a:t> may be compensatory (congenital adrenal hyperplasia), or due to acquired hyperplasia (adenomas or </a:t>
            </a:r>
            <a:r>
              <a:rPr dirty="0" lang="en-US" err="1" smtClean="0"/>
              <a:t>adenocarcinomas</a:t>
            </a:r>
            <a:r>
              <a:rPr dirty="0" lang="en-US" smtClean="0"/>
              <a:t>).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Excess quantities of epinephrine and NE are produced in </a:t>
            </a:r>
            <a:r>
              <a:rPr dirty="0" lang="en-US" err="1" smtClean="0"/>
              <a:t>pheochromocytoma</a:t>
            </a:r>
            <a:r>
              <a:rPr dirty="0" lang="en-US" smtClean="0"/>
              <a:t>.</a:t>
            </a:r>
            <a:endParaRPr dirty="0" lang="ar-E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p>
            <a:r>
              <a:rPr b="1" dirty="0" sz="4000" i="1" lang="ar-EG" smtClean="0"/>
              <a:t>  </a:t>
            </a:r>
            <a:r>
              <a:rPr b="1" dirty="0" sz="4000" i="1" lang="en-US" smtClean="0"/>
              <a:t> </a:t>
            </a:r>
            <a:r>
              <a:rPr b="1" dirty="0" sz="4000" i="1" lang="en-US" err="1" smtClean="0"/>
              <a:t>Hyperaldosteronism</a:t>
            </a:r>
            <a:endParaRPr b="1" dirty="0" sz="4000" i="1" lang="ar-EG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5040560"/>
          </a:xfrm>
        </p:spPr>
        <p:txBody>
          <a:bodyPr>
            <a:normAutofit fontScale="96154" lnSpcReduction="10000"/>
          </a:bodyPr>
          <a:p>
            <a:pPr algn="just" rtl="0">
              <a:spcAft>
                <a:spcPts val="600"/>
              </a:spcAft>
              <a:buNone/>
            </a:pPr>
            <a:r>
              <a:rPr b="1" dirty="0" lang="en-US" u="sng" smtClean="0">
                <a:solidFill>
                  <a:srgbClr val="FFC000"/>
                </a:solidFill>
              </a:rPr>
              <a:t>Primary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leads to retention of salt and loss of potassium with hypertension and </a:t>
            </a:r>
            <a:r>
              <a:rPr dirty="0" lang="en-US" err="1" smtClean="0"/>
              <a:t>hypokalemia</a:t>
            </a:r>
            <a:r>
              <a:rPr dirty="0" lang="en-US" smtClean="0"/>
              <a:t> (</a:t>
            </a:r>
            <a:r>
              <a:rPr dirty="0" lang="en-US" err="1" smtClean="0"/>
              <a:t>conn’s</a:t>
            </a:r>
            <a:r>
              <a:rPr dirty="0" lang="en-US" smtClean="0"/>
              <a:t> syndrome).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Due to adrenal adenoma.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Management: surgery, </a:t>
            </a:r>
            <a:r>
              <a:rPr dirty="0" lang="en-US" err="1" smtClean="0"/>
              <a:t>aldactone</a:t>
            </a:r>
            <a:r>
              <a:rPr dirty="0" lang="en-US" smtClean="0"/>
              <a:t>(</a:t>
            </a:r>
            <a:r>
              <a:rPr dirty="0" lang="en-US" err="1" smtClean="0"/>
              <a:t>aldosterone</a:t>
            </a:r>
            <a:r>
              <a:rPr dirty="0" lang="en-US" smtClean="0"/>
              <a:t> antagonist).</a:t>
            </a:r>
          </a:p>
          <a:p>
            <a:pPr algn="just" rtl="0">
              <a:spcAft>
                <a:spcPts val="600"/>
              </a:spcAft>
              <a:buNone/>
            </a:pPr>
            <a:r>
              <a:rPr b="1" dirty="0" lang="en-US" u="sng" smtClean="0">
                <a:solidFill>
                  <a:srgbClr val="FFC000"/>
                </a:solidFill>
              </a:rPr>
              <a:t>Secondary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when the excess </a:t>
            </a:r>
            <a:r>
              <a:rPr dirty="0" lang="en-US" err="1" smtClean="0"/>
              <a:t>aldosterone</a:t>
            </a:r>
            <a:r>
              <a:rPr dirty="0" lang="en-US" smtClean="0"/>
              <a:t> is caused by something outside the adrenal gland and mimics the primary condition (RENIN – ANGIOTENSIN SYSTEM)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Increased </a:t>
            </a:r>
            <a:r>
              <a:rPr dirty="0" lang="en-US" err="1" smtClean="0"/>
              <a:t>renin</a:t>
            </a:r>
            <a:r>
              <a:rPr dirty="0" lang="en-US" smtClean="0"/>
              <a:t> production, commonly caused by oral contraceptives and toxemia from pregnancy</a:t>
            </a:r>
          </a:p>
          <a:p>
            <a:pPr algn="l" rtl="0"/>
            <a:endParaRPr dirty="0" lang="en-US" smtClean="0"/>
          </a:p>
          <a:p>
            <a:pPr algn="l" rtl="0"/>
            <a:endParaRPr dirty="0" lang="en-US" smtClean="0"/>
          </a:p>
          <a:p>
            <a:pPr algn="l" rtl="0"/>
            <a:endParaRPr dirty="0" lang="en-US" smtClean="0"/>
          </a:p>
          <a:p>
            <a:pPr algn="l" rtl="0"/>
            <a:endParaRPr dirty="0" lang="ar-EG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Anatomy of the adrenal gland</a:t>
            </a:r>
            <a:endParaRPr b="1" dirty="0" sz="4000" i="1" lang="ar-EG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323528" y="1935480"/>
            <a:ext cx="4680520" cy="4389120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The adrenal gland is located on the upper segment of the kidney.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It consists of an outer cortex and an inner medulla.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Adrenal medulla secretes </a:t>
            </a:r>
            <a:r>
              <a:rPr dirty="0" lang="en-US" err="1" smtClean="0"/>
              <a:t>catecholamines</a:t>
            </a:r>
            <a:r>
              <a:rPr dirty="0" lang="en-US" smtClean="0"/>
              <a:t> (epinephrine  and NE). It consists of thin layers of large </a:t>
            </a:r>
            <a:r>
              <a:rPr dirty="0" lang="en-US" err="1" smtClean="0"/>
              <a:t>chromaffin</a:t>
            </a:r>
            <a:r>
              <a:rPr dirty="0" lang="en-US" smtClean="0"/>
              <a:t> cells.</a:t>
            </a:r>
            <a:endParaRPr dirty="0" lang="ar-EG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076056" y="1700807"/>
            <a:ext cx="3800475" cy="2448273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5652120" y="4221088"/>
            <a:ext cx="2667000" cy="2436118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Congenital adrenal hyperplasia</a:t>
            </a:r>
            <a:endParaRPr b="1" dirty="0" sz="4000" i="1" lang="ar-EG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424936" cy="5040560"/>
          </a:xfrm>
        </p:spPr>
        <p:txBody>
          <a:bodyPr>
            <a:normAutofit fontScale="96154" lnSpcReduction="20000"/>
          </a:bodyPr>
          <a:p>
            <a:pPr algn="just" rtl="0">
              <a:spcAft>
                <a:spcPts val="600"/>
              </a:spcAft>
            </a:pPr>
            <a:r>
              <a:rPr dirty="0" lang="en-US" err="1" smtClean="0"/>
              <a:t>Autosomal</a:t>
            </a:r>
            <a:r>
              <a:rPr dirty="0" lang="en-US" smtClean="0"/>
              <a:t> recessive disorder caused by enzymatic defect in the synthetic pathway of </a:t>
            </a:r>
            <a:r>
              <a:rPr dirty="0" lang="en-US" err="1" smtClean="0"/>
              <a:t>cortisol</a:t>
            </a:r>
            <a:r>
              <a:rPr dirty="0" lang="en-US" smtClean="0"/>
              <a:t> &amp; other steroid from cholesterol (95% : 21-hydroxylase deficiency).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Cortisol</a:t>
            </a:r>
            <a:r>
              <a:rPr dirty="0" lang="en-US" smtClean="0"/>
              <a:t> secretion is reduced and feedback leads to increased ACTH secretion to maintain adequate </a:t>
            </a:r>
            <a:r>
              <a:rPr dirty="0" lang="en-US" err="1" smtClean="0"/>
              <a:t>cortisol</a:t>
            </a:r>
            <a:r>
              <a:rPr dirty="0" lang="en-US" smtClean="0"/>
              <a:t> leading to adrenal hyperplasia.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Diversion of the steroid precursors into the androgenic steroid pathways occurs. Thus, 17-hydroxyprogesterone and testosterone levels are increased, leading to </a:t>
            </a:r>
            <a:r>
              <a:rPr dirty="0" lang="en-US" err="1" smtClean="0"/>
              <a:t>virilization</a:t>
            </a:r>
            <a:endParaRPr dirty="0" lang="en-US" smtClean="0"/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Causes adrenal insufficiency in children.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Treated by </a:t>
            </a:r>
            <a:r>
              <a:rPr dirty="0" lang="en-US" err="1" smtClean="0"/>
              <a:t>cortisol</a:t>
            </a:r>
            <a:r>
              <a:rPr dirty="0" lang="en-US" smtClean="0"/>
              <a:t> replacement.</a:t>
            </a:r>
            <a:endParaRPr dirty="0" lang="ar-E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229600" cy="1143000"/>
          </a:xfrm>
        </p:spPr>
        <p:txBody>
          <a:bodyPr>
            <a:noAutofit/>
          </a:bodyPr>
          <a:p>
            <a:pPr algn="ctr"/>
            <a:r>
              <a:rPr b="1" dirty="0" sz="5400" i="1" lang="en-US" smtClean="0">
                <a:solidFill>
                  <a:srgbClr val="7030A0"/>
                </a:solidFill>
              </a:rPr>
              <a:t>Adrenal insufficiency</a:t>
            </a:r>
            <a:br>
              <a:rPr b="1" dirty="0" sz="5400" i="1" lang="en-US" smtClean="0">
                <a:solidFill>
                  <a:srgbClr val="7030A0"/>
                </a:solidFill>
              </a:rPr>
            </a:br>
            <a:r>
              <a:rPr b="1" dirty="0" sz="5400" i="1" lang="en-US" smtClean="0">
                <a:solidFill>
                  <a:srgbClr val="7030A0"/>
                </a:solidFill>
              </a:rPr>
              <a:t>(Addison’s disease)</a:t>
            </a:r>
            <a:endParaRPr b="1" dirty="0" sz="5400" i="1" lang="ar-EG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Etiology </a:t>
            </a:r>
            <a:endParaRPr b="1" dirty="0" sz="4000" i="1" lang="ar-EG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389120"/>
          </a:xfrm>
        </p:spPr>
        <p:txBody>
          <a:bodyPr/>
          <a:p>
            <a:pPr algn="just" rtl="0">
              <a:spcAft>
                <a:spcPts val="1200"/>
              </a:spcAft>
            </a:pPr>
            <a:r>
              <a:rPr dirty="0" lang="en-US" smtClean="0"/>
              <a:t>Adrenal insufficiency generally refers to the inability of adrenal glands to produce adequate amounts of </a:t>
            </a:r>
            <a:r>
              <a:rPr dirty="0" lang="en-US" err="1" smtClean="0"/>
              <a:t>cortisol</a:t>
            </a:r>
            <a:r>
              <a:rPr dirty="0" lang="en-US" smtClean="0"/>
              <a:t> for normal physiologic functioning or in times of stress. 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The condition is usually classified as primary, secondary, or tertiary, depending on the etiology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More prevalent in women than in men.</a:t>
            </a:r>
          </a:p>
          <a:p>
            <a:pPr algn="l" rtl="0"/>
            <a:endParaRPr dirty="0" lang="ar-E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/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Etiology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389120"/>
          </a:xfrm>
        </p:spPr>
        <p:txBody>
          <a:bodyPr>
            <a:normAutofit fontScale="96154" lnSpcReduction="10000"/>
          </a:bodyPr>
          <a:p>
            <a:pPr algn="just" rtl="0">
              <a:spcAft>
                <a:spcPts val="600"/>
              </a:spcAft>
              <a:buNone/>
            </a:pPr>
            <a:r>
              <a:rPr b="1" dirty="0" sz="2800" lang="en-US" u="sng" smtClean="0">
                <a:solidFill>
                  <a:srgbClr val="FFC000"/>
                </a:solidFill>
              </a:rPr>
              <a:t>Primary adrenal insufficiency: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Autoimmune (70%–90% of all cases).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Infectious (cytomegalovirus, fungal, HIV, TB).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Bilateral adrenal hemorrhage (usually due to anticoagulant therapy).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Adrenalectomy</a:t>
            </a:r>
            <a:endParaRPr dirty="0" lang="en-US" smtClean="0"/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Genetic causes (congenital adrenal hyperplasia, familial </a:t>
            </a:r>
            <a:r>
              <a:rPr dirty="0" lang="en-US" err="1" smtClean="0"/>
              <a:t>glucocorticoid</a:t>
            </a:r>
            <a:r>
              <a:rPr dirty="0" lang="en-US" smtClean="0"/>
              <a:t> deficiency )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Metastatic malignancy </a:t>
            </a:r>
            <a:endParaRPr dirty="0" lang="ar-E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err="1" smtClean="0"/>
              <a:t>Pathophysiology</a:t>
            </a:r>
            <a:r>
              <a:rPr b="1" dirty="0" sz="4000" i="1" lang="en-US" smtClean="0"/>
              <a:t> </a:t>
            </a:r>
            <a:endParaRPr b="1" dirty="0" sz="4000" i="1" lang="ar-EG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608512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In general, the clinical manifestations are observed when destruction of the cortex exceeds 90%.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Signs and symptoms of adrenal insufficiency reflect the disturbance of normal physiologic carbohydrate, fat, and protein homeostasis caused by inadequate </a:t>
            </a:r>
            <a:r>
              <a:rPr dirty="0" lang="en-US" err="1" smtClean="0"/>
              <a:t>cortisol</a:t>
            </a:r>
            <a:r>
              <a:rPr dirty="0" lang="en-US" smtClean="0"/>
              <a:t> production and  action.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Primary adrenal insufficiency usually develops gradually. Patients may remain asymptomatic in the early stages with symptoms present only during times of physiologic stress.</a:t>
            </a:r>
            <a:endParaRPr dirty="0" lang="ar-E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/>
          <a:p>
            <a:pPr algn="r"/>
            <a:r>
              <a:rPr b="1" dirty="0" sz="2800" i="1" lang="en-US" err="1" smtClean="0">
                <a:solidFill>
                  <a:srgbClr val="C00000"/>
                </a:solidFill>
              </a:rPr>
              <a:t>Pathophysiology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040560"/>
          </a:xfrm>
        </p:spPr>
        <p:txBody>
          <a:bodyPr>
            <a:normAutofit fontScale="96154"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It may be accompanied by a reduction in </a:t>
            </a:r>
            <a:r>
              <a:rPr dirty="0" lang="en-US" err="1" smtClean="0"/>
              <a:t>aldosterone</a:t>
            </a:r>
            <a:r>
              <a:rPr dirty="0" lang="en-US" smtClean="0"/>
              <a:t> and androgen production.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Chronic adrenal insufficiency (rare) has a good prognosis if diagnosed early.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Acute adrenal insufficiency (adrenal crisis) results from the body’s inability to sufficiently increase endogenous </a:t>
            </a:r>
            <a:r>
              <a:rPr dirty="0" lang="en-US" err="1" smtClean="0"/>
              <a:t>cortisol</a:t>
            </a:r>
            <a:r>
              <a:rPr dirty="0" lang="en-US" smtClean="0"/>
              <a:t> during periods of excessive physiologic stress (surgery, infection, trauma).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Drugs associated with adrenal insufficiency include those that inhibit production (</a:t>
            </a:r>
            <a:r>
              <a:rPr dirty="0" lang="en-US" err="1" smtClean="0"/>
              <a:t>eg</a:t>
            </a:r>
            <a:r>
              <a:rPr dirty="0" lang="en-US" smtClean="0"/>
              <a:t>, </a:t>
            </a:r>
            <a:r>
              <a:rPr dirty="0" lang="en-US" err="1" smtClean="0"/>
              <a:t>ketoconazole</a:t>
            </a:r>
            <a:r>
              <a:rPr dirty="0" lang="en-US" smtClean="0"/>
              <a:t>) or increase metabolism (</a:t>
            </a:r>
            <a:r>
              <a:rPr dirty="0" lang="en-US" err="1" smtClean="0"/>
              <a:t>eg</a:t>
            </a:r>
            <a:r>
              <a:rPr dirty="0" lang="en-US" smtClean="0"/>
              <a:t>, the </a:t>
            </a:r>
            <a:r>
              <a:rPr dirty="0" lang="en-US" err="1" smtClean="0"/>
              <a:t>cytochrome</a:t>
            </a:r>
            <a:r>
              <a:rPr dirty="0" lang="en-US" smtClean="0"/>
              <a:t> P-450 3A4 inducer </a:t>
            </a:r>
            <a:r>
              <a:rPr dirty="0" lang="en-US" err="1" smtClean="0"/>
              <a:t>rifampin</a:t>
            </a:r>
            <a:r>
              <a:rPr dirty="0" lang="en-US" smtClean="0"/>
              <a:t>) of </a:t>
            </a:r>
            <a:r>
              <a:rPr dirty="0" lang="en-US" err="1" smtClean="0"/>
              <a:t>cortisol</a:t>
            </a:r>
            <a:endParaRPr dirty="0" lang="ar-E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Symptoms &amp; signs </a:t>
            </a:r>
            <a:endParaRPr b="1" dirty="0" sz="4000" i="1" lang="ar-EG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ar-EG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259632" y="1844824"/>
            <a:ext cx="6192688" cy="4392488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Symptoms 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9024" y="1196752"/>
            <a:ext cx="8605464" cy="5661248"/>
          </a:xfrm>
        </p:spPr>
        <p:txBody>
          <a:bodyPr numCol="1">
            <a:normAutofit fontScale="95833" lnSpcReduction="20000"/>
          </a:bodyPr>
          <a:p>
            <a:pPr algn="l" rtl="0">
              <a:spcAft>
                <a:spcPts val="600"/>
              </a:spcAft>
            </a:pPr>
            <a:r>
              <a:rPr dirty="0" sz="2400" lang="en-US" smtClean="0"/>
              <a:t>Weakness and fatigue (99%)</a:t>
            </a:r>
          </a:p>
          <a:p>
            <a:pPr algn="l" rtl="0">
              <a:spcAft>
                <a:spcPts val="600"/>
              </a:spcAft>
            </a:pPr>
            <a:r>
              <a:rPr dirty="0" sz="2400" lang="en-US" smtClean="0"/>
              <a:t>Anorexia, nausea, and  diarrhea (56%–90%)</a:t>
            </a:r>
          </a:p>
          <a:p>
            <a:pPr algn="l" rtl="0">
              <a:spcAft>
                <a:spcPts val="600"/>
              </a:spcAft>
            </a:pPr>
            <a:r>
              <a:rPr dirty="0" sz="2400" lang="en-US" smtClean="0"/>
              <a:t>Hypoglycemia</a:t>
            </a:r>
          </a:p>
          <a:p>
            <a:pPr algn="l" rtl="0">
              <a:spcAft>
                <a:spcPts val="600"/>
              </a:spcAft>
            </a:pPr>
            <a:r>
              <a:rPr dirty="0" sz="2400" lang="en-US" smtClean="0"/>
              <a:t>Amenorrhea</a:t>
            </a:r>
          </a:p>
          <a:p>
            <a:pPr algn="l" rtl="0">
              <a:spcAft>
                <a:spcPts val="600"/>
              </a:spcAft>
            </a:pPr>
            <a:r>
              <a:rPr dirty="0" sz="2400" lang="en-US" smtClean="0"/>
              <a:t>Salt craving occurs in due to </a:t>
            </a:r>
            <a:r>
              <a:rPr dirty="0" sz="2400" lang="en-US" err="1" smtClean="0"/>
              <a:t>aldosterone</a:t>
            </a:r>
            <a:r>
              <a:rPr dirty="0" sz="2400" lang="en-US" smtClean="0"/>
              <a:t> deficiency</a:t>
            </a:r>
          </a:p>
          <a:p>
            <a:pPr algn="l" rtl="0">
              <a:spcAft>
                <a:spcPts val="600"/>
              </a:spcAft>
            </a:pPr>
            <a:r>
              <a:rPr dirty="0" sz="2400" lang="en-US" smtClean="0"/>
              <a:t>Weight loss</a:t>
            </a:r>
          </a:p>
          <a:p>
            <a:pPr algn="l" rtl="0">
              <a:spcAft>
                <a:spcPts val="600"/>
              </a:spcAft>
            </a:pPr>
            <a:r>
              <a:rPr dirty="0" sz="2400" lang="en-US" smtClean="0"/>
              <a:t>Hypotension</a:t>
            </a:r>
          </a:p>
          <a:p>
            <a:pPr algn="l" rtl="0">
              <a:spcAft>
                <a:spcPts val="600"/>
              </a:spcAft>
            </a:pPr>
            <a:r>
              <a:rPr dirty="0" sz="2400" lang="en-US" smtClean="0"/>
              <a:t>Dehydration, </a:t>
            </a:r>
            <a:r>
              <a:rPr dirty="0" sz="2400" lang="en-US" err="1" smtClean="0"/>
              <a:t>hypovolemia</a:t>
            </a:r>
            <a:r>
              <a:rPr dirty="0" sz="2400" lang="en-US" smtClean="0"/>
              <a:t>, </a:t>
            </a:r>
            <a:r>
              <a:rPr dirty="0" sz="2400" lang="en-US" err="1" smtClean="0"/>
              <a:t>hyperkalemia</a:t>
            </a:r>
            <a:r>
              <a:rPr dirty="0" sz="2400" lang="en-US" smtClean="0"/>
              <a:t>, </a:t>
            </a:r>
            <a:r>
              <a:rPr dirty="0" sz="2400" lang="en-US" err="1" smtClean="0"/>
              <a:t>hyponatremia</a:t>
            </a:r>
            <a:endParaRPr dirty="0" sz="2400" lang="en-US" smtClean="0"/>
          </a:p>
          <a:p>
            <a:pPr algn="l" rtl="0">
              <a:spcAft>
                <a:spcPts val="600"/>
              </a:spcAft>
            </a:pPr>
            <a:r>
              <a:rPr dirty="0" sz="2400" lang="en-US" smtClean="0"/>
              <a:t>Increased serum urea and </a:t>
            </a:r>
            <a:r>
              <a:rPr dirty="0" sz="2400" lang="en-US" err="1" smtClean="0"/>
              <a:t>creatinine</a:t>
            </a:r>
            <a:r>
              <a:rPr dirty="0" sz="2400" lang="en-US" smtClean="0"/>
              <a:t> (dehydration)</a:t>
            </a:r>
          </a:p>
          <a:p>
            <a:pPr algn="l" rtl="0">
              <a:spcAft>
                <a:spcPts val="600"/>
              </a:spcAft>
            </a:pPr>
            <a:r>
              <a:rPr dirty="0" sz="2400" lang="en-US" err="1" smtClean="0"/>
              <a:t>Hyperpigmentation</a:t>
            </a:r>
            <a:r>
              <a:rPr dirty="0" sz="2400" lang="en-US" smtClean="0"/>
              <a:t> of skin and mucous membranes (92%)due to high ACTH</a:t>
            </a:r>
          </a:p>
          <a:p>
            <a:pPr algn="l" rtl="0">
              <a:spcAft>
                <a:spcPts val="600"/>
              </a:spcAft>
            </a:pPr>
            <a:r>
              <a:rPr dirty="0" sz="2400" lang="en-US" smtClean="0"/>
              <a:t>Dark freckles and patches of </a:t>
            </a:r>
            <a:r>
              <a:rPr dirty="0" sz="2400" lang="en-US" err="1" smtClean="0"/>
              <a:t>vitiligo</a:t>
            </a:r>
            <a:endParaRPr dirty="0" sz="2400" lang="en-US" smtClean="0"/>
          </a:p>
          <a:p>
            <a:pPr algn="l" rtl="0">
              <a:spcAft>
                <a:spcPts val="600"/>
              </a:spcAft>
            </a:pPr>
            <a:r>
              <a:rPr dirty="0" sz="2400" lang="en-US" smtClean="0"/>
              <a:t>Personality changes</a:t>
            </a:r>
          </a:p>
          <a:p>
            <a:pPr algn="l" rtl="0">
              <a:spcAft>
                <a:spcPts val="600"/>
              </a:spcAft>
            </a:pPr>
            <a:endParaRPr dirty="0" sz="2400" lang="en-US" smtClean="0"/>
          </a:p>
          <a:p>
            <a:pPr algn="l" rtl="0">
              <a:spcAft>
                <a:spcPts val="600"/>
              </a:spcAft>
            </a:pPr>
            <a:endParaRPr dirty="0" sz="2400" lang="en-US" smtClean="0"/>
          </a:p>
          <a:p>
            <a:pPr algn="l" rtl="0">
              <a:spcAft>
                <a:spcPts val="600"/>
              </a:spcAft>
            </a:pPr>
            <a:endParaRPr dirty="0" sz="2400" lang="en-US" smtClean="0"/>
          </a:p>
          <a:p>
            <a:pPr algn="l" rtl="0">
              <a:spcAft>
                <a:spcPts val="600"/>
              </a:spcAft>
            </a:pPr>
            <a:endParaRPr dirty="0" sz="2400" lang="en-US" smtClean="0"/>
          </a:p>
          <a:p>
            <a:pPr algn="l" rtl="0">
              <a:spcAft>
                <a:spcPts val="600"/>
              </a:spcAft>
            </a:pPr>
            <a:endParaRPr dirty="0" sz="2400" lang="en-US" smtClean="0"/>
          </a:p>
          <a:p>
            <a:pPr algn="l" rtl="0"/>
            <a:endParaRPr dirty="0" lang="ar-EG"/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 descr="نتيجة بحث الصور عن ‪Dark freckles‬‏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508104" y="908720"/>
            <a:ext cx="3333750" cy="2581276"/>
          </a:xfrm>
          <a:prstGeom prst="rect"/>
          <a:noFill/>
        </p:spPr>
      </p:pic>
      <p:pic>
        <p:nvPicPr>
          <p:cNvPr id="2097160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3563888" y="1052736"/>
            <a:ext cx="1476375" cy="197167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49" name="AutoShape 5" descr="نتيجة بحث الصور عن ‪vitiligo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ar-EG"/>
          </a:p>
        </p:txBody>
      </p:sp>
      <p:sp>
        <p:nvSpPr>
          <p:cNvPr id="1048650" name="AutoShape 7" descr="نتيجة بحث الصور عن ‪vitiligo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ar-EG"/>
          </a:p>
        </p:txBody>
      </p:sp>
      <p:sp>
        <p:nvSpPr>
          <p:cNvPr id="1048651" name="AutoShape 9" descr="نتيجة بحث الصور عن ‪vitiligo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ar-EG"/>
          </a:p>
        </p:txBody>
      </p:sp>
      <p:pic>
        <p:nvPicPr>
          <p:cNvPr id="2097161" name="Picture 11" descr="نتيجة بحث الصور عن ‪vitiligo‬‏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395536" y="3140968"/>
            <a:ext cx="4320480" cy="3405336"/>
          </a:xfrm>
          <a:prstGeom prst="rect"/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115616" y="1340768"/>
            <a:ext cx="6480720" cy="4464496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Adrenal cortex</a:t>
            </a:r>
            <a:endParaRPr b="1" dirty="0" sz="4000" i="1" lang="ar-EG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389120"/>
          </a:xfrm>
        </p:spPr>
        <p:txBody>
          <a:bodyPr/>
          <a:p>
            <a:pPr algn="just" rtl="0">
              <a:spcAft>
                <a:spcPts val="600"/>
              </a:spcAft>
            </a:pPr>
            <a:r>
              <a:rPr dirty="0" lang="en-US" smtClean="0"/>
              <a:t>It consists of three </a:t>
            </a:r>
            <a:r>
              <a:rPr dirty="0" lang="en-US" err="1" smtClean="0"/>
              <a:t>histologically</a:t>
            </a:r>
            <a:r>
              <a:rPr dirty="0" lang="en-US" smtClean="0"/>
              <a:t> distinct zones: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Outer </a:t>
            </a:r>
            <a:r>
              <a:rPr dirty="0" lang="en-US" err="1" smtClean="0"/>
              <a:t>zona</a:t>
            </a:r>
            <a:r>
              <a:rPr dirty="0" lang="en-US" smtClean="0"/>
              <a:t> </a:t>
            </a:r>
            <a:r>
              <a:rPr dirty="0" lang="en-US" err="1" smtClean="0"/>
              <a:t>glomerulosa</a:t>
            </a:r>
            <a:r>
              <a:rPr dirty="0" lang="en-US" smtClean="0"/>
              <a:t> (small, compact cells).</a:t>
            </a:r>
          </a:p>
          <a:p>
            <a:pPr algn="just" rtl="0"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err="1" smtClean="0"/>
              <a:t>Zona</a:t>
            </a:r>
            <a:r>
              <a:rPr dirty="0" lang="en-US" smtClean="0"/>
              <a:t> </a:t>
            </a:r>
            <a:r>
              <a:rPr dirty="0" lang="en-US" err="1" smtClean="0"/>
              <a:t>fasciculata</a:t>
            </a:r>
            <a:r>
              <a:rPr dirty="0" lang="en-US" smtClean="0"/>
              <a:t> (larger, lipid-rich cells arranged in radial columns).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Innermost layer called the </a:t>
            </a:r>
            <a:r>
              <a:rPr dirty="0" lang="en-US" err="1" smtClean="0"/>
              <a:t>zona</a:t>
            </a:r>
            <a:r>
              <a:rPr dirty="0" lang="en-US" smtClean="0"/>
              <a:t> </a:t>
            </a:r>
            <a:r>
              <a:rPr dirty="0" lang="en-US" err="1" smtClean="0"/>
              <a:t>reticularis</a:t>
            </a:r>
            <a:r>
              <a:rPr dirty="0" lang="en-US" smtClean="0"/>
              <a:t> (compact &amp; pigmented cells).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Each zone is responsible for production of different hormones.</a:t>
            </a:r>
          </a:p>
          <a:p>
            <a:pPr algn="just" rtl="0">
              <a:spcAft>
                <a:spcPts val="600"/>
              </a:spcAft>
            </a:pPr>
            <a:endParaRPr dirty="0" lang="ar-EG"/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p>
            <a:r>
              <a:rPr b="1" dirty="0" sz="4000" i="1" lang="en-US" smtClean="0"/>
              <a:t>Diagnosis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4968552"/>
          </a:xfrm>
        </p:spPr>
        <p:txBody>
          <a:bodyPr>
            <a:normAutofit fontScale="96154" lnSpcReduction="10000"/>
          </a:bodyPr>
          <a:p>
            <a:pPr algn="just" rtl="0">
              <a:spcAft>
                <a:spcPts val="600"/>
              </a:spcAft>
              <a:buNone/>
            </a:pPr>
            <a:r>
              <a:rPr b="1" dirty="0" lang="en-US" u="sng" smtClean="0">
                <a:solidFill>
                  <a:srgbClr val="FFC000"/>
                </a:solidFill>
              </a:rPr>
              <a:t>Laboratory Tests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Decreased basal and stress-induced </a:t>
            </a:r>
            <a:r>
              <a:rPr dirty="0" lang="en-US" err="1" smtClean="0"/>
              <a:t>cortisol</a:t>
            </a:r>
            <a:r>
              <a:rPr dirty="0" lang="en-US" smtClean="0"/>
              <a:t> levels.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Decreased </a:t>
            </a:r>
            <a:r>
              <a:rPr dirty="0" lang="en-US" err="1" smtClean="0"/>
              <a:t>aldosterone</a:t>
            </a:r>
            <a:r>
              <a:rPr dirty="0" lang="en-US" smtClean="0"/>
              <a:t> level (in primary insufficiency only).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Lack of increase in </a:t>
            </a:r>
            <a:r>
              <a:rPr dirty="0" lang="en-US" err="1" smtClean="0"/>
              <a:t>cortisol</a:t>
            </a:r>
            <a:r>
              <a:rPr dirty="0" lang="en-US" smtClean="0"/>
              <a:t> and </a:t>
            </a:r>
            <a:r>
              <a:rPr dirty="0" lang="en-US" err="1" smtClean="0"/>
              <a:t>aldosterone</a:t>
            </a:r>
            <a:r>
              <a:rPr dirty="0" lang="en-US" smtClean="0"/>
              <a:t> level after ACTH stimulation.</a:t>
            </a:r>
          </a:p>
          <a:p>
            <a:pPr algn="just" rtl="0">
              <a:spcAft>
                <a:spcPts val="600"/>
              </a:spcAft>
              <a:buNone/>
            </a:pPr>
            <a:r>
              <a:rPr b="1" dirty="0" lang="en-US" u="sng" smtClean="0">
                <a:solidFill>
                  <a:srgbClr val="FFC000"/>
                </a:solidFill>
              </a:rPr>
              <a:t>Other Diagnostic Tests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CT scan or MRI of the adrenal glands, pituitary or hypothalamus can aid in determining etiology.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Presence of </a:t>
            </a:r>
            <a:r>
              <a:rPr dirty="0" lang="en-US" err="1" smtClean="0"/>
              <a:t>antiadrenal</a:t>
            </a:r>
            <a:r>
              <a:rPr dirty="0" lang="en-US" smtClean="0"/>
              <a:t> antibodies is suggestive of an autoimmune etiology.</a:t>
            </a:r>
            <a:endParaRPr dirty="0" lang="ar-EG"/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Diagnosis</a:t>
            </a:r>
            <a:r>
              <a:rPr b="1" dirty="0" sz="4000" i="1" lang="en-US" smtClean="0"/>
              <a:t> </a:t>
            </a:r>
            <a:endParaRPr b="1" dirty="0" sz="4000" i="1" lang="ar-EG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507288" cy="4389120"/>
          </a:xfrm>
        </p:spPr>
        <p:txBody>
          <a:bodyPr>
            <a:normAutofit/>
          </a:bodyPr>
          <a:p>
            <a:pPr algn="just" rtl="0">
              <a:spcAft>
                <a:spcPts val="1200"/>
              </a:spcAft>
            </a:pPr>
            <a:r>
              <a:rPr dirty="0" lang="en-US" smtClean="0"/>
              <a:t>Insulin-induced hypoglycemia test:</a:t>
            </a:r>
          </a:p>
          <a:p>
            <a:pPr algn="just" rt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Occasionally, doctors suggest this test for 2ary adrenal insufficiency.</a:t>
            </a:r>
          </a:p>
          <a:p>
            <a:pPr algn="just" rt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It involves checking the blood glucose and </a:t>
            </a:r>
            <a:r>
              <a:rPr dirty="0" lang="en-US" err="1" smtClean="0"/>
              <a:t>cortisol</a:t>
            </a:r>
            <a:r>
              <a:rPr dirty="0" lang="en-US" smtClean="0"/>
              <a:t> levels at various intervals after an injection of insulin.</a:t>
            </a:r>
          </a:p>
          <a:p>
            <a:pPr algn="just" rt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In healthy people, glucose levels fall and </a:t>
            </a:r>
            <a:r>
              <a:rPr dirty="0" lang="en-US" err="1" smtClean="0"/>
              <a:t>cortisol</a:t>
            </a:r>
            <a:r>
              <a:rPr dirty="0" lang="en-US" smtClean="0"/>
              <a:t> levels </a:t>
            </a:r>
            <a:r>
              <a:rPr b="1" dirty="0" lang="en-US" smtClean="0"/>
              <a:t>increase</a:t>
            </a:r>
            <a:endParaRPr dirty="0" lang="ar-EG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Treatment </a:t>
            </a:r>
            <a:endParaRPr b="1" dirty="0" sz="4000" i="1" lang="ar-EG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680520"/>
          </a:xfrm>
        </p:spPr>
        <p:txBody>
          <a:bodyPr>
            <a:normAutofit fontScale="96154" lnSpcReduction="2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Lifelong </a:t>
            </a:r>
            <a:r>
              <a:rPr dirty="0" lang="en-US" err="1" smtClean="0"/>
              <a:t>glucocorticoid</a:t>
            </a:r>
            <a:r>
              <a:rPr dirty="0" lang="en-US" smtClean="0"/>
              <a:t> replacement therapy may be necessary.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Mineralocorticoid</a:t>
            </a:r>
            <a:r>
              <a:rPr dirty="0" lang="en-US" smtClean="0"/>
              <a:t> replacement therapy is usually required (not for 2ary insufficiency as </a:t>
            </a:r>
            <a:r>
              <a:rPr dirty="0" lang="en-US" err="1" smtClean="0"/>
              <a:t>aldosterone</a:t>
            </a:r>
            <a:r>
              <a:rPr dirty="0" lang="en-US" smtClean="0"/>
              <a:t> levels not affected).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Glucocorticoids</a:t>
            </a:r>
            <a:r>
              <a:rPr dirty="0" lang="en-US" smtClean="0"/>
              <a:t> with sufficient </a:t>
            </a:r>
            <a:r>
              <a:rPr dirty="0" lang="en-US" err="1" smtClean="0"/>
              <a:t>mineralocorticoid</a:t>
            </a:r>
            <a:r>
              <a:rPr dirty="0" lang="en-US" smtClean="0"/>
              <a:t> activity are generally required (hydrocortisone).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 addition of a potent </a:t>
            </a:r>
            <a:r>
              <a:rPr dirty="0" lang="en-US" err="1" smtClean="0"/>
              <a:t>mineralocorticoid</a:t>
            </a:r>
            <a:r>
              <a:rPr dirty="0" lang="en-US" smtClean="0"/>
              <a:t> (</a:t>
            </a:r>
            <a:r>
              <a:rPr dirty="0" lang="en-US" err="1" smtClean="0"/>
              <a:t>fludrocortisone</a:t>
            </a:r>
            <a:r>
              <a:rPr dirty="0" lang="en-US" smtClean="0"/>
              <a:t>) with adequate salt intake, is sometimes needed to prevent sodium loss, </a:t>
            </a:r>
            <a:r>
              <a:rPr dirty="0" lang="en-US" err="1" smtClean="0"/>
              <a:t>hyperkalemia</a:t>
            </a:r>
            <a:r>
              <a:rPr dirty="0" lang="en-US" smtClean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Treatment 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424936" cy="4968552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In adults, 15–25 mg/day of oral hydrocortisone is typically administered in two divided doses: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Two-thirds of the dose given in the morning upon awakening to mimic the early morning rise in endogenous </a:t>
            </a:r>
            <a:r>
              <a:rPr dirty="0" lang="en-US" err="1" smtClean="0"/>
              <a:t>cortisol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 The remaining one-third is given in the late afternoon to avoid insomnia and allow for lowest concentration in the blood around midnight.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 longer acting </a:t>
            </a:r>
            <a:r>
              <a:rPr dirty="0" lang="en-US" err="1" smtClean="0"/>
              <a:t>glucocorticoids</a:t>
            </a:r>
            <a:r>
              <a:rPr dirty="0" lang="en-US" smtClean="0"/>
              <a:t> (</a:t>
            </a:r>
            <a:r>
              <a:rPr dirty="0" lang="en-US" err="1" smtClean="0"/>
              <a:t>eg</a:t>
            </a:r>
            <a:r>
              <a:rPr dirty="0" lang="en-US" smtClean="0"/>
              <a:t>, prednisone, </a:t>
            </a:r>
            <a:r>
              <a:rPr dirty="0" lang="en-US" err="1" smtClean="0"/>
              <a:t>dexamethasone</a:t>
            </a:r>
            <a:r>
              <a:rPr dirty="0" lang="en-US" smtClean="0"/>
              <a:t>) may provide a more prolonged clinical response.</a:t>
            </a:r>
            <a:endParaRPr dirty="0" lang="ar-EG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Treatment 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p>
            <a:pPr algn="just" rtl="0">
              <a:spcAft>
                <a:spcPts val="1200"/>
              </a:spcAft>
            </a:pPr>
            <a:r>
              <a:rPr dirty="0" lang="en-US" smtClean="0"/>
              <a:t>Patients should be educated regarding the need for increased </a:t>
            </a:r>
            <a:r>
              <a:rPr dirty="0" lang="en-US" err="1" smtClean="0"/>
              <a:t>glucocorticoid</a:t>
            </a:r>
            <a:r>
              <a:rPr dirty="0" lang="en-US" smtClean="0"/>
              <a:t> dosage during excessive physiologic stress.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Treating androgen deficiency with an androgen replacement (</a:t>
            </a:r>
            <a:r>
              <a:rPr dirty="0" lang="en-US" err="1" smtClean="0"/>
              <a:t>dehydroepiandrosterone</a:t>
            </a:r>
            <a:r>
              <a:rPr dirty="0" lang="en-US" smtClean="0"/>
              <a:t>  DHEA) is recommended for females. It may improve overall sense of well-being.</a:t>
            </a:r>
            <a:endParaRPr dirty="0" lang="ar-EG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Treatment 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  <a:buNone/>
            </a:pPr>
            <a:r>
              <a:rPr b="1" dirty="0" lang="en-US" u="sng" smtClean="0">
                <a:solidFill>
                  <a:srgbClr val="FFC000"/>
                </a:solidFill>
              </a:rPr>
              <a:t>Adrenal crisis: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It is a life-threatening situation that resulting in hypotension, hypoglycemia, </a:t>
            </a:r>
            <a:r>
              <a:rPr dirty="0" lang="en-US" err="1" smtClean="0"/>
              <a:t>hyperkalemia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This situation requires immediate medical care.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Treatment includes intravenous injections of:</a:t>
            </a:r>
          </a:p>
          <a:p>
            <a:pPr algn="just" rtl="0">
              <a:spcAft>
                <a:spcPts val="600"/>
              </a:spcAft>
              <a:buNone/>
            </a:pPr>
            <a:r>
              <a:rPr dirty="0" lang="en-US" smtClean="0"/>
              <a:t>1. Hydrocortisone</a:t>
            </a:r>
          </a:p>
          <a:p>
            <a:pPr algn="just" rtl="0">
              <a:spcAft>
                <a:spcPts val="600"/>
              </a:spcAft>
              <a:buNone/>
            </a:pPr>
            <a:r>
              <a:rPr dirty="0" lang="en-US" smtClean="0"/>
              <a:t>2. Saline solution</a:t>
            </a:r>
          </a:p>
          <a:p>
            <a:pPr algn="just" rtl="0">
              <a:spcAft>
                <a:spcPts val="600"/>
              </a:spcAft>
              <a:buNone/>
            </a:pPr>
            <a:r>
              <a:rPr dirty="0" lang="en-US" smtClean="0"/>
              <a:t>3. Sugar (dextrose)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>
            <a:normAutofit/>
          </a:bodyPr>
          <a:p>
            <a:pPr algn="ctr"/>
            <a:r>
              <a:rPr b="1" dirty="0" sz="6000" i="1" lang="en-US" smtClean="0">
                <a:solidFill>
                  <a:srgbClr val="7030A0"/>
                </a:solidFill>
              </a:rPr>
              <a:t>Cushing syndrome </a:t>
            </a:r>
            <a:endParaRPr b="1" dirty="0" sz="6000" i="1" lang="ar-EG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p>
            <a:r>
              <a:rPr b="1" dirty="0" sz="4000" i="1" lang="en-US" smtClean="0"/>
              <a:t>Etiology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389120"/>
          </a:xfrm>
        </p:spPr>
        <p:txBody>
          <a:bodyPr>
            <a:normAutofit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It refers to the </a:t>
            </a:r>
            <a:r>
              <a:rPr dirty="0" lang="en-US" err="1" smtClean="0"/>
              <a:t>pathophysiologic</a:t>
            </a:r>
            <a:r>
              <a:rPr dirty="0" lang="en-US" smtClean="0"/>
              <a:t> changes associated with exposure to </a:t>
            </a:r>
            <a:r>
              <a:rPr dirty="0" lang="en-US" err="1" smtClean="0"/>
              <a:t>supraphysiologic</a:t>
            </a:r>
            <a:r>
              <a:rPr dirty="0" lang="en-US" smtClean="0"/>
              <a:t> </a:t>
            </a:r>
            <a:r>
              <a:rPr dirty="0" lang="en-US" err="1" smtClean="0"/>
              <a:t>cortisol</a:t>
            </a:r>
            <a:r>
              <a:rPr dirty="0" lang="en-US" smtClean="0"/>
              <a:t> concentrations (endogenous </a:t>
            </a:r>
            <a:r>
              <a:rPr dirty="0" lang="en-US" err="1" smtClean="0"/>
              <a:t>hypercortisolism</a:t>
            </a:r>
            <a:r>
              <a:rPr dirty="0" lang="en-US" smtClean="0"/>
              <a:t>) or pharmacologic doses of </a:t>
            </a:r>
            <a:r>
              <a:rPr dirty="0" lang="en-US" err="1" smtClean="0"/>
              <a:t>glucocorticoids</a:t>
            </a:r>
            <a:r>
              <a:rPr dirty="0" lang="en-US" smtClean="0"/>
              <a:t> (exogenous </a:t>
            </a:r>
            <a:r>
              <a:rPr dirty="0" lang="en-US" err="1" smtClean="0"/>
              <a:t>hypercortisolism</a:t>
            </a:r>
            <a:r>
              <a:rPr dirty="0" lang="en-US" smtClean="0"/>
              <a:t>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Cushing syndrome from endogenous causes is a rare condition.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Patients receiving chronic </a:t>
            </a:r>
            <a:r>
              <a:rPr dirty="0" lang="en-US" err="1" smtClean="0"/>
              <a:t>supraphysiologic</a:t>
            </a:r>
            <a:r>
              <a:rPr dirty="0" lang="en-US" smtClean="0"/>
              <a:t> doses of </a:t>
            </a:r>
            <a:r>
              <a:rPr dirty="0" lang="en-US" err="1" smtClean="0"/>
              <a:t>glucocorticoids</a:t>
            </a:r>
            <a:r>
              <a:rPr dirty="0" lang="en-US" smtClean="0"/>
              <a:t> (rheumatologic disorders) are at high risk.</a:t>
            </a:r>
            <a:endParaRPr dirty="0" lang="ar-EG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p>
            <a:r>
              <a:rPr b="1" dirty="0" sz="4000" i="1" lang="en-US" err="1" smtClean="0"/>
              <a:t>Pathophysiology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 rtl="0">
              <a:spcAft>
                <a:spcPts val="600"/>
              </a:spcAft>
            </a:pPr>
            <a:r>
              <a:rPr dirty="0" lang="en-US" smtClean="0"/>
              <a:t>Cushing syndrome can be classified as:</a:t>
            </a:r>
          </a:p>
          <a:p>
            <a:pPr algn="l" rtl="0">
              <a:spcAft>
                <a:spcPts val="600"/>
              </a:spcAft>
              <a:buNone/>
            </a:pPr>
            <a:r>
              <a:rPr b="1" dirty="0" sz="2800" lang="en-US" u="sng" smtClean="0">
                <a:solidFill>
                  <a:srgbClr val="FFC000"/>
                </a:solidFill>
              </a:rPr>
              <a:t>a) ACTH-dependent: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ACTH secreting pituitary adenoma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ACTH-secreting </a:t>
            </a:r>
            <a:r>
              <a:rPr dirty="0" lang="en-US" err="1" smtClean="0"/>
              <a:t>nonpituitary</a:t>
            </a:r>
            <a:r>
              <a:rPr dirty="0" lang="en-US" smtClean="0"/>
              <a:t> tumors (ectopic ACTH syndrome); usually from small cell lung carcinoma, thymus, pancreatic or ovarian tumor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CRH-secreting </a:t>
            </a:r>
            <a:r>
              <a:rPr dirty="0" lang="en-US" err="1" smtClean="0"/>
              <a:t>nonpituitary</a:t>
            </a:r>
            <a:r>
              <a:rPr dirty="0" lang="en-US" smtClean="0"/>
              <a:t> tumors (rare)</a:t>
            </a:r>
            <a:endParaRPr dirty="0" lang="ar-EG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err="1" smtClean="0">
                <a:solidFill>
                  <a:srgbClr val="C00000"/>
                </a:solidFill>
              </a:rPr>
              <a:t>Pathophysiology</a:t>
            </a:r>
            <a:r>
              <a:rPr b="1" dirty="0" sz="2800" i="1" lang="en-US" smtClean="0">
                <a:solidFill>
                  <a:srgbClr val="C00000"/>
                </a:solidFill>
              </a:rPr>
              <a:t> 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>
            <a:normAutofit lnSpcReduction="10000"/>
          </a:bodyPr>
          <a:p>
            <a:pPr algn="just" rtl="0">
              <a:spcAft>
                <a:spcPts val="600"/>
              </a:spcAft>
              <a:buNone/>
            </a:pPr>
            <a:r>
              <a:rPr b="1" dirty="0" sz="3000" lang="en-US" u="sng" smtClean="0">
                <a:solidFill>
                  <a:srgbClr val="FFC000"/>
                </a:solidFill>
              </a:rPr>
              <a:t>b) ACTH-independent: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Excessive </a:t>
            </a:r>
            <a:r>
              <a:rPr dirty="0" lang="en-US" err="1" smtClean="0"/>
              <a:t>cortisol</a:t>
            </a:r>
            <a:r>
              <a:rPr dirty="0" lang="en-US" smtClean="0"/>
              <a:t> secretion by the adrenal glands (Unilateral adrenal adenoma, Adrenal carcinoma, Bilateral nodular adrenal hyperplasia “rare”).</a:t>
            </a:r>
          </a:p>
          <a:p>
            <a:pPr algn="just" rtl="0">
              <a:spcAft>
                <a:spcPts val="600"/>
              </a:spcAft>
              <a:buClr>
                <a:srgbClr val="00B050"/>
              </a:buClr>
              <a:buFont typeface="Wingdings" pitchFamily="2" charset="2"/>
              <a:buChar char="Ø"/>
            </a:pPr>
            <a:r>
              <a:rPr dirty="0" lang="en-US" smtClean="0"/>
              <a:t>Exogenous </a:t>
            </a:r>
            <a:r>
              <a:rPr dirty="0" lang="en-US" err="1" smtClean="0"/>
              <a:t>glucocorticoid</a:t>
            </a:r>
            <a:r>
              <a:rPr dirty="0" lang="en-US" smtClean="0"/>
              <a:t> administration including herbal products with </a:t>
            </a:r>
            <a:r>
              <a:rPr dirty="0" lang="en-US" err="1" smtClean="0"/>
              <a:t>glucocorticoid</a:t>
            </a:r>
            <a:r>
              <a:rPr dirty="0" lang="en-US" smtClean="0"/>
              <a:t> activity, Other drugs with </a:t>
            </a:r>
            <a:r>
              <a:rPr dirty="0" lang="en-US" err="1" smtClean="0"/>
              <a:t>glucocorticoid</a:t>
            </a:r>
            <a:r>
              <a:rPr dirty="0" lang="en-US" smtClean="0"/>
              <a:t> activity (</a:t>
            </a:r>
            <a:r>
              <a:rPr dirty="0" lang="en-US" err="1" smtClean="0"/>
              <a:t>eg</a:t>
            </a:r>
            <a:r>
              <a:rPr dirty="0" lang="en-US" smtClean="0"/>
              <a:t>, </a:t>
            </a:r>
            <a:r>
              <a:rPr dirty="0" lang="en-US" err="1" smtClean="0"/>
              <a:t>megestrol</a:t>
            </a:r>
            <a:r>
              <a:rPr dirty="0" lang="en-US" smtClean="0"/>
              <a:t> acetate, </a:t>
            </a:r>
            <a:r>
              <a:rPr dirty="0" lang="en-US" err="1" smtClean="0"/>
              <a:t>medroxyprogesterone</a:t>
            </a:r>
            <a:r>
              <a:rPr dirty="0" lang="en-US" smtClean="0"/>
              <a:t>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 plasma ACTH concentration is elevated in ACTH-dependent conditions but not in ACTH-independent (elevated </a:t>
            </a:r>
            <a:r>
              <a:rPr dirty="0" lang="en-US" err="1" smtClean="0"/>
              <a:t>cortisol</a:t>
            </a:r>
            <a:r>
              <a:rPr dirty="0" lang="en-US" smtClean="0"/>
              <a:t> concentrations suppress ACTH secretion via negative feedback).</a:t>
            </a:r>
          </a:p>
          <a:p>
            <a:pPr algn="l" rtl="0"/>
            <a:endParaRPr dirty="0" lang="ar-E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FF0000"/>
                </a:solidFill>
              </a:rPr>
              <a:t>Adrenal cortex</a:t>
            </a:r>
            <a:endParaRPr b="1" dirty="0" sz="2800" i="1" lang="ar-EG">
              <a:solidFill>
                <a:srgbClr val="FF0000"/>
              </a:solidFill>
            </a:endParaRPr>
          </a:p>
        </p:txBody>
      </p:sp>
      <p:pic>
        <p:nvPicPr>
          <p:cNvPr id="209715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467544" y="1556792"/>
            <a:ext cx="8229600" cy="4392488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ar-EG"/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ar-EG"/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11560" y="1052736"/>
            <a:ext cx="7992888" cy="5472608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Signs and </a:t>
            </a:r>
            <a:r>
              <a:rPr b="1" dirty="0" sz="4000" i="1" lang="en-US" err="1" smtClean="0"/>
              <a:t>synptoms</a:t>
            </a:r>
            <a:endParaRPr b="1" dirty="0" sz="4000" i="1" lang="ar-EG"/>
          </a:p>
        </p:txBody>
      </p:sp>
      <p:sp>
        <p:nvSpPr>
          <p:cNvPr id="1048674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896544"/>
          </a:xfrm>
        </p:spPr>
        <p:txBody>
          <a:bodyPr>
            <a:normAutofit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Weight gain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Rounded moon face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Dorsocervical</a:t>
            </a:r>
            <a:r>
              <a:rPr dirty="0" lang="en-US" smtClean="0"/>
              <a:t> (“buffalo hump”) and </a:t>
            </a:r>
            <a:r>
              <a:rPr dirty="0" lang="en-US" err="1" smtClean="0"/>
              <a:t>supraclavicular</a:t>
            </a:r>
            <a:r>
              <a:rPr dirty="0" lang="en-US" smtClean="0"/>
              <a:t> fat accumulation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Hirsutism</a:t>
            </a:r>
            <a:r>
              <a:rPr dirty="0" lang="en-US" smtClean="0"/>
              <a:t> (75%), acne, menstrual irregularities and </a:t>
            </a:r>
            <a:r>
              <a:rPr dirty="0" lang="en-US" err="1" smtClean="0"/>
              <a:t>virilization</a:t>
            </a:r>
            <a:r>
              <a:rPr dirty="0" lang="en-US" smtClean="0"/>
              <a:t> in women (</a:t>
            </a:r>
            <a:r>
              <a:rPr dirty="0" lang="en-US" err="1" smtClean="0"/>
              <a:t>oversecretion</a:t>
            </a:r>
            <a:r>
              <a:rPr dirty="0" lang="en-US" smtClean="0"/>
              <a:t> of androgens).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Facial plethora (flushing).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Skin </a:t>
            </a:r>
            <a:r>
              <a:rPr dirty="0" lang="en-US" err="1" smtClean="0"/>
              <a:t>striae</a:t>
            </a:r>
            <a:r>
              <a:rPr dirty="0" lang="en-US" smtClean="0"/>
              <a:t> (“stretch marks” that are red or purple in appearance and greater than 1 cm).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Easy bruising (40%)</a:t>
            </a:r>
          </a:p>
          <a:p>
            <a:pPr algn="just" rtl="0">
              <a:spcAft>
                <a:spcPts val="600"/>
              </a:spcAft>
              <a:buNone/>
            </a:pPr>
            <a:endParaRPr dirty="0" lang="en-US" smtClean="0"/>
          </a:p>
          <a:p>
            <a:pPr algn="l" rtl="0">
              <a:buNone/>
            </a:pPr>
            <a:endParaRPr dirty="0" lang="en-US" smtClean="0"/>
          </a:p>
          <a:p>
            <a:pPr algn="l" rtl="0"/>
            <a:endParaRPr dirty="0" lang="ar-EG"/>
          </a:p>
        </p:txBody>
      </p:sp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Symptoms </a:t>
            </a:r>
            <a:endParaRPr b="1" dirty="0" sz="2800" i="1" lang="ar-EG" err="1" smtClean="0">
              <a:solidFill>
                <a:srgbClr val="C00000"/>
              </a:solidFill>
            </a:endParaRPr>
          </a:p>
        </p:txBody>
      </p:sp>
      <p:sp>
        <p:nvSpPr>
          <p:cNvPr id="1048676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/>
          <a:p>
            <a:pPr algn="just" rtl="0">
              <a:spcAft>
                <a:spcPts val="600"/>
              </a:spcAft>
            </a:pPr>
            <a:r>
              <a:rPr dirty="0" lang="en-US" smtClean="0"/>
              <a:t>Hyperglycemia 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Hyperlipidemia</a:t>
            </a:r>
            <a:r>
              <a:rPr dirty="0" lang="en-US" smtClean="0"/>
              <a:t> (70%)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Psychiatric changes (depression, psychosis, euphoria, anxiety, and decreased cognition) (85%)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Sleep disturbances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Osteopenia</a:t>
            </a:r>
            <a:r>
              <a:rPr dirty="0" lang="en-US" smtClean="0"/>
              <a:t> (80%) and osteoporosis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Impaired wound healing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Thining</a:t>
            </a:r>
            <a:r>
              <a:rPr dirty="0" lang="en-US" smtClean="0"/>
              <a:t> of limbs</a:t>
            </a:r>
            <a:endParaRPr dirty="0" lang="ar-EG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827584" y="980728"/>
            <a:ext cx="2209800" cy="283845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5220072" y="908720"/>
            <a:ext cx="2857500" cy="19812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827584" y="4077072"/>
            <a:ext cx="1971675" cy="238125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7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 cstate="print"/>
          <a:srcRect/>
          <a:stretch>
            <a:fillRect/>
          </a:stretch>
        </p:blipFill>
        <p:spPr bwMode="auto">
          <a:xfrm>
            <a:off x="3419872" y="3140968"/>
            <a:ext cx="5162550" cy="348615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000" i="1" lang="en-US" smtClean="0"/>
              <a:t>Diagnosis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rtl="0">
              <a:spcAft>
                <a:spcPts val="600"/>
              </a:spcAft>
            </a:pPr>
            <a:r>
              <a:rPr dirty="0" lang="en-US" smtClean="0"/>
              <a:t>Overnight </a:t>
            </a:r>
            <a:r>
              <a:rPr dirty="0" lang="en-US" err="1" smtClean="0"/>
              <a:t>dexamethasone</a:t>
            </a:r>
            <a:r>
              <a:rPr dirty="0" lang="en-US" smtClean="0"/>
              <a:t> suppression test.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Late-night salivary </a:t>
            </a:r>
            <a:r>
              <a:rPr dirty="0" lang="en-US" err="1" smtClean="0"/>
              <a:t>cortisol</a:t>
            </a:r>
            <a:r>
              <a:rPr dirty="0" lang="en-US" smtClean="0"/>
              <a:t> test.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Imaging studies to distinguish between pituitary, ectopic, and adrenal tumors.</a:t>
            </a:r>
            <a:endParaRPr dirty="0" lang="ar-EG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Treatment </a:t>
            </a:r>
            <a:endParaRPr b="1" dirty="0" sz="4000" i="1" lang="ar-EG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 rtl="0">
              <a:spcAft>
                <a:spcPts val="1200"/>
              </a:spcAft>
            </a:pPr>
            <a:r>
              <a:rPr dirty="0" lang="en-US" smtClean="0"/>
              <a:t>Surgical resection is the treatment of choice for Cushing syndrome from endogenous causes if the tumor can be localized.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The treatment of choice for Cushing syndrome from exogenous causes is gradual discontinuation of the agent.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Treatment 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389120"/>
          </a:xfrm>
        </p:spPr>
        <p:txBody>
          <a:bodyPr>
            <a:normAutofit/>
          </a:bodyPr>
          <a:p>
            <a:pPr algn="l" rtl="0">
              <a:buNone/>
            </a:pPr>
            <a:r>
              <a:rPr b="1" dirty="0" sz="2800" lang="en-US" u="sng" smtClean="0">
                <a:solidFill>
                  <a:srgbClr val="FFC000"/>
                </a:solidFill>
              </a:rPr>
              <a:t>Non pharmacologic:</a:t>
            </a:r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Transsphenoidal</a:t>
            </a:r>
            <a:r>
              <a:rPr dirty="0" lang="en-US" smtClean="0"/>
              <a:t> pituitary microsurgery (removal of pituitary tumor). HPA axis suppression can result in prolonged adrenal insufficiency lasting for months after surgery and requiring exogenous </a:t>
            </a:r>
            <a:r>
              <a:rPr dirty="0" lang="en-US" err="1" smtClean="0"/>
              <a:t>glucocorticoid</a:t>
            </a:r>
            <a:r>
              <a:rPr dirty="0" lang="en-US" smtClean="0"/>
              <a:t>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Pituitary irradiation or bilateral </a:t>
            </a:r>
            <a:r>
              <a:rPr dirty="0" lang="en-US" err="1" smtClean="0"/>
              <a:t>adrenalectomy</a:t>
            </a:r>
            <a:r>
              <a:rPr dirty="0" lang="en-US" smtClean="0"/>
              <a:t> (for relapse after pituitary surgery).</a:t>
            </a:r>
          </a:p>
          <a:p>
            <a:pPr algn="just" rtl="0"/>
            <a:r>
              <a:rPr dirty="0" lang="en-US" smtClean="0"/>
              <a:t>The treatment of choice in patients with adrenal adenomas is unilateral laparoscopic </a:t>
            </a:r>
            <a:r>
              <a:rPr dirty="0" lang="en-US" err="1" smtClean="0"/>
              <a:t>adrenalectomy</a:t>
            </a:r>
            <a:r>
              <a:rPr dirty="0" lang="en-US" smtClean="0"/>
              <a:t>.</a:t>
            </a:r>
          </a:p>
          <a:p>
            <a:pPr algn="l" rtl="0"/>
            <a:endParaRPr dirty="0" lang="en-US" smtClean="0"/>
          </a:p>
          <a:p>
            <a:pPr algn="l" rtl="0"/>
            <a:endParaRPr dirty="0" lang="ar-EG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Treatment 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 fontScale="96154" lnSpcReduction="10000"/>
          </a:bodyPr>
          <a:p>
            <a:pPr algn="l" rtl="0">
              <a:buNone/>
            </a:pPr>
            <a:r>
              <a:rPr b="1" dirty="0" sz="2800" lang="en-US" u="sng" smtClean="0">
                <a:solidFill>
                  <a:srgbClr val="FFC000"/>
                </a:solidFill>
              </a:rPr>
              <a:t>Pharmacologic treatment is indicated when: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The ectopic </a:t>
            </a:r>
            <a:r>
              <a:rPr dirty="0" lang="en-US" smtClean="0"/>
              <a:t>ACTH secreting </a:t>
            </a:r>
            <a:r>
              <a:rPr dirty="0" lang="en-US" smtClean="0"/>
              <a:t>tumor cannot be localized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Control </a:t>
            </a:r>
            <a:r>
              <a:rPr dirty="0" lang="en-US" err="1" smtClean="0"/>
              <a:t>hypercortisolism</a:t>
            </a:r>
            <a:r>
              <a:rPr dirty="0" lang="en-US" smtClean="0"/>
              <a:t> to prepare for surgery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In patients who are not surgical candidates;  failed surgery or had a relapse after surgery.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The most widely used therapeutic class is the adrenal </a:t>
            </a:r>
            <a:r>
              <a:rPr dirty="0" lang="en-US" err="1" smtClean="0"/>
              <a:t>steroidogenesis</a:t>
            </a:r>
            <a:r>
              <a:rPr dirty="0" lang="en-US" smtClean="0"/>
              <a:t> inhibitor (</a:t>
            </a:r>
            <a:r>
              <a:rPr dirty="0" lang="en-US" err="1" smtClean="0"/>
              <a:t>nhibiting</a:t>
            </a:r>
            <a:r>
              <a:rPr dirty="0" lang="en-US" smtClean="0"/>
              <a:t> enzymes involved in the biosynthesis of </a:t>
            </a:r>
            <a:r>
              <a:rPr dirty="0" lang="en-US" err="1" smtClean="0"/>
              <a:t>cortisol</a:t>
            </a:r>
            <a:r>
              <a:rPr dirty="0" lang="en-US" smtClean="0"/>
              <a:t>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Because of their potential to cause adrenal suppression, temporary </a:t>
            </a:r>
            <a:r>
              <a:rPr dirty="0" lang="en-US" err="1" smtClean="0"/>
              <a:t>glucocorticoid</a:t>
            </a:r>
            <a:r>
              <a:rPr dirty="0" lang="en-US" smtClean="0"/>
              <a:t> replacement may be needed.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C00000"/>
                </a:solidFill>
              </a:rPr>
              <a:t>Treatment </a:t>
            </a:r>
            <a:endParaRPr b="1" dirty="0" sz="2800" i="1" lang="ar-EG" smtClean="0">
              <a:solidFill>
                <a:srgbClr val="C00000"/>
              </a:solidFill>
            </a:endParaRPr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24936" cy="4389120"/>
          </a:xfrm>
        </p:spPr>
        <p:txBody>
          <a:bodyPr/>
          <a:p>
            <a:pPr algn="just" rtl="0">
              <a:spcAft>
                <a:spcPts val="1200"/>
              </a:spcAft>
            </a:pPr>
            <a:r>
              <a:rPr b="1" dirty="0" lang="en-US" err="1" smtClean="0">
                <a:solidFill>
                  <a:srgbClr val="00B050"/>
                </a:solidFill>
              </a:rPr>
              <a:t>Ketoconazole</a:t>
            </a:r>
            <a:r>
              <a:rPr dirty="0" lang="en-US" smtClean="0"/>
              <a:t>:  inhibit 17-hydroxylase, </a:t>
            </a:r>
            <a:r>
              <a:rPr dirty="0" lang="el-GR" smtClean="0"/>
              <a:t>11β-</a:t>
            </a:r>
            <a:r>
              <a:rPr dirty="0" lang="en-US" err="1" smtClean="0"/>
              <a:t>hydroxylase</a:t>
            </a:r>
            <a:r>
              <a:rPr dirty="0" lang="en-US" smtClean="0"/>
              <a:t> and cholesterol synthesis.</a:t>
            </a:r>
          </a:p>
          <a:p>
            <a:pPr algn="just" rtl="0">
              <a:spcAft>
                <a:spcPts val="1200"/>
              </a:spcAft>
            </a:pPr>
            <a:r>
              <a:rPr b="1" dirty="0" lang="en-US" err="1" smtClean="0">
                <a:solidFill>
                  <a:srgbClr val="00B050"/>
                </a:solidFill>
              </a:rPr>
              <a:t>Metyrapone</a:t>
            </a:r>
            <a:r>
              <a:rPr dirty="0" lang="en-US" smtClean="0"/>
              <a:t>: Inhibits </a:t>
            </a:r>
            <a:r>
              <a:rPr dirty="0" lang="el-GR" smtClean="0"/>
              <a:t>11β-</a:t>
            </a:r>
            <a:r>
              <a:rPr dirty="0" lang="en-US" err="1" smtClean="0"/>
              <a:t>hydroxylase</a:t>
            </a:r>
            <a:r>
              <a:rPr dirty="0" lang="en-US" smtClean="0"/>
              <a:t>, </a:t>
            </a:r>
            <a:r>
              <a:rPr dirty="0" lang="en-US" err="1" smtClean="0"/>
              <a:t>aldosterone</a:t>
            </a:r>
            <a:r>
              <a:rPr dirty="0" lang="en-US" smtClean="0"/>
              <a:t> synthesis.</a:t>
            </a:r>
          </a:p>
          <a:p>
            <a:pPr algn="just" rtl="0">
              <a:spcAft>
                <a:spcPts val="1200"/>
              </a:spcAft>
            </a:pPr>
            <a:r>
              <a:rPr b="1" dirty="0" lang="en-US" err="1" smtClean="0">
                <a:solidFill>
                  <a:srgbClr val="00B050"/>
                </a:solidFill>
              </a:rPr>
              <a:t>Etomidate</a:t>
            </a:r>
            <a:r>
              <a:rPr dirty="0" lang="en-US" smtClean="0"/>
              <a:t>: inhibit 17-hydroxylase, </a:t>
            </a:r>
            <a:r>
              <a:rPr dirty="0" lang="el-GR" smtClean="0"/>
              <a:t>11β-</a:t>
            </a:r>
            <a:r>
              <a:rPr dirty="0" lang="en-US" err="1" smtClean="0"/>
              <a:t>hydroxylase</a:t>
            </a:r>
            <a:r>
              <a:rPr dirty="0" lang="en-US" smtClean="0"/>
              <a:t> .</a:t>
            </a:r>
          </a:p>
          <a:p>
            <a:pPr algn="l" rtl="0"/>
            <a:endParaRPr dirty="0"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To Prevent </a:t>
            </a:r>
            <a:r>
              <a:rPr b="1" dirty="0" sz="4000" i="1" lang="en-US" err="1" smtClean="0"/>
              <a:t>Hypercortisolism</a:t>
            </a:r>
            <a:endParaRPr b="1" dirty="0" sz="4000" i="1" lang="ar-EG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824536"/>
          </a:xfrm>
        </p:spPr>
        <p:txBody>
          <a:bodyPr>
            <a:normAutofit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Give the lowest </a:t>
            </a:r>
            <a:r>
              <a:rPr dirty="0" lang="en-US" err="1" smtClean="0"/>
              <a:t>glucocorticoid</a:t>
            </a:r>
            <a:r>
              <a:rPr dirty="0" lang="en-US" smtClean="0"/>
              <a:t> dose that will manage the disease and for the shortest possible duration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If feasible, give </a:t>
            </a:r>
            <a:r>
              <a:rPr dirty="0" lang="en-US" err="1" smtClean="0"/>
              <a:t>glucocorticoid</a:t>
            </a:r>
            <a:r>
              <a:rPr dirty="0" lang="en-US" smtClean="0"/>
              <a:t> via administration routes that minimize systemic absorption (such as inhalation or dermal).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If feasible, administer </a:t>
            </a:r>
            <a:r>
              <a:rPr dirty="0" lang="en-US" err="1" smtClean="0"/>
              <a:t>glucocorticoid</a:t>
            </a:r>
            <a:r>
              <a:rPr dirty="0" lang="en-US" smtClean="0"/>
              <a:t> treatment every other day (calculate the total 48-hour dose and give as a single dose of </a:t>
            </a:r>
            <a:r>
              <a:rPr dirty="0" lang="en-US" smtClean="0"/>
              <a:t>intermediate acting </a:t>
            </a:r>
            <a:r>
              <a:rPr dirty="0" lang="en-US" err="1" smtClean="0"/>
              <a:t>glucocorticoid</a:t>
            </a:r>
            <a:r>
              <a:rPr dirty="0" lang="en-US" smtClean="0"/>
              <a:t> in the morning).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Avoid concurrent administration of drugs that can inhibit </a:t>
            </a:r>
            <a:r>
              <a:rPr dirty="0" lang="en-US" err="1" smtClean="0"/>
              <a:t>glucocorticoid</a:t>
            </a:r>
            <a:r>
              <a:rPr dirty="0" lang="en-US" smtClean="0"/>
              <a:t> metabolism.</a:t>
            </a:r>
            <a:endParaRPr dirty="0" lang="ar-E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/>
          <a:p>
            <a:r>
              <a:rPr b="1" dirty="0" sz="4000" i="1" lang="en-US" smtClean="0"/>
              <a:t>Corticosteroids</a:t>
            </a:r>
            <a:r>
              <a:rPr dirty="0" lang="en-US" smtClean="0"/>
              <a:t> </a:t>
            </a:r>
            <a:endParaRPr dirty="0" lang="ar-EG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680520"/>
          </a:xfrm>
        </p:spPr>
        <p:txBody>
          <a:bodyPr>
            <a:normAutofit lnSpcReduction="10000"/>
          </a:bodyPr>
          <a:p>
            <a:pPr algn="just" rtl="0">
              <a:spcAft>
                <a:spcPts val="600"/>
              </a:spcAft>
            </a:pPr>
            <a:r>
              <a:rPr dirty="0" lang="en-US" smtClean="0"/>
              <a:t>They bind </a:t>
            </a:r>
            <a:r>
              <a:rPr dirty="0" lang="en-US" smtClean="0"/>
              <a:t>to specific intracellular </a:t>
            </a:r>
            <a:r>
              <a:rPr dirty="0" lang="en-US" err="1" smtClean="0"/>
              <a:t>cytoplasmic</a:t>
            </a:r>
            <a:r>
              <a:rPr dirty="0" lang="en-US" smtClean="0"/>
              <a:t> receptors </a:t>
            </a:r>
            <a:r>
              <a:rPr dirty="0" lang="en-US" smtClean="0"/>
              <a:t>in target </a:t>
            </a:r>
            <a:r>
              <a:rPr dirty="0" lang="en-US" smtClean="0"/>
              <a:t>tissues. </a:t>
            </a:r>
            <a:endParaRPr dirty="0" lang="en-US" smtClean="0"/>
          </a:p>
          <a:p>
            <a:pPr algn="just" rtl="0">
              <a:spcAft>
                <a:spcPts val="600"/>
              </a:spcAft>
            </a:pPr>
            <a:r>
              <a:rPr dirty="0" lang="en-US" err="1" smtClean="0"/>
              <a:t>Glucocorticoid</a:t>
            </a:r>
            <a:r>
              <a:rPr dirty="0" lang="en-US" smtClean="0"/>
              <a:t> </a:t>
            </a:r>
            <a:r>
              <a:rPr dirty="0" lang="en-US" smtClean="0"/>
              <a:t>receptors are </a:t>
            </a:r>
            <a:r>
              <a:rPr dirty="0" lang="en-US" smtClean="0"/>
              <a:t>distributed throughout the </a:t>
            </a:r>
            <a:r>
              <a:rPr dirty="0" lang="en-US" smtClean="0"/>
              <a:t>body, whereas </a:t>
            </a:r>
            <a:r>
              <a:rPr dirty="0" lang="en-US" err="1" smtClean="0"/>
              <a:t>mineralocorticoid</a:t>
            </a:r>
            <a:r>
              <a:rPr dirty="0" lang="en-US" smtClean="0"/>
              <a:t> receptors are confined mainly </a:t>
            </a:r>
            <a:r>
              <a:rPr dirty="0" lang="en-US" smtClean="0"/>
              <a:t>to excretory </a:t>
            </a:r>
            <a:r>
              <a:rPr dirty="0" lang="en-US" smtClean="0"/>
              <a:t>organs, such as the kidney, colon, salivary glands and </a:t>
            </a:r>
            <a:r>
              <a:rPr dirty="0" lang="en-US" smtClean="0"/>
              <a:t>sweat glands</a:t>
            </a:r>
            <a:r>
              <a:rPr dirty="0" lang="en-US" smtClean="0"/>
              <a:t>. Both types of receptors are found in the </a:t>
            </a:r>
            <a:r>
              <a:rPr dirty="0" lang="en-US" smtClean="0"/>
              <a:t>brain.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After binding with receptors, the resulting complex </a:t>
            </a:r>
            <a:r>
              <a:rPr dirty="0" lang="en-US" smtClean="0"/>
              <a:t>acts as a transcription factor to turn genes on (when </a:t>
            </a:r>
            <a:r>
              <a:rPr dirty="0" lang="en-US" err="1" smtClean="0"/>
              <a:t>complexed</a:t>
            </a:r>
            <a:r>
              <a:rPr dirty="0" lang="en-US" smtClean="0"/>
              <a:t> with </a:t>
            </a:r>
            <a:r>
              <a:rPr dirty="0" lang="en-US" err="1" smtClean="0"/>
              <a:t>coactivators</a:t>
            </a:r>
            <a:r>
              <a:rPr dirty="0" lang="en-US" smtClean="0"/>
              <a:t>) or off (when </a:t>
            </a:r>
            <a:r>
              <a:rPr dirty="0" lang="en-US" err="1" smtClean="0"/>
              <a:t>complexed</a:t>
            </a:r>
            <a:r>
              <a:rPr dirty="0" lang="en-US" smtClean="0"/>
              <a:t> with </a:t>
            </a:r>
            <a:r>
              <a:rPr dirty="0" lang="en-US" err="1" smtClean="0"/>
              <a:t>corepressors</a:t>
            </a:r>
            <a:r>
              <a:rPr dirty="0" lang="en-US" smtClean="0"/>
              <a:t>), depending on the tissue.</a:t>
            </a:r>
            <a:endParaRPr dirty="0" lang="ar-EG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To Prevent </a:t>
            </a:r>
            <a:r>
              <a:rPr b="1" dirty="0" sz="4000" i="1" lang="en-US" err="1" smtClean="0"/>
              <a:t>Hypocortisolism</a:t>
            </a:r>
            <a:endParaRPr b="1" dirty="0" sz="4000" i="1" lang="ar-EG"/>
          </a:p>
        </p:txBody>
      </p:sp>
      <p:sp>
        <p:nvSpPr>
          <p:cNvPr id="1048690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/>
          <a:p>
            <a:pPr algn="just" rtl="0">
              <a:spcAft>
                <a:spcPts val="1200"/>
              </a:spcAft>
            </a:pPr>
            <a:r>
              <a:rPr dirty="0" lang="en-US" smtClean="0"/>
              <a:t>Gradually taper the dose to about 20 mg of prednisone per day.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Change </a:t>
            </a:r>
            <a:r>
              <a:rPr dirty="0" lang="en-US" err="1" smtClean="0"/>
              <a:t>glucocorticoid</a:t>
            </a:r>
            <a:r>
              <a:rPr dirty="0" lang="en-US" smtClean="0"/>
              <a:t> to every other day administration, in the morning</a:t>
            </a:r>
          </a:p>
          <a:p>
            <a:pPr algn="just" rtl="0">
              <a:spcAft>
                <a:spcPts val="1200"/>
              </a:spcAft>
            </a:pPr>
            <a:r>
              <a:rPr dirty="0" lang="en-US" smtClean="0"/>
              <a:t>Stop the </a:t>
            </a:r>
            <a:r>
              <a:rPr dirty="0" lang="en-US" err="1" smtClean="0"/>
              <a:t>glucocorticoid</a:t>
            </a:r>
            <a:r>
              <a:rPr dirty="0" lang="en-US" smtClean="0"/>
              <a:t> when the equivalent physiologic dose is reached.</a:t>
            </a:r>
            <a:endParaRPr dirty="0" lang="ar-E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/>
          </a:bodyPr>
          <a:p>
            <a:r>
              <a:rPr b="1" dirty="0" sz="4000" i="1" lang="en-US" smtClean="0"/>
              <a:t>Adrenal gland physiology</a:t>
            </a:r>
            <a:endParaRPr b="1" dirty="0" sz="4000" i="1" lang="ar-EG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rtl="0">
              <a:spcAft>
                <a:spcPts val="600"/>
              </a:spcAft>
              <a:buNone/>
            </a:pPr>
            <a:r>
              <a:rPr b="1" dirty="0" lang="en-US" err="1" u="sng" smtClean="0">
                <a:solidFill>
                  <a:srgbClr val="00B050"/>
                </a:solidFill>
              </a:rPr>
              <a:t>Aldosterone</a:t>
            </a:r>
            <a:r>
              <a:rPr dirty="0" lang="en-US" smtClean="0"/>
              <a:t> promotes renal sodium retention and potassium excretion.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Its synthesis and release are regulated by </a:t>
            </a:r>
            <a:r>
              <a:rPr dirty="0" lang="en-US" err="1" smtClean="0"/>
              <a:t>renin</a:t>
            </a:r>
            <a:r>
              <a:rPr dirty="0" lang="en-US" smtClean="0"/>
              <a:t> in response to decreased vascular volume and renal perfusion.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Adrenal </a:t>
            </a:r>
            <a:r>
              <a:rPr dirty="0" lang="en-US" err="1" smtClean="0"/>
              <a:t>aldosterone</a:t>
            </a:r>
            <a:r>
              <a:rPr dirty="0" lang="en-US" smtClean="0"/>
              <a:t> production is regulated by the </a:t>
            </a:r>
            <a:r>
              <a:rPr dirty="0" lang="en-US" err="1" smtClean="0"/>
              <a:t>renin-angiotensin-aldosterone</a:t>
            </a:r>
            <a:r>
              <a:rPr dirty="0" lang="en-US" smtClean="0"/>
              <a:t> system.</a:t>
            </a:r>
            <a:endParaRPr dirty="0" lang="ar-EG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ar-EG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ar-EG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899592" y="836712"/>
            <a:ext cx="7488832" cy="5328592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p>
            <a:pPr algn="r"/>
            <a:r>
              <a:rPr b="1" dirty="0" sz="2800" i="1" lang="en-US" smtClean="0">
                <a:solidFill>
                  <a:srgbClr val="FF0000"/>
                </a:solidFill>
              </a:rPr>
              <a:t>Physiology </a:t>
            </a:r>
            <a:endParaRPr b="1" dirty="0" sz="2800" i="1" lang="ar-EG" smtClean="0">
              <a:solidFill>
                <a:srgbClr val="FF0000"/>
              </a:solidFill>
            </a:endParaRP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 lnSpcReduction="10000"/>
          </a:bodyPr>
          <a:p>
            <a:pPr algn="just" rtl="0">
              <a:spcAft>
                <a:spcPts val="600"/>
              </a:spcAft>
              <a:buNone/>
            </a:pPr>
            <a:r>
              <a:rPr b="1" dirty="0" lang="en-US" err="1" u="sng" smtClean="0">
                <a:solidFill>
                  <a:srgbClr val="00B050"/>
                </a:solidFill>
              </a:rPr>
              <a:t>Cortisol</a:t>
            </a:r>
            <a:endParaRPr dirty="0" lang="en-US" smtClean="0"/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Its secretion follows a circadian rhythm, generally beginning to rise at approximately 3 to 4 am and peaking around 6 to 8 am</a:t>
            </a:r>
            <a:r>
              <a:rPr dirty="0" lang="en-US" smtClean="0"/>
              <a:t>.</a:t>
            </a:r>
          </a:p>
          <a:p>
            <a:pPr algn="l" rtl="0">
              <a:buNone/>
            </a:pPr>
            <a:r>
              <a:rPr b="1" dirty="0" lang="en-US" u="sng" smtClean="0">
                <a:solidFill>
                  <a:srgbClr val="7030A0"/>
                </a:solidFill>
              </a:rPr>
              <a:t>Promote normal intermediary metabolism</a:t>
            </a:r>
            <a:r>
              <a:rPr b="1" dirty="0" lang="en-US" u="sng" smtClean="0">
                <a:solidFill>
                  <a:srgbClr val="7030A0"/>
                </a:solidFill>
              </a:rPr>
              <a:t>:</a:t>
            </a:r>
            <a:endParaRPr b="1" dirty="0" lang="en-US" u="sng" smtClean="0">
              <a:solidFill>
                <a:srgbClr val="7030A0"/>
              </a:solidFill>
            </a:endParaRP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Favor </a:t>
            </a:r>
            <a:r>
              <a:rPr dirty="0" lang="en-US" err="1" smtClean="0"/>
              <a:t>gluconeogenesis</a:t>
            </a:r>
            <a:r>
              <a:rPr dirty="0" lang="en-US" smtClean="0"/>
              <a:t> through increasing amino acid </a:t>
            </a:r>
            <a:r>
              <a:rPr dirty="0" lang="en-US" smtClean="0"/>
              <a:t>uptake by </a:t>
            </a:r>
            <a:r>
              <a:rPr dirty="0" lang="en-US" smtClean="0"/>
              <a:t>the liver and kidney and elevating activities of </a:t>
            </a:r>
            <a:r>
              <a:rPr dirty="0" lang="en-US" err="1" smtClean="0"/>
              <a:t>gluconeogenic</a:t>
            </a:r>
            <a:r>
              <a:rPr dirty="0" lang="en-US" smtClean="0"/>
              <a:t> enzymes</a:t>
            </a:r>
            <a:r>
              <a:rPr dirty="0" lang="en-US" smtClean="0"/>
              <a:t>.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S</a:t>
            </a:r>
            <a:r>
              <a:rPr dirty="0" lang="en-US" smtClean="0"/>
              <a:t>timulate </a:t>
            </a:r>
            <a:r>
              <a:rPr dirty="0" lang="en-US" smtClean="0"/>
              <a:t>protein catabolism (except in the </a:t>
            </a:r>
            <a:r>
              <a:rPr dirty="0" lang="en-US" smtClean="0"/>
              <a:t>liver) and </a:t>
            </a:r>
            <a:r>
              <a:rPr dirty="0" lang="en-US" err="1" smtClean="0"/>
              <a:t>lipolysis</a:t>
            </a:r>
            <a:r>
              <a:rPr dirty="0" lang="en-US" smtClean="0"/>
              <a:t>, </a:t>
            </a:r>
            <a:r>
              <a:rPr dirty="0" lang="en-US" smtClean="0"/>
              <a:t>thus providing </a:t>
            </a:r>
            <a:r>
              <a:rPr dirty="0" lang="en-US" smtClean="0"/>
              <a:t>the building blocks and </a:t>
            </a:r>
            <a:r>
              <a:rPr dirty="0" lang="en-US" smtClean="0"/>
              <a:t>energy </a:t>
            </a:r>
            <a:r>
              <a:rPr dirty="0" lang="en-US" smtClean="0"/>
              <a:t>needed for glucose synthesis</a:t>
            </a:r>
            <a:endParaRPr dirty="0" lang="en-US" smtClean="0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p>
            <a:pPr algn="r"/>
            <a:r>
              <a:rPr b="1" dirty="0" sz="2800" i="1" lang="en-US" smtClean="0">
                <a:solidFill>
                  <a:srgbClr val="FF0000"/>
                </a:solidFill>
              </a:rPr>
              <a:t>Physiology</a:t>
            </a:r>
            <a:endParaRPr dirty="0" sz="2800" lang="ar-EG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352928" cy="4752528"/>
          </a:xfrm>
        </p:spPr>
        <p:txBody>
          <a:bodyPr>
            <a:normAutofit/>
          </a:bodyPr>
          <a:p>
            <a:pPr algn="l" rtl="0">
              <a:spcAft>
                <a:spcPts val="600"/>
              </a:spcAft>
              <a:buNone/>
            </a:pPr>
            <a:r>
              <a:rPr b="1" dirty="0" lang="en-US" u="sng" smtClean="0">
                <a:solidFill>
                  <a:srgbClr val="7030A0"/>
                </a:solidFill>
              </a:rPr>
              <a:t>Increase resistance to stress: 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By raising plasma glucose levels, </a:t>
            </a:r>
            <a:r>
              <a:rPr dirty="0" lang="en-US" smtClean="0"/>
              <a:t>provide </a:t>
            </a:r>
            <a:r>
              <a:rPr dirty="0" lang="en-US" smtClean="0"/>
              <a:t>the body with energy to combat </a:t>
            </a:r>
            <a:r>
              <a:rPr dirty="0" lang="en-US" smtClean="0"/>
              <a:t>stress caused </a:t>
            </a:r>
            <a:r>
              <a:rPr dirty="0" lang="en-US" smtClean="0"/>
              <a:t>by trauma, fright, infection, </a:t>
            </a:r>
            <a:r>
              <a:rPr dirty="0" lang="en-US" smtClean="0"/>
              <a:t>bleeding.</a:t>
            </a:r>
          </a:p>
          <a:p>
            <a:pPr algn="l" rtl="0">
              <a:spcAft>
                <a:spcPts val="600"/>
              </a:spcAft>
              <a:buNone/>
            </a:pPr>
            <a:r>
              <a:rPr b="1" dirty="0" lang="en-US" u="sng" smtClean="0">
                <a:solidFill>
                  <a:srgbClr val="7030A0"/>
                </a:solidFill>
              </a:rPr>
              <a:t>Alter blood cell levels in plasma:</a:t>
            </a:r>
          </a:p>
          <a:p>
            <a:pPr algn="just" rtl="0">
              <a:spcAft>
                <a:spcPts val="600"/>
              </a:spcAft>
            </a:pPr>
            <a:r>
              <a:rPr dirty="0" lang="en-US" smtClean="0"/>
              <a:t> Cause a </a:t>
            </a:r>
            <a:r>
              <a:rPr dirty="0" lang="en-US" smtClean="0"/>
              <a:t>decrease </a:t>
            </a:r>
            <a:r>
              <a:rPr dirty="0" lang="en-US" smtClean="0"/>
              <a:t>in </a:t>
            </a:r>
            <a:r>
              <a:rPr dirty="0" lang="en-US" err="1" smtClean="0"/>
              <a:t>eosinophils</a:t>
            </a:r>
            <a:r>
              <a:rPr dirty="0" lang="en-US" smtClean="0"/>
              <a:t>, </a:t>
            </a:r>
            <a:r>
              <a:rPr dirty="0" lang="en-US" err="1" smtClean="0"/>
              <a:t>basophils</a:t>
            </a:r>
            <a:r>
              <a:rPr dirty="0" lang="en-US" smtClean="0"/>
              <a:t>, monocytes, and </a:t>
            </a:r>
            <a:r>
              <a:rPr dirty="0" lang="en-US" smtClean="0"/>
              <a:t>lymphocytes by </a:t>
            </a:r>
            <a:r>
              <a:rPr dirty="0" lang="en-US" smtClean="0"/>
              <a:t>redistributing them from the circulation to lymphoid </a:t>
            </a:r>
            <a:r>
              <a:rPr dirty="0" lang="en-US" smtClean="0"/>
              <a:t>tissue. Also, increase </a:t>
            </a:r>
            <a:r>
              <a:rPr dirty="0" lang="en-US" err="1" smtClean="0"/>
              <a:t>Hb</a:t>
            </a:r>
            <a:r>
              <a:rPr dirty="0" lang="en-US" smtClean="0"/>
              <a:t>, erythrocytes</a:t>
            </a:r>
            <a:r>
              <a:rPr dirty="0" lang="en-US" smtClean="0"/>
              <a:t>, </a:t>
            </a:r>
            <a:r>
              <a:rPr dirty="0" lang="en-US" smtClean="0"/>
              <a:t>platelets, and </a:t>
            </a:r>
            <a:r>
              <a:rPr dirty="0" lang="en-US" err="1" smtClean="0"/>
              <a:t>polymorphonuclear</a:t>
            </a:r>
            <a:r>
              <a:rPr dirty="0" lang="en-US" smtClean="0"/>
              <a:t> leukocytes</a:t>
            </a:r>
            <a:r>
              <a:rPr dirty="0" lang="en-US" smtClean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Disorders of adrenal gland</dc:title>
  <dc:creator>hp</dc:creator>
  <cp:lastModifiedBy>hp</cp:lastModifiedBy>
  <dcterms:created xsi:type="dcterms:W3CDTF">2017-11-11T23:12:59Z</dcterms:created>
  <dcterms:modified xsi:type="dcterms:W3CDTF">2021-10-20T15:11:25Z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64f666406226442abf251034727f49b6</vt:lpwstr>
  </property>
</Properties>
</file>