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rtl="1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4x3" cy="6858000" cx="9144000"/>
  <p:notesSz cx="6858000" cy="9144000"/>
  <p:defaultTextStyle>
    <a:defPPr>
      <a:defRPr lang="en-US"/>
    </a:defPPr>
    <a:lvl1pPr algn="r" defTabSz="914400" eaLnBrk="1" hangingPunct="1" latinLnBrk="0" marL="0" rtl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r" defTabSz="914400" eaLnBrk="1" hangingPunct="1" latinLnBrk="0" marL="457200" rtl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r" defTabSz="914400" eaLnBrk="1" hangingPunct="1" latinLnBrk="0" marL="914400" rtl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r" defTabSz="914400" eaLnBrk="1" hangingPunct="1" latinLnBrk="0" marL="1371600" rtl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r" defTabSz="914400" eaLnBrk="1" hangingPunct="1" latinLnBrk="0" marL="1828800" rtl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r" defTabSz="914400" eaLnBrk="1" hangingPunct="1" latinLnBrk="0" marL="2286000" rtl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r" defTabSz="914400" eaLnBrk="1" hangingPunct="1" latinLnBrk="0" marL="2743200" rtl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r" defTabSz="914400" eaLnBrk="1" hangingPunct="1" latinLnBrk="0" marL="3200400" rtl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r" defTabSz="914400" eaLnBrk="1" hangingPunct="1" latinLnBrk="0" marL="3657600" rtl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涓害鏍峰紡 2 - 寮鸿皟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algn="ctr"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BEB95B-9A6C-4301-88B8-4A0568F2666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104858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99602960-8D6A-47CE-A22F-535FAD1A16FF}" type="slidenum">
              <a:rPr lang="en-US" smtClean="0"/>
              <a:t>‹#›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BEB95B-9A6C-4301-88B8-4A0568F2666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602960-8D6A-47CE-A22F-535FAD1A16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BEB95B-9A6C-4301-88B8-4A0568F2666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602960-8D6A-47CE-A22F-535FAD1A16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9pPr>
              <a:buFont typeface="Arial" charset="0"/>
              <a:buChar char="•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BEB95B-9A6C-4301-88B8-4A0568F2666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602960-8D6A-47CE-A22F-535FAD1A16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dirty="0" sz="4800" kern="1200" lang="en-US" smtClean="0">
                <a:solidFill>
                  <a:schemeClr val="tx2"/>
                </a:solidFill>
                <a:effectLst>
                  <a:outerShdw algn="t" blurRad="63500" dir="5400000" dist="38100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algn="ctr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BEB95B-9A6C-4301-88B8-4A0568F2666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602960-8D6A-47CE-A22F-535FAD1A16FF}" type="slidenum">
              <a:rPr lang="en-US" smtClean="0"/>
              <a:t>‹#›</a:t>
            </a:fld>
            <a:endParaRPr lang="en-US"/>
          </a:p>
        </p:txBody>
      </p:sp>
      <p:sp>
        <p:nvSpPr>
          <p:cNvPr id="1048637" name="Oval 6"/>
          <p:cNvSpPr/>
          <p:nvPr/>
        </p:nvSpPr>
        <p:spPr>
          <a:xfrm>
            <a:off x="4495800" y="3924300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8" name="Oval 7"/>
          <p:cNvSpPr/>
          <p:nvPr/>
        </p:nvSpPr>
        <p:spPr>
          <a:xfrm>
            <a:off x="4695825" y="3924300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9" name="Oval 8"/>
          <p:cNvSpPr/>
          <p:nvPr/>
        </p:nvSpPr>
        <p:spPr>
          <a:xfrm>
            <a:off x="4296728" y="3924300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BEB95B-9A6C-4301-88B8-4A0568F2666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602960-8D6A-47CE-A22F-535FAD1A16FF}" type="slidenum">
              <a:rPr lang="en-US" smtClean="0"/>
              <a:t>‹#›</a:t>
            </a:fld>
            <a:endParaRPr lang="en-US"/>
          </a:p>
        </p:txBody>
      </p:sp>
      <p:sp>
        <p:nvSpPr>
          <p:cNvPr id="1048645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BEB95B-9A6C-4301-88B8-4A0568F2666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10486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602960-8D6A-47CE-A22F-535FAD1A16FF}" type="slidenum">
              <a:rPr lang="en-US" smtClean="0"/>
              <a:t>‹#›</a:t>
            </a:fld>
            <a:endParaRPr lang="en-US"/>
          </a:p>
        </p:txBody>
      </p:sp>
      <p:sp>
        <p:nvSpPr>
          <p:cNvPr id="1048652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BEB95B-9A6C-4301-88B8-4A0568F2666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602960-8D6A-47CE-A22F-535FAD1A16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BEB95B-9A6C-4301-88B8-4A0568F2666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10486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602960-8D6A-47CE-A22F-535FAD1A16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b="0" sz="2800">
                <a:effectLst>
                  <a:outerShdw algn="t" blurRad="50800" dir="5400000" dist="25400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algn="ctr" indent="0" marL="0">
              <a:lnSpc>
                <a:spcPct val="125000"/>
              </a:lnSpc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BEB95B-9A6C-4301-88B8-4A0568F2666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602960-8D6A-47CE-A22F-535FAD1A16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2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algn="ctr" blurRad="88900" dir="5400000" dist="50800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BEB95B-9A6C-4301-88B8-4A0568F2666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9602960-8D6A-47CE-A22F-535FAD1A16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/>
        </p:spPr>
        <p:txBody>
          <a:bodyPr anchor="b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/>
        </p:spPr>
        <p:txBody>
          <a:bodyPr anchor="ctr" bIns="45720" lIns="91440" rIns="45720" rtlCol="0" tIns="45720" vert="horz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3BEB95B-9A6C-4301-88B8-4A0568F2666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/>
        </p:spPr>
        <p:txBody>
          <a:bodyPr anchor="ctr" bIns="45720" lIns="45720" rIns="91440" rtlCol="0" tIns="45720" vert="horz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/>
        </p:spPr>
        <p:txBody>
          <a:bodyPr anchor="ctr" bIns="45720" lIns="27432" rIns="45720" rtlCol="0" tIns="45720" vert="horz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9602960-8D6A-47CE-A22F-535FAD1A16FF}" type="slidenum">
              <a:rPr lang="en-US" smtClean="0"/>
              <a:t>‹#›</a:t>
            </a:fld>
            <a:endParaRPr lang="en-US"/>
          </a:p>
        </p:txBody>
      </p:sp>
      <p:sp>
        <p:nvSpPr>
          <p:cNvPr id="1048581" name="Oval 6"/>
          <p:cNvSpPr/>
          <p:nvPr/>
        </p:nvSpPr>
        <p:spPr>
          <a:xfrm>
            <a:off x="8457760" y="6499384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hangingPunct="1" latinLnBrk="0" marL="0" rtl="0"/>
            <a:endParaRPr sz="1800" kern="120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82" name="Oval 7"/>
          <p:cNvSpPr/>
          <p:nvPr/>
        </p:nvSpPr>
        <p:spPr>
          <a:xfrm>
            <a:off x="569119" y="6499384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algn="t" blurRad="63500" dir="5400000" dist="38100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3"/>
          <p:cNvSpPr>
            <a:spLocks noGrp="1"/>
          </p:cNvSpPr>
          <p:nvPr>
            <p:ph type="ctrTitle"/>
          </p:nvPr>
        </p:nvSpPr>
        <p:spPr>
          <a:xfrm>
            <a:off x="467544" y="2204864"/>
            <a:ext cx="7851648" cy="1828800"/>
          </a:xfrm>
        </p:spPr>
        <p:txBody>
          <a:bodyPr>
            <a:normAutofit fontScale="90000"/>
          </a:bodyPr>
          <a:p>
            <a:pPr algn="ctr"/>
            <a:r>
              <a:rPr dirty="0" sz="3600" lang="en-US" err="1"/>
              <a:t>Biopharmaceutics</a:t>
            </a:r>
            <a:r>
              <a:rPr dirty="0" sz="3600" lang="en-US"/>
              <a:t> and pharmacokinetics </a:t>
            </a:r>
            <a:br>
              <a:rPr dirty="0" sz="7200" lang="en-US"/>
            </a:br>
            <a:r>
              <a:rPr dirty="0" sz="7200" lang="en-US"/>
              <a:t>IV Bolus</a:t>
            </a:r>
            <a:br>
              <a:rPr dirty="0" sz="7200" lang="en-US"/>
            </a:br>
            <a:r>
              <a:rPr dirty="0" sz="3100" lang="en-US">
                <a:solidFill>
                  <a:srgbClr val="C00000"/>
                </a:solidFill>
              </a:rPr>
              <a:t>Blood Data  </a:t>
            </a:r>
          </a:p>
        </p:txBody>
      </p:sp>
      <p:sp>
        <p:nvSpPr>
          <p:cNvPr id="1048589" name="Subtitle 4"/>
          <p:cNvSpPr>
            <a:spLocks noGrp="1"/>
          </p:cNvSpPr>
          <p:nvPr>
            <p:ph type="subTitle" idx="1"/>
          </p:nvPr>
        </p:nvSpPr>
        <p:spPr>
          <a:xfrm>
            <a:off x="533400" y="4005064"/>
            <a:ext cx="7854696" cy="1944216"/>
          </a:xfrm>
        </p:spPr>
        <p:txBody>
          <a:bodyPr>
            <a:normAutofit fontScale="45000" lnSpcReduction="20000"/>
          </a:bodyPr>
          <a:p>
            <a:pPr algn="ctr"/>
            <a:endParaRPr dirty="0" sz="4000" lang="en-US"/>
          </a:p>
          <a:p>
            <a:pPr algn="l"/>
            <a:endParaRPr dirty="0" sz="4000" lang="en-US"/>
          </a:p>
          <a:p>
            <a:pPr algn="l"/>
            <a:r>
              <a:rPr b="1" dirty="0" sz="5100" lang="en-US">
                <a:solidFill>
                  <a:schemeClr val="tx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Suez canal university.</a:t>
            </a:r>
          </a:p>
          <a:p>
            <a:pPr algn="l"/>
            <a:r>
              <a:rPr b="1" dirty="0" sz="5100" lang="en-US">
                <a:solidFill>
                  <a:schemeClr val="tx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Faculty of pharmacy .</a:t>
            </a:r>
          </a:p>
          <a:p>
            <a:pPr algn="l"/>
            <a:r>
              <a:rPr b="1" dirty="0" sz="5100" lang="en-US">
                <a:solidFill>
                  <a:schemeClr val="tx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Pharmaceutics department .</a:t>
            </a:r>
          </a:p>
          <a:p>
            <a:pPr algn="l"/>
            <a:r>
              <a:rPr b="1" dirty="0" sz="5100" lang="en-US">
                <a:solidFill>
                  <a:schemeClr val="tx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Passant M. Al-</a:t>
            </a:r>
            <a:r>
              <a:rPr b="1" dirty="0" sz="5100" lang="en-US" err="1">
                <a:solidFill>
                  <a:schemeClr val="tx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Maghrabi</a:t>
            </a:r>
            <a:endParaRPr dirty="0" sz="510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/>
              <a:t>Total body clearance :</a:t>
            </a:r>
          </a:p>
        </p:txBody>
      </p:sp>
      <p:pic>
        <p:nvPicPr>
          <p:cNvPr id="209716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67544" y="2492896"/>
            <a:ext cx="6467475" cy="324802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8686800" cy="1143000"/>
          </a:xfrm>
        </p:spPr>
        <p:txBody>
          <a:bodyPr/>
          <a:p>
            <a:pPr algn="ctr"/>
            <a:r>
              <a:rPr dirty="0" lang="en-US"/>
              <a:t>Calculation of AUC </a:t>
            </a:r>
          </a:p>
        </p:txBody>
      </p:sp>
      <p:pic>
        <p:nvPicPr>
          <p:cNvPr id="2097163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83568" y="2191544"/>
            <a:ext cx="7272807" cy="4477816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dirty="0"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 1: 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611560" y="1844824"/>
            <a:ext cx="8075240" cy="4713387"/>
          </a:xfrm>
        </p:spPr>
        <p:txBody>
          <a:bodyPr>
            <a:normAutofit/>
          </a:bodyPr>
          <a:p>
            <a:pPr algn="just" rtl="0">
              <a:lnSpc>
                <a:spcPct val="150000"/>
              </a:lnSpc>
              <a:buNone/>
            </a:pPr>
            <a:r>
              <a:rPr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50 Kg woman was given a single IV dose of an antibacterial drug at a dose level of 6 mg/kg . </a:t>
            </a:r>
            <a:br>
              <a:rPr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Blood samples were taken at various time intervals . The concentration of the drug (Cp) was determined in the plasma fraction of each blood sample and the following  data were obtained </a:t>
            </a:r>
            <a:r>
              <a:rPr dirty="0" sz="2800" lang="en-US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536" y="1124744"/>
          <a:ext cx="8291264" cy="475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632"/>
                <a:gridCol w="4145632"/>
              </a:tblGrid>
              <a:tr h="594066">
                <a:tc>
                  <a:txBody>
                    <a:bodyPr/>
                    <a:p>
                      <a:pPr algn="ctr" rtl="1"/>
                      <a:r>
                        <a:rPr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Cp</a:t>
                      </a:r>
                      <a:r>
                        <a:rPr baseline="0"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baseline="0" dirty="0" sz="2400" lang="en-US" err="1">
                          <a:latin typeface="Times New Roman" pitchFamily="18" charset="0"/>
                          <a:cs typeface="Times New Roman" pitchFamily="18" charset="0"/>
                        </a:rPr>
                        <a:t>Ug</a:t>
                      </a:r>
                      <a:r>
                        <a:rPr baseline="0"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 /ml )</a:t>
                      </a:r>
                      <a:endParaRPr dirty="0" sz="2400"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 rtl="1"/>
                      <a:r>
                        <a:rPr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r>
                        <a:rPr baseline="0"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 (hr)</a:t>
                      </a:r>
                      <a:endParaRPr dirty="0" sz="2400"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</a:tc>
              </a:tr>
              <a:tr h="594066">
                <a:tc>
                  <a:txBody>
                    <a:bodyPr/>
                    <a:p>
                      <a:pPr algn="ctr" rtl="1"/>
                      <a:r>
                        <a:rPr b="1"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8.21</a:t>
                      </a:r>
                    </a:p>
                  </a:txBody>
                </a:tc>
                <a:tc>
                  <a:txBody>
                    <a:bodyPr/>
                    <a:p>
                      <a:pPr algn="ctr" rtl="1"/>
                      <a:r>
                        <a:rPr b="1"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0.25</a:t>
                      </a:r>
                    </a:p>
                  </a:txBody>
                </a:tc>
              </a:tr>
              <a:tr h="594066">
                <a:tc>
                  <a:txBody>
                    <a:bodyPr/>
                    <a:p>
                      <a:pPr algn="ctr" rtl="1"/>
                      <a:r>
                        <a:rPr b="1"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7.87</a:t>
                      </a:r>
                    </a:p>
                  </a:txBody>
                </a:tc>
                <a:tc>
                  <a:txBody>
                    <a:bodyPr/>
                    <a:p>
                      <a:pPr algn="ctr" rtl="1"/>
                      <a:r>
                        <a:rPr b="1"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</a:tc>
              </a:tr>
              <a:tr h="594066">
                <a:tc>
                  <a:txBody>
                    <a:bodyPr/>
                    <a:p>
                      <a:pPr algn="ctr" rtl="1"/>
                      <a:r>
                        <a:rPr b="1"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7.23</a:t>
                      </a:r>
                    </a:p>
                  </a:txBody>
                </a:tc>
                <a:tc>
                  <a:txBody>
                    <a:bodyPr/>
                    <a:p>
                      <a:pPr algn="ctr" rtl="1"/>
                      <a:r>
                        <a:rPr b="1"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</a:tc>
              </a:tr>
              <a:tr h="594066">
                <a:tc>
                  <a:txBody>
                    <a:bodyPr/>
                    <a:p>
                      <a:pPr algn="ctr" rtl="1"/>
                      <a:r>
                        <a:rPr b="1"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5.15</a:t>
                      </a:r>
                    </a:p>
                  </a:txBody>
                </a:tc>
                <a:tc>
                  <a:txBody>
                    <a:bodyPr/>
                    <a:p>
                      <a:pPr algn="ctr" rtl="1"/>
                      <a:r>
                        <a:rPr b="1"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</a:tc>
              </a:tr>
              <a:tr h="594066">
                <a:tc>
                  <a:txBody>
                    <a:bodyPr/>
                    <a:p>
                      <a:pPr algn="ctr" rtl="1"/>
                      <a:r>
                        <a:rPr b="1"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3.09</a:t>
                      </a:r>
                    </a:p>
                  </a:txBody>
                </a:tc>
                <a:tc>
                  <a:txBody>
                    <a:bodyPr/>
                    <a:p>
                      <a:pPr algn="ctr" rtl="1"/>
                      <a:r>
                        <a:rPr b="1"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</a:tc>
              </a:tr>
              <a:tr h="594066">
                <a:tc>
                  <a:txBody>
                    <a:bodyPr/>
                    <a:p>
                      <a:pPr algn="ctr" rtl="1"/>
                      <a:r>
                        <a:rPr b="1"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1.11</a:t>
                      </a:r>
                    </a:p>
                  </a:txBody>
                </a:tc>
                <a:tc>
                  <a:txBody>
                    <a:bodyPr/>
                    <a:p>
                      <a:pPr algn="ctr" rtl="1"/>
                      <a:r>
                        <a:rPr b="1"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</a:tc>
              </a:tr>
              <a:tr h="594066">
                <a:tc>
                  <a:txBody>
                    <a:bodyPr/>
                    <a:p>
                      <a:pPr algn="ctr" rtl="1"/>
                      <a:r>
                        <a:rPr b="1"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0.4</a:t>
                      </a:r>
                    </a:p>
                  </a:txBody>
                </a:tc>
                <a:tc>
                  <a:txBody>
                    <a:bodyPr/>
                    <a:p>
                      <a:pPr algn="ctr" rtl="1"/>
                      <a:r>
                        <a:rPr b="1" dirty="0" sz="2400" lang="en-US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19256" cy="5001419"/>
          </a:xfrm>
        </p:spPr>
        <p:txBody>
          <a:bodyPr>
            <a:normAutofit/>
          </a:bodyPr>
          <a:p>
            <a:pPr algn="just" rtl="0">
              <a:buNone/>
            </a:pPr>
            <a:r>
              <a:rPr dirty="0" sz="24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A- what are the values for </a:t>
            </a:r>
            <a:r>
              <a:rPr dirty="0" sz="240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Vd</a:t>
            </a:r>
            <a:r>
              <a:rPr dirty="0" sz="24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,K, t ½ ?</a:t>
            </a:r>
          </a:p>
          <a:p>
            <a:pPr algn="just" rtl="0">
              <a:buNone/>
            </a:pPr>
            <a:endParaRPr dirty="0" sz="24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>
              <a:buNone/>
            </a:pPr>
            <a:r>
              <a:rPr sz="24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B- </a:t>
            </a:r>
            <a:r>
              <a:rPr dirty="0" sz="24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long would it take for 99.9 % of this drug to be eliminated ?</a:t>
            </a:r>
          </a:p>
          <a:p>
            <a:pPr algn="just" rtl="0">
              <a:buNone/>
            </a:pPr>
            <a:endParaRPr dirty="0" sz="24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>
              <a:buNone/>
            </a:pPr>
            <a:r>
              <a:rPr dirty="0" sz="24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D- If the dose of the antibiotic were doubled exactly . What would be the increase in duration of activity ?</a:t>
            </a:r>
          </a:p>
          <a:p>
            <a:pPr algn="just" rtl="0">
              <a:buNone/>
            </a:pPr>
            <a:endParaRPr dirty="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8964488" cy="5703912"/>
          </a:xfrm>
        </p:spPr>
        <p:txBody>
          <a:bodyPr/>
          <a:p>
            <a:endParaRPr dirty="0" lang="en-US"/>
          </a:p>
        </p:txBody>
      </p:sp>
      <p:pic>
        <p:nvPicPr>
          <p:cNvPr id="209715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0"/>
            <a:ext cx="9144000" cy="666936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79512" y="332656"/>
            <a:ext cx="8784975" cy="6192687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23528" y="332656"/>
            <a:ext cx="8307767" cy="612281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5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23528" y="548680"/>
            <a:ext cx="8568952" cy="5919936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6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23528" y="548681"/>
            <a:ext cx="8568951" cy="577592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51520" y="476672"/>
            <a:ext cx="8640960" cy="6048671"/>
          </a:xfrm>
          <a:prstGeom prst="rect"/>
          <a:noFill/>
          <a:ln>
            <a:noFill/>
          </a:ln>
          <a:effectLst/>
        </p:spPr>
      </p:pic>
      <p:pic>
        <p:nvPicPr>
          <p:cNvPr id="2097158" name="Picture 2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2"/>
          <a:srcRect l="23162" t="80271" r="34933" b="-471"/>
          <a:stretch>
            <a:fillRect/>
          </a:stretch>
        </p:blipFill>
        <p:spPr bwMode="auto">
          <a:xfrm>
            <a:off x="251520" y="4365104"/>
            <a:ext cx="2466109" cy="886691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9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79512" y="188640"/>
            <a:ext cx="8784976" cy="6279976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lang="en-US"/>
              <a:t>Apparent volume of distribution </a:t>
            </a:r>
          </a:p>
        </p:txBody>
      </p:sp>
      <p:pic>
        <p:nvPicPr>
          <p:cNvPr id="2097160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15616" y="2348880"/>
            <a:ext cx="7077075" cy="1800200"/>
          </a:xfrm>
          <a:prstGeom prst="rect"/>
          <a:noFill/>
          <a:ln>
            <a:noFill/>
          </a:ln>
          <a:effectLst/>
        </p:spPr>
      </p:pic>
      <p:pic>
        <p:nvPicPr>
          <p:cNvPr id="2097161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286534" y="5013176"/>
            <a:ext cx="2325613" cy="1296144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lastClr="000000" val="windowText"/>
      </a:dk1>
      <a:lt1>
        <a:sysClr lastClr="FFFFFF" val="window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ait</dc:creator>
  <cp:lastModifiedBy>mohamed eltahan</cp:lastModifiedBy>
  <dcterms:created xsi:type="dcterms:W3CDTF">1969-12-31T22:00:00Z</dcterms:created>
  <dcterms:modified xsi:type="dcterms:W3CDTF">2021-10-19T19:02:52Z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77b88985670e43b491697353c9ce1f02</vt:lpwstr>
  </property>
  <property fmtid="{D5CDD505-2E9C-101B-9397-08002B2CF9AE}" pid="3" name="KSOProductBuildVer">
    <vt:lpwstr>3081-11.8.1</vt:lpwstr>
  </property>
</Properties>
</file>