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00" r:id="rId38"/>
    <p:sldId id="301" r:id="rId39"/>
    <p:sldId id="293" r:id="rId40"/>
    <p:sldId id="295" r:id="rId41"/>
    <p:sldId id="29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32CDB2-421E-40A7-B2ED-33B3DC05308F}" type="datetimeFigureOut">
              <a:rPr lang="en-US" smtClean="0"/>
              <a:t>10/28/2020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DA80F-E5EE-4065-9581-6C353FCBC71C}" type="slidenum">
              <a:rPr lang="en-US" smtClean="0"/>
              <a:t>‹#›</a:t>
            </a:fld>
            <a:endParaRPr lang="en-US"/>
          </a:p>
        </p:txBody>
      </p:sp>
    </p:spTree>
    <p:extLst>
      <p:ext uri="{BB962C8B-B14F-4D97-AF65-F5344CB8AC3E}">
        <p14:creationId xmlns:p14="http://schemas.microsoft.com/office/powerpoint/2010/main" val="1195060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subtle differences in values between males and females for these measurements, and these need to be taken into consideration when interpreting the values.</a:t>
            </a:r>
          </a:p>
          <a:p>
            <a:endParaRPr lang="en-US" dirty="0"/>
          </a:p>
        </p:txBody>
      </p:sp>
      <p:sp>
        <p:nvSpPr>
          <p:cNvPr id="4" name="Slide Number Placeholder 3"/>
          <p:cNvSpPr>
            <a:spLocks noGrp="1"/>
          </p:cNvSpPr>
          <p:nvPr>
            <p:ph type="sldNum" sz="quarter" idx="5"/>
          </p:nvPr>
        </p:nvSpPr>
        <p:spPr/>
        <p:txBody>
          <a:bodyPr/>
          <a:lstStyle/>
          <a:p>
            <a:fld id="{61DDA80F-E5EE-4065-9581-6C353FCBC71C}" type="slidenum">
              <a:rPr lang="en-US" smtClean="0"/>
              <a:t>22</a:t>
            </a:fld>
            <a:endParaRPr lang="en-US"/>
          </a:p>
        </p:txBody>
      </p:sp>
    </p:spTree>
    <p:extLst>
      <p:ext uri="{BB962C8B-B14F-4D97-AF65-F5344CB8AC3E}">
        <p14:creationId xmlns:p14="http://schemas.microsoft.com/office/powerpoint/2010/main" val="1726244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4904-C06A-4527-A815-9489C72A0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A52343-ADF7-47F9-A6DB-2B8B4FA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9A7CCC-1D11-4D3B-8E7E-827248C59137}"/>
              </a:ext>
            </a:extLst>
          </p:cNvPr>
          <p:cNvSpPr>
            <a:spLocks noGrp="1"/>
          </p:cNvSpPr>
          <p:nvPr>
            <p:ph type="dt" sz="half" idx="10"/>
          </p:nvPr>
        </p:nvSpPr>
        <p:spPr/>
        <p:txBody>
          <a:bodyPr/>
          <a:lstStyle/>
          <a:p>
            <a:fld id="{B161EA3D-21B0-47A7-B26B-CC955701D1BC}" type="datetimeFigureOut">
              <a:rPr lang="en-US" smtClean="0"/>
              <a:t>10/28/2020</a:t>
            </a:fld>
            <a:endParaRPr lang="en-US"/>
          </a:p>
        </p:txBody>
      </p:sp>
      <p:sp>
        <p:nvSpPr>
          <p:cNvPr id="5" name="Footer Placeholder 4">
            <a:extLst>
              <a:ext uri="{FF2B5EF4-FFF2-40B4-BE49-F238E27FC236}">
                <a16:creationId xmlns:a16="http://schemas.microsoft.com/office/drawing/2014/main" id="{35C88523-691F-4EDA-810D-4444E6E23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AA681-0E1B-47DB-8DC7-4853B14EB81E}"/>
              </a:ext>
            </a:extLst>
          </p:cNvPr>
          <p:cNvSpPr>
            <a:spLocks noGrp="1"/>
          </p:cNvSpPr>
          <p:nvPr>
            <p:ph type="sldNum" sz="quarter" idx="12"/>
          </p:nvPr>
        </p:nvSpPr>
        <p:spPr/>
        <p:txBody>
          <a:bodyPr/>
          <a:lstStyle/>
          <a:p>
            <a:fld id="{5D9693EE-350A-431D-92E5-E2E0EE2F611F}" type="slidenum">
              <a:rPr lang="en-US" smtClean="0"/>
              <a:t>‹#›</a:t>
            </a:fld>
            <a:endParaRPr lang="en-US"/>
          </a:p>
        </p:txBody>
      </p:sp>
    </p:spTree>
    <p:extLst>
      <p:ext uri="{BB962C8B-B14F-4D97-AF65-F5344CB8AC3E}">
        <p14:creationId xmlns:p14="http://schemas.microsoft.com/office/powerpoint/2010/main" val="224540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CCC8-86E5-4BBB-BA29-C15DE3805F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8C508B-6D30-45FD-9858-B72D63B3D7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685F0-77FE-4E13-B9A5-AC1C56B3E3AF}"/>
              </a:ext>
            </a:extLst>
          </p:cNvPr>
          <p:cNvSpPr>
            <a:spLocks noGrp="1"/>
          </p:cNvSpPr>
          <p:nvPr>
            <p:ph type="dt" sz="half" idx="10"/>
          </p:nvPr>
        </p:nvSpPr>
        <p:spPr/>
        <p:txBody>
          <a:bodyPr/>
          <a:lstStyle/>
          <a:p>
            <a:fld id="{B161EA3D-21B0-47A7-B26B-CC955701D1BC}" type="datetimeFigureOut">
              <a:rPr lang="en-US" smtClean="0"/>
              <a:t>10/28/2020</a:t>
            </a:fld>
            <a:endParaRPr lang="en-US"/>
          </a:p>
        </p:txBody>
      </p:sp>
      <p:sp>
        <p:nvSpPr>
          <p:cNvPr id="5" name="Footer Placeholder 4">
            <a:extLst>
              <a:ext uri="{FF2B5EF4-FFF2-40B4-BE49-F238E27FC236}">
                <a16:creationId xmlns:a16="http://schemas.microsoft.com/office/drawing/2014/main" id="{6F2B5DC4-2EFD-4478-87B6-94F5AAC17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69E68-EE06-42AF-812F-4843B32EB471}"/>
              </a:ext>
            </a:extLst>
          </p:cNvPr>
          <p:cNvSpPr>
            <a:spLocks noGrp="1"/>
          </p:cNvSpPr>
          <p:nvPr>
            <p:ph type="sldNum" sz="quarter" idx="12"/>
          </p:nvPr>
        </p:nvSpPr>
        <p:spPr/>
        <p:txBody>
          <a:bodyPr/>
          <a:lstStyle/>
          <a:p>
            <a:fld id="{5D9693EE-350A-431D-92E5-E2E0EE2F611F}" type="slidenum">
              <a:rPr lang="en-US" smtClean="0"/>
              <a:t>‹#›</a:t>
            </a:fld>
            <a:endParaRPr lang="en-US"/>
          </a:p>
        </p:txBody>
      </p:sp>
    </p:spTree>
    <p:extLst>
      <p:ext uri="{BB962C8B-B14F-4D97-AF65-F5344CB8AC3E}">
        <p14:creationId xmlns:p14="http://schemas.microsoft.com/office/powerpoint/2010/main" val="5383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DFDB25-7A8C-4D7F-8488-97B121D58A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11D6AA-9EBE-42FA-9831-199CEC0E85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8FCAE-0E8C-4F93-848B-AD35A0C78B66}"/>
              </a:ext>
            </a:extLst>
          </p:cNvPr>
          <p:cNvSpPr>
            <a:spLocks noGrp="1"/>
          </p:cNvSpPr>
          <p:nvPr>
            <p:ph type="dt" sz="half" idx="10"/>
          </p:nvPr>
        </p:nvSpPr>
        <p:spPr/>
        <p:txBody>
          <a:bodyPr/>
          <a:lstStyle/>
          <a:p>
            <a:fld id="{B161EA3D-21B0-47A7-B26B-CC955701D1BC}" type="datetimeFigureOut">
              <a:rPr lang="en-US" smtClean="0"/>
              <a:t>10/28/2020</a:t>
            </a:fld>
            <a:endParaRPr lang="en-US"/>
          </a:p>
        </p:txBody>
      </p:sp>
      <p:sp>
        <p:nvSpPr>
          <p:cNvPr id="5" name="Footer Placeholder 4">
            <a:extLst>
              <a:ext uri="{FF2B5EF4-FFF2-40B4-BE49-F238E27FC236}">
                <a16:creationId xmlns:a16="http://schemas.microsoft.com/office/drawing/2014/main" id="{FCEA8621-7687-4E82-B47E-BC7672E58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B9580-AEA7-4E6D-91A5-DEAC99485EA5}"/>
              </a:ext>
            </a:extLst>
          </p:cNvPr>
          <p:cNvSpPr>
            <a:spLocks noGrp="1"/>
          </p:cNvSpPr>
          <p:nvPr>
            <p:ph type="sldNum" sz="quarter" idx="12"/>
          </p:nvPr>
        </p:nvSpPr>
        <p:spPr/>
        <p:txBody>
          <a:bodyPr/>
          <a:lstStyle/>
          <a:p>
            <a:fld id="{5D9693EE-350A-431D-92E5-E2E0EE2F611F}" type="slidenum">
              <a:rPr lang="en-US" smtClean="0"/>
              <a:t>‹#›</a:t>
            </a:fld>
            <a:endParaRPr lang="en-US"/>
          </a:p>
        </p:txBody>
      </p:sp>
    </p:spTree>
    <p:extLst>
      <p:ext uri="{BB962C8B-B14F-4D97-AF65-F5344CB8AC3E}">
        <p14:creationId xmlns:p14="http://schemas.microsoft.com/office/powerpoint/2010/main" val="122062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5516-D794-4664-BB41-40BBFD6BD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E50507-62D9-4AB0-B0FC-BCF05A5BA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B448B-4F7C-4C16-A00D-DB456350B06E}"/>
              </a:ext>
            </a:extLst>
          </p:cNvPr>
          <p:cNvSpPr>
            <a:spLocks noGrp="1"/>
          </p:cNvSpPr>
          <p:nvPr>
            <p:ph type="dt" sz="half" idx="10"/>
          </p:nvPr>
        </p:nvSpPr>
        <p:spPr/>
        <p:txBody>
          <a:bodyPr/>
          <a:lstStyle/>
          <a:p>
            <a:fld id="{B161EA3D-21B0-47A7-B26B-CC955701D1BC}" type="datetimeFigureOut">
              <a:rPr lang="en-US" smtClean="0"/>
              <a:t>10/28/2020</a:t>
            </a:fld>
            <a:endParaRPr lang="en-US"/>
          </a:p>
        </p:txBody>
      </p:sp>
      <p:sp>
        <p:nvSpPr>
          <p:cNvPr id="5" name="Footer Placeholder 4">
            <a:extLst>
              <a:ext uri="{FF2B5EF4-FFF2-40B4-BE49-F238E27FC236}">
                <a16:creationId xmlns:a16="http://schemas.microsoft.com/office/drawing/2014/main" id="{C53DD17B-19FD-41DE-9C7E-4CC08515C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52496-C814-436E-B2E3-E7DF3EE7D328}"/>
              </a:ext>
            </a:extLst>
          </p:cNvPr>
          <p:cNvSpPr>
            <a:spLocks noGrp="1"/>
          </p:cNvSpPr>
          <p:nvPr>
            <p:ph type="sldNum" sz="quarter" idx="12"/>
          </p:nvPr>
        </p:nvSpPr>
        <p:spPr/>
        <p:txBody>
          <a:bodyPr/>
          <a:lstStyle/>
          <a:p>
            <a:fld id="{5D9693EE-350A-431D-92E5-E2E0EE2F611F}" type="slidenum">
              <a:rPr lang="en-US" smtClean="0"/>
              <a:t>‹#›</a:t>
            </a:fld>
            <a:endParaRPr lang="en-US"/>
          </a:p>
        </p:txBody>
      </p:sp>
    </p:spTree>
    <p:extLst>
      <p:ext uri="{BB962C8B-B14F-4D97-AF65-F5344CB8AC3E}">
        <p14:creationId xmlns:p14="http://schemas.microsoft.com/office/powerpoint/2010/main" val="239389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7B90-FC16-48BD-AB77-0FD95AE4E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DE686D-2CD5-4D91-8D1E-9A8662A78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FE0A4-8B8B-4F0C-9DB7-C964FB16B23F}"/>
              </a:ext>
            </a:extLst>
          </p:cNvPr>
          <p:cNvSpPr>
            <a:spLocks noGrp="1"/>
          </p:cNvSpPr>
          <p:nvPr>
            <p:ph type="dt" sz="half" idx="10"/>
          </p:nvPr>
        </p:nvSpPr>
        <p:spPr/>
        <p:txBody>
          <a:bodyPr/>
          <a:lstStyle/>
          <a:p>
            <a:fld id="{B161EA3D-21B0-47A7-B26B-CC955701D1BC}" type="datetimeFigureOut">
              <a:rPr lang="en-US" smtClean="0"/>
              <a:t>10/28/2020</a:t>
            </a:fld>
            <a:endParaRPr lang="en-US"/>
          </a:p>
        </p:txBody>
      </p:sp>
      <p:sp>
        <p:nvSpPr>
          <p:cNvPr id="5" name="Footer Placeholder 4">
            <a:extLst>
              <a:ext uri="{FF2B5EF4-FFF2-40B4-BE49-F238E27FC236}">
                <a16:creationId xmlns:a16="http://schemas.microsoft.com/office/drawing/2014/main" id="{670BC3C2-1305-46E7-8D9C-8AC1AA604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B645F-56C5-4683-9AC7-B987A7FD5162}"/>
              </a:ext>
            </a:extLst>
          </p:cNvPr>
          <p:cNvSpPr>
            <a:spLocks noGrp="1"/>
          </p:cNvSpPr>
          <p:nvPr>
            <p:ph type="sldNum" sz="quarter" idx="12"/>
          </p:nvPr>
        </p:nvSpPr>
        <p:spPr/>
        <p:txBody>
          <a:bodyPr/>
          <a:lstStyle/>
          <a:p>
            <a:fld id="{5D9693EE-350A-431D-92E5-E2E0EE2F611F}" type="slidenum">
              <a:rPr lang="en-US" smtClean="0"/>
              <a:t>‹#›</a:t>
            </a:fld>
            <a:endParaRPr lang="en-US"/>
          </a:p>
        </p:txBody>
      </p:sp>
    </p:spTree>
    <p:extLst>
      <p:ext uri="{BB962C8B-B14F-4D97-AF65-F5344CB8AC3E}">
        <p14:creationId xmlns:p14="http://schemas.microsoft.com/office/powerpoint/2010/main" val="10719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9D57-81C6-4503-8CF4-9FB2E84D4F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6877D-57DE-44D4-8687-C3F40036C4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B202F-8E56-4BB2-8373-277726740F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406333-0879-460D-94C4-C5A1B5748B00}"/>
              </a:ext>
            </a:extLst>
          </p:cNvPr>
          <p:cNvSpPr>
            <a:spLocks noGrp="1"/>
          </p:cNvSpPr>
          <p:nvPr>
            <p:ph type="dt" sz="half" idx="10"/>
          </p:nvPr>
        </p:nvSpPr>
        <p:spPr/>
        <p:txBody>
          <a:bodyPr/>
          <a:lstStyle/>
          <a:p>
            <a:fld id="{B161EA3D-21B0-47A7-B26B-CC955701D1BC}" type="datetimeFigureOut">
              <a:rPr lang="en-US" smtClean="0"/>
              <a:t>10/28/2020</a:t>
            </a:fld>
            <a:endParaRPr lang="en-US"/>
          </a:p>
        </p:txBody>
      </p:sp>
      <p:sp>
        <p:nvSpPr>
          <p:cNvPr id="6" name="Footer Placeholder 5">
            <a:extLst>
              <a:ext uri="{FF2B5EF4-FFF2-40B4-BE49-F238E27FC236}">
                <a16:creationId xmlns:a16="http://schemas.microsoft.com/office/drawing/2014/main" id="{D9E756D2-9C13-4A62-9256-064C6EBAD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0321A-12B0-40F8-8F2A-87767378C6A8}"/>
              </a:ext>
            </a:extLst>
          </p:cNvPr>
          <p:cNvSpPr>
            <a:spLocks noGrp="1"/>
          </p:cNvSpPr>
          <p:nvPr>
            <p:ph type="sldNum" sz="quarter" idx="12"/>
          </p:nvPr>
        </p:nvSpPr>
        <p:spPr/>
        <p:txBody>
          <a:bodyPr/>
          <a:lstStyle/>
          <a:p>
            <a:fld id="{5D9693EE-350A-431D-92E5-E2E0EE2F611F}" type="slidenum">
              <a:rPr lang="en-US" smtClean="0"/>
              <a:t>‹#›</a:t>
            </a:fld>
            <a:endParaRPr lang="en-US"/>
          </a:p>
        </p:txBody>
      </p:sp>
    </p:spTree>
    <p:extLst>
      <p:ext uri="{BB962C8B-B14F-4D97-AF65-F5344CB8AC3E}">
        <p14:creationId xmlns:p14="http://schemas.microsoft.com/office/powerpoint/2010/main" val="273249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32ED-C33E-4D5C-94E8-D06DCCDE08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65212A-A1EA-4091-87F0-B15486BD5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2BF85-6E17-4449-A7E2-8E29BB0624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BE7146-A171-458C-A8D8-F7C290703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E33FF-A0D7-47A4-882D-652E2BCB7D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90B432-A9C1-4045-9631-098F5056C686}"/>
              </a:ext>
            </a:extLst>
          </p:cNvPr>
          <p:cNvSpPr>
            <a:spLocks noGrp="1"/>
          </p:cNvSpPr>
          <p:nvPr>
            <p:ph type="dt" sz="half" idx="10"/>
          </p:nvPr>
        </p:nvSpPr>
        <p:spPr/>
        <p:txBody>
          <a:bodyPr/>
          <a:lstStyle/>
          <a:p>
            <a:fld id="{B161EA3D-21B0-47A7-B26B-CC955701D1BC}" type="datetimeFigureOut">
              <a:rPr lang="en-US" smtClean="0"/>
              <a:t>10/28/2020</a:t>
            </a:fld>
            <a:endParaRPr lang="en-US"/>
          </a:p>
        </p:txBody>
      </p:sp>
      <p:sp>
        <p:nvSpPr>
          <p:cNvPr id="8" name="Footer Placeholder 7">
            <a:extLst>
              <a:ext uri="{FF2B5EF4-FFF2-40B4-BE49-F238E27FC236}">
                <a16:creationId xmlns:a16="http://schemas.microsoft.com/office/drawing/2014/main" id="{CD8F8A9D-B5D7-477C-AF97-ECC164A43A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FC08D4-8EC9-42ED-AD15-C860BE2E000D}"/>
              </a:ext>
            </a:extLst>
          </p:cNvPr>
          <p:cNvSpPr>
            <a:spLocks noGrp="1"/>
          </p:cNvSpPr>
          <p:nvPr>
            <p:ph type="sldNum" sz="quarter" idx="12"/>
          </p:nvPr>
        </p:nvSpPr>
        <p:spPr/>
        <p:txBody>
          <a:bodyPr/>
          <a:lstStyle/>
          <a:p>
            <a:fld id="{5D9693EE-350A-431D-92E5-E2E0EE2F611F}" type="slidenum">
              <a:rPr lang="en-US" smtClean="0"/>
              <a:t>‹#›</a:t>
            </a:fld>
            <a:endParaRPr lang="en-US"/>
          </a:p>
        </p:txBody>
      </p:sp>
    </p:spTree>
    <p:extLst>
      <p:ext uri="{BB962C8B-B14F-4D97-AF65-F5344CB8AC3E}">
        <p14:creationId xmlns:p14="http://schemas.microsoft.com/office/powerpoint/2010/main" val="272934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0807-A167-4299-B508-136488FCDC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5EC0F2-3118-4232-B3B3-77B613B08CA3}"/>
              </a:ext>
            </a:extLst>
          </p:cNvPr>
          <p:cNvSpPr>
            <a:spLocks noGrp="1"/>
          </p:cNvSpPr>
          <p:nvPr>
            <p:ph type="dt" sz="half" idx="10"/>
          </p:nvPr>
        </p:nvSpPr>
        <p:spPr/>
        <p:txBody>
          <a:bodyPr/>
          <a:lstStyle/>
          <a:p>
            <a:fld id="{B161EA3D-21B0-47A7-B26B-CC955701D1BC}" type="datetimeFigureOut">
              <a:rPr lang="en-US" smtClean="0"/>
              <a:t>10/28/2020</a:t>
            </a:fld>
            <a:endParaRPr lang="en-US"/>
          </a:p>
        </p:txBody>
      </p:sp>
      <p:sp>
        <p:nvSpPr>
          <p:cNvPr id="4" name="Footer Placeholder 3">
            <a:extLst>
              <a:ext uri="{FF2B5EF4-FFF2-40B4-BE49-F238E27FC236}">
                <a16:creationId xmlns:a16="http://schemas.microsoft.com/office/drawing/2014/main" id="{331D5314-ECF8-4ACE-BF46-1B62342145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41881F-57CA-4E01-96EF-E557BC291042}"/>
              </a:ext>
            </a:extLst>
          </p:cNvPr>
          <p:cNvSpPr>
            <a:spLocks noGrp="1"/>
          </p:cNvSpPr>
          <p:nvPr>
            <p:ph type="sldNum" sz="quarter" idx="12"/>
          </p:nvPr>
        </p:nvSpPr>
        <p:spPr/>
        <p:txBody>
          <a:bodyPr/>
          <a:lstStyle/>
          <a:p>
            <a:fld id="{5D9693EE-350A-431D-92E5-E2E0EE2F611F}" type="slidenum">
              <a:rPr lang="en-US" smtClean="0"/>
              <a:t>‹#›</a:t>
            </a:fld>
            <a:endParaRPr lang="en-US"/>
          </a:p>
        </p:txBody>
      </p:sp>
    </p:spTree>
    <p:extLst>
      <p:ext uri="{BB962C8B-B14F-4D97-AF65-F5344CB8AC3E}">
        <p14:creationId xmlns:p14="http://schemas.microsoft.com/office/powerpoint/2010/main" val="12012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F8F27-3915-4D14-BBE0-0505349E0AEE}"/>
              </a:ext>
            </a:extLst>
          </p:cNvPr>
          <p:cNvSpPr>
            <a:spLocks noGrp="1"/>
          </p:cNvSpPr>
          <p:nvPr>
            <p:ph type="dt" sz="half" idx="10"/>
          </p:nvPr>
        </p:nvSpPr>
        <p:spPr/>
        <p:txBody>
          <a:bodyPr/>
          <a:lstStyle/>
          <a:p>
            <a:fld id="{B161EA3D-21B0-47A7-B26B-CC955701D1BC}" type="datetimeFigureOut">
              <a:rPr lang="en-US" smtClean="0"/>
              <a:t>10/28/2020</a:t>
            </a:fld>
            <a:endParaRPr lang="en-US"/>
          </a:p>
        </p:txBody>
      </p:sp>
      <p:sp>
        <p:nvSpPr>
          <p:cNvPr id="3" name="Footer Placeholder 2">
            <a:extLst>
              <a:ext uri="{FF2B5EF4-FFF2-40B4-BE49-F238E27FC236}">
                <a16:creationId xmlns:a16="http://schemas.microsoft.com/office/drawing/2014/main" id="{1B68CC61-F161-4C15-8196-DA2AD39006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F68B83-A455-46D5-A3FD-7A80C6989909}"/>
              </a:ext>
            </a:extLst>
          </p:cNvPr>
          <p:cNvSpPr>
            <a:spLocks noGrp="1"/>
          </p:cNvSpPr>
          <p:nvPr>
            <p:ph type="sldNum" sz="quarter" idx="12"/>
          </p:nvPr>
        </p:nvSpPr>
        <p:spPr/>
        <p:txBody>
          <a:bodyPr/>
          <a:lstStyle/>
          <a:p>
            <a:fld id="{5D9693EE-350A-431D-92E5-E2E0EE2F611F}" type="slidenum">
              <a:rPr lang="en-US" smtClean="0"/>
              <a:t>‹#›</a:t>
            </a:fld>
            <a:endParaRPr lang="en-US"/>
          </a:p>
        </p:txBody>
      </p:sp>
    </p:spTree>
    <p:extLst>
      <p:ext uri="{BB962C8B-B14F-4D97-AF65-F5344CB8AC3E}">
        <p14:creationId xmlns:p14="http://schemas.microsoft.com/office/powerpoint/2010/main" val="150945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3148-A4AE-4B1A-AEE3-B58DF12E6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B077C-1D20-4715-A92D-977C0AB92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020DE-DE7B-4C8D-84E8-F2174DF60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2FE30-288E-4E7A-BC37-C1C60EFBDF75}"/>
              </a:ext>
            </a:extLst>
          </p:cNvPr>
          <p:cNvSpPr>
            <a:spLocks noGrp="1"/>
          </p:cNvSpPr>
          <p:nvPr>
            <p:ph type="dt" sz="half" idx="10"/>
          </p:nvPr>
        </p:nvSpPr>
        <p:spPr/>
        <p:txBody>
          <a:bodyPr/>
          <a:lstStyle/>
          <a:p>
            <a:fld id="{B161EA3D-21B0-47A7-B26B-CC955701D1BC}" type="datetimeFigureOut">
              <a:rPr lang="en-US" smtClean="0"/>
              <a:t>10/28/2020</a:t>
            </a:fld>
            <a:endParaRPr lang="en-US"/>
          </a:p>
        </p:txBody>
      </p:sp>
      <p:sp>
        <p:nvSpPr>
          <p:cNvPr id="6" name="Footer Placeholder 5">
            <a:extLst>
              <a:ext uri="{FF2B5EF4-FFF2-40B4-BE49-F238E27FC236}">
                <a16:creationId xmlns:a16="http://schemas.microsoft.com/office/drawing/2014/main" id="{06C835F1-64BA-46FA-9660-5EB45C6F48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7CC48-8579-4332-BED9-AEF9178167EB}"/>
              </a:ext>
            </a:extLst>
          </p:cNvPr>
          <p:cNvSpPr>
            <a:spLocks noGrp="1"/>
          </p:cNvSpPr>
          <p:nvPr>
            <p:ph type="sldNum" sz="quarter" idx="12"/>
          </p:nvPr>
        </p:nvSpPr>
        <p:spPr/>
        <p:txBody>
          <a:bodyPr/>
          <a:lstStyle/>
          <a:p>
            <a:fld id="{5D9693EE-350A-431D-92E5-E2E0EE2F611F}" type="slidenum">
              <a:rPr lang="en-US" smtClean="0"/>
              <a:t>‹#›</a:t>
            </a:fld>
            <a:endParaRPr lang="en-US"/>
          </a:p>
        </p:txBody>
      </p:sp>
    </p:spTree>
    <p:extLst>
      <p:ext uri="{BB962C8B-B14F-4D97-AF65-F5344CB8AC3E}">
        <p14:creationId xmlns:p14="http://schemas.microsoft.com/office/powerpoint/2010/main" val="298869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6E62-E7AE-43DA-B309-55A13612D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107EFF-711B-40B7-B714-858C2A5B9B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766143-1B76-44FE-BA6F-3EF07A4D5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A892C-4323-4F88-83A2-18BD65DFA53F}"/>
              </a:ext>
            </a:extLst>
          </p:cNvPr>
          <p:cNvSpPr>
            <a:spLocks noGrp="1"/>
          </p:cNvSpPr>
          <p:nvPr>
            <p:ph type="dt" sz="half" idx="10"/>
          </p:nvPr>
        </p:nvSpPr>
        <p:spPr/>
        <p:txBody>
          <a:bodyPr/>
          <a:lstStyle/>
          <a:p>
            <a:fld id="{B161EA3D-21B0-47A7-B26B-CC955701D1BC}" type="datetimeFigureOut">
              <a:rPr lang="en-US" smtClean="0"/>
              <a:t>10/28/2020</a:t>
            </a:fld>
            <a:endParaRPr lang="en-US"/>
          </a:p>
        </p:txBody>
      </p:sp>
      <p:sp>
        <p:nvSpPr>
          <p:cNvPr id="6" name="Footer Placeholder 5">
            <a:extLst>
              <a:ext uri="{FF2B5EF4-FFF2-40B4-BE49-F238E27FC236}">
                <a16:creationId xmlns:a16="http://schemas.microsoft.com/office/drawing/2014/main" id="{B0438F4C-BB1D-42C3-88F1-AFBBA3E96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77BD2-343F-436C-9DDB-26D28813EEAE}"/>
              </a:ext>
            </a:extLst>
          </p:cNvPr>
          <p:cNvSpPr>
            <a:spLocks noGrp="1"/>
          </p:cNvSpPr>
          <p:nvPr>
            <p:ph type="sldNum" sz="quarter" idx="12"/>
          </p:nvPr>
        </p:nvSpPr>
        <p:spPr/>
        <p:txBody>
          <a:bodyPr/>
          <a:lstStyle/>
          <a:p>
            <a:fld id="{5D9693EE-350A-431D-92E5-E2E0EE2F611F}" type="slidenum">
              <a:rPr lang="en-US" smtClean="0"/>
              <a:t>‹#›</a:t>
            </a:fld>
            <a:endParaRPr lang="en-US"/>
          </a:p>
        </p:txBody>
      </p:sp>
    </p:spTree>
    <p:extLst>
      <p:ext uri="{BB962C8B-B14F-4D97-AF65-F5344CB8AC3E}">
        <p14:creationId xmlns:p14="http://schemas.microsoft.com/office/powerpoint/2010/main" val="343461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9C16C-56EB-451A-A943-F23C59625A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0FEBD7-49F8-4CB7-B2F9-FFC24FBEE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5B92-7DB5-46E4-8DA4-A76FCC73A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1EA3D-21B0-47A7-B26B-CC955701D1BC}" type="datetimeFigureOut">
              <a:rPr lang="en-US" smtClean="0"/>
              <a:t>10/28/2020</a:t>
            </a:fld>
            <a:endParaRPr lang="en-US"/>
          </a:p>
        </p:txBody>
      </p:sp>
      <p:sp>
        <p:nvSpPr>
          <p:cNvPr id="5" name="Footer Placeholder 4">
            <a:extLst>
              <a:ext uri="{FF2B5EF4-FFF2-40B4-BE49-F238E27FC236}">
                <a16:creationId xmlns:a16="http://schemas.microsoft.com/office/drawing/2014/main" id="{0D9BDC33-B328-44E9-B143-E27E6E28E5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9C2C36-8053-4A4C-8189-B6C5513F2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693EE-350A-431D-92E5-E2E0EE2F611F}" type="slidenum">
              <a:rPr lang="en-US" smtClean="0"/>
              <a:t>‹#›</a:t>
            </a:fld>
            <a:endParaRPr lang="en-US"/>
          </a:p>
        </p:txBody>
      </p:sp>
    </p:spTree>
    <p:extLst>
      <p:ext uri="{BB962C8B-B14F-4D97-AF65-F5344CB8AC3E}">
        <p14:creationId xmlns:p14="http://schemas.microsoft.com/office/powerpoint/2010/main" val="3439164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EFD1-ACC9-46D3-A614-C26E38E4C868}"/>
              </a:ext>
            </a:extLst>
          </p:cNvPr>
          <p:cNvSpPr>
            <a:spLocks noGrp="1"/>
          </p:cNvSpPr>
          <p:nvPr>
            <p:ph type="ctrTitle"/>
          </p:nvPr>
        </p:nvSpPr>
        <p:spPr/>
        <p:txBody>
          <a:bodyPr/>
          <a:lstStyle/>
          <a:p>
            <a:r>
              <a:rPr lang="en-US" dirty="0"/>
              <a:t> Interpretation of Laboratory Data</a:t>
            </a:r>
          </a:p>
        </p:txBody>
      </p:sp>
      <p:sp>
        <p:nvSpPr>
          <p:cNvPr id="3" name="Subtitle 2">
            <a:extLst>
              <a:ext uri="{FF2B5EF4-FFF2-40B4-BE49-F238E27FC236}">
                <a16:creationId xmlns:a16="http://schemas.microsoft.com/office/drawing/2014/main" id="{3D87776B-4218-4B2F-9B58-56CE3EE253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85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7098-6A48-48BA-B90D-D16C771A8E2F}"/>
              </a:ext>
            </a:extLst>
          </p:cNvPr>
          <p:cNvSpPr>
            <a:spLocks noGrp="1"/>
          </p:cNvSpPr>
          <p:nvPr>
            <p:ph type="title"/>
          </p:nvPr>
        </p:nvSpPr>
        <p:spPr/>
        <p:txBody>
          <a:bodyPr/>
          <a:lstStyle/>
          <a:p>
            <a:r>
              <a:rPr lang="en-US" dirty="0"/>
              <a:t>Hyperkalemia</a:t>
            </a:r>
          </a:p>
        </p:txBody>
      </p:sp>
      <p:sp>
        <p:nvSpPr>
          <p:cNvPr id="3" name="Content Placeholder 2">
            <a:extLst>
              <a:ext uri="{FF2B5EF4-FFF2-40B4-BE49-F238E27FC236}">
                <a16:creationId xmlns:a16="http://schemas.microsoft.com/office/drawing/2014/main" id="{3DA3C855-BEB4-41C7-84A4-625B5B3B818E}"/>
              </a:ext>
            </a:extLst>
          </p:cNvPr>
          <p:cNvSpPr>
            <a:spLocks noGrp="1"/>
          </p:cNvSpPr>
          <p:nvPr>
            <p:ph idx="1"/>
          </p:nvPr>
        </p:nvSpPr>
        <p:spPr>
          <a:xfrm>
            <a:off x="838200" y="1825625"/>
            <a:ext cx="10515600" cy="4667250"/>
          </a:xfrm>
        </p:spPr>
        <p:txBody>
          <a:bodyPr>
            <a:normAutofit/>
          </a:bodyPr>
          <a:lstStyle/>
          <a:p>
            <a:r>
              <a:rPr lang="fr-FR" dirty="0"/>
              <a:t>K+ concentration </a:t>
            </a:r>
            <a:r>
              <a:rPr lang="fr-FR" b="1" dirty="0">
                <a:solidFill>
                  <a:srgbClr val="FF0000"/>
                </a:solidFill>
              </a:rPr>
              <a:t>&gt;5 mEq/L</a:t>
            </a:r>
          </a:p>
          <a:p>
            <a:endParaRPr lang="fr-FR" b="1" dirty="0">
              <a:solidFill>
                <a:srgbClr val="FF0000"/>
              </a:solidFill>
            </a:endParaRPr>
          </a:p>
          <a:p>
            <a:r>
              <a:rPr lang="fr-FR" b="1" dirty="0"/>
              <a:t>Causes of </a:t>
            </a:r>
            <a:r>
              <a:rPr lang="fr-FR" b="1" dirty="0" err="1">
                <a:solidFill>
                  <a:srgbClr val="FF0000"/>
                </a:solidFill>
              </a:rPr>
              <a:t>hyperkalemia</a:t>
            </a:r>
            <a:r>
              <a:rPr lang="fr-FR" b="1" dirty="0">
                <a:solidFill>
                  <a:srgbClr val="FF0000"/>
                </a:solidFill>
              </a:rPr>
              <a:t> </a:t>
            </a:r>
            <a:r>
              <a:rPr lang="fr-FR" b="1" dirty="0" err="1"/>
              <a:t>include</a:t>
            </a:r>
            <a:r>
              <a:rPr lang="fr-FR" b="1" dirty="0"/>
              <a:t> </a:t>
            </a:r>
          </a:p>
          <a:p>
            <a:endParaRPr lang="fr-FR" b="1" dirty="0">
              <a:solidFill>
                <a:srgbClr val="FF0000"/>
              </a:solidFill>
            </a:endParaRPr>
          </a:p>
          <a:p>
            <a:pPr marL="514350" indent="-514350">
              <a:buFont typeface="+mj-lt"/>
              <a:buAutoNum type="arabicPeriod"/>
            </a:pPr>
            <a:r>
              <a:rPr lang="fr-FR" b="1" dirty="0"/>
              <a:t>Acidosis</a:t>
            </a:r>
          </a:p>
          <a:p>
            <a:pPr marL="514350" indent="-514350">
              <a:buFont typeface="+mj-lt"/>
              <a:buAutoNum type="arabicPeriod"/>
            </a:pPr>
            <a:r>
              <a:rPr lang="fr-FR" b="1" dirty="0" err="1"/>
              <a:t>Renal</a:t>
            </a:r>
            <a:r>
              <a:rPr lang="fr-FR" b="1" dirty="0"/>
              <a:t> </a:t>
            </a:r>
            <a:r>
              <a:rPr lang="fr-FR" b="1" dirty="0" err="1"/>
              <a:t>failure</a:t>
            </a:r>
            <a:endParaRPr lang="fr-FR" b="1" dirty="0"/>
          </a:p>
          <a:p>
            <a:pPr marL="514350" indent="-514350">
              <a:buFont typeface="+mj-lt"/>
              <a:buAutoNum type="arabicPeriod"/>
            </a:pPr>
            <a:r>
              <a:rPr lang="fr-FR" b="1" dirty="0"/>
              <a:t>Certain </a:t>
            </a:r>
            <a:r>
              <a:rPr lang="fr-FR" b="1" dirty="0" err="1"/>
              <a:t>drugs</a:t>
            </a:r>
            <a:r>
              <a:rPr lang="fr-FR" b="1" dirty="0"/>
              <a:t>, like </a:t>
            </a:r>
            <a:r>
              <a:rPr lang="fr-FR" b="1" dirty="0" err="1"/>
              <a:t>angiotensin</a:t>
            </a:r>
            <a:r>
              <a:rPr lang="fr-FR" b="1" dirty="0"/>
              <a:t> </a:t>
            </a:r>
            <a:r>
              <a:rPr lang="fr-FR" b="1" dirty="0" err="1"/>
              <a:t>converting</a:t>
            </a:r>
            <a:r>
              <a:rPr lang="fr-FR" b="1" dirty="0"/>
              <a:t> enzyme </a:t>
            </a:r>
            <a:r>
              <a:rPr lang="fr-FR" b="1" dirty="0" err="1"/>
              <a:t>inhibitors</a:t>
            </a:r>
            <a:r>
              <a:rPr lang="fr-FR" b="1" dirty="0"/>
              <a:t> (</a:t>
            </a:r>
            <a:r>
              <a:rPr lang="fr-FR" b="1" dirty="0" err="1"/>
              <a:t>ACEIs</a:t>
            </a:r>
            <a:r>
              <a:rPr lang="fr-FR" b="1" dirty="0"/>
              <a:t>) </a:t>
            </a:r>
          </a:p>
          <a:p>
            <a:pPr marL="514350" indent="-514350">
              <a:buFont typeface="+mj-lt"/>
              <a:buAutoNum type="arabicPeriod"/>
            </a:pPr>
            <a:r>
              <a:rPr lang="fr-FR" b="1" dirty="0"/>
              <a:t>Potassium </a:t>
            </a:r>
            <a:r>
              <a:rPr lang="fr-FR" b="1" dirty="0" err="1"/>
              <a:t>sparing</a:t>
            </a:r>
            <a:r>
              <a:rPr lang="fr-FR" b="1" dirty="0"/>
              <a:t> </a:t>
            </a:r>
            <a:r>
              <a:rPr lang="fr-FR" b="1" dirty="0" err="1"/>
              <a:t>diuretics</a:t>
            </a:r>
            <a:r>
              <a:rPr lang="fr-FR" b="1" dirty="0"/>
              <a:t>.</a:t>
            </a:r>
          </a:p>
          <a:p>
            <a:endParaRPr lang="en-US" dirty="0"/>
          </a:p>
        </p:txBody>
      </p:sp>
    </p:spTree>
    <p:extLst>
      <p:ext uri="{BB962C8B-B14F-4D97-AF65-F5344CB8AC3E}">
        <p14:creationId xmlns:p14="http://schemas.microsoft.com/office/powerpoint/2010/main" val="414976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946D-FAD1-4757-BA05-986AD8AD277C}"/>
              </a:ext>
            </a:extLst>
          </p:cNvPr>
          <p:cNvSpPr>
            <a:spLocks noGrp="1"/>
          </p:cNvSpPr>
          <p:nvPr>
            <p:ph type="title"/>
          </p:nvPr>
        </p:nvSpPr>
        <p:spPr/>
        <p:txBody>
          <a:bodyPr/>
          <a:lstStyle/>
          <a:p>
            <a:r>
              <a:rPr lang="en-US" dirty="0"/>
              <a:t>3) Chloride</a:t>
            </a:r>
          </a:p>
        </p:txBody>
      </p:sp>
      <p:sp>
        <p:nvSpPr>
          <p:cNvPr id="3" name="Content Placeholder 2">
            <a:extLst>
              <a:ext uri="{FF2B5EF4-FFF2-40B4-BE49-F238E27FC236}">
                <a16:creationId xmlns:a16="http://schemas.microsoft.com/office/drawing/2014/main" id="{82AC0F2F-ACD9-498E-B910-E3AB065A6D61}"/>
              </a:ext>
            </a:extLst>
          </p:cNvPr>
          <p:cNvSpPr>
            <a:spLocks noGrp="1"/>
          </p:cNvSpPr>
          <p:nvPr>
            <p:ph idx="1"/>
          </p:nvPr>
        </p:nvSpPr>
        <p:spPr>
          <a:xfrm>
            <a:off x="838200" y="1825625"/>
            <a:ext cx="10515600" cy="4667250"/>
          </a:xfrm>
        </p:spPr>
        <p:txBody>
          <a:bodyPr/>
          <a:lstStyle/>
          <a:p>
            <a:r>
              <a:rPr lang="en-US" b="1" u="sng" dirty="0">
                <a:solidFill>
                  <a:srgbClr val="FF0000"/>
                </a:solidFill>
              </a:rPr>
              <a:t>Chloride</a:t>
            </a:r>
            <a:r>
              <a:rPr lang="en-US" dirty="0"/>
              <a:t> is the principal extracellular anion which functions to serve a passive role in the maintenance of fluid balance and Acid-base balance, by having an inverse relationship with </a:t>
            </a:r>
            <a:r>
              <a:rPr lang="en-US" b="1" u="sng" dirty="0">
                <a:solidFill>
                  <a:srgbClr val="FF0000"/>
                </a:solidFill>
              </a:rPr>
              <a:t>bicarbonate</a:t>
            </a:r>
            <a:r>
              <a:rPr lang="en-US" dirty="0"/>
              <a:t>.</a:t>
            </a:r>
          </a:p>
          <a:p>
            <a:endParaRPr lang="en-US" dirty="0"/>
          </a:p>
          <a:p>
            <a:endParaRPr lang="en-US" dirty="0"/>
          </a:p>
          <a:p>
            <a:r>
              <a:rPr lang="en-US" b="1" u="sng" dirty="0">
                <a:solidFill>
                  <a:srgbClr val="FF0000"/>
                </a:solidFill>
              </a:rPr>
              <a:t>Normal values: </a:t>
            </a:r>
            <a:r>
              <a:rPr lang="en-US" dirty="0"/>
              <a:t>96 -106 </a:t>
            </a:r>
            <a:r>
              <a:rPr lang="en-US" dirty="0" err="1"/>
              <a:t>mEq</a:t>
            </a:r>
            <a:r>
              <a:rPr lang="en-US" dirty="0"/>
              <a:t>/L.</a:t>
            </a:r>
          </a:p>
          <a:p>
            <a:endParaRPr lang="en-US" dirty="0"/>
          </a:p>
          <a:p>
            <a:r>
              <a:rPr lang="en-US" dirty="0"/>
              <a:t>Any deviations in normal values are a sign of </a:t>
            </a:r>
            <a:r>
              <a:rPr lang="en-US" b="1" u="sng" dirty="0">
                <a:solidFill>
                  <a:srgbClr val="FF0000"/>
                </a:solidFill>
              </a:rPr>
              <a:t>fluid</a:t>
            </a:r>
            <a:r>
              <a:rPr lang="en-US" dirty="0"/>
              <a:t> or </a:t>
            </a:r>
            <a:r>
              <a:rPr lang="en-US" b="1" u="sng" dirty="0">
                <a:solidFill>
                  <a:srgbClr val="FF0000"/>
                </a:solidFill>
              </a:rPr>
              <a:t>acid-base balance disorder</a:t>
            </a:r>
            <a:r>
              <a:rPr lang="en-US" dirty="0"/>
              <a:t>, such as metabolic acidosis, respiratory alkalosis, or prolonged </a:t>
            </a:r>
            <a:r>
              <a:rPr lang="en-US" b="1" u="sng" dirty="0">
                <a:solidFill>
                  <a:srgbClr val="FF0000"/>
                </a:solidFill>
              </a:rPr>
              <a:t>vomiting</a:t>
            </a:r>
            <a:r>
              <a:rPr lang="en-US" dirty="0"/>
              <a:t>.</a:t>
            </a:r>
          </a:p>
        </p:txBody>
      </p:sp>
      <p:pic>
        <p:nvPicPr>
          <p:cNvPr id="4" name="Picture 3">
            <a:extLst>
              <a:ext uri="{FF2B5EF4-FFF2-40B4-BE49-F238E27FC236}">
                <a16:creationId xmlns:a16="http://schemas.microsoft.com/office/drawing/2014/main" id="{E647DE5B-6D7B-4CB9-9EAF-DDB40D9B1418}"/>
              </a:ext>
            </a:extLst>
          </p:cNvPr>
          <p:cNvPicPr>
            <a:picLocks noChangeAspect="1"/>
          </p:cNvPicPr>
          <p:nvPr/>
        </p:nvPicPr>
        <p:blipFill rotWithShape="1">
          <a:blip r:embed="rId2"/>
          <a:srcRect l="28580" t="14810" r="29674" b="33813"/>
          <a:stretch/>
        </p:blipFill>
        <p:spPr>
          <a:xfrm>
            <a:off x="10283484" y="2387990"/>
            <a:ext cx="1837006" cy="2747963"/>
          </a:xfrm>
          <a:prstGeom prst="rect">
            <a:avLst/>
          </a:prstGeom>
        </p:spPr>
      </p:pic>
    </p:spTree>
    <p:extLst>
      <p:ext uri="{BB962C8B-B14F-4D97-AF65-F5344CB8AC3E}">
        <p14:creationId xmlns:p14="http://schemas.microsoft.com/office/powerpoint/2010/main" val="61285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8C21-473A-4A0E-BA60-AB7DE773EEEB}"/>
              </a:ext>
            </a:extLst>
          </p:cNvPr>
          <p:cNvSpPr>
            <a:spLocks noGrp="1"/>
          </p:cNvSpPr>
          <p:nvPr>
            <p:ph type="title"/>
          </p:nvPr>
        </p:nvSpPr>
        <p:spPr/>
        <p:txBody>
          <a:bodyPr/>
          <a:lstStyle/>
          <a:p>
            <a:r>
              <a:rPr lang="en-US" dirty="0"/>
              <a:t>4) Calcium</a:t>
            </a:r>
          </a:p>
        </p:txBody>
      </p:sp>
      <p:sp>
        <p:nvSpPr>
          <p:cNvPr id="3" name="Content Placeholder 2">
            <a:extLst>
              <a:ext uri="{FF2B5EF4-FFF2-40B4-BE49-F238E27FC236}">
                <a16:creationId xmlns:a16="http://schemas.microsoft.com/office/drawing/2014/main" id="{9017CF0D-EEBA-43A4-B36D-66B0325FCBC7}"/>
              </a:ext>
            </a:extLst>
          </p:cNvPr>
          <p:cNvSpPr>
            <a:spLocks noGrp="1"/>
          </p:cNvSpPr>
          <p:nvPr>
            <p:ph idx="1"/>
          </p:nvPr>
        </p:nvSpPr>
        <p:spPr>
          <a:xfrm>
            <a:off x="838199" y="1825624"/>
            <a:ext cx="11175609" cy="4856529"/>
          </a:xfrm>
        </p:spPr>
        <p:txBody>
          <a:bodyPr/>
          <a:lstStyle/>
          <a:p>
            <a:r>
              <a:rPr lang="en-US" b="1" u="sng" dirty="0">
                <a:solidFill>
                  <a:srgbClr val="FF0000"/>
                </a:solidFill>
              </a:rPr>
              <a:t>Normal serum </a:t>
            </a:r>
            <a:r>
              <a:rPr lang="en-US" dirty="0"/>
              <a:t>8.5 - 10.5 mg/dL (includes ionized calcium and calcium bound to protein, primarily albumin, and ions)</a:t>
            </a:r>
          </a:p>
          <a:p>
            <a:endParaRPr lang="en-US" dirty="0"/>
          </a:p>
          <a:p>
            <a:r>
              <a:rPr lang="en-US" b="1" u="sng" dirty="0">
                <a:solidFill>
                  <a:srgbClr val="FF0000"/>
                </a:solidFill>
              </a:rPr>
              <a:t>Ionized calcium: </a:t>
            </a:r>
            <a:r>
              <a:rPr lang="en-US" dirty="0"/>
              <a:t>4.4-5.3 mg/dL</a:t>
            </a:r>
          </a:p>
          <a:p>
            <a:endParaRPr lang="en-US" dirty="0"/>
          </a:p>
          <a:p>
            <a:r>
              <a:rPr lang="en-US" dirty="0"/>
              <a:t>Normal levels maintained by </a:t>
            </a:r>
            <a:r>
              <a:rPr lang="en-US" b="1" u="sng" dirty="0">
                <a:solidFill>
                  <a:srgbClr val="FF0000"/>
                </a:solidFill>
              </a:rPr>
              <a:t>hormonal regulation </a:t>
            </a:r>
            <a:r>
              <a:rPr lang="en-US" dirty="0"/>
              <a:t>using skeletal reserves</a:t>
            </a:r>
          </a:p>
          <a:p>
            <a:endParaRPr lang="en-US" dirty="0"/>
          </a:p>
          <a:p>
            <a:r>
              <a:rPr lang="en-US" dirty="0"/>
              <a:t> </a:t>
            </a:r>
            <a:r>
              <a:rPr lang="en-US" b="1" u="sng" dirty="0">
                <a:solidFill>
                  <a:srgbClr val="FF0000"/>
                </a:solidFill>
              </a:rPr>
              <a:t>Ionized calcium </a:t>
            </a:r>
            <a:r>
              <a:rPr lang="en-US" dirty="0"/>
              <a:t>is more accurate, especially in patients with </a:t>
            </a:r>
            <a:r>
              <a:rPr lang="en-US" b="1" u="sng" dirty="0">
                <a:solidFill>
                  <a:srgbClr val="FF0000"/>
                </a:solidFill>
              </a:rPr>
              <a:t>hypoalbuminemia</a:t>
            </a:r>
            <a:r>
              <a:rPr lang="en-US" dirty="0"/>
              <a:t>; evaluate before repleting Ca2+</a:t>
            </a:r>
          </a:p>
          <a:p>
            <a:endParaRPr lang="en-US" dirty="0"/>
          </a:p>
        </p:txBody>
      </p:sp>
      <p:pic>
        <p:nvPicPr>
          <p:cNvPr id="5" name="Picture 4">
            <a:extLst>
              <a:ext uri="{FF2B5EF4-FFF2-40B4-BE49-F238E27FC236}">
                <a16:creationId xmlns:a16="http://schemas.microsoft.com/office/drawing/2014/main" id="{A7F087AA-4024-4806-8C83-A493F6CB96D8}"/>
              </a:ext>
            </a:extLst>
          </p:cNvPr>
          <p:cNvPicPr>
            <a:picLocks noChangeAspect="1"/>
          </p:cNvPicPr>
          <p:nvPr/>
        </p:nvPicPr>
        <p:blipFill>
          <a:blip r:embed="rId2"/>
          <a:stretch>
            <a:fillRect/>
          </a:stretch>
        </p:blipFill>
        <p:spPr>
          <a:xfrm>
            <a:off x="9992750" y="25324"/>
            <a:ext cx="2021058" cy="1800300"/>
          </a:xfrm>
          <a:prstGeom prst="rect">
            <a:avLst/>
          </a:prstGeom>
        </p:spPr>
      </p:pic>
    </p:spTree>
    <p:extLst>
      <p:ext uri="{BB962C8B-B14F-4D97-AF65-F5344CB8AC3E}">
        <p14:creationId xmlns:p14="http://schemas.microsoft.com/office/powerpoint/2010/main" val="1360229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3765-8094-4D86-81F1-EBFC346C6338}"/>
              </a:ext>
            </a:extLst>
          </p:cNvPr>
          <p:cNvSpPr>
            <a:spLocks noGrp="1"/>
          </p:cNvSpPr>
          <p:nvPr>
            <p:ph type="title"/>
          </p:nvPr>
        </p:nvSpPr>
        <p:spPr/>
        <p:txBody>
          <a:bodyPr/>
          <a:lstStyle/>
          <a:p>
            <a:r>
              <a:rPr lang="en-US" dirty="0"/>
              <a:t>Hypocalcemia</a:t>
            </a:r>
          </a:p>
        </p:txBody>
      </p:sp>
      <p:sp>
        <p:nvSpPr>
          <p:cNvPr id="3" name="Content Placeholder 2">
            <a:extLst>
              <a:ext uri="{FF2B5EF4-FFF2-40B4-BE49-F238E27FC236}">
                <a16:creationId xmlns:a16="http://schemas.microsoft.com/office/drawing/2014/main" id="{13A2F38E-3C1C-4B41-AAF8-D3D9EEA58407}"/>
              </a:ext>
            </a:extLst>
          </p:cNvPr>
          <p:cNvSpPr>
            <a:spLocks noGrp="1"/>
          </p:cNvSpPr>
          <p:nvPr>
            <p:ph idx="1"/>
          </p:nvPr>
        </p:nvSpPr>
        <p:spPr>
          <a:xfrm>
            <a:off x="838200" y="1825625"/>
            <a:ext cx="10515600" cy="4667250"/>
          </a:xfrm>
        </p:spPr>
        <p:txBody>
          <a:bodyPr/>
          <a:lstStyle/>
          <a:p>
            <a:r>
              <a:rPr lang="en-US" dirty="0"/>
              <a:t>Serum calcium </a:t>
            </a:r>
            <a:r>
              <a:rPr lang="en-US" b="1" u="sng" dirty="0">
                <a:solidFill>
                  <a:srgbClr val="FF0000"/>
                </a:solidFill>
              </a:rPr>
              <a:t>&lt;8.5 mg/dL</a:t>
            </a:r>
            <a:r>
              <a:rPr lang="en-US" dirty="0"/>
              <a:t>; ionized Ca2+ </a:t>
            </a:r>
            <a:r>
              <a:rPr lang="en-US" b="1" u="sng" dirty="0">
                <a:solidFill>
                  <a:srgbClr val="FF0000"/>
                </a:solidFill>
              </a:rPr>
              <a:t>&lt;4.4 mg/dL</a:t>
            </a:r>
          </a:p>
          <a:p>
            <a:endParaRPr lang="en-US" b="1" u="sng" dirty="0">
              <a:solidFill>
                <a:srgbClr val="FF0000"/>
              </a:solidFill>
            </a:endParaRPr>
          </a:p>
          <a:p>
            <a:r>
              <a:rPr lang="en-US" b="1" u="sng" dirty="0">
                <a:solidFill>
                  <a:srgbClr val="FF0000"/>
                </a:solidFill>
              </a:rPr>
              <a:t>Causes of hypocalcemia :</a:t>
            </a:r>
          </a:p>
          <a:p>
            <a:pPr marL="514350" indent="-514350">
              <a:buFont typeface="+mj-lt"/>
              <a:buAutoNum type="arabicPeriod"/>
            </a:pPr>
            <a:r>
              <a:rPr lang="en-US" dirty="0"/>
              <a:t>Hypoalbuminemia                                                         </a:t>
            </a:r>
          </a:p>
          <a:p>
            <a:pPr marL="514350" indent="-514350">
              <a:buFont typeface="+mj-lt"/>
              <a:buAutoNum type="arabicPeriod"/>
            </a:pPr>
            <a:r>
              <a:rPr lang="en-US" dirty="0"/>
              <a:t>Hypoparathyroidism</a:t>
            </a:r>
          </a:p>
          <a:p>
            <a:pPr marL="514350" indent="-514350">
              <a:buFont typeface="+mj-lt"/>
              <a:buAutoNum type="arabicPeriod"/>
            </a:pPr>
            <a:r>
              <a:rPr lang="en-US" dirty="0"/>
              <a:t>Hypomagnesemia</a:t>
            </a:r>
          </a:p>
          <a:p>
            <a:pPr marL="514350" indent="-514350">
              <a:buFont typeface="+mj-lt"/>
              <a:buAutoNum type="arabicPeriod"/>
            </a:pPr>
            <a:r>
              <a:rPr lang="en-US" dirty="0"/>
              <a:t>Renal failure, renal tubular necrosis</a:t>
            </a:r>
          </a:p>
          <a:p>
            <a:pPr marL="514350" indent="-514350">
              <a:buFont typeface="+mj-lt"/>
              <a:buAutoNum type="arabicPeriod"/>
            </a:pPr>
            <a:r>
              <a:rPr lang="en-US" dirty="0"/>
              <a:t>Vitamin D deficiency or impaired metabolism</a:t>
            </a:r>
          </a:p>
          <a:p>
            <a:endParaRPr lang="en-US" dirty="0"/>
          </a:p>
        </p:txBody>
      </p:sp>
    </p:spTree>
    <p:extLst>
      <p:ext uri="{BB962C8B-B14F-4D97-AF65-F5344CB8AC3E}">
        <p14:creationId xmlns:p14="http://schemas.microsoft.com/office/powerpoint/2010/main" val="1161613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3405-2714-4085-9D2C-C748592676C7}"/>
              </a:ext>
            </a:extLst>
          </p:cNvPr>
          <p:cNvSpPr>
            <a:spLocks noGrp="1"/>
          </p:cNvSpPr>
          <p:nvPr>
            <p:ph type="title"/>
          </p:nvPr>
        </p:nvSpPr>
        <p:spPr/>
        <p:txBody>
          <a:bodyPr/>
          <a:lstStyle/>
          <a:p>
            <a:r>
              <a:rPr lang="en-US" dirty="0"/>
              <a:t>Hypercalcemia</a:t>
            </a:r>
          </a:p>
        </p:txBody>
      </p:sp>
      <p:sp>
        <p:nvSpPr>
          <p:cNvPr id="3" name="Content Placeholder 2">
            <a:extLst>
              <a:ext uri="{FF2B5EF4-FFF2-40B4-BE49-F238E27FC236}">
                <a16:creationId xmlns:a16="http://schemas.microsoft.com/office/drawing/2014/main" id="{4BC731F6-4EEC-4BD2-BD89-E57DB7BA9827}"/>
              </a:ext>
            </a:extLst>
          </p:cNvPr>
          <p:cNvSpPr>
            <a:spLocks noGrp="1"/>
          </p:cNvSpPr>
          <p:nvPr>
            <p:ph idx="1"/>
          </p:nvPr>
        </p:nvSpPr>
        <p:spPr>
          <a:xfrm>
            <a:off x="838200" y="1825624"/>
            <a:ext cx="10978662" cy="4842461"/>
          </a:xfrm>
        </p:spPr>
        <p:txBody>
          <a:bodyPr>
            <a:normAutofit/>
          </a:bodyPr>
          <a:lstStyle/>
          <a:p>
            <a:r>
              <a:rPr lang="en-US" dirty="0"/>
              <a:t>serum calcium &gt;10.5 mg/dL; ionized Ca2+ &gt;5.3 mg/dL</a:t>
            </a:r>
          </a:p>
          <a:p>
            <a:r>
              <a:rPr lang="en-US" dirty="0"/>
              <a:t>Causes of hypercalcemia </a:t>
            </a:r>
          </a:p>
          <a:p>
            <a:pPr marL="514350" indent="-514350">
              <a:buFont typeface="+mj-lt"/>
              <a:buAutoNum type="arabicPeriod"/>
            </a:pPr>
            <a:r>
              <a:rPr lang="en-US" dirty="0"/>
              <a:t>Hyperparathyroidism</a:t>
            </a:r>
          </a:p>
          <a:p>
            <a:pPr marL="514350" indent="-514350">
              <a:buFont typeface="+mj-lt"/>
              <a:buAutoNum type="arabicPeriod"/>
            </a:pPr>
            <a:r>
              <a:rPr lang="en-US" dirty="0"/>
              <a:t>Some malignancies, especially breast, lung, kidney; multiple myeloma, leukemia, lymphoma</a:t>
            </a:r>
          </a:p>
          <a:p>
            <a:pPr marL="514350" indent="-514350">
              <a:buFont typeface="+mj-lt"/>
              <a:buAutoNum type="arabicPeriod"/>
            </a:pPr>
            <a:r>
              <a:rPr lang="en-US" dirty="0"/>
              <a:t>Medications: thiazide diuretics, lithium, vitamin A toxicity</a:t>
            </a:r>
          </a:p>
          <a:p>
            <a:pPr marL="514350" indent="-514350">
              <a:buFont typeface="+mj-lt"/>
              <a:buAutoNum type="arabicPeriod"/>
            </a:pPr>
            <a:r>
              <a:rPr lang="en-US" dirty="0"/>
              <a:t>Immobilization</a:t>
            </a:r>
          </a:p>
          <a:p>
            <a:pPr marL="514350" indent="-514350">
              <a:buFont typeface="+mj-lt"/>
              <a:buAutoNum type="arabicPeriod"/>
            </a:pPr>
            <a:r>
              <a:rPr lang="en-US" dirty="0"/>
              <a:t>Hyperthyroidism</a:t>
            </a:r>
          </a:p>
          <a:p>
            <a:r>
              <a:rPr lang="en-US" b="1" u="sng" dirty="0">
                <a:solidFill>
                  <a:srgbClr val="FF0000"/>
                </a:solidFill>
              </a:rPr>
              <a:t>Corrected Ca (mg/dL) </a:t>
            </a:r>
            <a:r>
              <a:rPr lang="en-US" dirty="0"/>
              <a:t>= (4 – plasma albumin in g/dL) × 0.8 + serum calcium.</a:t>
            </a:r>
          </a:p>
          <a:p>
            <a:endParaRPr lang="en-US" dirty="0"/>
          </a:p>
        </p:txBody>
      </p:sp>
    </p:spTree>
    <p:extLst>
      <p:ext uri="{BB962C8B-B14F-4D97-AF65-F5344CB8AC3E}">
        <p14:creationId xmlns:p14="http://schemas.microsoft.com/office/powerpoint/2010/main" val="400898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CDF1-FB24-46DB-B87B-22FD237C9E12}"/>
              </a:ext>
            </a:extLst>
          </p:cNvPr>
          <p:cNvSpPr>
            <a:spLocks noGrp="1"/>
          </p:cNvSpPr>
          <p:nvPr>
            <p:ph type="title"/>
          </p:nvPr>
        </p:nvSpPr>
        <p:spPr/>
        <p:txBody>
          <a:bodyPr/>
          <a:lstStyle/>
          <a:p>
            <a:r>
              <a:rPr lang="en-US" dirty="0"/>
              <a:t>5) Phosphorus</a:t>
            </a:r>
          </a:p>
        </p:txBody>
      </p:sp>
      <p:sp>
        <p:nvSpPr>
          <p:cNvPr id="3" name="Content Placeholder 2">
            <a:extLst>
              <a:ext uri="{FF2B5EF4-FFF2-40B4-BE49-F238E27FC236}">
                <a16:creationId xmlns:a16="http://schemas.microsoft.com/office/drawing/2014/main" id="{310C3D2F-A653-4FCD-B03A-41A75C7AB80D}"/>
              </a:ext>
            </a:extLst>
          </p:cNvPr>
          <p:cNvSpPr>
            <a:spLocks noGrp="1"/>
          </p:cNvSpPr>
          <p:nvPr>
            <p:ph idx="1"/>
          </p:nvPr>
        </p:nvSpPr>
        <p:spPr>
          <a:xfrm>
            <a:off x="562708" y="1825624"/>
            <a:ext cx="11226018" cy="4772123"/>
          </a:xfrm>
        </p:spPr>
        <p:txBody>
          <a:bodyPr>
            <a:normAutofit fontScale="92500" lnSpcReduction="10000"/>
          </a:bodyPr>
          <a:lstStyle/>
          <a:p>
            <a:r>
              <a:rPr lang="en-US" dirty="0"/>
              <a:t>Major </a:t>
            </a:r>
            <a:r>
              <a:rPr lang="en-US" b="1" u="sng" dirty="0">
                <a:solidFill>
                  <a:srgbClr val="FF0000"/>
                </a:solidFill>
              </a:rPr>
              <a:t>intracellular anion</a:t>
            </a:r>
            <a:r>
              <a:rPr lang="en-US" dirty="0"/>
              <a:t>; 85% of body stores found in bone</a:t>
            </a:r>
          </a:p>
          <a:p>
            <a:endParaRPr lang="en-US" dirty="0"/>
          </a:p>
          <a:p>
            <a:r>
              <a:rPr lang="en-US" b="1" u="sng" dirty="0">
                <a:solidFill>
                  <a:srgbClr val="FF0000"/>
                </a:solidFill>
              </a:rPr>
              <a:t>Reference range: </a:t>
            </a:r>
            <a:r>
              <a:rPr lang="en-US" dirty="0"/>
              <a:t>2.5 ‐ 4.5 mg/dL</a:t>
            </a:r>
          </a:p>
          <a:p>
            <a:endParaRPr lang="en-US" dirty="0"/>
          </a:p>
          <a:p>
            <a:r>
              <a:rPr lang="en-US" b="1" u="sng" dirty="0">
                <a:solidFill>
                  <a:srgbClr val="FF0000"/>
                </a:solidFill>
              </a:rPr>
              <a:t>Function</a:t>
            </a:r>
          </a:p>
          <a:p>
            <a:pPr marL="514350" indent="-514350">
              <a:buFont typeface="+mj-lt"/>
              <a:buAutoNum type="arabicPeriod"/>
            </a:pPr>
            <a:r>
              <a:rPr lang="en-US" dirty="0"/>
              <a:t>Muscle function</a:t>
            </a:r>
          </a:p>
          <a:p>
            <a:pPr marL="514350" indent="-514350">
              <a:buFont typeface="+mj-lt"/>
              <a:buAutoNum type="arabicPeriod"/>
            </a:pPr>
            <a:r>
              <a:rPr lang="en-US" dirty="0"/>
              <a:t>Bone formation</a:t>
            </a:r>
          </a:p>
          <a:p>
            <a:pPr marL="514350" indent="-514350">
              <a:buFont typeface="+mj-lt"/>
              <a:buAutoNum type="arabicPeriod"/>
            </a:pPr>
            <a:r>
              <a:rPr lang="en-US" dirty="0"/>
              <a:t>Cell membrane composition</a:t>
            </a:r>
          </a:p>
          <a:p>
            <a:pPr marL="514350" indent="-514350">
              <a:buFont typeface="+mj-lt"/>
              <a:buAutoNum type="arabicPeriod"/>
            </a:pPr>
            <a:r>
              <a:rPr lang="en-US" dirty="0"/>
              <a:t>Nerve conduction</a:t>
            </a:r>
          </a:p>
          <a:p>
            <a:pPr marL="514350" indent="-514350">
              <a:buFont typeface="+mj-lt"/>
              <a:buAutoNum type="arabicPeriod"/>
            </a:pPr>
            <a:r>
              <a:rPr lang="en-US" dirty="0"/>
              <a:t>Metabolism, adenosine triphosphate (ATP) production</a:t>
            </a:r>
          </a:p>
          <a:p>
            <a:endParaRPr lang="en-US" dirty="0"/>
          </a:p>
        </p:txBody>
      </p:sp>
    </p:spTree>
    <p:extLst>
      <p:ext uri="{BB962C8B-B14F-4D97-AF65-F5344CB8AC3E}">
        <p14:creationId xmlns:p14="http://schemas.microsoft.com/office/powerpoint/2010/main" val="410512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8CF3-9D0D-465B-AAC5-CC390B150BD5}"/>
              </a:ext>
            </a:extLst>
          </p:cNvPr>
          <p:cNvSpPr>
            <a:spLocks noGrp="1"/>
          </p:cNvSpPr>
          <p:nvPr>
            <p:ph type="title"/>
          </p:nvPr>
        </p:nvSpPr>
        <p:spPr/>
        <p:txBody>
          <a:bodyPr/>
          <a:lstStyle/>
          <a:p>
            <a:r>
              <a:rPr lang="en-US" dirty="0"/>
              <a:t>Hypophosphatemia</a:t>
            </a:r>
          </a:p>
        </p:txBody>
      </p:sp>
      <p:sp>
        <p:nvSpPr>
          <p:cNvPr id="3" name="Content Placeholder 2">
            <a:extLst>
              <a:ext uri="{FF2B5EF4-FFF2-40B4-BE49-F238E27FC236}">
                <a16:creationId xmlns:a16="http://schemas.microsoft.com/office/drawing/2014/main" id="{B786BB68-4AE1-4D0B-BD97-287DFCE31FE1}"/>
              </a:ext>
            </a:extLst>
          </p:cNvPr>
          <p:cNvSpPr>
            <a:spLocks noGrp="1"/>
          </p:cNvSpPr>
          <p:nvPr>
            <p:ph idx="1"/>
          </p:nvPr>
        </p:nvSpPr>
        <p:spPr>
          <a:xfrm>
            <a:off x="838200" y="1825624"/>
            <a:ext cx="10515600" cy="4870597"/>
          </a:xfrm>
        </p:spPr>
        <p:txBody>
          <a:bodyPr>
            <a:normAutofit lnSpcReduction="10000"/>
          </a:bodyPr>
          <a:lstStyle/>
          <a:p>
            <a:r>
              <a:rPr lang="de-DE" b="1" u="sng" dirty="0">
                <a:solidFill>
                  <a:srgbClr val="FF0000"/>
                </a:solidFill>
              </a:rPr>
              <a:t>Serum phosphate </a:t>
            </a:r>
            <a:r>
              <a:rPr lang="de-DE" dirty="0"/>
              <a:t>&lt; 2.5 mg/dL</a:t>
            </a:r>
            <a:endParaRPr lang="en-US" dirty="0"/>
          </a:p>
          <a:p>
            <a:r>
              <a:rPr lang="en-US" b="1" u="sng" dirty="0">
                <a:solidFill>
                  <a:srgbClr val="FF0000"/>
                </a:solidFill>
              </a:rPr>
              <a:t>Etiology</a:t>
            </a:r>
          </a:p>
          <a:p>
            <a:pPr marL="514350" indent="-514350">
              <a:buFont typeface="+mj-lt"/>
              <a:buAutoNum type="arabicPeriod"/>
            </a:pPr>
            <a:r>
              <a:rPr lang="en-US" b="1" u="sng" dirty="0">
                <a:solidFill>
                  <a:srgbClr val="FF0000"/>
                </a:solidFill>
              </a:rPr>
              <a:t>Impaired absorption</a:t>
            </a:r>
            <a:r>
              <a:rPr lang="en-US" dirty="0"/>
              <a:t> (diarrhea, Vitamin D deficiency, impaired metabolism)</a:t>
            </a:r>
          </a:p>
          <a:p>
            <a:pPr marL="514350" indent="-514350">
              <a:buFont typeface="+mj-lt"/>
              <a:buAutoNum type="arabicPeriod"/>
            </a:pPr>
            <a:r>
              <a:rPr lang="en-US" b="1" u="sng" dirty="0">
                <a:solidFill>
                  <a:srgbClr val="FF0000"/>
                </a:solidFill>
              </a:rPr>
              <a:t>Medications: </a:t>
            </a:r>
            <a:r>
              <a:rPr lang="en-US" dirty="0"/>
              <a:t>phosphate binding antacids, sucralfate, insulin, steroids</a:t>
            </a:r>
          </a:p>
          <a:p>
            <a:pPr marL="514350" indent="-514350">
              <a:buFont typeface="+mj-lt"/>
              <a:buAutoNum type="arabicPeriod"/>
            </a:pPr>
            <a:r>
              <a:rPr lang="en-US" b="1" u="sng" dirty="0">
                <a:solidFill>
                  <a:srgbClr val="FF0000"/>
                </a:solidFill>
              </a:rPr>
              <a:t>Alcoholism</a:t>
            </a:r>
            <a:r>
              <a:rPr lang="en-US" dirty="0"/>
              <a:t>, especially during withdrawal</a:t>
            </a:r>
          </a:p>
          <a:p>
            <a:pPr marL="514350" indent="-514350">
              <a:buFont typeface="+mj-lt"/>
              <a:buAutoNum type="arabicPeriod"/>
            </a:pPr>
            <a:r>
              <a:rPr lang="en-US" dirty="0"/>
              <a:t>Intracellular shifts in </a:t>
            </a:r>
            <a:r>
              <a:rPr lang="en-US" b="1" u="sng" dirty="0">
                <a:solidFill>
                  <a:srgbClr val="FF0000"/>
                </a:solidFill>
              </a:rPr>
              <a:t>alkalosis</a:t>
            </a:r>
            <a:r>
              <a:rPr lang="en-US" dirty="0"/>
              <a:t>, anabolism, neoplasms</a:t>
            </a:r>
          </a:p>
          <a:p>
            <a:pPr marL="514350" indent="-514350">
              <a:buFont typeface="+mj-lt"/>
              <a:buAutoNum type="arabicPeriod"/>
            </a:pPr>
            <a:r>
              <a:rPr lang="en-US" b="1" u="sng" dirty="0">
                <a:solidFill>
                  <a:srgbClr val="FF0000"/>
                </a:solidFill>
              </a:rPr>
              <a:t>Refeeding syndrome</a:t>
            </a:r>
          </a:p>
          <a:p>
            <a:pPr marL="514350" indent="-514350">
              <a:buFont typeface="+mj-lt"/>
              <a:buAutoNum type="arabicPeriod"/>
            </a:pPr>
            <a:r>
              <a:rPr lang="en-US" b="1" u="sng" dirty="0">
                <a:solidFill>
                  <a:srgbClr val="FF0000"/>
                </a:solidFill>
              </a:rPr>
              <a:t>Increased losses: </a:t>
            </a:r>
            <a:r>
              <a:rPr lang="en-US" dirty="0"/>
              <a:t>hyperparathyroidism, renal tubular defects, DKA recovery, </a:t>
            </a:r>
            <a:r>
              <a:rPr lang="en-US" b="1" dirty="0">
                <a:solidFill>
                  <a:srgbClr val="FF0000"/>
                </a:solidFill>
              </a:rPr>
              <a:t>hypomagnesemia</a:t>
            </a:r>
            <a:r>
              <a:rPr lang="en-US" dirty="0"/>
              <a:t>, diuretic phase of ATN</a:t>
            </a:r>
          </a:p>
          <a:p>
            <a:endParaRPr lang="en-US" dirty="0"/>
          </a:p>
        </p:txBody>
      </p:sp>
    </p:spTree>
    <p:extLst>
      <p:ext uri="{BB962C8B-B14F-4D97-AF65-F5344CB8AC3E}">
        <p14:creationId xmlns:p14="http://schemas.microsoft.com/office/powerpoint/2010/main" val="2619636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16C8-8C13-4894-B7E3-C723B061E91B}"/>
              </a:ext>
            </a:extLst>
          </p:cNvPr>
          <p:cNvSpPr>
            <a:spLocks noGrp="1"/>
          </p:cNvSpPr>
          <p:nvPr>
            <p:ph type="title"/>
          </p:nvPr>
        </p:nvSpPr>
        <p:spPr/>
        <p:txBody>
          <a:bodyPr/>
          <a:lstStyle/>
          <a:p>
            <a:r>
              <a:rPr lang="en-US" dirty="0"/>
              <a:t>Hyperphosphatemia</a:t>
            </a:r>
          </a:p>
        </p:txBody>
      </p:sp>
      <p:sp>
        <p:nvSpPr>
          <p:cNvPr id="3" name="Content Placeholder 2">
            <a:extLst>
              <a:ext uri="{FF2B5EF4-FFF2-40B4-BE49-F238E27FC236}">
                <a16:creationId xmlns:a16="http://schemas.microsoft.com/office/drawing/2014/main" id="{53D9E1A6-A5EF-416E-A48E-169DB78F147F}"/>
              </a:ext>
            </a:extLst>
          </p:cNvPr>
          <p:cNvSpPr>
            <a:spLocks noGrp="1"/>
          </p:cNvSpPr>
          <p:nvPr>
            <p:ph idx="1"/>
          </p:nvPr>
        </p:nvSpPr>
        <p:spPr>
          <a:xfrm>
            <a:off x="838200" y="1825624"/>
            <a:ext cx="10515600" cy="4842461"/>
          </a:xfrm>
        </p:spPr>
        <p:txBody>
          <a:bodyPr>
            <a:normAutofit/>
          </a:bodyPr>
          <a:lstStyle/>
          <a:p>
            <a:r>
              <a:rPr lang="en-US" b="1" u="sng" dirty="0">
                <a:solidFill>
                  <a:srgbClr val="FF0000"/>
                </a:solidFill>
              </a:rPr>
              <a:t>Hyperphosphatemia (&gt;4.5 mg/dL)</a:t>
            </a:r>
          </a:p>
          <a:p>
            <a:endParaRPr lang="en-US" dirty="0"/>
          </a:p>
          <a:p>
            <a:r>
              <a:rPr lang="en-US" b="1" u="sng" dirty="0">
                <a:solidFill>
                  <a:srgbClr val="FF0000"/>
                </a:solidFill>
              </a:rPr>
              <a:t>Causes of hyperphosphatemia</a:t>
            </a:r>
          </a:p>
          <a:p>
            <a:pPr marL="514350" indent="-514350">
              <a:buFont typeface="+mj-lt"/>
              <a:buAutoNum type="arabicPeriod"/>
            </a:pPr>
            <a:r>
              <a:rPr lang="en-US" dirty="0"/>
              <a:t>Decreased renal excretion: acute or chronic renal failure (GFR&lt;20-25 mL/min); </a:t>
            </a:r>
          </a:p>
          <a:p>
            <a:pPr marL="514350" indent="-514350">
              <a:buFont typeface="+mj-lt"/>
              <a:buAutoNum type="arabicPeriod"/>
            </a:pPr>
            <a:r>
              <a:rPr lang="en-US" b="1" u="sng" dirty="0">
                <a:solidFill>
                  <a:srgbClr val="FF0000"/>
                </a:solidFill>
              </a:rPr>
              <a:t>hypoparathyroidism</a:t>
            </a:r>
          </a:p>
          <a:p>
            <a:pPr marL="514350" indent="-514350">
              <a:buFont typeface="+mj-lt"/>
              <a:buAutoNum type="arabicPeriod"/>
            </a:pPr>
            <a:r>
              <a:rPr lang="en-US" dirty="0"/>
              <a:t>Increased cellular release: tissue necrosis, </a:t>
            </a:r>
            <a:r>
              <a:rPr lang="en-US" b="1" u="sng" dirty="0">
                <a:solidFill>
                  <a:srgbClr val="FF0000"/>
                </a:solidFill>
              </a:rPr>
              <a:t>tumor lysis syndrome</a:t>
            </a:r>
          </a:p>
          <a:p>
            <a:pPr marL="514350" indent="-514350">
              <a:buFont typeface="+mj-lt"/>
              <a:buAutoNum type="arabicPeriod"/>
            </a:pPr>
            <a:r>
              <a:rPr lang="en-US" dirty="0"/>
              <a:t>Increased exogenous phosphorus load or absorption, phosphorus containing laxatives or enemas, vitamin D excess</a:t>
            </a:r>
          </a:p>
          <a:p>
            <a:pPr marL="514350" indent="-514350">
              <a:buFont typeface="+mj-lt"/>
              <a:buAutoNum type="arabicPeriod"/>
            </a:pPr>
            <a:r>
              <a:rPr lang="en-US" b="1" u="sng" dirty="0">
                <a:solidFill>
                  <a:srgbClr val="FF0000"/>
                </a:solidFill>
              </a:rPr>
              <a:t>Acidosis</a:t>
            </a:r>
          </a:p>
          <a:p>
            <a:endParaRPr lang="en-US" dirty="0"/>
          </a:p>
        </p:txBody>
      </p:sp>
    </p:spTree>
    <p:extLst>
      <p:ext uri="{BB962C8B-B14F-4D97-AF65-F5344CB8AC3E}">
        <p14:creationId xmlns:p14="http://schemas.microsoft.com/office/powerpoint/2010/main" val="295729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9C17-C8FB-4524-BB42-A8747D6A13E1}"/>
              </a:ext>
            </a:extLst>
          </p:cNvPr>
          <p:cNvSpPr>
            <a:spLocks noGrp="1"/>
          </p:cNvSpPr>
          <p:nvPr>
            <p:ph type="title"/>
          </p:nvPr>
        </p:nvSpPr>
        <p:spPr>
          <a:xfrm>
            <a:off x="838200" y="365125"/>
            <a:ext cx="10515600" cy="1083847"/>
          </a:xfrm>
        </p:spPr>
        <p:txBody>
          <a:bodyPr>
            <a:normAutofit fontScale="90000"/>
          </a:bodyPr>
          <a:lstStyle/>
          <a:p>
            <a:r>
              <a:rPr lang="en-US" dirty="0"/>
              <a:t> 6) Magnesium (1.7–2.3 mg/dL)</a:t>
            </a:r>
            <a:br>
              <a:rPr lang="en-US" dirty="0"/>
            </a:br>
            <a:endParaRPr lang="en-US" dirty="0"/>
          </a:p>
        </p:txBody>
      </p:sp>
      <p:sp>
        <p:nvSpPr>
          <p:cNvPr id="3" name="Content Placeholder 2">
            <a:extLst>
              <a:ext uri="{FF2B5EF4-FFF2-40B4-BE49-F238E27FC236}">
                <a16:creationId xmlns:a16="http://schemas.microsoft.com/office/drawing/2014/main" id="{79AA21AD-BA45-4128-9C74-195790DFD8BB}"/>
              </a:ext>
            </a:extLst>
          </p:cNvPr>
          <p:cNvSpPr>
            <a:spLocks noGrp="1"/>
          </p:cNvSpPr>
          <p:nvPr>
            <p:ph idx="1"/>
          </p:nvPr>
        </p:nvSpPr>
        <p:spPr>
          <a:xfrm>
            <a:off x="838200" y="1350498"/>
            <a:ext cx="10515600" cy="5317587"/>
          </a:xfrm>
        </p:spPr>
        <p:txBody>
          <a:bodyPr>
            <a:normAutofit fontScale="85000" lnSpcReduction="20000"/>
          </a:bodyPr>
          <a:lstStyle/>
          <a:p>
            <a:pPr marL="0" indent="0">
              <a:buNone/>
            </a:pPr>
            <a:r>
              <a:rPr lang="en-US" b="1" u="sng" dirty="0">
                <a:solidFill>
                  <a:srgbClr val="FF0000"/>
                </a:solidFill>
              </a:rPr>
              <a:t>Hypomagnesemia (serum magnesium concentration less than 1.7 mg/dL)</a:t>
            </a:r>
          </a:p>
          <a:p>
            <a:pPr marL="0" indent="0">
              <a:buNone/>
            </a:pPr>
            <a:endParaRPr lang="en-US" b="1" u="sng" dirty="0">
              <a:solidFill>
                <a:srgbClr val="FF0000"/>
              </a:solidFill>
            </a:endParaRPr>
          </a:p>
          <a:p>
            <a:pPr marL="514350" indent="-514350">
              <a:buFont typeface="+mj-lt"/>
              <a:buAutoNum type="arabicPeriod"/>
            </a:pPr>
            <a:r>
              <a:rPr lang="en-US" b="1" dirty="0">
                <a:solidFill>
                  <a:srgbClr val="FF0000"/>
                </a:solidFill>
              </a:rPr>
              <a:t>Decreased absorption: </a:t>
            </a:r>
            <a:r>
              <a:rPr lang="en-US" dirty="0"/>
              <a:t>prolonged diarrhea, intestinal or biliary fistula, intestinal resection or bypass, steatorrhea, ulcerative colitis; upper GI fluid loss, gastric suctioning, vomiting</a:t>
            </a:r>
          </a:p>
          <a:p>
            <a:pPr marL="514350" indent="-514350">
              <a:buFont typeface="+mj-lt"/>
              <a:buAutoNum type="arabicPeriod"/>
            </a:pPr>
            <a:endParaRPr lang="en-US" dirty="0"/>
          </a:p>
          <a:p>
            <a:pPr marL="514350" indent="-514350">
              <a:buFont typeface="+mj-lt"/>
              <a:buAutoNum type="arabicPeriod"/>
            </a:pPr>
            <a:r>
              <a:rPr lang="en-US" b="1" u="sng" dirty="0">
                <a:solidFill>
                  <a:srgbClr val="FF0000"/>
                </a:solidFill>
              </a:rPr>
              <a:t>Renal losses: </a:t>
            </a:r>
            <a:r>
              <a:rPr lang="en-US" dirty="0"/>
              <a:t>osmotic diuresis, DM with glucosuria, correction of DKA, renal disease with magnesium wasting, </a:t>
            </a:r>
            <a:r>
              <a:rPr lang="en-US" b="1" u="sng" dirty="0">
                <a:solidFill>
                  <a:srgbClr val="FF0000"/>
                </a:solidFill>
              </a:rPr>
              <a:t>hypophosphatemia</a:t>
            </a:r>
            <a:r>
              <a:rPr lang="en-US" dirty="0"/>
              <a:t>, </a:t>
            </a:r>
            <a:r>
              <a:rPr lang="en-US" b="1" u="sng" dirty="0">
                <a:solidFill>
                  <a:srgbClr val="FF0000"/>
                </a:solidFill>
              </a:rPr>
              <a:t>hypercalcemia</a:t>
            </a:r>
            <a:r>
              <a:rPr lang="en-US" dirty="0"/>
              <a:t>, </a:t>
            </a:r>
            <a:r>
              <a:rPr lang="en-US" b="1" u="sng" dirty="0">
                <a:solidFill>
                  <a:srgbClr val="FF0000"/>
                </a:solidFill>
              </a:rPr>
              <a:t>hyperthyroidism</a:t>
            </a:r>
          </a:p>
          <a:p>
            <a:pPr marL="514350" indent="-514350">
              <a:buFont typeface="+mj-lt"/>
              <a:buAutoNum type="arabicPeriod"/>
            </a:pPr>
            <a:endParaRPr lang="en-US" dirty="0"/>
          </a:p>
          <a:p>
            <a:pPr marL="514350" indent="-514350">
              <a:buFont typeface="+mj-lt"/>
              <a:buAutoNum type="arabicPeriod"/>
            </a:pPr>
            <a:r>
              <a:rPr lang="en-US" b="1" u="sng" dirty="0">
                <a:solidFill>
                  <a:srgbClr val="FF0000"/>
                </a:solidFill>
              </a:rPr>
              <a:t>Alcoholism </a:t>
            </a:r>
            <a:r>
              <a:rPr lang="en-US" dirty="0"/>
              <a:t>malnutrition</a:t>
            </a:r>
          </a:p>
          <a:p>
            <a:pPr marL="514350" indent="-514350">
              <a:buFont typeface="+mj-lt"/>
              <a:buAutoNum type="arabicPeriod"/>
            </a:pPr>
            <a:endParaRPr lang="en-US" b="1" u="sng" dirty="0">
              <a:solidFill>
                <a:srgbClr val="FF0000"/>
              </a:solidFill>
            </a:endParaRPr>
          </a:p>
          <a:p>
            <a:pPr marL="514350" indent="-514350">
              <a:buFont typeface="+mj-lt"/>
              <a:buAutoNum type="arabicPeriod"/>
            </a:pPr>
            <a:r>
              <a:rPr lang="en-US" b="1" u="sng" dirty="0">
                <a:solidFill>
                  <a:srgbClr val="FF0000"/>
                </a:solidFill>
              </a:rPr>
              <a:t>Intracellular shift:</a:t>
            </a:r>
            <a:r>
              <a:rPr lang="en-US" dirty="0"/>
              <a:t> acute pancreatitis</a:t>
            </a:r>
          </a:p>
          <a:p>
            <a:pPr marL="514350" indent="-514350">
              <a:buFont typeface="+mj-lt"/>
              <a:buAutoNum type="arabicPeriod"/>
            </a:pPr>
            <a:endParaRPr lang="en-US" dirty="0"/>
          </a:p>
          <a:p>
            <a:pPr marL="514350" indent="-514350">
              <a:buFont typeface="+mj-lt"/>
              <a:buAutoNum type="arabicPeriod"/>
            </a:pPr>
            <a:r>
              <a:rPr lang="en-US" b="1" u="sng" dirty="0">
                <a:solidFill>
                  <a:srgbClr val="FF0000"/>
                </a:solidFill>
              </a:rPr>
              <a:t>Refeeding syndrome</a:t>
            </a:r>
          </a:p>
          <a:p>
            <a:endParaRPr lang="en-US" dirty="0"/>
          </a:p>
        </p:txBody>
      </p:sp>
    </p:spTree>
    <p:extLst>
      <p:ext uri="{BB962C8B-B14F-4D97-AF65-F5344CB8AC3E}">
        <p14:creationId xmlns:p14="http://schemas.microsoft.com/office/powerpoint/2010/main" val="3381292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3F50B-42B3-4EC2-95E2-77FCDC140756}"/>
              </a:ext>
            </a:extLst>
          </p:cNvPr>
          <p:cNvSpPr>
            <a:spLocks noGrp="1"/>
          </p:cNvSpPr>
          <p:nvPr>
            <p:ph idx="1"/>
          </p:nvPr>
        </p:nvSpPr>
        <p:spPr>
          <a:xfrm>
            <a:off x="838200" y="267286"/>
            <a:ext cx="10515600" cy="5909677"/>
          </a:xfrm>
        </p:spPr>
        <p:txBody>
          <a:bodyPr/>
          <a:lstStyle/>
          <a:p>
            <a:endParaRPr lang="en-US" dirty="0"/>
          </a:p>
          <a:p>
            <a:r>
              <a:rPr lang="en-US" b="1" u="sng" dirty="0">
                <a:solidFill>
                  <a:srgbClr val="FF0000"/>
                </a:solidFill>
              </a:rPr>
              <a:t>Hypermagnesemia (serum magnesium greater than 2.3 mg/dL)</a:t>
            </a:r>
          </a:p>
          <a:p>
            <a:endParaRPr lang="en-US" b="1" u="sng" dirty="0">
              <a:solidFill>
                <a:srgbClr val="FF0000"/>
              </a:solidFill>
            </a:endParaRPr>
          </a:p>
          <a:p>
            <a:pPr marL="0" indent="0">
              <a:buNone/>
            </a:pPr>
            <a:r>
              <a:rPr lang="en-US" dirty="0"/>
              <a:t>•	Acute or chronic renal failure</a:t>
            </a:r>
          </a:p>
          <a:p>
            <a:endParaRPr lang="en-US" dirty="0"/>
          </a:p>
        </p:txBody>
      </p:sp>
    </p:spTree>
    <p:extLst>
      <p:ext uri="{BB962C8B-B14F-4D97-AF65-F5344CB8AC3E}">
        <p14:creationId xmlns:p14="http://schemas.microsoft.com/office/powerpoint/2010/main" val="219068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D61C-75AB-4871-9159-759F8F7795D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0D03263-4B74-45B5-BAEC-14C657514A47}"/>
              </a:ext>
            </a:extLst>
          </p:cNvPr>
          <p:cNvSpPr>
            <a:spLocks noGrp="1"/>
          </p:cNvSpPr>
          <p:nvPr>
            <p:ph idx="1"/>
          </p:nvPr>
        </p:nvSpPr>
        <p:spPr>
          <a:xfrm>
            <a:off x="838200" y="1825625"/>
            <a:ext cx="10515600" cy="4814326"/>
          </a:xfrm>
        </p:spPr>
        <p:txBody>
          <a:bodyPr/>
          <a:lstStyle/>
          <a:p>
            <a:r>
              <a:rPr lang="en-US" dirty="0"/>
              <a:t>Laboratory tests can </a:t>
            </a:r>
            <a:r>
              <a:rPr lang="en-US" b="1" u="sng" dirty="0">
                <a:solidFill>
                  <a:srgbClr val="FF0000"/>
                </a:solidFill>
              </a:rPr>
              <a:t>provide</a:t>
            </a:r>
            <a:r>
              <a:rPr lang="en-US" dirty="0"/>
              <a:t> useful information for clinicians for the </a:t>
            </a:r>
            <a:r>
              <a:rPr lang="en-US" b="1" u="sng" dirty="0">
                <a:solidFill>
                  <a:srgbClr val="FF0000"/>
                </a:solidFill>
              </a:rPr>
              <a:t>diagnosis</a:t>
            </a:r>
            <a:r>
              <a:rPr lang="en-US" dirty="0"/>
              <a:t> of a medical condition and for the </a:t>
            </a:r>
            <a:r>
              <a:rPr lang="en-US" b="1" u="sng" dirty="0">
                <a:solidFill>
                  <a:srgbClr val="FF0000"/>
                </a:solidFill>
              </a:rPr>
              <a:t>monitoring</a:t>
            </a:r>
            <a:r>
              <a:rPr lang="en-US" dirty="0"/>
              <a:t> of drug therapy (e.g., effect of an antibiotic therapy for a bacterial infection).</a:t>
            </a:r>
          </a:p>
          <a:p>
            <a:r>
              <a:rPr lang="en-US" dirty="0"/>
              <a:t> As a pharmacist, laboratory values can help select the most safe and appropriate therapy for patients, in addition to aid in the monitoring of the selected therapy.</a:t>
            </a:r>
          </a:p>
          <a:p>
            <a:endParaRPr lang="en-US" dirty="0"/>
          </a:p>
        </p:txBody>
      </p:sp>
      <p:pic>
        <p:nvPicPr>
          <p:cNvPr id="5" name="Picture 4">
            <a:extLst>
              <a:ext uri="{FF2B5EF4-FFF2-40B4-BE49-F238E27FC236}">
                <a16:creationId xmlns:a16="http://schemas.microsoft.com/office/drawing/2014/main" id="{4EDEE502-C9D9-48D8-961D-4C17728D075F}"/>
              </a:ext>
            </a:extLst>
          </p:cNvPr>
          <p:cNvPicPr>
            <a:picLocks noChangeAspect="1"/>
          </p:cNvPicPr>
          <p:nvPr/>
        </p:nvPicPr>
        <p:blipFill>
          <a:blip r:embed="rId2"/>
          <a:stretch>
            <a:fillRect/>
          </a:stretch>
        </p:blipFill>
        <p:spPr>
          <a:xfrm>
            <a:off x="7343335" y="4001293"/>
            <a:ext cx="3892194" cy="2491581"/>
          </a:xfrm>
          <a:prstGeom prst="rect">
            <a:avLst/>
          </a:prstGeom>
        </p:spPr>
      </p:pic>
    </p:spTree>
    <p:extLst>
      <p:ext uri="{BB962C8B-B14F-4D97-AF65-F5344CB8AC3E}">
        <p14:creationId xmlns:p14="http://schemas.microsoft.com/office/powerpoint/2010/main" val="3194788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F199-50C7-4649-80E7-72C8FBAE8166}"/>
              </a:ext>
            </a:extLst>
          </p:cNvPr>
          <p:cNvSpPr>
            <a:spLocks noGrp="1"/>
          </p:cNvSpPr>
          <p:nvPr>
            <p:ph type="title"/>
          </p:nvPr>
        </p:nvSpPr>
        <p:spPr>
          <a:xfrm>
            <a:off x="838200" y="365125"/>
            <a:ext cx="10515600" cy="1460500"/>
          </a:xfrm>
        </p:spPr>
        <p:txBody>
          <a:bodyPr/>
          <a:lstStyle/>
          <a:p>
            <a:r>
              <a:rPr lang="en-US" dirty="0"/>
              <a:t>B) Blood Gas</a:t>
            </a:r>
            <a:br>
              <a:rPr lang="en-US" dirty="0"/>
            </a:br>
            <a:endParaRPr lang="en-US" dirty="0"/>
          </a:p>
        </p:txBody>
      </p:sp>
      <p:sp>
        <p:nvSpPr>
          <p:cNvPr id="3" name="Content Placeholder 2">
            <a:extLst>
              <a:ext uri="{FF2B5EF4-FFF2-40B4-BE49-F238E27FC236}">
                <a16:creationId xmlns:a16="http://schemas.microsoft.com/office/drawing/2014/main" id="{825DBB3D-1E36-44DA-8178-E0D3BD9CEECA}"/>
              </a:ext>
            </a:extLst>
          </p:cNvPr>
          <p:cNvSpPr>
            <a:spLocks noGrp="1"/>
          </p:cNvSpPr>
          <p:nvPr>
            <p:ph idx="1"/>
          </p:nvPr>
        </p:nvSpPr>
        <p:spPr/>
        <p:txBody>
          <a:bodyPr>
            <a:normAutofit/>
          </a:bodyPr>
          <a:lstStyle/>
          <a:p>
            <a:pPr marL="514350" indent="-514350">
              <a:buAutoNum type="alphaUcPeriod"/>
            </a:pPr>
            <a:r>
              <a:rPr lang="en-US" b="1" u="sng" dirty="0">
                <a:solidFill>
                  <a:srgbClr val="FF0000"/>
                </a:solidFill>
              </a:rPr>
              <a:t>Normal Arterial Blood Gas Values.</a:t>
            </a:r>
          </a:p>
          <a:p>
            <a:pPr marL="514350" indent="-514350">
              <a:buAutoNum type="alphaUcPeriod"/>
            </a:pPr>
            <a:endParaRPr lang="en-US" b="1" u="sng" dirty="0">
              <a:solidFill>
                <a:srgbClr val="FF0000"/>
              </a:solidFill>
            </a:endParaRPr>
          </a:p>
          <a:p>
            <a:pPr marL="0" indent="0">
              <a:buNone/>
            </a:pPr>
            <a:endParaRPr lang="en-US" dirty="0"/>
          </a:p>
          <a:p>
            <a:endParaRPr lang="en-US" dirty="0"/>
          </a:p>
        </p:txBody>
      </p:sp>
      <p:pic>
        <p:nvPicPr>
          <p:cNvPr id="4" name="Picture 3">
            <a:extLst>
              <a:ext uri="{FF2B5EF4-FFF2-40B4-BE49-F238E27FC236}">
                <a16:creationId xmlns:a16="http://schemas.microsoft.com/office/drawing/2014/main" id="{8509E4F7-23C1-4C26-9E50-6CE9973DD809}"/>
              </a:ext>
            </a:extLst>
          </p:cNvPr>
          <p:cNvPicPr>
            <a:picLocks noChangeAspect="1"/>
          </p:cNvPicPr>
          <p:nvPr/>
        </p:nvPicPr>
        <p:blipFill>
          <a:blip r:embed="rId2"/>
          <a:stretch>
            <a:fillRect/>
          </a:stretch>
        </p:blipFill>
        <p:spPr>
          <a:xfrm>
            <a:off x="1758463" y="2447778"/>
            <a:ext cx="8440614" cy="3729185"/>
          </a:xfrm>
          <a:prstGeom prst="rect">
            <a:avLst/>
          </a:prstGeom>
        </p:spPr>
      </p:pic>
    </p:spTree>
    <p:extLst>
      <p:ext uri="{BB962C8B-B14F-4D97-AF65-F5344CB8AC3E}">
        <p14:creationId xmlns:p14="http://schemas.microsoft.com/office/powerpoint/2010/main" val="112847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10147-F4D5-4CAC-8552-6C9320C584C3}"/>
              </a:ext>
            </a:extLst>
          </p:cNvPr>
          <p:cNvSpPr>
            <a:spLocks noGrp="1"/>
          </p:cNvSpPr>
          <p:nvPr>
            <p:ph idx="1"/>
          </p:nvPr>
        </p:nvSpPr>
        <p:spPr>
          <a:xfrm>
            <a:off x="478301" y="379828"/>
            <a:ext cx="11254153" cy="6246055"/>
          </a:xfrm>
        </p:spPr>
        <p:txBody>
          <a:bodyPr>
            <a:normAutofit lnSpcReduction="10000"/>
          </a:bodyPr>
          <a:lstStyle/>
          <a:p>
            <a:pPr marL="0" indent="0">
              <a:buNone/>
            </a:pPr>
            <a:r>
              <a:rPr lang="en-US" dirty="0"/>
              <a:t>B. </a:t>
            </a:r>
            <a:r>
              <a:rPr lang="en-US" b="1" u="sng" dirty="0">
                <a:solidFill>
                  <a:srgbClr val="FF0000"/>
                </a:solidFill>
              </a:rPr>
              <a:t>Acidosis: </a:t>
            </a:r>
            <a:r>
              <a:rPr lang="en-US" dirty="0"/>
              <a:t>Any pH less than 7.35 indicates a primary acidosis.</a:t>
            </a:r>
          </a:p>
          <a:p>
            <a:pPr marL="0" indent="0">
              <a:buNone/>
            </a:pPr>
            <a:endParaRPr lang="en-US" dirty="0"/>
          </a:p>
          <a:p>
            <a:pPr marL="0" indent="0">
              <a:buNone/>
            </a:pPr>
            <a:r>
              <a:rPr lang="en-US" dirty="0"/>
              <a:t>C. </a:t>
            </a:r>
            <a:r>
              <a:rPr lang="en-US" b="1" u="sng" dirty="0">
                <a:solidFill>
                  <a:srgbClr val="FF0000"/>
                </a:solidFill>
              </a:rPr>
              <a:t>Alkalosis: </a:t>
            </a:r>
            <a:r>
              <a:rPr lang="en-US" dirty="0"/>
              <a:t>Any pH greater than 7.45 indicates a primary alkalosis.</a:t>
            </a:r>
          </a:p>
          <a:p>
            <a:pPr marL="0" indent="0">
              <a:buNone/>
            </a:pPr>
            <a:endParaRPr lang="en-US" dirty="0"/>
          </a:p>
          <a:p>
            <a:pPr marL="0" indent="0">
              <a:buNone/>
            </a:pPr>
            <a:r>
              <a:rPr lang="en-US" b="1" u="sng" dirty="0">
                <a:solidFill>
                  <a:srgbClr val="FF0000"/>
                </a:solidFill>
              </a:rPr>
              <a:t>D. Metabolic disorders</a:t>
            </a:r>
          </a:p>
          <a:p>
            <a:pPr marL="0" indent="0">
              <a:buNone/>
            </a:pPr>
            <a:endParaRPr lang="en-US" b="1" u="sng" dirty="0">
              <a:solidFill>
                <a:srgbClr val="FF0000"/>
              </a:solidFill>
            </a:endParaRPr>
          </a:p>
          <a:p>
            <a:pPr marL="0" indent="0">
              <a:buNone/>
            </a:pPr>
            <a:r>
              <a:rPr lang="en-US" dirty="0"/>
              <a:t>1. </a:t>
            </a:r>
            <a:r>
              <a:rPr lang="en-US" b="1" u="sng" dirty="0">
                <a:solidFill>
                  <a:srgbClr val="FF0000"/>
                </a:solidFill>
              </a:rPr>
              <a:t>Acidosis: </a:t>
            </a:r>
            <a:r>
              <a:rPr lang="en-US" dirty="0"/>
              <a:t>Decreased HCO3−</a:t>
            </a:r>
          </a:p>
          <a:p>
            <a:pPr marL="0" indent="0">
              <a:buNone/>
            </a:pPr>
            <a:r>
              <a:rPr lang="en-US" dirty="0"/>
              <a:t>2. </a:t>
            </a:r>
            <a:r>
              <a:rPr lang="en-US" b="1" dirty="0">
                <a:solidFill>
                  <a:srgbClr val="FF0000"/>
                </a:solidFill>
              </a:rPr>
              <a:t>Alkalosis: </a:t>
            </a:r>
            <a:r>
              <a:rPr lang="en-US" dirty="0"/>
              <a:t>Increased HCO3−</a:t>
            </a:r>
          </a:p>
          <a:p>
            <a:pPr marL="0" indent="0">
              <a:buNone/>
            </a:pPr>
            <a:endParaRPr lang="en-US" dirty="0"/>
          </a:p>
          <a:p>
            <a:pPr marL="0" indent="0">
              <a:buNone/>
            </a:pPr>
            <a:r>
              <a:rPr lang="en-US" b="1" u="sng" dirty="0">
                <a:solidFill>
                  <a:srgbClr val="FF0000"/>
                </a:solidFill>
              </a:rPr>
              <a:t>E. Respiratory disorders</a:t>
            </a:r>
          </a:p>
          <a:p>
            <a:pPr marL="0" indent="0">
              <a:buNone/>
            </a:pPr>
            <a:endParaRPr lang="en-US" b="1" u="sng" dirty="0">
              <a:solidFill>
                <a:srgbClr val="FF0000"/>
              </a:solidFill>
            </a:endParaRPr>
          </a:p>
          <a:p>
            <a:pPr marL="0" indent="0">
              <a:buNone/>
            </a:pPr>
            <a:r>
              <a:rPr lang="en-US" dirty="0"/>
              <a:t>1. </a:t>
            </a:r>
            <a:r>
              <a:rPr lang="en-US" b="1" u="sng" dirty="0">
                <a:solidFill>
                  <a:srgbClr val="FF0000"/>
                </a:solidFill>
              </a:rPr>
              <a:t>Acidosis: </a:t>
            </a:r>
            <a:r>
              <a:rPr lang="en-US" dirty="0"/>
              <a:t>Increased Pco2</a:t>
            </a:r>
          </a:p>
          <a:p>
            <a:pPr marL="0" indent="0">
              <a:buNone/>
            </a:pPr>
            <a:r>
              <a:rPr lang="en-US" dirty="0"/>
              <a:t>2. </a:t>
            </a:r>
            <a:r>
              <a:rPr lang="en-US" b="1" u="sng" dirty="0">
                <a:solidFill>
                  <a:srgbClr val="FF0000"/>
                </a:solidFill>
              </a:rPr>
              <a:t>Alkalosis</a:t>
            </a:r>
            <a:r>
              <a:rPr lang="en-US" dirty="0"/>
              <a:t>: Decreased Pco2</a:t>
            </a:r>
          </a:p>
          <a:p>
            <a:endParaRPr lang="en-US" dirty="0"/>
          </a:p>
        </p:txBody>
      </p:sp>
    </p:spTree>
    <p:extLst>
      <p:ext uri="{BB962C8B-B14F-4D97-AF65-F5344CB8AC3E}">
        <p14:creationId xmlns:p14="http://schemas.microsoft.com/office/powerpoint/2010/main" val="339312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51F67-C74B-4610-B77A-5125C1B0265C}"/>
              </a:ext>
            </a:extLst>
          </p:cNvPr>
          <p:cNvSpPr>
            <a:spLocks noGrp="1"/>
          </p:cNvSpPr>
          <p:nvPr>
            <p:ph type="title"/>
          </p:nvPr>
        </p:nvSpPr>
        <p:spPr/>
        <p:txBody>
          <a:bodyPr/>
          <a:lstStyle/>
          <a:p>
            <a:r>
              <a:rPr lang="en-US" b="1" u="sng" dirty="0">
                <a:solidFill>
                  <a:srgbClr val="FF0000"/>
                </a:solidFill>
              </a:rPr>
              <a:t>C) Hematology</a:t>
            </a:r>
          </a:p>
        </p:txBody>
      </p:sp>
      <p:sp>
        <p:nvSpPr>
          <p:cNvPr id="3" name="Content Placeholder 2">
            <a:extLst>
              <a:ext uri="{FF2B5EF4-FFF2-40B4-BE49-F238E27FC236}">
                <a16:creationId xmlns:a16="http://schemas.microsoft.com/office/drawing/2014/main" id="{D6603CF9-6AD8-4E1E-84BB-D3A3EF1704EF}"/>
              </a:ext>
            </a:extLst>
          </p:cNvPr>
          <p:cNvSpPr>
            <a:spLocks noGrp="1"/>
          </p:cNvSpPr>
          <p:nvPr>
            <p:ph idx="1"/>
          </p:nvPr>
        </p:nvSpPr>
        <p:spPr>
          <a:xfrm>
            <a:off x="838200" y="1825625"/>
            <a:ext cx="10515600" cy="4547040"/>
          </a:xfrm>
        </p:spPr>
        <p:txBody>
          <a:bodyPr>
            <a:normAutofit/>
          </a:bodyPr>
          <a:lstStyle/>
          <a:p>
            <a:r>
              <a:rPr lang="en-US" b="1" u="sng" dirty="0">
                <a:solidFill>
                  <a:srgbClr val="FF0000"/>
                </a:solidFill>
              </a:rPr>
              <a:t>Full Blood Count</a:t>
            </a:r>
          </a:p>
          <a:p>
            <a:endParaRPr lang="en-US" b="1" u="sng" dirty="0">
              <a:solidFill>
                <a:srgbClr val="FF0000"/>
              </a:solidFill>
            </a:endParaRPr>
          </a:p>
          <a:p>
            <a:pPr marL="514350" indent="-514350">
              <a:buFont typeface="+mj-lt"/>
              <a:buAutoNum type="arabicPeriod"/>
            </a:pPr>
            <a:r>
              <a:rPr lang="en-US" dirty="0"/>
              <a:t>Hemoglobin (</a:t>
            </a:r>
            <a:r>
              <a:rPr lang="en-US" dirty="0" err="1"/>
              <a:t>hb</a:t>
            </a:r>
            <a:r>
              <a:rPr lang="en-US" dirty="0"/>
              <a:t>) </a:t>
            </a:r>
          </a:p>
          <a:p>
            <a:pPr marL="514350" indent="-514350">
              <a:buFont typeface="+mj-lt"/>
              <a:buAutoNum type="arabicPeriod"/>
            </a:pPr>
            <a:r>
              <a:rPr lang="en-US" dirty="0"/>
              <a:t>Hematocrit (</a:t>
            </a:r>
            <a:r>
              <a:rPr lang="en-US" dirty="0" err="1"/>
              <a:t>hct</a:t>
            </a:r>
            <a:r>
              <a:rPr lang="en-US" dirty="0"/>
              <a:t>)</a:t>
            </a:r>
          </a:p>
          <a:p>
            <a:pPr marL="514350" indent="-514350">
              <a:buFont typeface="+mj-lt"/>
              <a:buAutoNum type="arabicPeriod"/>
            </a:pPr>
            <a:r>
              <a:rPr lang="en-US" dirty="0"/>
              <a:t>Red blood cell (RBC) count</a:t>
            </a:r>
          </a:p>
          <a:p>
            <a:pPr marL="514350" indent="-514350">
              <a:buFont typeface="+mj-lt"/>
              <a:buAutoNum type="arabicPeriod"/>
            </a:pPr>
            <a:r>
              <a:rPr lang="en-US" dirty="0"/>
              <a:t>White blood cell (WBC) count</a:t>
            </a:r>
          </a:p>
          <a:p>
            <a:pPr marL="514350" indent="-514350">
              <a:buFont typeface="+mj-lt"/>
              <a:buAutoNum type="arabicPeriod"/>
            </a:pPr>
            <a:r>
              <a:rPr lang="en-US" dirty="0"/>
              <a:t> WBC differential count</a:t>
            </a:r>
          </a:p>
          <a:p>
            <a:pPr marL="514350" indent="-514350">
              <a:buFont typeface="+mj-lt"/>
              <a:buAutoNum type="arabicPeriod"/>
            </a:pPr>
            <a:r>
              <a:rPr lang="en-US" dirty="0"/>
              <a:t> RBC morphology.</a:t>
            </a:r>
          </a:p>
          <a:p>
            <a:endParaRPr lang="en-US" dirty="0"/>
          </a:p>
        </p:txBody>
      </p:sp>
      <p:pic>
        <p:nvPicPr>
          <p:cNvPr id="4" name="Picture 3">
            <a:extLst>
              <a:ext uri="{FF2B5EF4-FFF2-40B4-BE49-F238E27FC236}">
                <a16:creationId xmlns:a16="http://schemas.microsoft.com/office/drawing/2014/main" id="{E1A752D8-7389-499D-B90B-CA1ACF9E8B35}"/>
              </a:ext>
            </a:extLst>
          </p:cNvPr>
          <p:cNvPicPr>
            <a:picLocks noChangeAspect="1"/>
          </p:cNvPicPr>
          <p:nvPr/>
        </p:nvPicPr>
        <p:blipFill>
          <a:blip r:embed="rId3"/>
          <a:stretch>
            <a:fillRect/>
          </a:stretch>
        </p:blipFill>
        <p:spPr>
          <a:xfrm>
            <a:off x="6944751" y="130651"/>
            <a:ext cx="5082439" cy="3389947"/>
          </a:xfrm>
          <a:prstGeom prst="rect">
            <a:avLst/>
          </a:prstGeom>
        </p:spPr>
      </p:pic>
    </p:spTree>
    <p:extLst>
      <p:ext uri="{BB962C8B-B14F-4D97-AF65-F5344CB8AC3E}">
        <p14:creationId xmlns:p14="http://schemas.microsoft.com/office/powerpoint/2010/main" val="2605969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0E3B-2A9A-4024-90B4-1161E5E00388}"/>
              </a:ext>
            </a:extLst>
          </p:cNvPr>
          <p:cNvSpPr>
            <a:spLocks noGrp="1"/>
          </p:cNvSpPr>
          <p:nvPr>
            <p:ph type="title"/>
          </p:nvPr>
        </p:nvSpPr>
        <p:spPr/>
        <p:txBody>
          <a:bodyPr/>
          <a:lstStyle/>
          <a:p>
            <a:r>
              <a:rPr lang="en-US" dirty="0"/>
              <a:t>1) Hemoglobin</a:t>
            </a:r>
            <a:br>
              <a:rPr lang="en-US" dirty="0"/>
            </a:br>
            <a:endParaRPr lang="en-US" dirty="0"/>
          </a:p>
        </p:txBody>
      </p:sp>
      <p:sp>
        <p:nvSpPr>
          <p:cNvPr id="3" name="Content Placeholder 2">
            <a:extLst>
              <a:ext uri="{FF2B5EF4-FFF2-40B4-BE49-F238E27FC236}">
                <a16:creationId xmlns:a16="http://schemas.microsoft.com/office/drawing/2014/main" id="{69D0752F-19E0-4049-920B-208BC4AB313E}"/>
              </a:ext>
            </a:extLst>
          </p:cNvPr>
          <p:cNvSpPr>
            <a:spLocks noGrp="1"/>
          </p:cNvSpPr>
          <p:nvPr>
            <p:ph idx="1"/>
          </p:nvPr>
        </p:nvSpPr>
        <p:spPr>
          <a:xfrm>
            <a:off x="838200" y="1125414"/>
            <a:ext cx="10515600" cy="5556739"/>
          </a:xfrm>
        </p:spPr>
        <p:txBody>
          <a:bodyPr>
            <a:normAutofit fontScale="92500" lnSpcReduction="20000"/>
          </a:bodyPr>
          <a:lstStyle/>
          <a:p>
            <a:r>
              <a:rPr lang="en-US" b="1" u="sng" dirty="0">
                <a:solidFill>
                  <a:srgbClr val="FF0000"/>
                </a:solidFill>
              </a:rPr>
              <a:t>Hemoglobin</a:t>
            </a:r>
            <a:r>
              <a:rPr lang="en-US" dirty="0"/>
              <a:t> is the oxygen-carrying compound in the RBCs and is a direct indicator of the oxygen-carrying capacity of blood.</a:t>
            </a:r>
          </a:p>
          <a:p>
            <a:endParaRPr lang="en-US" dirty="0"/>
          </a:p>
          <a:p>
            <a:r>
              <a:rPr lang="en-US" b="1" u="sng" dirty="0">
                <a:solidFill>
                  <a:srgbClr val="FF0000"/>
                </a:solidFill>
              </a:rPr>
              <a:t>Increased Hb levels </a:t>
            </a:r>
            <a:r>
              <a:rPr lang="en-US" dirty="0"/>
              <a:t>can be due to diseases such as </a:t>
            </a:r>
            <a:r>
              <a:rPr lang="en-US" b="1" u="sng" dirty="0">
                <a:solidFill>
                  <a:srgbClr val="FF0000"/>
                </a:solidFill>
              </a:rPr>
              <a:t>chronic pulmonary lung disease</a:t>
            </a:r>
            <a:r>
              <a:rPr lang="en-US" dirty="0">
                <a:solidFill>
                  <a:srgbClr val="FF0000"/>
                </a:solidFill>
              </a:rPr>
              <a:t> </a:t>
            </a:r>
            <a:r>
              <a:rPr lang="en-US" dirty="0"/>
              <a:t>or </a:t>
            </a:r>
            <a:r>
              <a:rPr lang="en-US" b="1" u="sng" dirty="0">
                <a:solidFill>
                  <a:srgbClr val="FF0000"/>
                </a:solidFill>
              </a:rPr>
              <a:t>polycythemia vera</a:t>
            </a:r>
            <a:r>
              <a:rPr lang="en-US" dirty="0"/>
              <a:t>.</a:t>
            </a:r>
          </a:p>
          <a:p>
            <a:endParaRPr lang="en-US" dirty="0"/>
          </a:p>
          <a:p>
            <a:r>
              <a:rPr lang="en-US" dirty="0"/>
              <a:t>It may also be increased in </a:t>
            </a:r>
            <a:r>
              <a:rPr lang="en-US" b="1" u="sng" dirty="0">
                <a:solidFill>
                  <a:srgbClr val="FF0000"/>
                </a:solidFill>
              </a:rPr>
              <a:t>chronic smokers</a:t>
            </a:r>
            <a:r>
              <a:rPr lang="en-US" dirty="0"/>
              <a:t>, those who live at </a:t>
            </a:r>
            <a:r>
              <a:rPr lang="en-US" b="1" u="sng" dirty="0">
                <a:solidFill>
                  <a:srgbClr val="FF0000"/>
                </a:solidFill>
              </a:rPr>
              <a:t>high altitudes</a:t>
            </a:r>
            <a:r>
              <a:rPr lang="en-US" dirty="0"/>
              <a:t> (due to low oxygen in air at higher altitudes), and those who engage in regular exercise.</a:t>
            </a:r>
          </a:p>
          <a:p>
            <a:endParaRPr lang="en-US" dirty="0"/>
          </a:p>
          <a:p>
            <a:r>
              <a:rPr lang="en-US" dirty="0"/>
              <a:t>The high </a:t>
            </a:r>
            <a:r>
              <a:rPr lang="en-US" b="1" u="sng" dirty="0">
                <a:solidFill>
                  <a:srgbClr val="FF0000"/>
                </a:solidFill>
              </a:rPr>
              <a:t>carbon monoxide content </a:t>
            </a:r>
            <a:r>
              <a:rPr lang="en-US" dirty="0"/>
              <a:t>in cigarette smoke prevents oxygen from binding to Hb, making the body interpret low Hb levels, and signal for increased RBCs production.</a:t>
            </a:r>
          </a:p>
          <a:p>
            <a:endParaRPr lang="en-US" dirty="0"/>
          </a:p>
          <a:p>
            <a:r>
              <a:rPr lang="en-US" b="1" u="sng" dirty="0">
                <a:solidFill>
                  <a:srgbClr val="FF0000"/>
                </a:solidFill>
              </a:rPr>
              <a:t>lower levels </a:t>
            </a:r>
            <a:r>
              <a:rPr lang="en-US" dirty="0"/>
              <a:t>are an indication of anemia or hemorrhage.</a:t>
            </a:r>
          </a:p>
          <a:p>
            <a:endParaRPr lang="en-US" dirty="0"/>
          </a:p>
        </p:txBody>
      </p:sp>
    </p:spTree>
    <p:extLst>
      <p:ext uri="{BB962C8B-B14F-4D97-AF65-F5344CB8AC3E}">
        <p14:creationId xmlns:p14="http://schemas.microsoft.com/office/powerpoint/2010/main" val="158049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E546-54D7-4C39-B35C-18A1250789A0}"/>
              </a:ext>
            </a:extLst>
          </p:cNvPr>
          <p:cNvSpPr>
            <a:spLocks noGrp="1"/>
          </p:cNvSpPr>
          <p:nvPr>
            <p:ph type="title"/>
          </p:nvPr>
        </p:nvSpPr>
        <p:spPr/>
        <p:txBody>
          <a:bodyPr/>
          <a:lstStyle/>
          <a:p>
            <a:r>
              <a:rPr lang="en-US" dirty="0"/>
              <a:t>2) Hematocrit</a:t>
            </a:r>
          </a:p>
        </p:txBody>
      </p:sp>
      <p:sp>
        <p:nvSpPr>
          <p:cNvPr id="3" name="Content Placeholder 2">
            <a:extLst>
              <a:ext uri="{FF2B5EF4-FFF2-40B4-BE49-F238E27FC236}">
                <a16:creationId xmlns:a16="http://schemas.microsoft.com/office/drawing/2014/main" id="{E313294E-C73B-43B9-92E0-ED51289FABC6}"/>
              </a:ext>
            </a:extLst>
          </p:cNvPr>
          <p:cNvSpPr>
            <a:spLocks noGrp="1"/>
          </p:cNvSpPr>
          <p:nvPr>
            <p:ph idx="1"/>
          </p:nvPr>
        </p:nvSpPr>
        <p:spPr>
          <a:xfrm>
            <a:off x="838200" y="1825624"/>
            <a:ext cx="10515600" cy="4828393"/>
          </a:xfrm>
        </p:spPr>
        <p:txBody>
          <a:bodyPr>
            <a:normAutofit lnSpcReduction="10000"/>
          </a:bodyPr>
          <a:lstStyle/>
          <a:p>
            <a:r>
              <a:rPr lang="en-US" dirty="0"/>
              <a:t>Hematocrit, also known as </a:t>
            </a:r>
            <a:r>
              <a:rPr lang="en-US" b="1" u="sng" dirty="0">
                <a:solidFill>
                  <a:srgbClr val="FF0000"/>
                </a:solidFill>
              </a:rPr>
              <a:t>packed cell volume</a:t>
            </a:r>
            <a:r>
              <a:rPr lang="en-US" dirty="0"/>
              <a:t>, describes the </a:t>
            </a:r>
            <a:r>
              <a:rPr lang="en-US" b="1" u="sng" dirty="0">
                <a:solidFill>
                  <a:srgbClr val="FF0000"/>
                </a:solidFill>
              </a:rPr>
              <a:t>volume of blood occupied</a:t>
            </a:r>
            <a:r>
              <a:rPr lang="en-US" dirty="0"/>
              <a:t> by RBCs.</a:t>
            </a:r>
          </a:p>
          <a:p>
            <a:endParaRPr lang="en-US" dirty="0"/>
          </a:p>
          <a:p>
            <a:r>
              <a:rPr lang="en-US" dirty="0"/>
              <a:t> It can also be used as an indicator of Hb, as hematocrit values are usually </a:t>
            </a:r>
            <a:r>
              <a:rPr lang="en-US" b="1" u="sng" dirty="0">
                <a:solidFill>
                  <a:srgbClr val="FF0000"/>
                </a:solidFill>
              </a:rPr>
              <a:t>three</a:t>
            </a:r>
            <a:r>
              <a:rPr lang="en-US" dirty="0"/>
              <a:t> times the value of Hb.</a:t>
            </a:r>
          </a:p>
          <a:p>
            <a:endParaRPr lang="en-US" dirty="0"/>
          </a:p>
          <a:p>
            <a:r>
              <a:rPr lang="en-US" b="1" u="sng" dirty="0">
                <a:solidFill>
                  <a:srgbClr val="FF0000"/>
                </a:solidFill>
              </a:rPr>
              <a:t>Similar to Hb</a:t>
            </a:r>
            <a:r>
              <a:rPr lang="en-US" dirty="0"/>
              <a:t>, decreased values are an indication of anemia or hemorrhage. </a:t>
            </a:r>
          </a:p>
          <a:p>
            <a:endParaRPr lang="en-US" dirty="0"/>
          </a:p>
          <a:p>
            <a:r>
              <a:rPr lang="en-US" dirty="0"/>
              <a:t>The </a:t>
            </a:r>
            <a:r>
              <a:rPr lang="en-US" b="1" u="sng" dirty="0">
                <a:solidFill>
                  <a:srgbClr val="FF0000"/>
                </a:solidFill>
              </a:rPr>
              <a:t>hematocrit</a:t>
            </a:r>
            <a:r>
              <a:rPr lang="en-US" dirty="0"/>
              <a:t> can indicate if there is a problem with RBCs, but it </a:t>
            </a:r>
            <a:r>
              <a:rPr lang="en-US" b="1" u="sng" dirty="0">
                <a:solidFill>
                  <a:srgbClr val="FF0000"/>
                </a:solidFill>
              </a:rPr>
              <a:t>cannot determine </a:t>
            </a:r>
            <a:r>
              <a:rPr lang="en-US" dirty="0"/>
              <a:t>the underlying cause.</a:t>
            </a:r>
          </a:p>
          <a:p>
            <a:endParaRPr lang="en-US" dirty="0"/>
          </a:p>
        </p:txBody>
      </p:sp>
    </p:spTree>
    <p:extLst>
      <p:ext uri="{BB962C8B-B14F-4D97-AF65-F5344CB8AC3E}">
        <p14:creationId xmlns:p14="http://schemas.microsoft.com/office/powerpoint/2010/main" val="943978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01D5-2E23-4A0C-9332-4CEFB0EF6DF8}"/>
              </a:ext>
            </a:extLst>
          </p:cNvPr>
          <p:cNvSpPr>
            <a:spLocks noGrp="1"/>
          </p:cNvSpPr>
          <p:nvPr>
            <p:ph type="title"/>
          </p:nvPr>
        </p:nvSpPr>
        <p:spPr/>
        <p:txBody>
          <a:bodyPr/>
          <a:lstStyle/>
          <a:p>
            <a:r>
              <a:rPr lang="en-US" dirty="0"/>
              <a:t>3) Red Blood Cell Count</a:t>
            </a:r>
            <a:br>
              <a:rPr lang="en-US" dirty="0"/>
            </a:br>
            <a:endParaRPr lang="en-US" dirty="0"/>
          </a:p>
        </p:txBody>
      </p:sp>
      <p:sp>
        <p:nvSpPr>
          <p:cNvPr id="3" name="Content Placeholder 2">
            <a:extLst>
              <a:ext uri="{FF2B5EF4-FFF2-40B4-BE49-F238E27FC236}">
                <a16:creationId xmlns:a16="http://schemas.microsoft.com/office/drawing/2014/main" id="{823D9B34-1C29-44F4-BE89-56067D28BA76}"/>
              </a:ext>
            </a:extLst>
          </p:cNvPr>
          <p:cNvSpPr>
            <a:spLocks noGrp="1"/>
          </p:cNvSpPr>
          <p:nvPr>
            <p:ph idx="1"/>
          </p:nvPr>
        </p:nvSpPr>
        <p:spPr>
          <a:xfrm>
            <a:off x="838200" y="1825625"/>
            <a:ext cx="10515600" cy="4667250"/>
          </a:xfrm>
        </p:spPr>
        <p:txBody>
          <a:bodyPr>
            <a:normAutofit fontScale="92500" lnSpcReduction="20000"/>
          </a:bodyPr>
          <a:lstStyle/>
          <a:p>
            <a:r>
              <a:rPr lang="en-US" b="1" u="sng" dirty="0">
                <a:solidFill>
                  <a:srgbClr val="FF0000"/>
                </a:solidFill>
              </a:rPr>
              <a:t>RBCs</a:t>
            </a:r>
            <a:r>
              <a:rPr lang="en-US" dirty="0"/>
              <a:t> serve to </a:t>
            </a:r>
            <a:r>
              <a:rPr lang="en-US" b="1" u="sng" dirty="0">
                <a:solidFill>
                  <a:srgbClr val="FF0000"/>
                </a:solidFill>
              </a:rPr>
              <a:t>transport oxygen </a:t>
            </a:r>
            <a:r>
              <a:rPr lang="en-US" dirty="0"/>
              <a:t>from the lungs to the body tissues.</a:t>
            </a:r>
          </a:p>
          <a:p>
            <a:endParaRPr lang="en-US" dirty="0"/>
          </a:p>
          <a:p>
            <a:r>
              <a:rPr lang="en-US" dirty="0"/>
              <a:t> They have a life span of approximately </a:t>
            </a:r>
            <a:r>
              <a:rPr lang="en-US" b="1" u="sng" dirty="0">
                <a:solidFill>
                  <a:srgbClr val="FF0000"/>
                </a:solidFill>
              </a:rPr>
              <a:t>120 days</a:t>
            </a:r>
            <a:r>
              <a:rPr lang="en-US" dirty="0"/>
              <a:t>, before being cleared by the </a:t>
            </a:r>
            <a:r>
              <a:rPr lang="en-US" b="1" u="sng" dirty="0">
                <a:solidFill>
                  <a:srgbClr val="FF0000"/>
                </a:solidFill>
              </a:rPr>
              <a:t>reticuloendothelial system</a:t>
            </a:r>
            <a:r>
              <a:rPr lang="en-US" dirty="0"/>
              <a:t>.</a:t>
            </a:r>
          </a:p>
          <a:p>
            <a:endParaRPr lang="en-US" dirty="0"/>
          </a:p>
          <a:p>
            <a:r>
              <a:rPr lang="en-US" dirty="0"/>
              <a:t>In most laboratory reports, the </a:t>
            </a:r>
            <a:r>
              <a:rPr lang="en-US" b="1" u="sng" dirty="0">
                <a:solidFill>
                  <a:srgbClr val="FF0000"/>
                </a:solidFill>
              </a:rPr>
              <a:t>results will examine</a:t>
            </a:r>
          </a:p>
          <a:p>
            <a:endParaRPr lang="en-US" dirty="0"/>
          </a:p>
          <a:p>
            <a:pPr marL="514350" indent="-514350">
              <a:buFont typeface="+mj-lt"/>
              <a:buAutoNum type="arabicPeriod"/>
            </a:pPr>
            <a:r>
              <a:rPr lang="en-US" dirty="0"/>
              <a:t>The number of cells per cubic mm</a:t>
            </a:r>
          </a:p>
          <a:p>
            <a:pPr marL="514350" indent="-514350">
              <a:buFont typeface="+mj-lt"/>
              <a:buAutoNum type="arabicPeriod"/>
            </a:pPr>
            <a:r>
              <a:rPr lang="en-US" dirty="0"/>
              <a:t>Size</a:t>
            </a:r>
          </a:p>
          <a:p>
            <a:pPr marL="514350" indent="-514350">
              <a:buFont typeface="+mj-lt"/>
              <a:buAutoNum type="arabicPeriod"/>
            </a:pPr>
            <a:r>
              <a:rPr lang="en-US" dirty="0"/>
              <a:t>Shape</a:t>
            </a:r>
          </a:p>
          <a:p>
            <a:pPr marL="514350" indent="-514350">
              <a:buFont typeface="+mj-lt"/>
              <a:buAutoNum type="arabicPeriod"/>
            </a:pPr>
            <a:r>
              <a:rPr lang="en-US" dirty="0"/>
              <a:t> Color</a:t>
            </a:r>
          </a:p>
          <a:p>
            <a:endParaRPr lang="en-US" dirty="0"/>
          </a:p>
        </p:txBody>
      </p:sp>
    </p:spTree>
    <p:extLst>
      <p:ext uri="{BB962C8B-B14F-4D97-AF65-F5344CB8AC3E}">
        <p14:creationId xmlns:p14="http://schemas.microsoft.com/office/powerpoint/2010/main" val="2601996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1A6174-8242-4255-864C-760A081FB589}"/>
              </a:ext>
            </a:extLst>
          </p:cNvPr>
          <p:cNvSpPr>
            <a:spLocks noGrp="1"/>
          </p:cNvSpPr>
          <p:nvPr>
            <p:ph idx="1"/>
          </p:nvPr>
        </p:nvSpPr>
        <p:spPr>
          <a:xfrm>
            <a:off x="838200" y="661182"/>
            <a:ext cx="10515600" cy="5950633"/>
          </a:xfrm>
        </p:spPr>
        <p:txBody>
          <a:bodyPr>
            <a:normAutofit/>
          </a:bodyPr>
          <a:lstStyle/>
          <a:p>
            <a:r>
              <a:rPr lang="en-US" dirty="0"/>
              <a:t>These can then be used to </a:t>
            </a:r>
            <a:r>
              <a:rPr lang="en-US" b="1" u="sng" dirty="0">
                <a:solidFill>
                  <a:srgbClr val="FF0000"/>
                </a:solidFill>
              </a:rPr>
              <a:t>classify different types </a:t>
            </a:r>
            <a:r>
              <a:rPr lang="en-US" dirty="0"/>
              <a:t>of anemia to pinpoint the etiology.</a:t>
            </a:r>
          </a:p>
          <a:p>
            <a:endParaRPr lang="en-US" dirty="0"/>
          </a:p>
          <a:p>
            <a:r>
              <a:rPr lang="en-US" b="1" u="sng" dirty="0">
                <a:solidFill>
                  <a:srgbClr val="FF0000"/>
                </a:solidFill>
              </a:rPr>
              <a:t>In general, they can be classified by the following:</a:t>
            </a:r>
          </a:p>
          <a:p>
            <a:endParaRPr lang="en-US" dirty="0"/>
          </a:p>
          <a:p>
            <a:r>
              <a:rPr lang="en-US" b="1" u="sng" dirty="0">
                <a:solidFill>
                  <a:srgbClr val="FF0000"/>
                </a:solidFill>
              </a:rPr>
              <a:t>RBC size </a:t>
            </a:r>
            <a:r>
              <a:rPr lang="en-US" dirty="0"/>
              <a:t>or mean corpuscular volume (indicating average RBC size).</a:t>
            </a:r>
          </a:p>
          <a:p>
            <a:endParaRPr lang="en-US" dirty="0"/>
          </a:p>
          <a:p>
            <a:r>
              <a:rPr lang="en-US" b="1" u="sng" dirty="0">
                <a:solidFill>
                  <a:srgbClr val="FF0000"/>
                </a:solidFill>
              </a:rPr>
              <a:t>RBC color </a:t>
            </a:r>
            <a:r>
              <a:rPr lang="en-US" dirty="0"/>
              <a:t>or mean corpuscular Hb concentration, which can be hypochromic, hyperchromic, and normochromic.</a:t>
            </a:r>
          </a:p>
          <a:p>
            <a:endParaRPr lang="en-US" dirty="0"/>
          </a:p>
          <a:p>
            <a:r>
              <a:rPr lang="en-US" b="1" u="sng" dirty="0">
                <a:solidFill>
                  <a:srgbClr val="FF0000"/>
                </a:solidFill>
              </a:rPr>
              <a:t>For example</a:t>
            </a:r>
            <a:r>
              <a:rPr lang="en-US" dirty="0"/>
              <a:t>, microcytic, hypochromic anemia could be due to iron deficiency.</a:t>
            </a:r>
          </a:p>
          <a:p>
            <a:endParaRPr lang="en-US" dirty="0"/>
          </a:p>
        </p:txBody>
      </p:sp>
    </p:spTree>
    <p:extLst>
      <p:ext uri="{BB962C8B-B14F-4D97-AF65-F5344CB8AC3E}">
        <p14:creationId xmlns:p14="http://schemas.microsoft.com/office/powerpoint/2010/main" val="305794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531B7-092E-45E7-81F9-76D02A7F9EA8}"/>
              </a:ext>
            </a:extLst>
          </p:cNvPr>
          <p:cNvSpPr>
            <a:spLocks noGrp="1"/>
          </p:cNvSpPr>
          <p:nvPr>
            <p:ph idx="1"/>
          </p:nvPr>
        </p:nvSpPr>
        <p:spPr>
          <a:xfrm>
            <a:off x="838200" y="323557"/>
            <a:ext cx="10515600" cy="6049108"/>
          </a:xfrm>
        </p:spPr>
        <p:txBody>
          <a:bodyPr>
            <a:normAutofit fontScale="92500" lnSpcReduction="20000"/>
          </a:bodyPr>
          <a:lstStyle/>
          <a:p>
            <a:r>
              <a:rPr lang="en-US" dirty="0"/>
              <a:t> </a:t>
            </a:r>
            <a:r>
              <a:rPr lang="en-US" b="1" u="sng" dirty="0">
                <a:solidFill>
                  <a:srgbClr val="FF0000"/>
                </a:solidFill>
              </a:rPr>
              <a:t>An increased level of RBCs</a:t>
            </a:r>
            <a:r>
              <a:rPr lang="en-US" dirty="0"/>
              <a:t> is same as causes of Hb increase</a:t>
            </a:r>
          </a:p>
          <a:p>
            <a:endParaRPr lang="en-US" dirty="0"/>
          </a:p>
          <a:p>
            <a:r>
              <a:rPr lang="en-US" b="1" u="sng" dirty="0">
                <a:solidFill>
                  <a:srgbClr val="FF0000"/>
                </a:solidFill>
              </a:rPr>
              <a:t>Low RBC counts </a:t>
            </a:r>
            <a:r>
              <a:rPr lang="en-US" dirty="0"/>
              <a:t>can be due to anemia, hemorrhage, or </a:t>
            </a:r>
            <a:r>
              <a:rPr lang="en-US" b="1" u="sng" dirty="0">
                <a:solidFill>
                  <a:srgbClr val="FF0000"/>
                </a:solidFill>
              </a:rPr>
              <a:t>chronic renal failure. </a:t>
            </a:r>
          </a:p>
          <a:p>
            <a:endParaRPr lang="en-US" b="1" u="sng" dirty="0">
              <a:solidFill>
                <a:srgbClr val="FF0000"/>
              </a:solidFill>
            </a:endParaRPr>
          </a:p>
          <a:p>
            <a:r>
              <a:rPr lang="en-US" b="1" u="sng" dirty="0">
                <a:solidFill>
                  <a:srgbClr val="FF0000"/>
                </a:solidFill>
              </a:rPr>
              <a:t>There are several types of anemia</a:t>
            </a:r>
            <a:r>
              <a:rPr lang="en-US" dirty="0"/>
              <a:t>:</a:t>
            </a:r>
          </a:p>
          <a:p>
            <a:pPr marL="514350" indent="-514350">
              <a:buFont typeface="+mj-lt"/>
              <a:buAutoNum type="arabicPeriod"/>
            </a:pPr>
            <a:r>
              <a:rPr lang="en-US" b="1" u="sng" dirty="0">
                <a:solidFill>
                  <a:srgbClr val="FF0000"/>
                </a:solidFill>
              </a:rPr>
              <a:t>Microcytic</a:t>
            </a:r>
            <a:r>
              <a:rPr lang="en-US" dirty="0"/>
              <a:t> (iron deficiency anemia)</a:t>
            </a:r>
          </a:p>
          <a:p>
            <a:pPr marL="514350" indent="-514350">
              <a:buFont typeface="+mj-lt"/>
              <a:buAutoNum type="arabicPeriod"/>
            </a:pPr>
            <a:r>
              <a:rPr lang="en-US" b="1" u="sng" dirty="0">
                <a:solidFill>
                  <a:srgbClr val="FF0000"/>
                </a:solidFill>
              </a:rPr>
              <a:t>Macrocytic/megaloblastic anemia </a:t>
            </a:r>
            <a:r>
              <a:rPr lang="en-US" dirty="0"/>
              <a:t>(vitamin B12 deficiency, folic acid deficiency)</a:t>
            </a:r>
          </a:p>
          <a:p>
            <a:pPr marL="514350" indent="-514350">
              <a:buFont typeface="+mj-lt"/>
              <a:buAutoNum type="arabicPeriod"/>
            </a:pPr>
            <a:r>
              <a:rPr lang="en-US" b="1" u="sng" dirty="0">
                <a:solidFill>
                  <a:srgbClr val="FF0000"/>
                </a:solidFill>
              </a:rPr>
              <a:t>Anemia of chronic disease </a:t>
            </a:r>
            <a:r>
              <a:rPr lang="en-US" dirty="0"/>
              <a:t>(including chemotherapy-induced anemia), anemia of critical illness, hemolytic anemias, and drug-induced anemias.</a:t>
            </a:r>
          </a:p>
          <a:p>
            <a:pPr marL="514350" indent="-514350">
              <a:buFont typeface="+mj-lt"/>
              <a:buAutoNum type="arabicPeriod"/>
            </a:pPr>
            <a:r>
              <a:rPr lang="en-US" b="1" u="sng" dirty="0">
                <a:solidFill>
                  <a:srgbClr val="FF0000"/>
                </a:solidFill>
              </a:rPr>
              <a:t>B-12 vitamin deficiency </a:t>
            </a:r>
            <a:r>
              <a:rPr lang="en-US" dirty="0"/>
              <a:t>causes pernicious anemia</a:t>
            </a:r>
          </a:p>
          <a:p>
            <a:pPr marL="514350" indent="-514350">
              <a:buFont typeface="+mj-lt"/>
              <a:buAutoNum type="arabicPeriod"/>
            </a:pPr>
            <a:r>
              <a:rPr lang="en-US" dirty="0"/>
              <a:t>pyridoxine or copper deficiency causes sideroblastic anemia. </a:t>
            </a:r>
          </a:p>
          <a:p>
            <a:endParaRPr lang="en-US" dirty="0"/>
          </a:p>
          <a:p>
            <a:r>
              <a:rPr lang="en-US" b="1" u="sng" dirty="0">
                <a:solidFill>
                  <a:srgbClr val="FF0000"/>
                </a:solidFill>
              </a:rPr>
              <a:t>Long term use </a:t>
            </a:r>
            <a:r>
              <a:rPr lang="en-US" dirty="0"/>
              <a:t>of the oral hypoglycemic agent, metformin, has been linked with vitamin b12 deficiency.</a:t>
            </a:r>
          </a:p>
          <a:p>
            <a:endParaRPr lang="en-US" dirty="0"/>
          </a:p>
        </p:txBody>
      </p:sp>
    </p:spTree>
    <p:extLst>
      <p:ext uri="{BB962C8B-B14F-4D97-AF65-F5344CB8AC3E}">
        <p14:creationId xmlns:p14="http://schemas.microsoft.com/office/powerpoint/2010/main" val="3335770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3CF8-825D-48C4-B11F-0E35D88CD6B4}"/>
              </a:ext>
            </a:extLst>
          </p:cNvPr>
          <p:cNvSpPr>
            <a:spLocks noGrp="1"/>
          </p:cNvSpPr>
          <p:nvPr>
            <p:ph type="title"/>
          </p:nvPr>
        </p:nvSpPr>
        <p:spPr/>
        <p:txBody>
          <a:bodyPr/>
          <a:lstStyle/>
          <a:p>
            <a:r>
              <a:rPr lang="en-US" dirty="0"/>
              <a:t>Hematologic Laboratory Values</a:t>
            </a:r>
          </a:p>
        </p:txBody>
      </p:sp>
      <p:pic>
        <p:nvPicPr>
          <p:cNvPr id="4" name="Content Placeholder 3">
            <a:extLst>
              <a:ext uri="{FF2B5EF4-FFF2-40B4-BE49-F238E27FC236}">
                <a16:creationId xmlns:a16="http://schemas.microsoft.com/office/drawing/2014/main" id="{A8FEFF9A-9470-46C7-8D01-DCC05EB26980}"/>
              </a:ext>
            </a:extLst>
          </p:cNvPr>
          <p:cNvPicPr>
            <a:picLocks noGrp="1" noChangeAspect="1"/>
          </p:cNvPicPr>
          <p:nvPr>
            <p:ph idx="1"/>
          </p:nvPr>
        </p:nvPicPr>
        <p:blipFill>
          <a:blip r:embed="rId2"/>
          <a:stretch>
            <a:fillRect/>
          </a:stretch>
        </p:blipFill>
        <p:spPr>
          <a:xfrm>
            <a:off x="2011680" y="1392702"/>
            <a:ext cx="7272997" cy="5100174"/>
          </a:xfrm>
          <a:prstGeom prst="rect">
            <a:avLst/>
          </a:prstGeom>
        </p:spPr>
      </p:pic>
    </p:spTree>
    <p:extLst>
      <p:ext uri="{BB962C8B-B14F-4D97-AF65-F5344CB8AC3E}">
        <p14:creationId xmlns:p14="http://schemas.microsoft.com/office/powerpoint/2010/main" val="2601953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C282E-7261-454C-850B-E3F68D85DA35}"/>
              </a:ext>
            </a:extLst>
          </p:cNvPr>
          <p:cNvSpPr>
            <a:spLocks noGrp="1"/>
          </p:cNvSpPr>
          <p:nvPr>
            <p:ph type="title"/>
          </p:nvPr>
        </p:nvSpPr>
        <p:spPr/>
        <p:txBody>
          <a:bodyPr/>
          <a:lstStyle/>
          <a:p>
            <a:r>
              <a:rPr lang="en-US" dirty="0"/>
              <a:t>4) White Blood Cell Count</a:t>
            </a:r>
          </a:p>
        </p:txBody>
      </p:sp>
      <p:sp>
        <p:nvSpPr>
          <p:cNvPr id="3" name="Content Placeholder 2">
            <a:extLst>
              <a:ext uri="{FF2B5EF4-FFF2-40B4-BE49-F238E27FC236}">
                <a16:creationId xmlns:a16="http://schemas.microsoft.com/office/drawing/2014/main" id="{9F9CF57C-7D9F-4C57-88A4-C2E040EE9C4F}"/>
              </a:ext>
            </a:extLst>
          </p:cNvPr>
          <p:cNvSpPr>
            <a:spLocks noGrp="1"/>
          </p:cNvSpPr>
          <p:nvPr>
            <p:ph idx="1"/>
          </p:nvPr>
        </p:nvSpPr>
        <p:spPr/>
        <p:txBody>
          <a:bodyPr/>
          <a:lstStyle/>
          <a:p>
            <a:r>
              <a:rPr lang="en-US" dirty="0"/>
              <a:t>WBCs, or leukocytes, consist of five main types:</a:t>
            </a:r>
          </a:p>
          <a:p>
            <a:endParaRPr lang="en-US" dirty="0"/>
          </a:p>
        </p:txBody>
      </p:sp>
      <p:pic>
        <p:nvPicPr>
          <p:cNvPr id="4" name="Picture 3">
            <a:extLst>
              <a:ext uri="{FF2B5EF4-FFF2-40B4-BE49-F238E27FC236}">
                <a16:creationId xmlns:a16="http://schemas.microsoft.com/office/drawing/2014/main" id="{B5AFC945-5B7A-4863-A7D7-415FBEDA7CD0}"/>
              </a:ext>
            </a:extLst>
          </p:cNvPr>
          <p:cNvPicPr>
            <a:picLocks noChangeAspect="1"/>
          </p:cNvPicPr>
          <p:nvPr/>
        </p:nvPicPr>
        <p:blipFill>
          <a:blip r:embed="rId2"/>
          <a:stretch>
            <a:fillRect/>
          </a:stretch>
        </p:blipFill>
        <p:spPr>
          <a:xfrm>
            <a:off x="1505244" y="2330816"/>
            <a:ext cx="8314006" cy="4351338"/>
          </a:xfrm>
          <a:prstGeom prst="rect">
            <a:avLst/>
          </a:prstGeom>
        </p:spPr>
      </p:pic>
    </p:spTree>
    <p:extLst>
      <p:ext uri="{BB962C8B-B14F-4D97-AF65-F5344CB8AC3E}">
        <p14:creationId xmlns:p14="http://schemas.microsoft.com/office/powerpoint/2010/main" val="177403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C84F-45D9-4472-94AF-DF1B7EE216F2}"/>
              </a:ext>
            </a:extLst>
          </p:cNvPr>
          <p:cNvSpPr>
            <a:spLocks noGrp="1"/>
          </p:cNvSpPr>
          <p:nvPr>
            <p:ph type="title"/>
          </p:nvPr>
        </p:nvSpPr>
        <p:spPr>
          <a:xfrm>
            <a:off x="436098" y="365125"/>
            <a:ext cx="11352628" cy="1325563"/>
          </a:xfrm>
        </p:spPr>
        <p:txBody>
          <a:bodyPr/>
          <a:lstStyle/>
          <a:p>
            <a:r>
              <a:rPr lang="en-US" dirty="0"/>
              <a:t>The following caution is required while interpreting laboratory values:</a:t>
            </a:r>
          </a:p>
        </p:txBody>
      </p:sp>
      <p:sp>
        <p:nvSpPr>
          <p:cNvPr id="6" name="Content Placeholder 5">
            <a:extLst>
              <a:ext uri="{FF2B5EF4-FFF2-40B4-BE49-F238E27FC236}">
                <a16:creationId xmlns:a16="http://schemas.microsoft.com/office/drawing/2014/main" id="{027C30FF-A11D-4E26-8749-EADF0522C8B7}"/>
              </a:ext>
            </a:extLst>
          </p:cNvPr>
          <p:cNvSpPr>
            <a:spLocks noGrp="1"/>
          </p:cNvSpPr>
          <p:nvPr>
            <p:ph idx="1"/>
          </p:nvPr>
        </p:nvSpPr>
        <p:spPr>
          <a:xfrm>
            <a:off x="436098" y="1825625"/>
            <a:ext cx="11451102" cy="4667250"/>
          </a:xfrm>
        </p:spPr>
        <p:txBody>
          <a:bodyPr>
            <a:normAutofit fontScale="92500" lnSpcReduction="10000"/>
          </a:bodyPr>
          <a:lstStyle/>
          <a:p>
            <a:pPr marL="514350" indent="-514350">
              <a:buAutoNum type="arabicParenR"/>
            </a:pPr>
            <a:r>
              <a:rPr lang="en-US" dirty="0"/>
              <a:t>Although </a:t>
            </a:r>
            <a:r>
              <a:rPr lang="en-US" b="1" u="sng" dirty="0">
                <a:solidFill>
                  <a:srgbClr val="FF0000"/>
                </a:solidFill>
              </a:rPr>
              <a:t>laboratory errors</a:t>
            </a:r>
            <a:r>
              <a:rPr lang="en-US" dirty="0"/>
              <a:t> are fairly uncommon, they do occur. Potential causes could include technical errors, sample contamination, timing in which the lab value was taken, i.e. trough levels should be drawn just prior to the next dose, and </a:t>
            </a:r>
            <a:r>
              <a:rPr lang="en-US" b="1" u="sng" dirty="0">
                <a:solidFill>
                  <a:srgbClr val="FF0000"/>
                </a:solidFill>
              </a:rPr>
              <a:t>medication interference</a:t>
            </a:r>
            <a:r>
              <a:rPr lang="en-US" dirty="0"/>
              <a:t>, i.e. Dopamine and dobutamine influence methods which use the Trinder reaction, thus affecting determination of glucose, cholesterol, and other tests. </a:t>
            </a:r>
          </a:p>
          <a:p>
            <a:pPr marL="514350" indent="-514350">
              <a:buAutoNum type="arabicParenR"/>
            </a:pPr>
            <a:endParaRPr lang="en-US" dirty="0"/>
          </a:p>
          <a:p>
            <a:pPr marL="0" indent="0">
              <a:buNone/>
            </a:pPr>
            <a:r>
              <a:rPr lang="en-US" dirty="0"/>
              <a:t>2) Values shown in </a:t>
            </a:r>
            <a:r>
              <a:rPr lang="en-US" b="1" u="sng" dirty="0">
                <a:solidFill>
                  <a:srgbClr val="FF0000"/>
                </a:solidFill>
              </a:rPr>
              <a:t>mmol/L</a:t>
            </a:r>
            <a:r>
              <a:rPr lang="en-US" dirty="0"/>
              <a:t> units are equivalent to </a:t>
            </a:r>
            <a:r>
              <a:rPr lang="en-US" b="1" u="sng" dirty="0" err="1">
                <a:solidFill>
                  <a:srgbClr val="FF0000"/>
                </a:solidFill>
              </a:rPr>
              <a:t>mEq</a:t>
            </a:r>
            <a:r>
              <a:rPr lang="en-US" b="1" u="sng" dirty="0">
                <a:solidFill>
                  <a:srgbClr val="FF0000"/>
                </a:solidFill>
              </a:rPr>
              <a:t>/L </a:t>
            </a:r>
            <a:r>
              <a:rPr lang="en-US" dirty="0"/>
              <a:t>units for some ions when valence is 1, like Hydrogen and Potassium. Otherwise </a:t>
            </a:r>
            <a:r>
              <a:rPr lang="en-US" dirty="0" err="1"/>
              <a:t>mEq</a:t>
            </a:r>
            <a:r>
              <a:rPr lang="en-US" dirty="0"/>
              <a:t>/L could be converted by multiplying mmol/L with valence.</a:t>
            </a:r>
          </a:p>
          <a:p>
            <a:pPr marL="0" indent="0">
              <a:buNone/>
            </a:pPr>
            <a:endParaRPr lang="en-US" dirty="0"/>
          </a:p>
          <a:p>
            <a:pPr marL="0" indent="0">
              <a:buNone/>
            </a:pPr>
            <a:r>
              <a:rPr lang="en-US" dirty="0"/>
              <a:t>3) Always </a:t>
            </a:r>
            <a:r>
              <a:rPr lang="en-US" b="1" u="sng" dirty="0">
                <a:solidFill>
                  <a:srgbClr val="FF0000"/>
                </a:solidFill>
              </a:rPr>
              <a:t>treat</a:t>
            </a:r>
            <a:r>
              <a:rPr lang="en-US" dirty="0"/>
              <a:t> the patient, never the </a:t>
            </a:r>
            <a:r>
              <a:rPr lang="en-US" b="1" u="sng" dirty="0">
                <a:solidFill>
                  <a:srgbClr val="FF0000"/>
                </a:solidFill>
              </a:rPr>
              <a:t>laboratory value</a:t>
            </a:r>
          </a:p>
          <a:p>
            <a:endParaRPr lang="en-US" dirty="0"/>
          </a:p>
        </p:txBody>
      </p:sp>
    </p:spTree>
    <p:extLst>
      <p:ext uri="{BB962C8B-B14F-4D97-AF65-F5344CB8AC3E}">
        <p14:creationId xmlns:p14="http://schemas.microsoft.com/office/powerpoint/2010/main" val="3940094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AF231-FE9F-4129-B9AC-30D3BCE0D00C}"/>
              </a:ext>
            </a:extLst>
          </p:cNvPr>
          <p:cNvSpPr>
            <a:spLocks noGrp="1"/>
          </p:cNvSpPr>
          <p:nvPr>
            <p:ph idx="1"/>
          </p:nvPr>
        </p:nvSpPr>
        <p:spPr>
          <a:xfrm>
            <a:off x="295422" y="211015"/>
            <a:ext cx="11591778" cy="6428936"/>
          </a:xfrm>
        </p:spPr>
        <p:txBody>
          <a:bodyPr/>
          <a:lstStyle/>
          <a:p>
            <a:r>
              <a:rPr lang="en-US" dirty="0"/>
              <a:t>The </a:t>
            </a:r>
            <a:r>
              <a:rPr lang="en-US" b="1" u="sng" dirty="0">
                <a:solidFill>
                  <a:srgbClr val="FF0000"/>
                </a:solidFill>
              </a:rPr>
              <a:t>WBC count </a:t>
            </a:r>
            <a:r>
              <a:rPr lang="en-US" dirty="0"/>
              <a:t>is usually given with a breakdown of the percentage of each WBC type.</a:t>
            </a:r>
          </a:p>
          <a:p>
            <a:endParaRPr lang="en-US" dirty="0"/>
          </a:p>
          <a:p>
            <a:r>
              <a:rPr lang="en-US" b="1" u="sng" dirty="0">
                <a:solidFill>
                  <a:srgbClr val="FF0000"/>
                </a:solidFill>
              </a:rPr>
              <a:t> WBCs </a:t>
            </a:r>
            <a:r>
              <a:rPr lang="en-US" dirty="0"/>
              <a:t>protect the body against </a:t>
            </a:r>
            <a:r>
              <a:rPr lang="en-US" b="1" u="sng" dirty="0">
                <a:solidFill>
                  <a:srgbClr val="FF0000"/>
                </a:solidFill>
              </a:rPr>
              <a:t>foreign bodies </a:t>
            </a:r>
            <a:r>
              <a:rPr lang="en-US" dirty="0"/>
              <a:t>and</a:t>
            </a:r>
            <a:r>
              <a:rPr lang="en-US" b="1" u="sng" dirty="0">
                <a:solidFill>
                  <a:srgbClr val="FF0000"/>
                </a:solidFill>
              </a:rPr>
              <a:t> infection</a:t>
            </a:r>
            <a:r>
              <a:rPr lang="en-US" dirty="0"/>
              <a:t>. </a:t>
            </a:r>
          </a:p>
          <a:p>
            <a:endParaRPr lang="en-US" dirty="0"/>
          </a:p>
          <a:p>
            <a:r>
              <a:rPr lang="en-US" b="1" u="sng" dirty="0">
                <a:solidFill>
                  <a:srgbClr val="FF0000"/>
                </a:solidFill>
              </a:rPr>
              <a:t>Neutrophils</a:t>
            </a:r>
            <a:r>
              <a:rPr lang="en-US" dirty="0"/>
              <a:t> are the </a:t>
            </a:r>
            <a:r>
              <a:rPr lang="en-US" b="1" u="sng" dirty="0">
                <a:solidFill>
                  <a:srgbClr val="FF0000"/>
                </a:solidFill>
              </a:rPr>
              <a:t>most</a:t>
            </a:r>
            <a:r>
              <a:rPr lang="en-US" dirty="0"/>
              <a:t> abundant WBCs.</a:t>
            </a:r>
          </a:p>
          <a:p>
            <a:endParaRPr lang="en-US" dirty="0"/>
          </a:p>
          <a:p>
            <a:r>
              <a:rPr lang="en-US" b="1" u="sng" dirty="0">
                <a:solidFill>
                  <a:srgbClr val="FF0000"/>
                </a:solidFill>
              </a:rPr>
              <a:t>Normal value of WBCs </a:t>
            </a:r>
            <a:r>
              <a:rPr lang="en-US" dirty="0"/>
              <a:t>is 4,500 -11,000 WBCs per microliter (4.5 to 11.0 × 109/L). </a:t>
            </a:r>
          </a:p>
          <a:p>
            <a:endParaRPr lang="en-US" dirty="0"/>
          </a:p>
          <a:p>
            <a:r>
              <a:rPr lang="en-US" dirty="0"/>
              <a:t>A low number of WBCs is called </a:t>
            </a:r>
            <a:r>
              <a:rPr lang="en-US" b="1" u="sng" dirty="0">
                <a:solidFill>
                  <a:srgbClr val="FF0000"/>
                </a:solidFill>
              </a:rPr>
              <a:t>leukopenia</a:t>
            </a:r>
          </a:p>
          <a:p>
            <a:endParaRPr lang="en-US" b="1" u="sng" dirty="0">
              <a:solidFill>
                <a:srgbClr val="FF0000"/>
              </a:solidFill>
            </a:endParaRPr>
          </a:p>
          <a:p>
            <a:r>
              <a:rPr lang="en-US" dirty="0"/>
              <a:t> A higher than normal WBC count is called </a:t>
            </a:r>
            <a:r>
              <a:rPr lang="en-US" b="1" u="sng" dirty="0">
                <a:solidFill>
                  <a:srgbClr val="FF0000"/>
                </a:solidFill>
              </a:rPr>
              <a:t>leukocytosis</a:t>
            </a:r>
          </a:p>
          <a:p>
            <a:endParaRPr lang="en-US" dirty="0"/>
          </a:p>
        </p:txBody>
      </p:sp>
    </p:spTree>
    <p:extLst>
      <p:ext uri="{BB962C8B-B14F-4D97-AF65-F5344CB8AC3E}">
        <p14:creationId xmlns:p14="http://schemas.microsoft.com/office/powerpoint/2010/main" val="394360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1646A-056D-4A09-BAAE-59E15371B57D}"/>
              </a:ext>
            </a:extLst>
          </p:cNvPr>
          <p:cNvSpPr>
            <a:spLocks noGrp="1"/>
          </p:cNvSpPr>
          <p:nvPr>
            <p:ph idx="1"/>
          </p:nvPr>
        </p:nvSpPr>
        <p:spPr>
          <a:xfrm>
            <a:off x="838200" y="295422"/>
            <a:ext cx="10515600" cy="6147581"/>
          </a:xfrm>
        </p:spPr>
        <p:txBody>
          <a:bodyPr>
            <a:normAutofit lnSpcReduction="10000"/>
          </a:bodyPr>
          <a:lstStyle/>
          <a:p>
            <a:r>
              <a:rPr lang="en-US" sz="4000" b="1" u="sng" dirty="0">
                <a:solidFill>
                  <a:srgbClr val="FF0000"/>
                </a:solidFill>
              </a:rPr>
              <a:t>Leukopenia </a:t>
            </a:r>
            <a:r>
              <a:rPr lang="en-US" sz="4000" b="1" u="sng" dirty="0"/>
              <a:t>may be due to:</a:t>
            </a:r>
          </a:p>
          <a:p>
            <a:endParaRPr lang="en-US" sz="4000" b="1" u="sng" dirty="0">
              <a:solidFill>
                <a:srgbClr val="FF0000"/>
              </a:solidFill>
            </a:endParaRPr>
          </a:p>
          <a:p>
            <a:pPr marL="514350" indent="-514350">
              <a:buFont typeface="+mj-lt"/>
              <a:buAutoNum type="arabicPeriod"/>
            </a:pPr>
            <a:r>
              <a:rPr lang="en-US" b="1" u="sng" dirty="0">
                <a:solidFill>
                  <a:srgbClr val="FF0000"/>
                </a:solidFill>
              </a:rPr>
              <a:t>Bone marrow deficiency </a:t>
            </a:r>
            <a:r>
              <a:rPr lang="en-US" dirty="0"/>
              <a:t>or failure (for example, due to infection, tumor, or abnormal scarring)</a:t>
            </a:r>
          </a:p>
          <a:p>
            <a:pPr marL="514350" indent="-514350">
              <a:buFont typeface="+mj-lt"/>
              <a:buAutoNum type="arabicPeriod"/>
            </a:pPr>
            <a:endParaRPr lang="en-US" dirty="0"/>
          </a:p>
          <a:p>
            <a:pPr marL="514350" indent="-514350">
              <a:buFont typeface="+mj-lt"/>
              <a:buAutoNum type="arabicPeriod"/>
            </a:pPr>
            <a:r>
              <a:rPr lang="en-US" b="1" u="sng" dirty="0">
                <a:solidFill>
                  <a:srgbClr val="FF0000"/>
                </a:solidFill>
              </a:rPr>
              <a:t>Chemotherapeutic agents </a:t>
            </a:r>
            <a:r>
              <a:rPr lang="en-US" dirty="0"/>
              <a:t>and other medicines as </a:t>
            </a:r>
            <a:r>
              <a:rPr lang="en-US" b="1" u="sng" dirty="0">
                <a:solidFill>
                  <a:srgbClr val="FF0000"/>
                </a:solidFill>
              </a:rPr>
              <a:t>clozapine</a:t>
            </a:r>
            <a:r>
              <a:rPr lang="en-US" dirty="0"/>
              <a:t> and </a:t>
            </a:r>
            <a:r>
              <a:rPr lang="en-US" b="1" u="sng" dirty="0">
                <a:solidFill>
                  <a:srgbClr val="FF0000"/>
                </a:solidFill>
              </a:rPr>
              <a:t>captopril </a:t>
            </a:r>
          </a:p>
          <a:p>
            <a:pPr marL="514350" indent="-514350">
              <a:buFont typeface="+mj-lt"/>
              <a:buAutoNum type="arabicPeriod"/>
            </a:pPr>
            <a:endParaRPr lang="en-US" b="1" u="sng" dirty="0">
              <a:solidFill>
                <a:srgbClr val="FF0000"/>
              </a:solidFill>
            </a:endParaRPr>
          </a:p>
          <a:p>
            <a:pPr marL="514350" indent="-514350">
              <a:buFont typeface="+mj-lt"/>
              <a:buAutoNum type="arabicPeriod"/>
            </a:pPr>
            <a:r>
              <a:rPr lang="en-US" dirty="0"/>
              <a:t>Certain autoimmune disorders such as lupus (</a:t>
            </a:r>
            <a:r>
              <a:rPr lang="en-US" b="1" u="sng" dirty="0">
                <a:solidFill>
                  <a:srgbClr val="FF0000"/>
                </a:solidFill>
              </a:rPr>
              <a:t>SLE</a:t>
            </a:r>
            <a:r>
              <a:rPr lang="en-US" dirty="0"/>
              <a:t>)</a:t>
            </a:r>
          </a:p>
          <a:p>
            <a:pPr marL="514350" indent="-514350">
              <a:buFont typeface="+mj-lt"/>
              <a:buAutoNum type="arabicPeriod"/>
            </a:pPr>
            <a:endParaRPr lang="en-US" dirty="0"/>
          </a:p>
          <a:p>
            <a:pPr marL="514350" indent="-514350">
              <a:buFont typeface="+mj-lt"/>
              <a:buAutoNum type="arabicPeriod"/>
            </a:pPr>
            <a:r>
              <a:rPr lang="en-US" b="1" u="sng" dirty="0">
                <a:solidFill>
                  <a:srgbClr val="FF0000"/>
                </a:solidFill>
              </a:rPr>
              <a:t>Disease</a:t>
            </a:r>
            <a:r>
              <a:rPr lang="en-US" dirty="0"/>
              <a:t> of the liver or spleen</a:t>
            </a:r>
          </a:p>
          <a:p>
            <a:pPr marL="514350" indent="-514350">
              <a:buFont typeface="+mj-lt"/>
              <a:buAutoNum type="arabicPeriod"/>
            </a:pPr>
            <a:endParaRPr lang="en-US" dirty="0"/>
          </a:p>
          <a:p>
            <a:pPr marL="514350" indent="-514350">
              <a:buFont typeface="+mj-lt"/>
              <a:buAutoNum type="arabicPeriod"/>
            </a:pPr>
            <a:r>
              <a:rPr lang="en-US" b="1" u="sng" dirty="0">
                <a:solidFill>
                  <a:srgbClr val="FF0000"/>
                </a:solidFill>
              </a:rPr>
              <a:t>Certain viral illnesses</a:t>
            </a:r>
            <a:r>
              <a:rPr lang="en-US" dirty="0"/>
              <a:t>, such as mononucleosis (mono)</a:t>
            </a:r>
          </a:p>
          <a:p>
            <a:endParaRPr lang="en-US" dirty="0"/>
          </a:p>
        </p:txBody>
      </p:sp>
    </p:spTree>
    <p:extLst>
      <p:ext uri="{BB962C8B-B14F-4D97-AF65-F5344CB8AC3E}">
        <p14:creationId xmlns:p14="http://schemas.microsoft.com/office/powerpoint/2010/main" val="1316200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8798E-0F00-4AF7-B672-4E030428042F}"/>
              </a:ext>
            </a:extLst>
          </p:cNvPr>
          <p:cNvSpPr>
            <a:spLocks noGrp="1"/>
          </p:cNvSpPr>
          <p:nvPr>
            <p:ph idx="1"/>
          </p:nvPr>
        </p:nvSpPr>
        <p:spPr>
          <a:xfrm>
            <a:off x="407963" y="323557"/>
            <a:ext cx="11605845" cy="6231988"/>
          </a:xfrm>
        </p:spPr>
        <p:txBody>
          <a:bodyPr>
            <a:normAutofit/>
          </a:bodyPr>
          <a:lstStyle/>
          <a:p>
            <a:r>
              <a:rPr lang="en-US" sz="3600" b="1" u="sng" dirty="0"/>
              <a:t>A higher than normal WBC count is called </a:t>
            </a:r>
            <a:r>
              <a:rPr lang="en-US" sz="3600" b="1" u="sng" dirty="0">
                <a:solidFill>
                  <a:srgbClr val="FF0000"/>
                </a:solidFill>
              </a:rPr>
              <a:t>leukocytosis</a:t>
            </a:r>
            <a:r>
              <a:rPr lang="en-US" sz="3600" b="1" u="sng" dirty="0"/>
              <a:t>. It may be due to:</a:t>
            </a:r>
          </a:p>
          <a:p>
            <a:endParaRPr lang="en-US" sz="3600" b="1" u="sng" dirty="0">
              <a:solidFill>
                <a:srgbClr val="FF0000"/>
              </a:solidFill>
            </a:endParaRPr>
          </a:p>
          <a:p>
            <a:pPr marL="514350" indent="-514350">
              <a:buFont typeface="+mj-lt"/>
              <a:buAutoNum type="arabicPeriod"/>
            </a:pPr>
            <a:r>
              <a:rPr lang="en-US" dirty="0"/>
              <a:t>    Certain drugs as </a:t>
            </a:r>
            <a:r>
              <a:rPr lang="en-US" b="1" u="sng" dirty="0">
                <a:solidFill>
                  <a:srgbClr val="FF0000"/>
                </a:solidFill>
              </a:rPr>
              <a:t>lithium</a:t>
            </a:r>
            <a:r>
              <a:rPr lang="en-US" dirty="0"/>
              <a:t> and </a:t>
            </a:r>
            <a:r>
              <a:rPr lang="en-US" b="1" u="sng" dirty="0">
                <a:solidFill>
                  <a:srgbClr val="FF0000"/>
                </a:solidFill>
              </a:rPr>
              <a:t>Corticosteroids</a:t>
            </a:r>
          </a:p>
          <a:p>
            <a:pPr marL="514350" indent="-514350">
              <a:buFont typeface="+mj-lt"/>
              <a:buAutoNum type="arabicPeriod"/>
            </a:pPr>
            <a:r>
              <a:rPr lang="en-US" dirty="0"/>
              <a:t>	Cigarette smoking</a:t>
            </a:r>
          </a:p>
          <a:p>
            <a:pPr marL="514350" indent="-514350">
              <a:buFont typeface="+mj-lt"/>
              <a:buAutoNum type="arabicPeriod"/>
            </a:pPr>
            <a:r>
              <a:rPr lang="en-US" dirty="0"/>
              <a:t>	After spleen removal surgery</a:t>
            </a:r>
          </a:p>
          <a:p>
            <a:pPr marL="514350" indent="-514350">
              <a:buFont typeface="+mj-lt"/>
              <a:buAutoNum type="arabicPeriod"/>
            </a:pPr>
            <a:r>
              <a:rPr lang="en-US" dirty="0"/>
              <a:t>	</a:t>
            </a:r>
            <a:r>
              <a:rPr lang="en-US" b="1" u="sng" dirty="0">
                <a:solidFill>
                  <a:srgbClr val="FF0000"/>
                </a:solidFill>
              </a:rPr>
              <a:t>Infections</a:t>
            </a:r>
            <a:r>
              <a:rPr lang="en-US" dirty="0"/>
              <a:t>, most often those caused by </a:t>
            </a:r>
            <a:r>
              <a:rPr lang="en-US" b="1" u="sng" dirty="0">
                <a:solidFill>
                  <a:srgbClr val="FF0000"/>
                </a:solidFill>
              </a:rPr>
              <a:t>bacteria</a:t>
            </a:r>
          </a:p>
          <a:p>
            <a:pPr marL="514350" indent="-514350">
              <a:buFont typeface="+mj-lt"/>
              <a:buAutoNum type="arabicPeriod"/>
            </a:pPr>
            <a:r>
              <a:rPr lang="en-US" dirty="0"/>
              <a:t>	Inflammatory disease (such as rheumatoid arthritis or allergy)</a:t>
            </a:r>
          </a:p>
          <a:p>
            <a:pPr marL="514350" indent="-514350">
              <a:buFont typeface="+mj-lt"/>
              <a:buAutoNum type="arabicPeriod"/>
            </a:pPr>
            <a:r>
              <a:rPr lang="en-US" dirty="0"/>
              <a:t>	Leukemia or Hodgkin disease</a:t>
            </a:r>
          </a:p>
          <a:p>
            <a:pPr marL="514350" indent="-514350">
              <a:buFont typeface="+mj-lt"/>
              <a:buAutoNum type="arabicPeriod"/>
            </a:pPr>
            <a:r>
              <a:rPr lang="en-US" dirty="0"/>
              <a:t>	Tissue damage (for example, burns)</a:t>
            </a:r>
          </a:p>
          <a:p>
            <a:endParaRPr lang="en-US" dirty="0"/>
          </a:p>
        </p:txBody>
      </p:sp>
    </p:spTree>
    <p:extLst>
      <p:ext uri="{BB962C8B-B14F-4D97-AF65-F5344CB8AC3E}">
        <p14:creationId xmlns:p14="http://schemas.microsoft.com/office/powerpoint/2010/main" val="3739934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F5C73-2777-4E9E-A57C-DFF0AC525568}"/>
              </a:ext>
            </a:extLst>
          </p:cNvPr>
          <p:cNvSpPr>
            <a:spLocks noGrp="1"/>
          </p:cNvSpPr>
          <p:nvPr>
            <p:ph idx="1"/>
          </p:nvPr>
        </p:nvSpPr>
        <p:spPr>
          <a:xfrm>
            <a:off x="365760" y="253218"/>
            <a:ext cx="11408898" cy="6372665"/>
          </a:xfrm>
        </p:spPr>
        <p:txBody>
          <a:bodyPr/>
          <a:lstStyle/>
          <a:p>
            <a:r>
              <a:rPr lang="en-US" b="1" u="sng" dirty="0">
                <a:solidFill>
                  <a:srgbClr val="FF0000"/>
                </a:solidFill>
              </a:rPr>
              <a:t>leukocytosis</a:t>
            </a:r>
            <a:r>
              <a:rPr lang="en-US" dirty="0"/>
              <a:t> is suggestive of an invading organism.</a:t>
            </a:r>
          </a:p>
          <a:p>
            <a:endParaRPr lang="en-US" dirty="0"/>
          </a:p>
          <a:p>
            <a:r>
              <a:rPr lang="en-US" dirty="0"/>
              <a:t> In general, the most commonly observed readings are the </a:t>
            </a:r>
            <a:r>
              <a:rPr lang="en-US" b="1" u="sng" dirty="0">
                <a:solidFill>
                  <a:srgbClr val="FF0000"/>
                </a:solidFill>
              </a:rPr>
              <a:t>lymphocyte counts</a:t>
            </a:r>
            <a:r>
              <a:rPr lang="en-US" dirty="0"/>
              <a:t>, as these are usually an indicator of </a:t>
            </a:r>
            <a:r>
              <a:rPr lang="en-US" b="1" u="sng" dirty="0">
                <a:solidFill>
                  <a:srgbClr val="FF0000"/>
                </a:solidFill>
              </a:rPr>
              <a:t>viral infections</a:t>
            </a:r>
            <a:r>
              <a:rPr lang="en-US" dirty="0"/>
              <a:t>.</a:t>
            </a:r>
          </a:p>
          <a:p>
            <a:endParaRPr lang="en-US" dirty="0"/>
          </a:p>
          <a:p>
            <a:r>
              <a:rPr lang="en-US" dirty="0"/>
              <a:t>Meanwhile, an increase in </a:t>
            </a:r>
            <a:r>
              <a:rPr lang="en-US" b="1" u="sng" dirty="0">
                <a:solidFill>
                  <a:srgbClr val="FF0000"/>
                </a:solidFill>
              </a:rPr>
              <a:t>eosinophil</a:t>
            </a:r>
            <a:r>
              <a:rPr lang="en-US" dirty="0"/>
              <a:t> levels is taken to be associated with </a:t>
            </a:r>
            <a:r>
              <a:rPr lang="en-US" b="1" u="sng" dirty="0">
                <a:solidFill>
                  <a:srgbClr val="FF0000"/>
                </a:solidFill>
              </a:rPr>
              <a:t>allergic reactions </a:t>
            </a:r>
            <a:r>
              <a:rPr lang="en-US" dirty="0"/>
              <a:t>and </a:t>
            </a:r>
            <a:r>
              <a:rPr lang="en-US" b="1" u="sng" dirty="0">
                <a:solidFill>
                  <a:srgbClr val="FF0000"/>
                </a:solidFill>
              </a:rPr>
              <a:t>parasitic infections</a:t>
            </a:r>
            <a:r>
              <a:rPr lang="en-US" dirty="0"/>
              <a:t>.</a:t>
            </a:r>
          </a:p>
          <a:p>
            <a:endParaRPr lang="en-US" dirty="0"/>
          </a:p>
          <a:p>
            <a:r>
              <a:rPr lang="en-US" b="1" u="sng" dirty="0">
                <a:solidFill>
                  <a:srgbClr val="FF0000"/>
                </a:solidFill>
              </a:rPr>
              <a:t>Neutrophil</a:t>
            </a:r>
            <a:r>
              <a:rPr lang="en-US" dirty="0"/>
              <a:t> levels may rise due to drugs like </a:t>
            </a:r>
            <a:r>
              <a:rPr lang="en-US" b="1" u="sng" dirty="0">
                <a:solidFill>
                  <a:srgbClr val="FF0000"/>
                </a:solidFill>
              </a:rPr>
              <a:t>steroids</a:t>
            </a:r>
            <a:r>
              <a:rPr lang="en-US" dirty="0"/>
              <a:t>, </a:t>
            </a:r>
            <a:r>
              <a:rPr lang="en-US" b="1" u="sng" dirty="0">
                <a:solidFill>
                  <a:srgbClr val="FF0000"/>
                </a:solidFill>
              </a:rPr>
              <a:t>infection</a:t>
            </a:r>
            <a:r>
              <a:rPr lang="en-US" dirty="0"/>
              <a:t>, or intense exercise.</a:t>
            </a:r>
          </a:p>
          <a:p>
            <a:endParaRPr lang="en-US" dirty="0"/>
          </a:p>
        </p:txBody>
      </p:sp>
    </p:spTree>
    <p:extLst>
      <p:ext uri="{BB962C8B-B14F-4D97-AF65-F5344CB8AC3E}">
        <p14:creationId xmlns:p14="http://schemas.microsoft.com/office/powerpoint/2010/main" val="2911098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1E8A-CDDA-4ABF-9276-B5DB7A978F90}"/>
              </a:ext>
            </a:extLst>
          </p:cNvPr>
          <p:cNvSpPr>
            <a:spLocks noGrp="1"/>
          </p:cNvSpPr>
          <p:nvPr>
            <p:ph type="title"/>
          </p:nvPr>
        </p:nvSpPr>
        <p:spPr/>
        <p:txBody>
          <a:bodyPr/>
          <a:lstStyle/>
          <a:p>
            <a:r>
              <a:rPr lang="en-US" dirty="0"/>
              <a:t>5) Platelets</a:t>
            </a:r>
            <a:br>
              <a:rPr lang="en-US" dirty="0"/>
            </a:br>
            <a:endParaRPr lang="en-US" dirty="0"/>
          </a:p>
        </p:txBody>
      </p:sp>
      <p:sp>
        <p:nvSpPr>
          <p:cNvPr id="3" name="Content Placeholder 2">
            <a:extLst>
              <a:ext uri="{FF2B5EF4-FFF2-40B4-BE49-F238E27FC236}">
                <a16:creationId xmlns:a16="http://schemas.microsoft.com/office/drawing/2014/main" id="{9AA70ADA-4DCA-47A7-A2CD-F63E13F02892}"/>
              </a:ext>
            </a:extLst>
          </p:cNvPr>
          <p:cNvSpPr>
            <a:spLocks noGrp="1"/>
          </p:cNvSpPr>
          <p:nvPr>
            <p:ph idx="1"/>
          </p:nvPr>
        </p:nvSpPr>
        <p:spPr>
          <a:xfrm>
            <a:off x="838200" y="1825625"/>
            <a:ext cx="10515600" cy="4667250"/>
          </a:xfrm>
        </p:spPr>
        <p:txBody>
          <a:bodyPr>
            <a:normAutofit fontScale="85000" lnSpcReduction="20000"/>
          </a:bodyPr>
          <a:lstStyle/>
          <a:p>
            <a:r>
              <a:rPr lang="en-US" dirty="0"/>
              <a:t>Platelets are a critical element of blood clot formation. </a:t>
            </a:r>
          </a:p>
          <a:p>
            <a:endParaRPr lang="en-US" dirty="0"/>
          </a:p>
          <a:p>
            <a:r>
              <a:rPr lang="en-US" dirty="0"/>
              <a:t>They bind together when damaged blood vessels are recognized.</a:t>
            </a:r>
          </a:p>
          <a:p>
            <a:endParaRPr lang="en-US" dirty="0"/>
          </a:p>
          <a:p>
            <a:r>
              <a:rPr lang="en-US" b="1" u="sng" dirty="0">
                <a:solidFill>
                  <a:srgbClr val="FF0000"/>
                </a:solidFill>
              </a:rPr>
              <a:t>Normal values: </a:t>
            </a:r>
            <a:r>
              <a:rPr lang="en-US" dirty="0"/>
              <a:t>150,000-450,000/</a:t>
            </a:r>
            <a:r>
              <a:rPr lang="en-US" dirty="0" err="1"/>
              <a:t>mL.</a:t>
            </a:r>
            <a:endParaRPr lang="en-US" dirty="0"/>
          </a:p>
          <a:p>
            <a:endParaRPr lang="en-US" dirty="0"/>
          </a:p>
          <a:p>
            <a:r>
              <a:rPr lang="en-US" b="1" u="sng" dirty="0">
                <a:solidFill>
                  <a:srgbClr val="FF0000"/>
                </a:solidFill>
              </a:rPr>
              <a:t>High levels of platelets (thrombocytosis) </a:t>
            </a:r>
            <a:r>
              <a:rPr lang="en-US" dirty="0"/>
              <a:t>can be caused by infections and chronic inflammatory disorders, as well as iron deficiency anemia.</a:t>
            </a:r>
          </a:p>
          <a:p>
            <a:endParaRPr lang="en-US" dirty="0"/>
          </a:p>
          <a:p>
            <a:r>
              <a:rPr lang="en-US" b="1" u="sng" dirty="0">
                <a:solidFill>
                  <a:srgbClr val="FF0000"/>
                </a:solidFill>
              </a:rPr>
              <a:t>Decreased platelet counts (thrombocytopenia)</a:t>
            </a:r>
            <a:r>
              <a:rPr lang="en-US" dirty="0"/>
              <a:t> may occur in patients with an autoimmune disorder, or while under chemotherapy, due to bone marrow suppression. </a:t>
            </a:r>
            <a:r>
              <a:rPr lang="en-US" b="1" u="sng" dirty="0">
                <a:solidFill>
                  <a:srgbClr val="FF0000"/>
                </a:solidFill>
              </a:rPr>
              <a:t>Heparin</a:t>
            </a:r>
            <a:r>
              <a:rPr lang="en-US" dirty="0"/>
              <a:t> can also cause an idiosyncratic reaction of low platelet counts called heparin-induced thrombocytopenia.</a:t>
            </a:r>
          </a:p>
          <a:p>
            <a:endParaRPr lang="en-US" dirty="0"/>
          </a:p>
        </p:txBody>
      </p:sp>
    </p:spTree>
    <p:extLst>
      <p:ext uri="{BB962C8B-B14F-4D97-AF65-F5344CB8AC3E}">
        <p14:creationId xmlns:p14="http://schemas.microsoft.com/office/powerpoint/2010/main" val="2086283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24D8-04B0-4126-9B46-2F6736C66BF6}"/>
              </a:ext>
            </a:extLst>
          </p:cNvPr>
          <p:cNvSpPr>
            <a:spLocks noGrp="1"/>
          </p:cNvSpPr>
          <p:nvPr>
            <p:ph type="title"/>
          </p:nvPr>
        </p:nvSpPr>
        <p:spPr/>
        <p:txBody>
          <a:bodyPr/>
          <a:lstStyle/>
          <a:p>
            <a:r>
              <a:rPr lang="en-US" b="1" dirty="0"/>
              <a:t>6)Prothrombin Time (PT)</a:t>
            </a:r>
            <a:endParaRPr lang="en-US" dirty="0"/>
          </a:p>
        </p:txBody>
      </p:sp>
      <p:sp>
        <p:nvSpPr>
          <p:cNvPr id="3" name="Content Placeholder 2">
            <a:extLst>
              <a:ext uri="{FF2B5EF4-FFF2-40B4-BE49-F238E27FC236}">
                <a16:creationId xmlns:a16="http://schemas.microsoft.com/office/drawing/2014/main" id="{2EF3C235-946C-475C-BAF8-2A4D993C8FFF}"/>
              </a:ext>
            </a:extLst>
          </p:cNvPr>
          <p:cNvSpPr>
            <a:spLocks noGrp="1"/>
          </p:cNvSpPr>
          <p:nvPr>
            <p:ph idx="1"/>
          </p:nvPr>
        </p:nvSpPr>
        <p:spPr/>
        <p:txBody>
          <a:bodyPr/>
          <a:lstStyle/>
          <a:p>
            <a:r>
              <a:rPr lang="en-US" b="1" dirty="0">
                <a:solidFill>
                  <a:srgbClr val="FF0000"/>
                </a:solidFill>
              </a:rPr>
              <a:t>The PT </a:t>
            </a:r>
            <a:r>
              <a:rPr lang="en-US" dirty="0"/>
              <a:t>is used to assess deficiencies or inhibitors of the extrinsic pathway factors (</a:t>
            </a:r>
            <a:r>
              <a:rPr lang="en-US" b="1" dirty="0">
                <a:solidFill>
                  <a:srgbClr val="FF0000"/>
                </a:solidFill>
              </a:rPr>
              <a:t>Factor VII</a:t>
            </a:r>
            <a:r>
              <a:rPr lang="en-US" dirty="0"/>
              <a:t>) and common pathway factors (</a:t>
            </a:r>
            <a:r>
              <a:rPr lang="en-US" b="1" dirty="0">
                <a:solidFill>
                  <a:srgbClr val="FF0000"/>
                </a:solidFill>
              </a:rPr>
              <a:t>Factors X</a:t>
            </a:r>
            <a:r>
              <a:rPr lang="en-US" dirty="0"/>
              <a:t>, </a:t>
            </a:r>
            <a:r>
              <a:rPr lang="en-US" b="1" dirty="0">
                <a:solidFill>
                  <a:srgbClr val="FF0000"/>
                </a:solidFill>
              </a:rPr>
              <a:t>V</a:t>
            </a:r>
            <a:r>
              <a:rPr lang="en-US" dirty="0"/>
              <a:t>, </a:t>
            </a:r>
            <a:r>
              <a:rPr lang="en-US" b="1" dirty="0">
                <a:solidFill>
                  <a:srgbClr val="FF0000"/>
                </a:solidFill>
              </a:rPr>
              <a:t>II</a:t>
            </a:r>
            <a:r>
              <a:rPr lang="en-US" dirty="0"/>
              <a:t>, </a:t>
            </a:r>
            <a:r>
              <a:rPr lang="en-US" b="1" dirty="0">
                <a:solidFill>
                  <a:srgbClr val="FF0000"/>
                </a:solidFill>
              </a:rPr>
              <a:t>Fibrinogen</a:t>
            </a:r>
            <a:r>
              <a:rPr lang="en-US" dirty="0"/>
              <a:t>).</a:t>
            </a:r>
          </a:p>
          <a:p>
            <a:endParaRPr lang="en-US" dirty="0"/>
          </a:p>
          <a:p>
            <a:endParaRPr lang="en-US" dirty="0"/>
          </a:p>
          <a:p>
            <a:r>
              <a:rPr lang="fr-FR" b="1" u="sng" dirty="0">
                <a:solidFill>
                  <a:srgbClr val="FF0000"/>
                </a:solidFill>
              </a:rPr>
              <a:t>Normal values: </a:t>
            </a:r>
            <a:r>
              <a:rPr lang="fr-FR" dirty="0"/>
              <a:t>9.5 - 13.5 seconds.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BDFD2B5-4E4E-4472-AA77-037D7D289C00}"/>
              </a:ext>
            </a:extLst>
          </p:cNvPr>
          <p:cNvPicPr>
            <a:picLocks noChangeAspect="1"/>
          </p:cNvPicPr>
          <p:nvPr/>
        </p:nvPicPr>
        <p:blipFill>
          <a:blip r:embed="rId2"/>
          <a:stretch>
            <a:fillRect/>
          </a:stretch>
        </p:blipFill>
        <p:spPr>
          <a:xfrm>
            <a:off x="7596555" y="2968283"/>
            <a:ext cx="2977148" cy="3699803"/>
          </a:xfrm>
          <a:prstGeom prst="rect">
            <a:avLst/>
          </a:prstGeom>
        </p:spPr>
      </p:pic>
    </p:spTree>
    <p:extLst>
      <p:ext uri="{BB962C8B-B14F-4D97-AF65-F5344CB8AC3E}">
        <p14:creationId xmlns:p14="http://schemas.microsoft.com/office/powerpoint/2010/main" val="1046205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2F39-D01A-4FCF-B357-32885CE774D9}"/>
              </a:ext>
            </a:extLst>
          </p:cNvPr>
          <p:cNvSpPr>
            <a:spLocks noGrp="1"/>
          </p:cNvSpPr>
          <p:nvPr>
            <p:ph type="title"/>
          </p:nvPr>
        </p:nvSpPr>
        <p:spPr/>
        <p:txBody>
          <a:bodyPr/>
          <a:lstStyle/>
          <a:p>
            <a:r>
              <a:rPr lang="en-US" dirty="0"/>
              <a:t>7) International Normalized Ratio (INR)</a:t>
            </a:r>
          </a:p>
        </p:txBody>
      </p:sp>
      <p:sp>
        <p:nvSpPr>
          <p:cNvPr id="3" name="Content Placeholder 2">
            <a:extLst>
              <a:ext uri="{FF2B5EF4-FFF2-40B4-BE49-F238E27FC236}">
                <a16:creationId xmlns:a16="http://schemas.microsoft.com/office/drawing/2014/main" id="{2F1BD661-FBA1-40EB-AC17-E158236C7F96}"/>
              </a:ext>
            </a:extLst>
          </p:cNvPr>
          <p:cNvSpPr>
            <a:spLocks noGrp="1"/>
          </p:cNvSpPr>
          <p:nvPr>
            <p:ph idx="1"/>
          </p:nvPr>
        </p:nvSpPr>
        <p:spPr/>
        <p:txBody>
          <a:bodyPr/>
          <a:lstStyle/>
          <a:p>
            <a:r>
              <a:rPr lang="en-US" dirty="0"/>
              <a:t>The International Normalized Ratio (</a:t>
            </a:r>
            <a:r>
              <a:rPr lang="en-US" b="1" dirty="0">
                <a:solidFill>
                  <a:srgbClr val="FF0000"/>
                </a:solidFill>
              </a:rPr>
              <a:t>INR</a:t>
            </a:r>
            <a:r>
              <a:rPr lang="en-US" dirty="0"/>
              <a:t>) was developed to standardize the PT to allow for monitoring of oral </a:t>
            </a:r>
            <a:r>
              <a:rPr lang="en-US" b="1" dirty="0">
                <a:solidFill>
                  <a:srgbClr val="FF0000"/>
                </a:solidFill>
              </a:rPr>
              <a:t>vitamin K antagonist </a:t>
            </a:r>
            <a:r>
              <a:rPr lang="en-US" dirty="0"/>
              <a:t>therapy (e.g. warfarin) across different labs.</a:t>
            </a:r>
          </a:p>
          <a:p>
            <a:endParaRPr lang="en-US" dirty="0"/>
          </a:p>
          <a:p>
            <a:r>
              <a:rPr lang="en-US" b="1" u="sng" dirty="0">
                <a:solidFill>
                  <a:srgbClr val="FF0000"/>
                </a:solidFill>
              </a:rPr>
              <a:t>Normal values: </a:t>
            </a:r>
            <a:r>
              <a:rPr lang="en-US" dirty="0"/>
              <a:t>The reference range for INR should be less than 1.3.</a:t>
            </a:r>
          </a:p>
          <a:p>
            <a:r>
              <a:rPr lang="en-US" dirty="0"/>
              <a:t> An INR range of </a:t>
            </a:r>
            <a:r>
              <a:rPr lang="en-US" b="1" u="sng" dirty="0">
                <a:solidFill>
                  <a:srgbClr val="FF0000"/>
                </a:solidFill>
              </a:rPr>
              <a:t>2.0-3.0</a:t>
            </a:r>
            <a:r>
              <a:rPr lang="en-US" dirty="0"/>
              <a:t> is the target therapeutic range for most patients on anticoagulant therapy.</a:t>
            </a:r>
          </a:p>
          <a:p>
            <a:endParaRPr lang="en-US" dirty="0"/>
          </a:p>
          <a:p>
            <a:endParaRPr lang="en-US" dirty="0"/>
          </a:p>
        </p:txBody>
      </p:sp>
      <p:pic>
        <p:nvPicPr>
          <p:cNvPr id="4" name="Picture 3">
            <a:extLst>
              <a:ext uri="{FF2B5EF4-FFF2-40B4-BE49-F238E27FC236}">
                <a16:creationId xmlns:a16="http://schemas.microsoft.com/office/drawing/2014/main" id="{B1C2ED1C-F6DF-4DAB-B5D3-B17B8C73842A}"/>
              </a:ext>
            </a:extLst>
          </p:cNvPr>
          <p:cNvPicPr>
            <a:picLocks noChangeAspect="1"/>
          </p:cNvPicPr>
          <p:nvPr/>
        </p:nvPicPr>
        <p:blipFill>
          <a:blip r:embed="rId2"/>
          <a:stretch>
            <a:fillRect/>
          </a:stretch>
        </p:blipFill>
        <p:spPr>
          <a:xfrm>
            <a:off x="7877908" y="4599672"/>
            <a:ext cx="3896749" cy="2068414"/>
          </a:xfrm>
          <a:prstGeom prst="rect">
            <a:avLst/>
          </a:prstGeom>
        </p:spPr>
      </p:pic>
    </p:spTree>
    <p:extLst>
      <p:ext uri="{BB962C8B-B14F-4D97-AF65-F5344CB8AC3E}">
        <p14:creationId xmlns:p14="http://schemas.microsoft.com/office/powerpoint/2010/main" val="1231223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ABFA8-DA43-4D4A-881E-B8D29F84D62E}"/>
              </a:ext>
            </a:extLst>
          </p:cNvPr>
          <p:cNvSpPr>
            <a:spLocks noGrp="1"/>
          </p:cNvSpPr>
          <p:nvPr>
            <p:ph idx="1"/>
          </p:nvPr>
        </p:nvSpPr>
        <p:spPr>
          <a:xfrm>
            <a:off x="838200" y="351692"/>
            <a:ext cx="10515600" cy="6302326"/>
          </a:xfrm>
        </p:spPr>
        <p:txBody>
          <a:bodyPr>
            <a:normAutofit fontScale="92500" lnSpcReduction="10000"/>
          </a:bodyPr>
          <a:lstStyle/>
          <a:p>
            <a:r>
              <a:rPr lang="en-US" dirty="0"/>
              <a:t>Some of the causes of a prolonged PT include anticoagulant therapy (e.g., </a:t>
            </a:r>
            <a:r>
              <a:rPr lang="en-US" b="1" u="sng" dirty="0">
                <a:solidFill>
                  <a:srgbClr val="FF0000"/>
                </a:solidFill>
              </a:rPr>
              <a:t>warfarin</a:t>
            </a:r>
            <a:r>
              <a:rPr lang="en-US" dirty="0"/>
              <a:t>).</a:t>
            </a:r>
          </a:p>
          <a:p>
            <a:pPr marL="514350" indent="-514350">
              <a:buFont typeface="+mj-lt"/>
              <a:buAutoNum type="arabicPeriod"/>
            </a:pPr>
            <a:r>
              <a:rPr lang="en-US" b="1" u="sng" dirty="0">
                <a:solidFill>
                  <a:srgbClr val="FF0000"/>
                </a:solidFill>
              </a:rPr>
              <a:t>Vitamin K deficiency </a:t>
            </a:r>
            <a:r>
              <a:rPr lang="en-US" dirty="0"/>
              <a:t>can </a:t>
            </a:r>
            <a:r>
              <a:rPr lang="en-US" b="1" u="sng" dirty="0">
                <a:solidFill>
                  <a:srgbClr val="FF0000"/>
                </a:solidFill>
              </a:rPr>
              <a:t>elevate</a:t>
            </a:r>
            <a:r>
              <a:rPr lang="en-US" dirty="0"/>
              <a:t> the INR, and may occur due to malnutrition</a:t>
            </a:r>
          </a:p>
          <a:p>
            <a:pPr marL="514350" indent="-514350">
              <a:buFont typeface="+mj-lt"/>
              <a:buAutoNum type="arabicPeriod"/>
            </a:pPr>
            <a:r>
              <a:rPr lang="en-US" dirty="0"/>
              <a:t>biliary obstruction</a:t>
            </a:r>
          </a:p>
          <a:p>
            <a:pPr marL="514350" indent="-514350">
              <a:buFont typeface="+mj-lt"/>
              <a:buAutoNum type="arabicPeriod"/>
            </a:pPr>
            <a:r>
              <a:rPr lang="en-US" dirty="0"/>
              <a:t>malabsorption</a:t>
            </a:r>
          </a:p>
          <a:p>
            <a:pPr marL="514350" indent="-514350">
              <a:buFont typeface="+mj-lt"/>
              <a:buAutoNum type="arabicPeriod"/>
            </a:pPr>
            <a:r>
              <a:rPr lang="en-US" dirty="0"/>
              <a:t>use of </a:t>
            </a:r>
            <a:r>
              <a:rPr lang="en-US" b="1" u="sng" dirty="0">
                <a:solidFill>
                  <a:srgbClr val="FF0000"/>
                </a:solidFill>
              </a:rPr>
              <a:t>certain broad-spectrum antibiotics </a:t>
            </a:r>
            <a:r>
              <a:rPr lang="en-US" dirty="0"/>
              <a:t>(cephalosporins, metronidazole, macrolides, fluoroquinolones, </a:t>
            </a:r>
            <a:r>
              <a:rPr lang="en-US" dirty="0" err="1"/>
              <a:t>penicillins</a:t>
            </a:r>
            <a:r>
              <a:rPr lang="en-US" dirty="0"/>
              <a:t>, sulfonamides, and tetracyclines)</a:t>
            </a:r>
          </a:p>
          <a:p>
            <a:pPr marL="514350" indent="-514350">
              <a:buFont typeface="+mj-lt"/>
              <a:buAutoNum type="arabicPeriod"/>
            </a:pPr>
            <a:r>
              <a:rPr lang="en-US" b="1" u="sng" dirty="0">
                <a:solidFill>
                  <a:srgbClr val="FF0000"/>
                </a:solidFill>
              </a:rPr>
              <a:t>liver diseases </a:t>
            </a:r>
            <a:r>
              <a:rPr lang="en-US" dirty="0"/>
              <a:t>(i.e., synthesis of clotting factors is diminished)</a:t>
            </a:r>
          </a:p>
          <a:p>
            <a:pPr marL="514350" indent="-514350">
              <a:buFont typeface="+mj-lt"/>
              <a:buAutoNum type="arabicPeriod"/>
            </a:pPr>
            <a:r>
              <a:rPr lang="en-US" dirty="0"/>
              <a:t>fibrinogen abnormalities (e.g., hypofibrinogenemia, afibrinogenemia, dysfibrinogenemia), or dilution of plasma clotting proteins after a blood transfusion.</a:t>
            </a:r>
          </a:p>
          <a:p>
            <a:r>
              <a:rPr lang="en-US" dirty="0"/>
              <a:t>azole antifungals are most likely to increase bleeding risk in older continuous users of warfarin.</a:t>
            </a:r>
          </a:p>
          <a:p>
            <a:endParaRPr lang="en-US" dirty="0"/>
          </a:p>
        </p:txBody>
      </p:sp>
    </p:spTree>
    <p:extLst>
      <p:ext uri="{BB962C8B-B14F-4D97-AF65-F5344CB8AC3E}">
        <p14:creationId xmlns:p14="http://schemas.microsoft.com/office/powerpoint/2010/main" val="3959336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DABF7-35B1-4C96-8C7A-08F662FC1F35}"/>
              </a:ext>
            </a:extLst>
          </p:cNvPr>
          <p:cNvSpPr>
            <a:spLocks noGrp="1"/>
          </p:cNvSpPr>
          <p:nvPr>
            <p:ph idx="1"/>
          </p:nvPr>
        </p:nvSpPr>
        <p:spPr>
          <a:xfrm>
            <a:off x="838200" y="450166"/>
            <a:ext cx="10515600" cy="5726797"/>
          </a:xfrm>
        </p:spPr>
        <p:txBody>
          <a:bodyPr/>
          <a:lstStyle/>
          <a:p>
            <a:r>
              <a:rPr lang="en-US" b="1" u="sng" dirty="0">
                <a:solidFill>
                  <a:srgbClr val="FF0000"/>
                </a:solidFill>
              </a:rPr>
              <a:t>A decreased PT</a:t>
            </a:r>
            <a:r>
              <a:rPr lang="en-US" dirty="0"/>
              <a:t> can be caused by</a:t>
            </a:r>
          </a:p>
          <a:p>
            <a:endParaRPr lang="en-US" dirty="0"/>
          </a:p>
          <a:p>
            <a:pPr marL="514350" indent="-514350">
              <a:buFont typeface="+mj-lt"/>
              <a:buAutoNum type="arabicPeriod"/>
            </a:pPr>
            <a:r>
              <a:rPr lang="en-US" b="1" u="sng" dirty="0">
                <a:solidFill>
                  <a:srgbClr val="FF0000"/>
                </a:solidFill>
              </a:rPr>
              <a:t>vitamin K supplementation</a:t>
            </a:r>
          </a:p>
          <a:p>
            <a:pPr marL="514350" indent="-514350">
              <a:buFont typeface="+mj-lt"/>
              <a:buAutoNum type="arabicPeriod"/>
            </a:pPr>
            <a:endParaRPr lang="en-US" dirty="0"/>
          </a:p>
          <a:p>
            <a:pPr marL="514350" indent="-514350">
              <a:buFont typeface="+mj-lt"/>
              <a:buAutoNum type="arabicPeriod"/>
            </a:pPr>
            <a:r>
              <a:rPr lang="en-US" dirty="0"/>
              <a:t>high intake of </a:t>
            </a:r>
            <a:r>
              <a:rPr lang="en-US" b="1" u="sng" dirty="0">
                <a:solidFill>
                  <a:srgbClr val="FF0000"/>
                </a:solidFill>
              </a:rPr>
              <a:t>food containing vitamin K </a:t>
            </a:r>
            <a:r>
              <a:rPr lang="en-US" dirty="0"/>
              <a:t>(e.g., liver, broccoli, kale)</a:t>
            </a:r>
          </a:p>
          <a:p>
            <a:pPr marL="514350" indent="-514350">
              <a:buFont typeface="+mj-lt"/>
              <a:buAutoNum type="arabicPeriod"/>
            </a:pPr>
            <a:endParaRPr lang="en-US" dirty="0"/>
          </a:p>
          <a:p>
            <a:pPr marL="514350" indent="-514350">
              <a:buFont typeface="+mj-lt"/>
              <a:buAutoNum type="arabicPeriod"/>
            </a:pPr>
            <a:r>
              <a:rPr lang="en-US" b="1" u="sng" dirty="0">
                <a:solidFill>
                  <a:srgbClr val="FF0000"/>
                </a:solidFill>
              </a:rPr>
              <a:t>estrogen-containing drugs</a:t>
            </a:r>
            <a:r>
              <a:rPr lang="en-US" dirty="0"/>
              <a:t> (e.g., contraceptive pills, hormone replacement therapy) </a:t>
            </a:r>
          </a:p>
          <a:p>
            <a:pPr marL="514350" indent="-514350">
              <a:buFont typeface="+mj-lt"/>
              <a:buAutoNum type="arabicPeriod"/>
            </a:pPr>
            <a:endParaRPr lang="en-US" dirty="0"/>
          </a:p>
          <a:p>
            <a:pPr marL="514350" indent="-514350">
              <a:buFont typeface="+mj-lt"/>
              <a:buAutoNum type="arabicPeriod"/>
            </a:pPr>
            <a:r>
              <a:rPr lang="en-US" dirty="0"/>
              <a:t>freshly frozen plasma transfusion.</a:t>
            </a:r>
          </a:p>
          <a:p>
            <a:endParaRPr lang="en-US" dirty="0"/>
          </a:p>
        </p:txBody>
      </p:sp>
    </p:spTree>
    <p:extLst>
      <p:ext uri="{BB962C8B-B14F-4D97-AF65-F5344CB8AC3E}">
        <p14:creationId xmlns:p14="http://schemas.microsoft.com/office/powerpoint/2010/main" val="4041360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4777-76B1-416A-A897-37F362F85F07}"/>
              </a:ext>
            </a:extLst>
          </p:cNvPr>
          <p:cNvSpPr>
            <a:spLocks noGrp="1"/>
          </p:cNvSpPr>
          <p:nvPr>
            <p:ph type="title"/>
          </p:nvPr>
        </p:nvSpPr>
        <p:spPr/>
        <p:txBody>
          <a:bodyPr/>
          <a:lstStyle/>
          <a:p>
            <a:r>
              <a:rPr lang="en-US" dirty="0"/>
              <a:t>Activated Partial Thromboplastin Time (APTT)</a:t>
            </a:r>
          </a:p>
        </p:txBody>
      </p:sp>
      <p:sp>
        <p:nvSpPr>
          <p:cNvPr id="3" name="Content Placeholder 2">
            <a:extLst>
              <a:ext uri="{FF2B5EF4-FFF2-40B4-BE49-F238E27FC236}">
                <a16:creationId xmlns:a16="http://schemas.microsoft.com/office/drawing/2014/main" id="{A78DB70A-41CA-4A2A-AC76-17E0F68755D9}"/>
              </a:ext>
            </a:extLst>
          </p:cNvPr>
          <p:cNvSpPr>
            <a:spLocks noGrp="1"/>
          </p:cNvSpPr>
          <p:nvPr>
            <p:ph idx="1"/>
          </p:nvPr>
        </p:nvSpPr>
        <p:spPr/>
        <p:txBody>
          <a:bodyPr/>
          <a:lstStyle/>
          <a:p>
            <a:r>
              <a:rPr lang="en-US" dirty="0"/>
              <a:t>The APTT is used to assess deficiencies or inhibitors of the </a:t>
            </a:r>
            <a:r>
              <a:rPr lang="en-US" b="1" u="sng" dirty="0">
                <a:solidFill>
                  <a:srgbClr val="FF0000"/>
                </a:solidFill>
              </a:rPr>
              <a:t>intrinsic pathway factors</a:t>
            </a:r>
            <a:r>
              <a:rPr lang="en-US" dirty="0"/>
              <a:t> (Factors </a:t>
            </a:r>
            <a:r>
              <a:rPr lang="en-US" b="1" dirty="0">
                <a:solidFill>
                  <a:srgbClr val="FF0000"/>
                </a:solidFill>
              </a:rPr>
              <a:t>XII</a:t>
            </a:r>
            <a:r>
              <a:rPr lang="en-US" dirty="0"/>
              <a:t>, </a:t>
            </a:r>
            <a:r>
              <a:rPr lang="en-US" b="1" dirty="0">
                <a:solidFill>
                  <a:srgbClr val="FF0000"/>
                </a:solidFill>
              </a:rPr>
              <a:t>XI</a:t>
            </a:r>
            <a:r>
              <a:rPr lang="en-US" dirty="0"/>
              <a:t>, </a:t>
            </a:r>
            <a:r>
              <a:rPr lang="en-US" b="1" dirty="0">
                <a:solidFill>
                  <a:srgbClr val="FF0000"/>
                </a:solidFill>
              </a:rPr>
              <a:t>IX</a:t>
            </a:r>
            <a:r>
              <a:rPr lang="en-US" dirty="0"/>
              <a:t>, </a:t>
            </a:r>
            <a:r>
              <a:rPr lang="en-US" b="1" dirty="0">
                <a:solidFill>
                  <a:srgbClr val="FF0000"/>
                </a:solidFill>
              </a:rPr>
              <a:t>VIII</a:t>
            </a:r>
            <a:r>
              <a:rPr lang="en-US" dirty="0"/>
              <a:t>) and </a:t>
            </a:r>
            <a:r>
              <a:rPr lang="en-US" b="1" u="sng" dirty="0">
                <a:solidFill>
                  <a:srgbClr val="FF0000"/>
                </a:solidFill>
              </a:rPr>
              <a:t>common pathway </a:t>
            </a:r>
            <a:r>
              <a:rPr lang="en-US" dirty="0"/>
              <a:t>factors (Factors X, V, II, Fibrinogen).</a:t>
            </a:r>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6E67991-2362-4D26-B8D5-FA7BB24DF810}"/>
              </a:ext>
            </a:extLst>
          </p:cNvPr>
          <p:cNvPicPr>
            <a:picLocks noChangeAspect="1"/>
          </p:cNvPicPr>
          <p:nvPr/>
        </p:nvPicPr>
        <p:blipFill>
          <a:blip r:embed="rId2"/>
          <a:stretch>
            <a:fillRect/>
          </a:stretch>
        </p:blipFill>
        <p:spPr>
          <a:xfrm>
            <a:off x="4149969" y="3277771"/>
            <a:ext cx="3502856" cy="3215103"/>
          </a:xfrm>
          <a:prstGeom prst="rect">
            <a:avLst/>
          </a:prstGeom>
        </p:spPr>
      </p:pic>
    </p:spTree>
    <p:extLst>
      <p:ext uri="{BB962C8B-B14F-4D97-AF65-F5344CB8AC3E}">
        <p14:creationId xmlns:p14="http://schemas.microsoft.com/office/powerpoint/2010/main" val="336810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0915-6D3B-46E5-B09F-34690120F42F}"/>
              </a:ext>
            </a:extLst>
          </p:cNvPr>
          <p:cNvSpPr>
            <a:spLocks noGrp="1"/>
          </p:cNvSpPr>
          <p:nvPr>
            <p:ph type="title"/>
          </p:nvPr>
        </p:nvSpPr>
        <p:spPr/>
        <p:txBody>
          <a:bodyPr/>
          <a:lstStyle/>
          <a:p>
            <a:r>
              <a:rPr lang="en-US" dirty="0"/>
              <a:t>A) Electrolytes</a:t>
            </a:r>
          </a:p>
        </p:txBody>
      </p:sp>
      <p:sp>
        <p:nvSpPr>
          <p:cNvPr id="3" name="Content Placeholder 2">
            <a:extLst>
              <a:ext uri="{FF2B5EF4-FFF2-40B4-BE49-F238E27FC236}">
                <a16:creationId xmlns:a16="http://schemas.microsoft.com/office/drawing/2014/main" id="{21FDE3DF-C85C-48E6-866F-50536D51877D}"/>
              </a:ext>
            </a:extLst>
          </p:cNvPr>
          <p:cNvSpPr>
            <a:spLocks noGrp="1"/>
          </p:cNvSpPr>
          <p:nvPr>
            <p:ph idx="1"/>
          </p:nvPr>
        </p:nvSpPr>
        <p:spPr>
          <a:xfrm>
            <a:off x="838200" y="1825624"/>
            <a:ext cx="11251134" cy="4856529"/>
          </a:xfrm>
        </p:spPr>
        <p:txBody>
          <a:bodyPr>
            <a:normAutofit lnSpcReduction="10000"/>
          </a:bodyPr>
          <a:lstStyle/>
          <a:p>
            <a:r>
              <a:rPr lang="en-US" dirty="0"/>
              <a:t>Electrolytes and blood chemistries are important for maintaining acid-base and fluid balance.</a:t>
            </a:r>
          </a:p>
          <a:p>
            <a:r>
              <a:rPr lang="en-US" dirty="0"/>
              <a:t> They also play a vital role in nerve and muscle functioning. </a:t>
            </a:r>
          </a:p>
          <a:p>
            <a:r>
              <a:rPr lang="en-US" dirty="0"/>
              <a:t>These usually comprise of</a:t>
            </a:r>
          </a:p>
          <a:p>
            <a:pPr marL="514350" indent="-514350">
              <a:buFont typeface="+mj-lt"/>
              <a:buAutoNum type="arabicPeriod"/>
            </a:pPr>
            <a:r>
              <a:rPr lang="en-US" dirty="0"/>
              <a:t>Sodium </a:t>
            </a:r>
          </a:p>
          <a:p>
            <a:pPr marL="514350" indent="-514350">
              <a:buFont typeface="+mj-lt"/>
              <a:buAutoNum type="arabicPeriod"/>
            </a:pPr>
            <a:r>
              <a:rPr lang="en-US" dirty="0"/>
              <a:t>Potassium </a:t>
            </a:r>
          </a:p>
          <a:p>
            <a:pPr marL="514350" indent="-514350">
              <a:buFont typeface="+mj-lt"/>
              <a:buAutoNum type="arabicPeriod"/>
            </a:pPr>
            <a:r>
              <a:rPr lang="en-US" dirty="0"/>
              <a:t>Chloride</a:t>
            </a:r>
          </a:p>
          <a:p>
            <a:pPr marL="514350" indent="-514350">
              <a:buFont typeface="+mj-lt"/>
              <a:buAutoNum type="arabicPeriod"/>
            </a:pPr>
            <a:r>
              <a:rPr lang="en-US" dirty="0"/>
              <a:t>Calcium</a:t>
            </a:r>
          </a:p>
          <a:p>
            <a:pPr marL="514350" indent="-514350">
              <a:buFont typeface="+mj-lt"/>
              <a:buAutoNum type="arabicPeriod"/>
            </a:pPr>
            <a:r>
              <a:rPr lang="en-US" dirty="0"/>
              <a:t>Magnesium</a:t>
            </a:r>
          </a:p>
          <a:p>
            <a:pPr marL="514350" indent="-514350">
              <a:buFont typeface="+mj-lt"/>
              <a:buAutoNum type="arabicPeriod"/>
            </a:pPr>
            <a:r>
              <a:rPr lang="en-US" dirty="0"/>
              <a:t>Phosphate.</a:t>
            </a:r>
          </a:p>
        </p:txBody>
      </p:sp>
      <p:pic>
        <p:nvPicPr>
          <p:cNvPr id="5" name="Picture 4">
            <a:extLst>
              <a:ext uri="{FF2B5EF4-FFF2-40B4-BE49-F238E27FC236}">
                <a16:creationId xmlns:a16="http://schemas.microsoft.com/office/drawing/2014/main" id="{E94CB6C4-AA28-446E-9A14-D51E3D0E564A}"/>
              </a:ext>
            </a:extLst>
          </p:cNvPr>
          <p:cNvPicPr>
            <a:picLocks noChangeAspect="1"/>
          </p:cNvPicPr>
          <p:nvPr/>
        </p:nvPicPr>
        <p:blipFill rotWithShape="1">
          <a:blip r:embed="rId2"/>
          <a:srcRect b="15968"/>
          <a:stretch/>
        </p:blipFill>
        <p:spPr>
          <a:xfrm>
            <a:off x="7765366" y="3437848"/>
            <a:ext cx="4323968" cy="2874052"/>
          </a:xfrm>
          <a:prstGeom prst="rect">
            <a:avLst/>
          </a:prstGeom>
        </p:spPr>
      </p:pic>
    </p:spTree>
    <p:extLst>
      <p:ext uri="{BB962C8B-B14F-4D97-AF65-F5344CB8AC3E}">
        <p14:creationId xmlns:p14="http://schemas.microsoft.com/office/powerpoint/2010/main" val="2230009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A089-DEAD-453D-BECB-69F1141B914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91918BF-F11B-4A21-BD33-E4B6BB1EC8AB}"/>
              </a:ext>
            </a:extLst>
          </p:cNvPr>
          <p:cNvPicPr>
            <a:picLocks noGrp="1" noChangeAspect="1"/>
          </p:cNvPicPr>
          <p:nvPr>
            <p:ph idx="1"/>
          </p:nvPr>
        </p:nvPicPr>
        <p:blipFill>
          <a:blip r:embed="rId2"/>
          <a:stretch>
            <a:fillRect/>
          </a:stretch>
        </p:blipFill>
        <p:spPr>
          <a:xfrm>
            <a:off x="2096086" y="2349305"/>
            <a:ext cx="7849771" cy="3123027"/>
          </a:xfrm>
          <a:prstGeom prst="rect">
            <a:avLst/>
          </a:prstGeom>
        </p:spPr>
      </p:pic>
    </p:spTree>
    <p:extLst>
      <p:ext uri="{BB962C8B-B14F-4D97-AF65-F5344CB8AC3E}">
        <p14:creationId xmlns:p14="http://schemas.microsoft.com/office/powerpoint/2010/main" val="3433862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0F5038-2739-43A0-8F71-BF1521E0C751}"/>
              </a:ext>
            </a:extLst>
          </p:cNvPr>
          <p:cNvPicPr>
            <a:picLocks noChangeAspect="1"/>
          </p:cNvPicPr>
          <p:nvPr/>
        </p:nvPicPr>
        <p:blipFill>
          <a:blip r:embed="rId2"/>
          <a:stretch>
            <a:fillRect/>
          </a:stretch>
        </p:blipFill>
        <p:spPr>
          <a:xfrm>
            <a:off x="3390314" y="365125"/>
            <a:ext cx="5584874" cy="6302961"/>
          </a:xfrm>
          <a:prstGeom prst="rect">
            <a:avLst/>
          </a:prstGeom>
        </p:spPr>
      </p:pic>
    </p:spTree>
    <p:extLst>
      <p:ext uri="{BB962C8B-B14F-4D97-AF65-F5344CB8AC3E}">
        <p14:creationId xmlns:p14="http://schemas.microsoft.com/office/powerpoint/2010/main" val="106173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F81F-4D6F-4275-AF14-3968568CBF4C}"/>
              </a:ext>
            </a:extLst>
          </p:cNvPr>
          <p:cNvSpPr>
            <a:spLocks noGrp="1"/>
          </p:cNvSpPr>
          <p:nvPr>
            <p:ph type="title"/>
          </p:nvPr>
        </p:nvSpPr>
        <p:spPr/>
        <p:txBody>
          <a:bodyPr/>
          <a:lstStyle/>
          <a:p>
            <a:r>
              <a:rPr lang="en-US" dirty="0"/>
              <a:t>1) Sodium</a:t>
            </a:r>
          </a:p>
        </p:txBody>
      </p:sp>
      <p:sp>
        <p:nvSpPr>
          <p:cNvPr id="3" name="Content Placeholder 2">
            <a:extLst>
              <a:ext uri="{FF2B5EF4-FFF2-40B4-BE49-F238E27FC236}">
                <a16:creationId xmlns:a16="http://schemas.microsoft.com/office/drawing/2014/main" id="{62A17BBC-4A7E-4C4D-A948-DC48D839BA04}"/>
              </a:ext>
            </a:extLst>
          </p:cNvPr>
          <p:cNvSpPr>
            <a:spLocks noGrp="1"/>
          </p:cNvSpPr>
          <p:nvPr>
            <p:ph idx="1"/>
          </p:nvPr>
        </p:nvSpPr>
        <p:spPr>
          <a:xfrm>
            <a:off x="838200" y="1825625"/>
            <a:ext cx="10515600" cy="4667250"/>
          </a:xfrm>
        </p:spPr>
        <p:txBody>
          <a:bodyPr>
            <a:normAutofit lnSpcReduction="10000"/>
          </a:bodyPr>
          <a:lstStyle/>
          <a:p>
            <a:r>
              <a:rPr lang="en-US" dirty="0"/>
              <a:t>Sodium is the most prevalent </a:t>
            </a:r>
            <a:r>
              <a:rPr lang="en-US" b="1" u="sng" dirty="0">
                <a:solidFill>
                  <a:srgbClr val="FF0000"/>
                </a:solidFill>
              </a:rPr>
              <a:t>extracellular cation</a:t>
            </a:r>
            <a:r>
              <a:rPr lang="en-US" dirty="0"/>
              <a:t> in the body.</a:t>
            </a:r>
          </a:p>
          <a:p>
            <a:endParaRPr lang="en-US" dirty="0"/>
          </a:p>
          <a:p>
            <a:r>
              <a:rPr lang="en-US" dirty="0"/>
              <a:t> Its primary function is to regulate the serum </a:t>
            </a:r>
            <a:r>
              <a:rPr lang="en-US" b="1" u="sng" dirty="0">
                <a:solidFill>
                  <a:srgbClr val="FF0000"/>
                </a:solidFill>
              </a:rPr>
              <a:t>osmolality</a:t>
            </a:r>
            <a:r>
              <a:rPr lang="en-US" dirty="0"/>
              <a:t>, </a:t>
            </a:r>
            <a:r>
              <a:rPr lang="en-US" b="1" u="sng" dirty="0">
                <a:solidFill>
                  <a:srgbClr val="FF0000"/>
                </a:solidFill>
              </a:rPr>
              <a:t>fluid balance</a:t>
            </a:r>
            <a:r>
              <a:rPr lang="en-US" dirty="0"/>
              <a:t>, and </a:t>
            </a:r>
            <a:r>
              <a:rPr lang="en-US" b="1" u="sng" dirty="0">
                <a:solidFill>
                  <a:srgbClr val="FF0000"/>
                </a:solidFill>
              </a:rPr>
              <a:t>acid-base balance</a:t>
            </a:r>
            <a:r>
              <a:rPr lang="en-US" dirty="0"/>
              <a:t>.</a:t>
            </a:r>
          </a:p>
          <a:p>
            <a:endParaRPr lang="en-US" dirty="0"/>
          </a:p>
          <a:p>
            <a:r>
              <a:rPr lang="en-US" dirty="0"/>
              <a:t>Measuring serum sodium values helps in assessing the patient’s electrolyte, water, and Acid-base balance. It also helps assess their </a:t>
            </a:r>
            <a:r>
              <a:rPr lang="en-US" b="1" u="sng" dirty="0">
                <a:solidFill>
                  <a:srgbClr val="FF0000"/>
                </a:solidFill>
              </a:rPr>
              <a:t>renal function</a:t>
            </a:r>
            <a:r>
              <a:rPr lang="en-US" dirty="0"/>
              <a:t>.</a:t>
            </a:r>
          </a:p>
          <a:p>
            <a:endParaRPr lang="en-US" dirty="0"/>
          </a:p>
          <a:p>
            <a:r>
              <a:rPr lang="en-US" b="1" u="sng" dirty="0">
                <a:solidFill>
                  <a:srgbClr val="FF0000"/>
                </a:solidFill>
              </a:rPr>
              <a:t>Normal values: </a:t>
            </a:r>
            <a:r>
              <a:rPr lang="en-US" dirty="0"/>
              <a:t>135-145 </a:t>
            </a:r>
            <a:r>
              <a:rPr lang="en-US" dirty="0" err="1"/>
              <a:t>mEq</a:t>
            </a:r>
            <a:r>
              <a:rPr lang="en-US" dirty="0"/>
              <a:t>/L.                     </a:t>
            </a:r>
          </a:p>
          <a:p>
            <a:endParaRPr lang="en-US" dirty="0"/>
          </a:p>
        </p:txBody>
      </p:sp>
      <p:pic>
        <p:nvPicPr>
          <p:cNvPr id="5" name="Picture 4">
            <a:extLst>
              <a:ext uri="{FF2B5EF4-FFF2-40B4-BE49-F238E27FC236}">
                <a16:creationId xmlns:a16="http://schemas.microsoft.com/office/drawing/2014/main" id="{A6AD8D21-E763-4F4F-B749-697711CF15EA}"/>
              </a:ext>
            </a:extLst>
          </p:cNvPr>
          <p:cNvPicPr>
            <a:picLocks noChangeAspect="1"/>
          </p:cNvPicPr>
          <p:nvPr/>
        </p:nvPicPr>
        <p:blipFill>
          <a:blip r:embed="rId2"/>
          <a:stretch>
            <a:fillRect/>
          </a:stretch>
        </p:blipFill>
        <p:spPr>
          <a:xfrm>
            <a:off x="10188584" y="39028"/>
            <a:ext cx="2003416" cy="2162016"/>
          </a:xfrm>
          <a:prstGeom prst="rect">
            <a:avLst/>
          </a:prstGeom>
        </p:spPr>
      </p:pic>
    </p:spTree>
    <p:extLst>
      <p:ext uri="{BB962C8B-B14F-4D97-AF65-F5344CB8AC3E}">
        <p14:creationId xmlns:p14="http://schemas.microsoft.com/office/powerpoint/2010/main" val="208285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6777-CC9D-4FD9-8179-1DE92A0A48A5}"/>
              </a:ext>
            </a:extLst>
          </p:cNvPr>
          <p:cNvSpPr>
            <a:spLocks noGrp="1"/>
          </p:cNvSpPr>
          <p:nvPr>
            <p:ph type="title"/>
          </p:nvPr>
        </p:nvSpPr>
        <p:spPr/>
        <p:txBody>
          <a:bodyPr/>
          <a:lstStyle/>
          <a:p>
            <a:r>
              <a:rPr lang="en-US" dirty="0"/>
              <a:t>Hyponatremia</a:t>
            </a:r>
          </a:p>
        </p:txBody>
      </p:sp>
      <p:sp>
        <p:nvSpPr>
          <p:cNvPr id="3" name="Content Placeholder 2">
            <a:extLst>
              <a:ext uri="{FF2B5EF4-FFF2-40B4-BE49-F238E27FC236}">
                <a16:creationId xmlns:a16="http://schemas.microsoft.com/office/drawing/2014/main" id="{B60B7BF3-E0DB-4FBA-B48B-64FC94AFAABE}"/>
              </a:ext>
            </a:extLst>
          </p:cNvPr>
          <p:cNvSpPr>
            <a:spLocks noGrp="1"/>
          </p:cNvSpPr>
          <p:nvPr>
            <p:ph idx="1"/>
          </p:nvPr>
        </p:nvSpPr>
        <p:spPr/>
        <p:txBody>
          <a:bodyPr/>
          <a:lstStyle/>
          <a:p>
            <a:r>
              <a:rPr lang="en-US" dirty="0"/>
              <a:t>Serum sodium of less than </a:t>
            </a:r>
            <a:r>
              <a:rPr lang="en-US" b="1" u="sng" dirty="0">
                <a:solidFill>
                  <a:srgbClr val="FF0000"/>
                </a:solidFill>
              </a:rPr>
              <a:t>135 </a:t>
            </a:r>
            <a:r>
              <a:rPr lang="en-US" b="1" u="sng" dirty="0" err="1">
                <a:solidFill>
                  <a:srgbClr val="FF0000"/>
                </a:solidFill>
              </a:rPr>
              <a:t>mEq</a:t>
            </a:r>
            <a:r>
              <a:rPr lang="en-US" b="1" u="sng" dirty="0">
                <a:solidFill>
                  <a:srgbClr val="FF0000"/>
                </a:solidFill>
              </a:rPr>
              <a:t>/L </a:t>
            </a:r>
          </a:p>
          <a:p>
            <a:endParaRPr lang="en-US" dirty="0"/>
          </a:p>
          <a:p>
            <a:r>
              <a:rPr lang="en-US" dirty="0"/>
              <a:t>Causes of hyponatremia may be </a:t>
            </a:r>
          </a:p>
          <a:p>
            <a:endParaRPr lang="en-US" dirty="0"/>
          </a:p>
          <a:p>
            <a:pPr marL="514350" indent="-514350">
              <a:buFont typeface="+mj-lt"/>
              <a:buAutoNum type="arabicPeriod"/>
            </a:pPr>
            <a:r>
              <a:rPr lang="en-US" b="1" u="sng" dirty="0">
                <a:solidFill>
                  <a:srgbClr val="FF0000"/>
                </a:solidFill>
              </a:rPr>
              <a:t>edema</a:t>
            </a:r>
            <a:r>
              <a:rPr lang="en-US" dirty="0"/>
              <a:t> from a relative increase in </a:t>
            </a:r>
            <a:r>
              <a:rPr lang="en-US" b="1" u="sng" dirty="0">
                <a:solidFill>
                  <a:srgbClr val="FF0000"/>
                </a:solidFill>
              </a:rPr>
              <a:t>free body water</a:t>
            </a:r>
            <a:r>
              <a:rPr lang="en-US" dirty="0"/>
              <a:t>.</a:t>
            </a:r>
          </a:p>
          <a:p>
            <a:pPr marL="514350" indent="-514350">
              <a:buFont typeface="+mj-lt"/>
              <a:buAutoNum type="arabicPeriod"/>
            </a:pPr>
            <a:endParaRPr lang="en-US" dirty="0"/>
          </a:p>
          <a:p>
            <a:pPr marL="514350" indent="-514350">
              <a:buFont typeface="+mj-lt"/>
              <a:buAutoNum type="arabicPeriod"/>
            </a:pPr>
            <a:r>
              <a:rPr lang="en-US" dirty="0"/>
              <a:t> </a:t>
            </a:r>
            <a:r>
              <a:rPr lang="en-US" b="1" u="sng" dirty="0">
                <a:solidFill>
                  <a:srgbClr val="FF0000"/>
                </a:solidFill>
              </a:rPr>
              <a:t>Certain drugs</a:t>
            </a:r>
            <a:r>
              <a:rPr lang="en-US" dirty="0"/>
              <a:t>, like tricyclic antidepressants, loop and thiazide diuretics and antiepileptic drugs (e.g., carbamazepine, oxcarbazepine).</a:t>
            </a:r>
          </a:p>
        </p:txBody>
      </p:sp>
    </p:spTree>
    <p:extLst>
      <p:ext uri="{BB962C8B-B14F-4D97-AF65-F5344CB8AC3E}">
        <p14:creationId xmlns:p14="http://schemas.microsoft.com/office/powerpoint/2010/main" val="41383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9D27-1C58-4345-A682-1B63FC9D068F}"/>
              </a:ext>
            </a:extLst>
          </p:cNvPr>
          <p:cNvSpPr>
            <a:spLocks noGrp="1"/>
          </p:cNvSpPr>
          <p:nvPr>
            <p:ph type="title"/>
          </p:nvPr>
        </p:nvSpPr>
        <p:spPr/>
        <p:txBody>
          <a:bodyPr/>
          <a:lstStyle/>
          <a:p>
            <a:r>
              <a:rPr lang="en-US" dirty="0"/>
              <a:t>Hypernatremia</a:t>
            </a:r>
          </a:p>
        </p:txBody>
      </p:sp>
      <p:sp>
        <p:nvSpPr>
          <p:cNvPr id="3" name="Content Placeholder 2">
            <a:extLst>
              <a:ext uri="{FF2B5EF4-FFF2-40B4-BE49-F238E27FC236}">
                <a16:creationId xmlns:a16="http://schemas.microsoft.com/office/drawing/2014/main" id="{00CA9423-1029-4751-BD17-36DF508A779B}"/>
              </a:ext>
            </a:extLst>
          </p:cNvPr>
          <p:cNvSpPr>
            <a:spLocks noGrp="1"/>
          </p:cNvSpPr>
          <p:nvPr>
            <p:ph idx="1"/>
          </p:nvPr>
        </p:nvSpPr>
        <p:spPr/>
        <p:txBody>
          <a:bodyPr/>
          <a:lstStyle/>
          <a:p>
            <a:r>
              <a:rPr lang="en-US" dirty="0"/>
              <a:t>Serum sodium of &gt;145 </a:t>
            </a:r>
            <a:r>
              <a:rPr lang="en-US" dirty="0" err="1"/>
              <a:t>mEq</a:t>
            </a:r>
            <a:r>
              <a:rPr lang="en-US" dirty="0"/>
              <a:t>/L </a:t>
            </a:r>
          </a:p>
          <a:p>
            <a:endParaRPr lang="en-US" dirty="0"/>
          </a:p>
          <a:p>
            <a:endParaRPr lang="en-US" dirty="0"/>
          </a:p>
          <a:p>
            <a:r>
              <a:rPr lang="en-US" dirty="0"/>
              <a:t>Often occurs as a result of </a:t>
            </a:r>
            <a:r>
              <a:rPr lang="en-US" b="1" u="sng" dirty="0">
                <a:solidFill>
                  <a:srgbClr val="FF0000"/>
                </a:solidFill>
              </a:rPr>
              <a:t>dehydration</a:t>
            </a:r>
            <a:r>
              <a:rPr lang="en-US" dirty="0"/>
              <a:t> or fluid loss, which could be due to conditions such as gastroenteritis, diarrhea, or Cushing’s syndrome. </a:t>
            </a:r>
          </a:p>
          <a:p>
            <a:endParaRPr lang="en-US" dirty="0"/>
          </a:p>
        </p:txBody>
      </p:sp>
    </p:spTree>
    <p:extLst>
      <p:ext uri="{BB962C8B-B14F-4D97-AF65-F5344CB8AC3E}">
        <p14:creationId xmlns:p14="http://schemas.microsoft.com/office/powerpoint/2010/main" val="286092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5BBC-5956-4ECF-B10C-7A215525C1FD}"/>
              </a:ext>
            </a:extLst>
          </p:cNvPr>
          <p:cNvSpPr>
            <a:spLocks noGrp="1"/>
          </p:cNvSpPr>
          <p:nvPr>
            <p:ph type="title"/>
          </p:nvPr>
        </p:nvSpPr>
        <p:spPr/>
        <p:txBody>
          <a:bodyPr/>
          <a:lstStyle/>
          <a:p>
            <a:r>
              <a:rPr lang="en-US" dirty="0"/>
              <a:t>2) Potassium</a:t>
            </a:r>
          </a:p>
        </p:txBody>
      </p:sp>
      <p:sp>
        <p:nvSpPr>
          <p:cNvPr id="3" name="Content Placeholder 2">
            <a:extLst>
              <a:ext uri="{FF2B5EF4-FFF2-40B4-BE49-F238E27FC236}">
                <a16:creationId xmlns:a16="http://schemas.microsoft.com/office/drawing/2014/main" id="{0B690200-8F6C-4800-89DF-0AEFC1FEFCD1}"/>
              </a:ext>
            </a:extLst>
          </p:cNvPr>
          <p:cNvSpPr>
            <a:spLocks noGrp="1"/>
          </p:cNvSpPr>
          <p:nvPr>
            <p:ph idx="1"/>
          </p:nvPr>
        </p:nvSpPr>
        <p:spPr/>
        <p:txBody>
          <a:bodyPr/>
          <a:lstStyle/>
          <a:p>
            <a:r>
              <a:rPr lang="en-US" dirty="0"/>
              <a:t>Potassium is the main </a:t>
            </a:r>
            <a:r>
              <a:rPr lang="en-US" b="1" u="sng" dirty="0">
                <a:solidFill>
                  <a:srgbClr val="FF0000"/>
                </a:solidFill>
              </a:rPr>
              <a:t>intracellular cation </a:t>
            </a:r>
            <a:r>
              <a:rPr lang="en-US" dirty="0"/>
              <a:t>and plays a key role in many bodily functions including nerve excitability acid-base balance, and muscle function.</a:t>
            </a:r>
          </a:p>
          <a:p>
            <a:endParaRPr lang="en-US" dirty="0"/>
          </a:p>
          <a:p>
            <a:r>
              <a:rPr lang="en-US" b="1" u="sng" dirty="0">
                <a:solidFill>
                  <a:srgbClr val="FF0000"/>
                </a:solidFill>
              </a:rPr>
              <a:t>Normal values: </a:t>
            </a:r>
            <a:r>
              <a:rPr lang="en-US" dirty="0"/>
              <a:t>3.5-5 </a:t>
            </a:r>
            <a:r>
              <a:rPr lang="en-US" dirty="0" err="1"/>
              <a:t>mEq</a:t>
            </a:r>
            <a:r>
              <a:rPr lang="en-US" dirty="0"/>
              <a:t>/L.</a:t>
            </a:r>
          </a:p>
          <a:p>
            <a:endParaRPr lang="en-US" dirty="0"/>
          </a:p>
        </p:txBody>
      </p:sp>
      <p:pic>
        <p:nvPicPr>
          <p:cNvPr id="4" name="Picture 3">
            <a:extLst>
              <a:ext uri="{FF2B5EF4-FFF2-40B4-BE49-F238E27FC236}">
                <a16:creationId xmlns:a16="http://schemas.microsoft.com/office/drawing/2014/main" id="{8E91033A-8A87-439F-91CA-427953D63260}"/>
              </a:ext>
            </a:extLst>
          </p:cNvPr>
          <p:cNvPicPr>
            <a:picLocks noChangeAspect="1"/>
          </p:cNvPicPr>
          <p:nvPr/>
        </p:nvPicPr>
        <p:blipFill>
          <a:blip r:embed="rId2"/>
          <a:stretch>
            <a:fillRect/>
          </a:stretch>
        </p:blipFill>
        <p:spPr>
          <a:xfrm>
            <a:off x="7962314" y="3108960"/>
            <a:ext cx="3391486" cy="3383915"/>
          </a:xfrm>
          <a:prstGeom prst="rect">
            <a:avLst/>
          </a:prstGeom>
        </p:spPr>
      </p:pic>
    </p:spTree>
    <p:extLst>
      <p:ext uri="{BB962C8B-B14F-4D97-AF65-F5344CB8AC3E}">
        <p14:creationId xmlns:p14="http://schemas.microsoft.com/office/powerpoint/2010/main" val="89741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9526-6BDF-4A66-B74D-0089A0529481}"/>
              </a:ext>
            </a:extLst>
          </p:cNvPr>
          <p:cNvSpPr>
            <a:spLocks noGrp="1"/>
          </p:cNvSpPr>
          <p:nvPr>
            <p:ph type="title"/>
          </p:nvPr>
        </p:nvSpPr>
        <p:spPr/>
        <p:txBody>
          <a:bodyPr/>
          <a:lstStyle/>
          <a:p>
            <a:r>
              <a:rPr lang="en-US" dirty="0"/>
              <a:t>Hypokalemia</a:t>
            </a:r>
          </a:p>
        </p:txBody>
      </p:sp>
      <p:sp>
        <p:nvSpPr>
          <p:cNvPr id="3" name="Content Placeholder 2">
            <a:extLst>
              <a:ext uri="{FF2B5EF4-FFF2-40B4-BE49-F238E27FC236}">
                <a16:creationId xmlns:a16="http://schemas.microsoft.com/office/drawing/2014/main" id="{342023E2-2ED9-4420-AE18-58EC5FE2BE4E}"/>
              </a:ext>
            </a:extLst>
          </p:cNvPr>
          <p:cNvSpPr>
            <a:spLocks noGrp="1"/>
          </p:cNvSpPr>
          <p:nvPr>
            <p:ph idx="1"/>
          </p:nvPr>
        </p:nvSpPr>
        <p:spPr>
          <a:xfrm>
            <a:off x="717452" y="1825624"/>
            <a:ext cx="10636348" cy="4772123"/>
          </a:xfrm>
        </p:spPr>
        <p:txBody>
          <a:bodyPr/>
          <a:lstStyle/>
          <a:p>
            <a:r>
              <a:rPr lang="en-US" dirty="0"/>
              <a:t>K+ concentration &lt; </a:t>
            </a:r>
            <a:r>
              <a:rPr lang="en-US" b="1" u="sng" dirty="0">
                <a:solidFill>
                  <a:srgbClr val="FF0000"/>
                </a:solidFill>
              </a:rPr>
              <a:t>3.5 </a:t>
            </a:r>
            <a:r>
              <a:rPr lang="en-US" b="1" u="sng" dirty="0" err="1">
                <a:solidFill>
                  <a:srgbClr val="FF0000"/>
                </a:solidFill>
              </a:rPr>
              <a:t>mEq</a:t>
            </a:r>
            <a:r>
              <a:rPr lang="en-US" b="1" u="sng" dirty="0">
                <a:solidFill>
                  <a:srgbClr val="FF0000"/>
                </a:solidFill>
              </a:rPr>
              <a:t>/L</a:t>
            </a:r>
          </a:p>
          <a:p>
            <a:endParaRPr lang="en-US" b="1" u="sng" dirty="0">
              <a:solidFill>
                <a:srgbClr val="FF0000"/>
              </a:solidFill>
            </a:endParaRPr>
          </a:p>
          <a:p>
            <a:r>
              <a:rPr lang="en-US" b="1" u="sng" dirty="0"/>
              <a:t>Causes </a:t>
            </a:r>
            <a:r>
              <a:rPr lang="en-US" b="1" u="sng" dirty="0">
                <a:solidFill>
                  <a:srgbClr val="FF0000"/>
                </a:solidFill>
              </a:rPr>
              <a:t>of hypokalemia </a:t>
            </a:r>
            <a:r>
              <a:rPr lang="en-US" b="1" u="sng" dirty="0"/>
              <a:t>include </a:t>
            </a:r>
          </a:p>
          <a:p>
            <a:pPr marL="514350" indent="-514350">
              <a:buFont typeface="+mj-lt"/>
              <a:buAutoNum type="arabicPeriod"/>
            </a:pPr>
            <a:r>
              <a:rPr lang="en-US" dirty="0"/>
              <a:t>Severe diarrhea</a:t>
            </a:r>
          </a:p>
          <a:p>
            <a:pPr marL="514350" indent="-514350">
              <a:buFont typeface="+mj-lt"/>
              <a:buAutoNum type="arabicPeriod"/>
            </a:pPr>
            <a:r>
              <a:rPr lang="en-US" dirty="0"/>
              <a:t>Alkalosis</a:t>
            </a:r>
          </a:p>
          <a:p>
            <a:pPr marL="514350" indent="-514350">
              <a:buFont typeface="+mj-lt"/>
              <a:buAutoNum type="arabicPeriod"/>
            </a:pPr>
            <a:r>
              <a:rPr lang="en-US" dirty="0"/>
              <a:t>Loop and thiazide diuretics</a:t>
            </a:r>
          </a:p>
          <a:p>
            <a:pPr marL="514350" indent="-514350">
              <a:buFont typeface="+mj-lt"/>
              <a:buAutoNum type="arabicPeriod"/>
            </a:pPr>
            <a:r>
              <a:rPr lang="en-US" dirty="0"/>
              <a:t>Insulin</a:t>
            </a:r>
          </a:p>
          <a:p>
            <a:pPr marL="514350" indent="-514350">
              <a:buFont typeface="+mj-lt"/>
              <a:buAutoNum type="arabicPeriod"/>
            </a:pPr>
            <a:r>
              <a:rPr lang="el-GR" dirty="0"/>
              <a:t>Β-</a:t>
            </a:r>
            <a:r>
              <a:rPr lang="en-US" dirty="0"/>
              <a:t>agonist (e.g., Albuterol, dobutamine)</a:t>
            </a:r>
          </a:p>
          <a:p>
            <a:pPr marL="514350" indent="-514350">
              <a:buFont typeface="+mj-lt"/>
              <a:buAutoNum type="arabicPeriod"/>
            </a:pPr>
            <a:r>
              <a:rPr lang="en-US" dirty="0"/>
              <a:t>Osmotic diuretics, like mannitol.</a:t>
            </a:r>
          </a:p>
          <a:p>
            <a:endParaRPr lang="en-US" b="1" u="sng" dirty="0">
              <a:solidFill>
                <a:srgbClr val="FF0000"/>
              </a:solidFill>
            </a:endParaRPr>
          </a:p>
        </p:txBody>
      </p:sp>
    </p:spTree>
    <p:extLst>
      <p:ext uri="{BB962C8B-B14F-4D97-AF65-F5344CB8AC3E}">
        <p14:creationId xmlns:p14="http://schemas.microsoft.com/office/powerpoint/2010/main" val="2014493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2986</TotalTime>
  <Words>2295</Words>
  <Application>Microsoft Office PowerPoint</Application>
  <PresentationFormat>Widescreen</PresentationFormat>
  <Paragraphs>309</Paragraphs>
  <Slides>41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 Interpretation of Laboratory Data</vt:lpstr>
      <vt:lpstr>Introduction</vt:lpstr>
      <vt:lpstr>The following caution is required while interpreting laboratory values:</vt:lpstr>
      <vt:lpstr>A) Electrolytes</vt:lpstr>
      <vt:lpstr>1) Sodium</vt:lpstr>
      <vt:lpstr>Hyponatremia</vt:lpstr>
      <vt:lpstr>Hypernatremia</vt:lpstr>
      <vt:lpstr>2) Potassium</vt:lpstr>
      <vt:lpstr>Hypokalemia</vt:lpstr>
      <vt:lpstr>Hyperkalemia</vt:lpstr>
      <vt:lpstr>3) Chloride</vt:lpstr>
      <vt:lpstr>4) Calcium</vt:lpstr>
      <vt:lpstr>Hypocalcemia</vt:lpstr>
      <vt:lpstr>Hypercalcemia</vt:lpstr>
      <vt:lpstr>5) Phosphorus</vt:lpstr>
      <vt:lpstr>Hypophosphatemia</vt:lpstr>
      <vt:lpstr>Hyperphosphatemia</vt:lpstr>
      <vt:lpstr> 6) Magnesium (1.7–2.3 mg/dL) </vt:lpstr>
      <vt:lpstr>PowerPoint Presentation</vt:lpstr>
      <vt:lpstr>B) Blood Gas </vt:lpstr>
      <vt:lpstr>PowerPoint Presentation</vt:lpstr>
      <vt:lpstr>C) Hematology</vt:lpstr>
      <vt:lpstr>1) Hemoglobin </vt:lpstr>
      <vt:lpstr>2) Hematocrit</vt:lpstr>
      <vt:lpstr>3) Red Blood Cell Count </vt:lpstr>
      <vt:lpstr>PowerPoint Presentation</vt:lpstr>
      <vt:lpstr>PowerPoint Presentation</vt:lpstr>
      <vt:lpstr>Hematologic Laboratory Values</vt:lpstr>
      <vt:lpstr>4) White Blood Cell Count</vt:lpstr>
      <vt:lpstr>PowerPoint Presentation</vt:lpstr>
      <vt:lpstr>PowerPoint Presentation</vt:lpstr>
      <vt:lpstr>PowerPoint Presentation</vt:lpstr>
      <vt:lpstr>PowerPoint Presentation</vt:lpstr>
      <vt:lpstr>5) Platelets </vt:lpstr>
      <vt:lpstr>6)Prothrombin Time (PT)</vt:lpstr>
      <vt:lpstr>7) International Normalized Ratio (INR)</vt:lpstr>
      <vt:lpstr>PowerPoint Presentation</vt:lpstr>
      <vt:lpstr>PowerPoint Presentation</vt:lpstr>
      <vt:lpstr>Activated Partial Thromboplastin Time (APTT)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Interpretation of Laboratory Data</dc:title>
  <dc:creator>amir safwat</dc:creator>
  <cp:lastModifiedBy>amir safwat</cp:lastModifiedBy>
  <cp:revision>21</cp:revision>
  <dcterms:created xsi:type="dcterms:W3CDTF">2020-10-28T06:25:56Z</dcterms:created>
  <dcterms:modified xsi:type="dcterms:W3CDTF">2020-10-30T08:12:37Z</dcterms:modified>
</cp:coreProperties>
</file>