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A803-B60B-4136-A68F-D7D8281F5BE3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1313-C3C4-4676-AC87-CD88573A9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Allow people to connect locally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1313-C3C4-4676-AC87-CD88573A92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1313-C3C4-4676-AC87-CD88573A92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8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1313-C3C4-4676-AC87-CD88573A92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7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3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90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5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3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5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68964A-E43E-4812-9CE5-C62BAF9AB2E0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B1A166-3DED-4673-A22F-EC0447E6538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B0A9-686F-46AB-B528-3ADE8AB0B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rgbClr val="FFFFFF"/>
                </a:solidFill>
              </a:rPr>
              <a:t>Opinion poll </a:t>
            </a:r>
            <a:br>
              <a:rPr lang="en-GB" sz="7200" dirty="0">
                <a:solidFill>
                  <a:srgbClr val="FFFFFF"/>
                </a:solidFill>
              </a:rPr>
            </a:br>
            <a:r>
              <a:rPr lang="en-GB" sz="7200" dirty="0">
                <a:solidFill>
                  <a:srgbClr val="FFFFFF"/>
                </a:solidFill>
              </a:rPr>
              <a:t>Application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6BB3-9F1E-4418-A396-F3C23890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37806"/>
            <a:ext cx="7105332" cy="1279978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CMP6213 Mobile and Wearable Application Development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Idea/Design Presentation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Ahmed Mohamed – S18124225</a:t>
            </a:r>
          </a:p>
        </p:txBody>
      </p:sp>
    </p:spTree>
    <p:extLst>
      <p:ext uri="{BB962C8B-B14F-4D97-AF65-F5344CB8AC3E}">
        <p14:creationId xmlns:p14="http://schemas.microsoft.com/office/powerpoint/2010/main" val="217409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65E9-D04F-484D-A7C0-5C15FA2E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Perceived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E27A-31EA-49EA-8650-BC1FE2DC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Finding a library of questions could save time as it will be time consuming populating different topics with unique polls and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time allows adding a feature that gives users the ability to summit questions would add a new layer to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Finding a way to add video/audio questions could improve accessibility for a broader target group.</a:t>
            </a:r>
          </a:p>
        </p:txBody>
      </p:sp>
    </p:spTree>
    <p:extLst>
      <p:ext uri="{BB962C8B-B14F-4D97-AF65-F5344CB8AC3E}">
        <p14:creationId xmlns:p14="http://schemas.microsoft.com/office/powerpoint/2010/main" val="64746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BF92-BAAC-4166-A8F4-8B962F52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CE1F-5DB2-47B9-A5D0-DBFCDE18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dirty="0">
                <a:effectLst/>
                <a:latin typeface="Source Sans Pro" panose="020B0503030403020204" pitchFamily="34" charset="0"/>
              </a:rPr>
              <a:t> The aim is to design and create a localised opinion poll application for Android platforms.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dirty="0">
                <a:effectLst/>
                <a:latin typeface="Source Sans Pro" panose="020B0503030403020204" pitchFamily="34" charset="0"/>
              </a:rPr>
              <a:t> Users can contribute towards opinion polls every day/week by answering How much they agree or disagree with questions but only in their postcode.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dirty="0">
                <a:effectLst/>
                <a:latin typeface="Source Sans Pro" panose="020B0503030403020204" pitchFamily="34" charset="0"/>
              </a:rPr>
              <a:t> A user can view the general opinions of people living in their postcode.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Source Sans Pro" panose="020B0503030403020204" pitchFamily="34" charset="0"/>
              </a:rPr>
              <a:t> User progress on completing poll questions will be saved so they can complete them later.</a:t>
            </a:r>
            <a:endParaRPr lang="en-GB" sz="2200" b="0" dirty="0">
              <a:effectLst/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Source Sans Pro" panose="020B0503030403020204" pitchFamily="34" charset="0"/>
              </a:rPr>
              <a:t>T</a:t>
            </a:r>
            <a:r>
              <a:rPr lang="en-GB" sz="2200" b="0" dirty="0">
                <a:effectLst/>
                <a:latin typeface="Source Sans Pro" panose="020B0503030403020204" pitchFamily="34" charset="0"/>
              </a:rPr>
              <a:t>he application will use location privileges to verify postcodes.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0211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8545-5792-4E81-B6E7-FB57131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Mobile Feature/Frameworks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4C86-0BE9-482F-8D06-B2ACE14D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Framework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Bootstrap framework might be used to allow the application to be responsive on different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Web Services</a:t>
            </a:r>
          </a:p>
          <a:p>
            <a:pPr lvl="1"/>
            <a:r>
              <a:rPr lang="en-GB" dirty="0"/>
              <a:t>Users will be able to view the voting results and all questions for polls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Data persistence</a:t>
            </a:r>
          </a:p>
          <a:p>
            <a:pPr lvl="1"/>
            <a:r>
              <a:rPr lang="en-GB" dirty="0"/>
              <a:t>Users will be able to save poll results into their favourites page, which is stored in a database.</a:t>
            </a:r>
          </a:p>
          <a:p>
            <a:pPr lvl="1"/>
            <a:r>
              <a:rPr lang="en-GB" dirty="0"/>
              <a:t>User will be able to view previous votes on polls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social media</a:t>
            </a:r>
          </a:p>
          <a:p>
            <a:pPr lvl="1"/>
            <a:r>
              <a:rPr lang="en-GB" dirty="0"/>
              <a:t>Users will be able to tweet poll results and favourites questions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387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66963-1026-413B-B848-7916670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GB" dirty="0"/>
              <a:t>Similar Applications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F5EAC-E613-4AE2-A7B4-1624ABFE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6" y="998994"/>
            <a:ext cx="2784700" cy="205371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66B5EC-FC0F-4F86-8F21-A8C819B76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5" y="4013574"/>
            <a:ext cx="2544583" cy="181937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88E4A8-1677-41FC-932A-E830966F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6" y="2601842"/>
            <a:ext cx="1906354" cy="32311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D78-4A7E-4AF1-8709-5DEBDDE7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r>
              <a:rPr lang="en-GB" dirty="0"/>
              <a:t>Top features </a:t>
            </a:r>
          </a:p>
          <a:p>
            <a:pPr lvl="1"/>
            <a:r>
              <a:rPr lang="en-GB" dirty="0"/>
              <a:t>Attitudes on different topics tab </a:t>
            </a:r>
          </a:p>
          <a:p>
            <a:pPr lvl="1"/>
            <a:r>
              <a:rPr lang="en-GB" dirty="0"/>
              <a:t>Vote on articles </a:t>
            </a:r>
          </a:p>
          <a:p>
            <a:pPr lvl="1"/>
            <a:r>
              <a:rPr lang="en-GB" dirty="0"/>
              <a:t>Earn points </a:t>
            </a:r>
          </a:p>
          <a:p>
            <a:pPr lvl="1"/>
            <a:r>
              <a:rPr lang="en-GB" dirty="0"/>
              <a:t>Live Daily questions </a:t>
            </a:r>
          </a:p>
          <a:p>
            <a:pPr lvl="1"/>
            <a:r>
              <a:rPr lang="en-GB" dirty="0"/>
              <a:t>User comments</a:t>
            </a:r>
          </a:p>
          <a:p>
            <a:pPr lvl="1"/>
            <a:r>
              <a:rPr lang="en-GB" dirty="0"/>
              <a:t>Rewards </a:t>
            </a:r>
          </a:p>
          <a:p>
            <a:pPr lvl="1"/>
            <a:r>
              <a:rPr lang="en-GB" dirty="0"/>
              <a:t>User created polls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DE17-58BD-4E5E-A07A-0E80E27D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74" y="716579"/>
            <a:ext cx="10058400" cy="73552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UML Use case Diagram </a:t>
            </a:r>
          </a:p>
        </p:txBody>
      </p:sp>
      <p:pic>
        <p:nvPicPr>
          <p:cNvPr id="5" name="Content Placeholder 4" descr="Man with solid fill">
            <a:extLst>
              <a:ext uri="{FF2B5EF4-FFF2-40B4-BE49-F238E27FC236}">
                <a16:creationId xmlns:a16="http://schemas.microsoft.com/office/drawing/2014/main" id="{3C25FD74-B98E-4691-A187-8D4BE2378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86" y="3437562"/>
            <a:ext cx="914400" cy="9144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87F6924-28AA-4394-9218-D506CB96D646}"/>
              </a:ext>
            </a:extLst>
          </p:cNvPr>
          <p:cNvSpPr/>
          <p:nvPr/>
        </p:nvSpPr>
        <p:spPr>
          <a:xfrm>
            <a:off x="3656390" y="3190617"/>
            <a:ext cx="1352939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Complete introduction questions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705781-7EAB-43C3-80F9-CAF2B79B224E}"/>
              </a:ext>
            </a:extLst>
          </p:cNvPr>
          <p:cNvSpPr/>
          <p:nvPr/>
        </p:nvSpPr>
        <p:spPr>
          <a:xfrm>
            <a:off x="3653737" y="2353868"/>
            <a:ext cx="1352939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Suggests topics for 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FF86A7-0127-4458-8F5B-D0488382CDF2}"/>
              </a:ext>
            </a:extLst>
          </p:cNvPr>
          <p:cNvSpPr/>
          <p:nvPr/>
        </p:nvSpPr>
        <p:spPr>
          <a:xfrm>
            <a:off x="5571314" y="2353868"/>
            <a:ext cx="1352939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List of live polls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B815B9-0BF0-446B-B689-BCFA5D904437}"/>
              </a:ext>
            </a:extLst>
          </p:cNvPr>
          <p:cNvSpPr/>
          <p:nvPr/>
        </p:nvSpPr>
        <p:spPr>
          <a:xfrm>
            <a:off x="7559910" y="2353868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question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A95499-58FB-4041-81A3-C7CBB84F8FED}"/>
              </a:ext>
            </a:extLst>
          </p:cNvPr>
          <p:cNvSpPr/>
          <p:nvPr/>
        </p:nvSpPr>
        <p:spPr>
          <a:xfrm>
            <a:off x="9590268" y="2353868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CAE53F-A9F5-4BD5-9BB6-55B7409956CC}"/>
              </a:ext>
            </a:extLst>
          </p:cNvPr>
          <p:cNvSpPr/>
          <p:nvPr/>
        </p:nvSpPr>
        <p:spPr>
          <a:xfrm>
            <a:off x="3865949" y="4967796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favourites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57FEDA-B2AD-4ABF-A42E-836DA739A88B}"/>
              </a:ext>
            </a:extLst>
          </p:cNvPr>
          <p:cNvSpPr/>
          <p:nvPr/>
        </p:nvSpPr>
        <p:spPr>
          <a:xfrm>
            <a:off x="7079751" y="3571872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Add question to favourites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C22E19-4CC3-4FD2-94AD-33D21BF8A945}"/>
              </a:ext>
            </a:extLst>
          </p:cNvPr>
          <p:cNvSpPr/>
          <p:nvPr/>
        </p:nvSpPr>
        <p:spPr>
          <a:xfrm>
            <a:off x="3567918" y="5734083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View profile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064B90-A1A6-424F-9BD4-0FBD0B6A857B}"/>
              </a:ext>
            </a:extLst>
          </p:cNvPr>
          <p:cNvSpPr/>
          <p:nvPr/>
        </p:nvSpPr>
        <p:spPr>
          <a:xfrm>
            <a:off x="9590268" y="4461582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Share question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6CA11B-FCD2-4435-A608-F9E34F59D8C2}"/>
              </a:ext>
            </a:extLst>
          </p:cNvPr>
          <p:cNvSpPr/>
          <p:nvPr/>
        </p:nvSpPr>
        <p:spPr>
          <a:xfrm>
            <a:off x="1862458" y="3609045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account / log 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B1B64-5E66-4430-B5E9-296EE20D24C9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145219" y="3889120"/>
            <a:ext cx="717239" cy="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D52B86-3FDF-4204-9633-1A9AE66254A9}"/>
              </a:ext>
            </a:extLst>
          </p:cNvPr>
          <p:cNvCxnSpPr>
            <a:stCxn id="17" idx="0"/>
            <a:endCxn id="9" idx="2"/>
          </p:cNvCxnSpPr>
          <p:nvPr/>
        </p:nvCxnSpPr>
        <p:spPr>
          <a:xfrm flipV="1">
            <a:off x="2624746" y="2639585"/>
            <a:ext cx="1028991" cy="96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D15BE5-5B32-460A-814B-07C381F3504A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3163765" y="4096794"/>
            <a:ext cx="925453" cy="9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6CDADA-B35D-4924-A882-E2C92871F40F}"/>
              </a:ext>
            </a:extLst>
          </p:cNvPr>
          <p:cNvCxnSpPr>
            <a:stCxn id="17" idx="4"/>
            <a:endCxn id="15" idx="1"/>
          </p:cNvCxnSpPr>
          <p:nvPr/>
        </p:nvCxnSpPr>
        <p:spPr>
          <a:xfrm>
            <a:off x="2624746" y="4180479"/>
            <a:ext cx="1166441" cy="163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DB3FF-6645-4963-B8B5-1385380046AF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4330207" y="2925302"/>
            <a:ext cx="2653" cy="2653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823DA7-4D29-4E18-8B58-287F431690A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006676" y="2639585"/>
            <a:ext cx="56463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9BC526-CBBD-4A94-B837-8DB8097C1A47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6924253" y="2639585"/>
            <a:ext cx="63565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E2823C-1A8F-4A35-B12B-F2CDC31C4BB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9084486" y="2639585"/>
            <a:ext cx="50578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D89656-43C0-4667-9913-DD3DD1675B25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7842039" y="2925302"/>
            <a:ext cx="480159" cy="6465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08159F-F6D4-4800-8831-3CD1877A9A1C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352556" y="2925302"/>
            <a:ext cx="0" cy="1536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6743CB-1D53-49FD-A124-D1A5F6317F31}"/>
              </a:ext>
            </a:extLst>
          </p:cNvPr>
          <p:cNvSpPr/>
          <p:nvPr/>
        </p:nvSpPr>
        <p:spPr>
          <a:xfrm>
            <a:off x="7812801" y="5246334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 into twitter through API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47759E-0169-40EC-9A73-31B7A312AA23}"/>
              </a:ext>
            </a:extLst>
          </p:cNvPr>
          <p:cNvCxnSpPr>
            <a:cxnSpLocks/>
            <a:stCxn id="16" idx="3"/>
            <a:endCxn id="49" idx="0"/>
          </p:cNvCxnSpPr>
          <p:nvPr/>
        </p:nvCxnSpPr>
        <p:spPr>
          <a:xfrm flipH="1">
            <a:off x="8575089" y="4949331"/>
            <a:ext cx="1238448" cy="2970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2387B1-A39B-43A2-B261-E76BAC1B8C29}"/>
              </a:ext>
            </a:extLst>
          </p:cNvPr>
          <p:cNvCxnSpPr>
            <a:stCxn id="14" idx="3"/>
            <a:endCxn id="13" idx="6"/>
          </p:cNvCxnSpPr>
          <p:nvPr/>
        </p:nvCxnSpPr>
        <p:spPr>
          <a:xfrm flipH="1">
            <a:off x="5390525" y="4059621"/>
            <a:ext cx="1912495" cy="11938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8B8E7E-7160-447E-AFBB-DA0909D6B423}"/>
              </a:ext>
            </a:extLst>
          </p:cNvPr>
          <p:cNvCxnSpPr>
            <a:cxnSpLocks/>
            <a:stCxn id="12" idx="3"/>
            <a:endCxn id="83" idx="7"/>
          </p:cNvCxnSpPr>
          <p:nvPr/>
        </p:nvCxnSpPr>
        <p:spPr>
          <a:xfrm flipH="1">
            <a:off x="7303403" y="2841617"/>
            <a:ext cx="2510134" cy="27012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CED297B-771D-4543-9BCC-B4CBCCA6AF21}"/>
              </a:ext>
            </a:extLst>
          </p:cNvPr>
          <p:cNvSpPr/>
          <p:nvPr/>
        </p:nvSpPr>
        <p:spPr>
          <a:xfrm>
            <a:off x="5485495" y="3243578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Filter list by date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7BB9D8-83A7-45AA-9301-7F47C2831F0E}"/>
              </a:ext>
            </a:extLst>
          </p:cNvPr>
          <p:cNvCxnSpPr>
            <a:stCxn id="10" idx="4"/>
            <a:endCxn id="62" idx="0"/>
          </p:cNvCxnSpPr>
          <p:nvPr/>
        </p:nvCxnSpPr>
        <p:spPr>
          <a:xfrm flipH="1">
            <a:off x="6247783" y="2925302"/>
            <a:ext cx="1" cy="3182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F10FA73-116B-49D0-B697-6A0557D54BD5}"/>
              </a:ext>
            </a:extLst>
          </p:cNvPr>
          <p:cNvSpPr txBox="1"/>
          <p:nvPr/>
        </p:nvSpPr>
        <p:spPr>
          <a:xfrm>
            <a:off x="8896146" y="2276960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996116-08D2-4D40-8818-9D9678205B2D}"/>
              </a:ext>
            </a:extLst>
          </p:cNvPr>
          <p:cNvSpPr txBox="1"/>
          <p:nvPr/>
        </p:nvSpPr>
        <p:spPr>
          <a:xfrm>
            <a:off x="7639043" y="3210174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&lt;&lt;extend&gt;&gt;</a:t>
            </a:r>
          </a:p>
          <a:p>
            <a:endParaRPr lang="en-GB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7C673D-49B7-4C8E-A4C5-F8038E56F3D9}"/>
              </a:ext>
            </a:extLst>
          </p:cNvPr>
          <p:cNvSpPr txBox="1"/>
          <p:nvPr/>
        </p:nvSpPr>
        <p:spPr>
          <a:xfrm>
            <a:off x="4986406" y="2276960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D36D52-6BAC-4AF2-AF6F-831448774F3D}"/>
              </a:ext>
            </a:extLst>
          </p:cNvPr>
          <p:cNvSpPr txBox="1"/>
          <p:nvPr/>
        </p:nvSpPr>
        <p:spPr>
          <a:xfrm>
            <a:off x="6797583" y="2287738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FBAF1D-CAF0-4B52-98A1-AFBFE8E6CC7A}"/>
              </a:ext>
            </a:extLst>
          </p:cNvPr>
          <p:cNvSpPr txBox="1"/>
          <p:nvPr/>
        </p:nvSpPr>
        <p:spPr>
          <a:xfrm>
            <a:off x="4300572" y="2900786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70BB9-7E96-4F89-AB2F-8B81A1805BC1}"/>
              </a:ext>
            </a:extLst>
          </p:cNvPr>
          <p:cNvSpPr txBox="1"/>
          <p:nvPr/>
        </p:nvSpPr>
        <p:spPr>
          <a:xfrm>
            <a:off x="10310708" y="3518658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907469-71D6-4D15-988E-9C26A7148427}"/>
              </a:ext>
            </a:extLst>
          </p:cNvPr>
          <p:cNvSpPr txBox="1"/>
          <p:nvPr/>
        </p:nvSpPr>
        <p:spPr>
          <a:xfrm rot="21285013">
            <a:off x="6710037" y="4927362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3A1731-892A-4C4A-9831-636134C67ABF}"/>
              </a:ext>
            </a:extLst>
          </p:cNvPr>
          <p:cNvCxnSpPr>
            <a:cxnSpLocks/>
            <a:stCxn id="13" idx="5"/>
            <a:endCxn id="16" idx="2"/>
          </p:cNvCxnSpPr>
          <p:nvPr/>
        </p:nvCxnSpPr>
        <p:spPr>
          <a:xfrm flipV="1">
            <a:off x="5167256" y="4747299"/>
            <a:ext cx="4423012" cy="70824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91811D-A77B-40CB-A798-CC2E3F1CB221}"/>
              </a:ext>
            </a:extLst>
          </p:cNvPr>
          <p:cNvSpPr txBox="1"/>
          <p:nvPr/>
        </p:nvSpPr>
        <p:spPr>
          <a:xfrm>
            <a:off x="9104325" y="5044665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&lt;&lt;extend&gt;&gt;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A3FEB5-90C8-4142-A09A-03796B8CFC7C}"/>
              </a:ext>
            </a:extLst>
          </p:cNvPr>
          <p:cNvSpPr txBox="1"/>
          <p:nvPr/>
        </p:nvSpPr>
        <p:spPr>
          <a:xfrm rot="19551458">
            <a:off x="8564857" y="3819416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6CDD50-83E4-4B7D-B02A-89153CD0A895}"/>
              </a:ext>
            </a:extLst>
          </p:cNvPr>
          <p:cNvSpPr txBox="1"/>
          <p:nvPr/>
        </p:nvSpPr>
        <p:spPr>
          <a:xfrm rot="19778153">
            <a:off x="5751911" y="4743672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&lt;&lt;include&gt;&gt;</a:t>
            </a:r>
          </a:p>
          <a:p>
            <a:endParaRPr lang="en-GB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66E0DF-CAE2-41FA-B0E5-C6AD2510F011}"/>
              </a:ext>
            </a:extLst>
          </p:cNvPr>
          <p:cNvSpPr txBox="1"/>
          <p:nvPr/>
        </p:nvSpPr>
        <p:spPr>
          <a:xfrm>
            <a:off x="6217014" y="2936019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&lt;&lt;extend&gt;&gt;</a:t>
            </a:r>
          </a:p>
          <a:p>
            <a:endParaRPr lang="en-GB" sz="11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A980CDB-1C5B-432E-8462-B62E389958F1}"/>
              </a:ext>
            </a:extLst>
          </p:cNvPr>
          <p:cNvSpPr/>
          <p:nvPr/>
        </p:nvSpPr>
        <p:spPr>
          <a:xfrm>
            <a:off x="6002096" y="5459191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View voting history and  results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537AFC9-9A39-4D10-94A7-0A338A3EFFAB}"/>
              </a:ext>
            </a:extLst>
          </p:cNvPr>
          <p:cNvCxnSpPr>
            <a:stCxn id="15" idx="6"/>
            <a:endCxn id="83" idx="3"/>
          </p:cNvCxnSpPr>
          <p:nvPr/>
        </p:nvCxnSpPr>
        <p:spPr>
          <a:xfrm flipV="1">
            <a:off x="5092494" y="5946940"/>
            <a:ext cx="1132871" cy="728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DEB1CF-E123-466A-8307-34DD1C46F7BF}"/>
              </a:ext>
            </a:extLst>
          </p:cNvPr>
          <p:cNvSpPr txBox="1"/>
          <p:nvPr/>
        </p:nvSpPr>
        <p:spPr>
          <a:xfrm>
            <a:off x="5159744" y="5928241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&lt;&lt;extend&gt;&gt;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A326BE6-F5CA-4420-91E5-F1DDC138F834}"/>
              </a:ext>
            </a:extLst>
          </p:cNvPr>
          <p:cNvSpPr/>
          <p:nvPr/>
        </p:nvSpPr>
        <p:spPr>
          <a:xfrm>
            <a:off x="3042999" y="1815701"/>
            <a:ext cx="1090746" cy="39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 topics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AA9E19D-4E53-44BE-A7BA-E09EC517A1CC}"/>
              </a:ext>
            </a:extLst>
          </p:cNvPr>
          <p:cNvCxnSpPr>
            <a:stCxn id="9" idx="0"/>
            <a:endCxn id="89" idx="4"/>
          </p:cNvCxnSpPr>
          <p:nvPr/>
        </p:nvCxnSpPr>
        <p:spPr>
          <a:xfrm flipH="1" flipV="1">
            <a:off x="3588372" y="2209433"/>
            <a:ext cx="741835" cy="14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BE3A6D2-5BF7-4282-B345-84E6EF21138A}"/>
              </a:ext>
            </a:extLst>
          </p:cNvPr>
          <p:cNvSpPr txBox="1"/>
          <p:nvPr/>
        </p:nvSpPr>
        <p:spPr>
          <a:xfrm>
            <a:off x="3941903" y="2082430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&lt;&lt;extend&gt;&gt;</a:t>
            </a:r>
          </a:p>
          <a:p>
            <a:endParaRPr lang="en-GB" sz="11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D28C093-B4C5-425C-81FB-85BE54446983}"/>
              </a:ext>
            </a:extLst>
          </p:cNvPr>
          <p:cNvSpPr/>
          <p:nvPr/>
        </p:nvSpPr>
        <p:spPr>
          <a:xfrm>
            <a:off x="3657969" y="3913244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View users live questions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124049C-5FD9-472A-A787-ADA2395C203A}"/>
              </a:ext>
            </a:extLst>
          </p:cNvPr>
          <p:cNvCxnSpPr>
            <a:stCxn id="17" idx="6"/>
            <a:endCxn id="99" idx="2"/>
          </p:cNvCxnSpPr>
          <p:nvPr/>
        </p:nvCxnSpPr>
        <p:spPr>
          <a:xfrm>
            <a:off x="3387034" y="3894762"/>
            <a:ext cx="270935" cy="30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523C90A-F01D-455D-9035-EB38E6D7FDD7}"/>
              </a:ext>
            </a:extLst>
          </p:cNvPr>
          <p:cNvSpPr/>
          <p:nvPr/>
        </p:nvSpPr>
        <p:spPr>
          <a:xfrm>
            <a:off x="5418034" y="3889120"/>
            <a:ext cx="1524576" cy="57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List questions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B1359D-555A-49FC-9BBF-FD671089BF42}"/>
              </a:ext>
            </a:extLst>
          </p:cNvPr>
          <p:cNvCxnSpPr>
            <a:stCxn id="99" idx="5"/>
            <a:endCxn id="112" idx="3"/>
          </p:cNvCxnSpPr>
          <p:nvPr/>
        </p:nvCxnSpPr>
        <p:spPr>
          <a:xfrm flipV="1">
            <a:off x="4959276" y="4376869"/>
            <a:ext cx="682027" cy="2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9DC7E5-1753-4EB8-9F54-11FC2383D68B}"/>
              </a:ext>
            </a:extLst>
          </p:cNvPr>
          <p:cNvSpPr txBox="1"/>
          <p:nvPr/>
        </p:nvSpPr>
        <p:spPr>
          <a:xfrm>
            <a:off x="4836686" y="435191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14549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Chart, funnel chart&#10;&#10;Description automatically generated">
            <a:extLst>
              <a:ext uri="{FF2B5EF4-FFF2-40B4-BE49-F238E27FC236}">
                <a16:creationId xmlns:a16="http://schemas.microsoft.com/office/drawing/2014/main" id="{C2325260-7987-4021-B01C-5CD34B63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98" y="2694121"/>
            <a:ext cx="1696964" cy="3016825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D9909C5-A8B9-4452-87C1-F445E30DF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151" y="2685308"/>
            <a:ext cx="1696966" cy="3016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3E0C9-3530-4731-9142-D53DECE9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96" y="433378"/>
            <a:ext cx="10506456" cy="890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User Interface Designs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A65BFD3E-7075-48BD-A0D4-C1398F6C4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0" y="2694122"/>
            <a:ext cx="1696965" cy="301682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2B6C6D3-A9DF-4815-ACCF-026E1E5C3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31" y="2674429"/>
            <a:ext cx="1696965" cy="301682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F08FA6F-C3C5-47E1-8778-F11EF7E22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79" y="2694123"/>
            <a:ext cx="1696964" cy="30168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724191-B05D-4BF2-8C10-BEC38C5B5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45" y="2694122"/>
            <a:ext cx="1696963" cy="30168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7D6FFF-F8E8-4AE6-BE30-956060403D1D}"/>
              </a:ext>
            </a:extLst>
          </p:cNvPr>
          <p:cNvSpPr txBox="1"/>
          <p:nvPr/>
        </p:nvSpPr>
        <p:spPr>
          <a:xfrm>
            <a:off x="489089" y="2025893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Profile 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222A5-B32E-4C12-A7C4-B2B8DBA6475D}"/>
              </a:ext>
            </a:extLst>
          </p:cNvPr>
          <p:cNvSpPr txBox="1"/>
          <p:nvPr/>
        </p:nvSpPr>
        <p:spPr>
          <a:xfrm>
            <a:off x="2292647" y="2028098"/>
            <a:ext cx="164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Single Question</a:t>
            </a:r>
          </a:p>
          <a:p>
            <a:r>
              <a:rPr lang="en-GB" dirty="0"/>
              <a:t>	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91705-AB55-4B58-AFD5-273710B3BB7C}"/>
              </a:ext>
            </a:extLst>
          </p:cNvPr>
          <p:cNvSpPr txBox="1"/>
          <p:nvPr/>
        </p:nvSpPr>
        <p:spPr>
          <a:xfrm>
            <a:off x="4921908" y="2025893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Questions page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CF86E2-9332-4D87-88A8-6324FA8C3DFB}"/>
              </a:ext>
            </a:extLst>
          </p:cNvPr>
          <p:cNvSpPr txBox="1"/>
          <p:nvPr/>
        </p:nvSpPr>
        <p:spPr>
          <a:xfrm>
            <a:off x="6694301" y="2010609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Favourites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1F86E-D78E-407E-9CED-E0F8338100E3}"/>
              </a:ext>
            </a:extLst>
          </p:cNvPr>
          <p:cNvSpPr txBox="1"/>
          <p:nvPr/>
        </p:nvSpPr>
        <p:spPr>
          <a:xfrm>
            <a:off x="10488455" y="2025893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Home page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1F0BB59-2783-45A2-BE38-DB348AA3F0B8}"/>
              </a:ext>
            </a:extLst>
          </p:cNvPr>
          <p:cNvSpPr/>
          <p:nvPr/>
        </p:nvSpPr>
        <p:spPr>
          <a:xfrm rot="10800000" flipH="1">
            <a:off x="1782996" y="3517808"/>
            <a:ext cx="368661" cy="2037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F8A586A5-0E2D-4F3E-925B-842F46B8DCF7}"/>
              </a:ext>
            </a:extLst>
          </p:cNvPr>
          <p:cNvSpPr/>
          <p:nvPr/>
        </p:nvSpPr>
        <p:spPr>
          <a:xfrm rot="5400000" flipH="1">
            <a:off x="4846515" y="3017336"/>
            <a:ext cx="824172" cy="4368349"/>
          </a:xfrm>
          <a:prstGeom prst="curvedRightArrow">
            <a:avLst>
              <a:gd name="adj1" fmla="val 5496"/>
              <a:gd name="adj2" fmla="val 36504"/>
              <a:gd name="adj3" fmla="val 20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5D32AA23-5CD0-4404-8E96-305596B8CE21}"/>
              </a:ext>
            </a:extLst>
          </p:cNvPr>
          <p:cNvSpPr/>
          <p:nvPr/>
        </p:nvSpPr>
        <p:spPr>
          <a:xfrm rot="21156545" flipV="1">
            <a:off x="4945404" y="3358844"/>
            <a:ext cx="798988" cy="2233323"/>
          </a:xfrm>
          <a:prstGeom prst="curvedRightArrow">
            <a:avLst>
              <a:gd name="adj1" fmla="val 7806"/>
              <a:gd name="adj2" fmla="val 206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7F139979-D6E2-4D9A-BE6A-681783AD728A}"/>
              </a:ext>
            </a:extLst>
          </p:cNvPr>
          <p:cNvSpPr/>
          <p:nvPr/>
        </p:nvSpPr>
        <p:spPr>
          <a:xfrm rot="21432936" flipH="1" flipV="1">
            <a:off x="10931965" y="3709205"/>
            <a:ext cx="462443" cy="1836058"/>
          </a:xfrm>
          <a:prstGeom prst="curvedRightArrow">
            <a:avLst>
              <a:gd name="adj1" fmla="val 16752"/>
              <a:gd name="adj2" fmla="val 61882"/>
              <a:gd name="adj3" fmla="val 3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C5614-E020-4169-AED1-528F712F2813}"/>
              </a:ext>
            </a:extLst>
          </p:cNvPr>
          <p:cNvSpPr txBox="1"/>
          <p:nvPr/>
        </p:nvSpPr>
        <p:spPr>
          <a:xfrm>
            <a:off x="635866" y="5818031"/>
            <a:ext cx="1515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Profile button will take user to this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905EE-BB97-43B2-883D-5AA97AF0A427}"/>
              </a:ext>
            </a:extLst>
          </p:cNvPr>
          <p:cNvSpPr txBox="1"/>
          <p:nvPr/>
        </p:nvSpPr>
        <p:spPr>
          <a:xfrm>
            <a:off x="3646985" y="5733393"/>
            <a:ext cx="18083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When a user clicks a question, the single question page will appear.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71FE3-3102-4CF5-80FB-AFB6EF215FC6}"/>
              </a:ext>
            </a:extLst>
          </p:cNvPr>
          <p:cNvSpPr txBox="1"/>
          <p:nvPr/>
        </p:nvSpPr>
        <p:spPr>
          <a:xfrm>
            <a:off x="3989753" y="2820275"/>
            <a:ext cx="93215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question mark button will take the user to this page. Which displays completed polls and current polls that the user is engaged in 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6B9FCE9-6E56-4FF9-AB9B-02B223A4DE7B}"/>
              </a:ext>
            </a:extLst>
          </p:cNvPr>
          <p:cNvSpPr/>
          <p:nvPr/>
        </p:nvSpPr>
        <p:spPr>
          <a:xfrm>
            <a:off x="6852950" y="4880994"/>
            <a:ext cx="98580" cy="5533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222A4-1F7B-4DB6-866F-617E6FC76C88}"/>
              </a:ext>
            </a:extLst>
          </p:cNvPr>
          <p:cNvSpPr txBox="1"/>
          <p:nvPr/>
        </p:nvSpPr>
        <p:spPr>
          <a:xfrm>
            <a:off x="5662121" y="5773402"/>
            <a:ext cx="16821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The favourites button will take the user to this page. Which displays liked polls.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D559D-AC8A-4A00-B28C-54B7E4A3C93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503210" y="5106154"/>
            <a:ext cx="356158" cy="66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82F3DC-52AF-449D-9AD1-C916F4E1613E}"/>
              </a:ext>
            </a:extLst>
          </p:cNvPr>
          <p:cNvSpPr txBox="1"/>
          <p:nvPr/>
        </p:nvSpPr>
        <p:spPr>
          <a:xfrm>
            <a:off x="8760115" y="2025893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Poll page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2AC6CD6-08D3-4CF2-A0A3-298CF7F7A38B}"/>
              </a:ext>
            </a:extLst>
          </p:cNvPr>
          <p:cNvSpPr/>
          <p:nvPr/>
        </p:nvSpPr>
        <p:spPr>
          <a:xfrm rot="16200000">
            <a:off x="10038695" y="2871694"/>
            <a:ext cx="173935" cy="890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1DF046-8BFB-4886-BEFF-351B5280125D}"/>
              </a:ext>
            </a:extLst>
          </p:cNvPr>
          <p:cNvSpPr txBox="1"/>
          <p:nvPr/>
        </p:nvSpPr>
        <p:spPr>
          <a:xfrm>
            <a:off x="7624879" y="5655181"/>
            <a:ext cx="212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When user clicks on a poll title they will be directed to the poll page. Which shows a list of questions for the poll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E97A91-F4FE-440A-A91B-ABF9C58CEC5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685165" y="3316730"/>
            <a:ext cx="1356775" cy="233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4A52D8-8B58-4291-86EC-76548E74C1F1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4336610" y="5555411"/>
            <a:ext cx="214561" cy="1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89C33B-64C4-41CF-B5D7-2FB8406E00E3}"/>
              </a:ext>
            </a:extLst>
          </p:cNvPr>
          <p:cNvCxnSpPr/>
          <p:nvPr/>
        </p:nvCxnSpPr>
        <p:spPr>
          <a:xfrm flipV="1">
            <a:off x="1962105" y="5434296"/>
            <a:ext cx="0" cy="42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36ACA6-22FA-4F72-B5D2-730BD08DCB20}"/>
              </a:ext>
            </a:extLst>
          </p:cNvPr>
          <p:cNvCxnSpPr/>
          <p:nvPr/>
        </p:nvCxnSpPr>
        <p:spPr>
          <a:xfrm>
            <a:off x="4747787" y="3791166"/>
            <a:ext cx="276886" cy="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8865F52-11AC-44BC-9310-A5E2D9EC396D}"/>
              </a:ext>
            </a:extLst>
          </p:cNvPr>
          <p:cNvSpPr txBox="1"/>
          <p:nvPr/>
        </p:nvSpPr>
        <p:spPr>
          <a:xfrm>
            <a:off x="9537445" y="5604125"/>
            <a:ext cx="2700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home button will direct the user to the home page. Which shows a list of the daily/weekly polls and results from previous poll in the users postcode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13D78C-1F88-494F-AB82-B61E4A6C4C0F}"/>
              </a:ext>
            </a:extLst>
          </p:cNvPr>
          <p:cNvCxnSpPr/>
          <p:nvPr/>
        </p:nvCxnSpPr>
        <p:spPr>
          <a:xfrm flipH="1" flipV="1">
            <a:off x="11373852" y="4536609"/>
            <a:ext cx="667257" cy="107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1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4C7A3-D74A-4E27-839D-2AF73E8B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dirty="0"/>
              <a:t>UML Class Diagram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EC67C12-D5EC-4726-B967-42401DBD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1965650" cy="375556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The opinion poll app contains many polls which each have many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Questions have the following attributes: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Topic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300" dirty="0"/>
              <a:t>Remaining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Profile completion contains many questions which are used to determine details such as age, ethnic background and political leaning.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The opinion poll app contains many previous user votes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299FC61-1748-4D35-A0D6-FB5232D3C143}"/>
              </a:ext>
            </a:extLst>
          </p:cNvPr>
          <p:cNvSpPr txBox="1">
            <a:spLocks/>
          </p:cNvSpPr>
          <p:nvPr/>
        </p:nvSpPr>
        <p:spPr>
          <a:xfrm>
            <a:off x="9846225" y="2198913"/>
            <a:ext cx="1965650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Opinion poll app contains one Favourites list contains many polls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User has many pervious votes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Data types used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Username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100" dirty="0"/>
              <a:t>Unlimited Natural (remaining time)</a:t>
            </a:r>
          </a:p>
          <a:p>
            <a:pPr marL="0" indent="0">
              <a:buNone/>
            </a:pPr>
            <a:endParaRPr lang="en-GB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C54EF-98CC-47A2-8622-46A394E2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2" y="634946"/>
            <a:ext cx="7232826" cy="52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4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A7C7-10B1-41D9-B1AD-A1D5CFF6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Data Persistence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B3A-31F6-4ED4-84BD-01AC5ED0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5302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</a:rPr>
              <a:t> Room Persistence Library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dirty="0"/>
              <a:t>The room library will be used to store and move the following data flutily between the app and the database using SQL </a:t>
            </a:r>
          </a:p>
          <a:p>
            <a:pPr marL="749808" lvl="4" indent="0">
              <a:buNone/>
            </a:pPr>
            <a:endParaRPr lang="en-GB" dirty="0"/>
          </a:p>
          <a:p>
            <a:pPr marL="749808" lvl="4" indent="0">
              <a:buNone/>
            </a:pPr>
            <a:endParaRPr lang="en-GB" dirty="0"/>
          </a:p>
          <a:p>
            <a:pPr marL="749808" lvl="4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sz="1400" dirty="0"/>
          </a:p>
          <a:p>
            <a:pPr marL="749808" lvl="4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E2C12-800B-42F6-A378-FB782B5893EF}"/>
              </a:ext>
            </a:extLst>
          </p:cNvPr>
          <p:cNvSpPr/>
          <p:nvPr/>
        </p:nvSpPr>
        <p:spPr>
          <a:xfrm>
            <a:off x="4529090" y="5282215"/>
            <a:ext cx="2459115" cy="88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76EA9-6E6B-4ADC-82D1-2F9A5492D44F}"/>
              </a:ext>
            </a:extLst>
          </p:cNvPr>
          <p:cNvSpPr/>
          <p:nvPr/>
        </p:nvSpPr>
        <p:spPr>
          <a:xfrm>
            <a:off x="3124940" y="3275860"/>
            <a:ext cx="1233996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EA5A7-4920-44F7-A80D-6629FBD4FCE9}"/>
              </a:ext>
            </a:extLst>
          </p:cNvPr>
          <p:cNvSpPr/>
          <p:nvPr/>
        </p:nvSpPr>
        <p:spPr>
          <a:xfrm>
            <a:off x="7662911" y="4174005"/>
            <a:ext cx="1742865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E6452-D2FC-422D-8AE4-03EC9E090B0B}"/>
              </a:ext>
            </a:extLst>
          </p:cNvPr>
          <p:cNvSpPr txBox="1"/>
          <p:nvPr/>
        </p:nvSpPr>
        <p:spPr>
          <a:xfrm>
            <a:off x="3410370" y="329512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15A-351D-41A8-98D6-1A8873F3E8A2}"/>
              </a:ext>
            </a:extLst>
          </p:cNvPr>
          <p:cNvSpPr txBox="1"/>
          <p:nvPr/>
        </p:nvSpPr>
        <p:spPr>
          <a:xfrm>
            <a:off x="8181246" y="4174005"/>
            <a:ext cx="536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Polls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D0B5-1126-424D-AFA1-32FE0470D5CE}"/>
              </a:ext>
            </a:extLst>
          </p:cNvPr>
          <p:cNvSpPr txBox="1"/>
          <p:nvPr/>
        </p:nvSpPr>
        <p:spPr>
          <a:xfrm>
            <a:off x="5126452" y="5288264"/>
            <a:ext cx="1246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Favourites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80C15-2476-43F4-A20A-EE8E1CBAAE9A}"/>
              </a:ext>
            </a:extLst>
          </p:cNvPr>
          <p:cNvSpPr txBox="1"/>
          <p:nvPr/>
        </p:nvSpPr>
        <p:spPr>
          <a:xfrm>
            <a:off x="3167101" y="3555478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Username</a:t>
            </a:r>
          </a:p>
          <a:p>
            <a:r>
              <a:rPr lang="en-GB" dirty="0"/>
              <a:t>Email</a:t>
            </a:r>
          </a:p>
          <a:p>
            <a:r>
              <a:rPr lang="en-GB" dirty="0"/>
              <a:t>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57410-F697-45FB-BA4B-E78F51510CC3}"/>
              </a:ext>
            </a:extLst>
          </p:cNvPr>
          <p:cNvSpPr txBox="1"/>
          <p:nvPr/>
        </p:nvSpPr>
        <p:spPr>
          <a:xfrm>
            <a:off x="7628009" y="4488361"/>
            <a:ext cx="1868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(String)</a:t>
            </a:r>
          </a:p>
          <a:p>
            <a:r>
              <a:rPr lang="en-GB" dirty="0"/>
              <a:t>Id (Int)</a:t>
            </a:r>
          </a:p>
          <a:p>
            <a:r>
              <a:rPr lang="en-GB" dirty="0"/>
              <a:t>Questions (String)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A4EBB-1FC7-46EE-BB83-1E118B4962EC}"/>
              </a:ext>
            </a:extLst>
          </p:cNvPr>
          <p:cNvSpPr txBox="1"/>
          <p:nvPr/>
        </p:nvSpPr>
        <p:spPr>
          <a:xfrm>
            <a:off x="5025774" y="5726098"/>
            <a:ext cx="14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FavouritePolls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59DB3-0ACC-4DC8-9109-A4BE19E531CF}"/>
              </a:ext>
            </a:extLst>
          </p:cNvPr>
          <p:cNvSpPr/>
          <p:nvPr/>
        </p:nvSpPr>
        <p:spPr>
          <a:xfrm>
            <a:off x="9155420" y="2788495"/>
            <a:ext cx="1973116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ECC9E-FE8E-48FD-A895-1C5D48E91DAF}"/>
              </a:ext>
            </a:extLst>
          </p:cNvPr>
          <p:cNvSpPr txBox="1"/>
          <p:nvPr/>
        </p:nvSpPr>
        <p:spPr>
          <a:xfrm>
            <a:off x="9474434" y="2747172"/>
            <a:ext cx="131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err="1"/>
              <a:t>OpinonPollApp</a:t>
            </a:r>
            <a:endParaRPr lang="en-GB" sz="1400" b="1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B367A7-1E76-4CF6-855E-4CADD388D983}"/>
              </a:ext>
            </a:extLst>
          </p:cNvPr>
          <p:cNvSpPr txBox="1"/>
          <p:nvPr/>
        </p:nvSpPr>
        <p:spPr>
          <a:xfrm>
            <a:off x="9235624" y="3002737"/>
            <a:ext cx="192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pollTitle</a:t>
            </a:r>
            <a:r>
              <a:rPr lang="en-GB" dirty="0"/>
              <a:t>(String)</a:t>
            </a:r>
          </a:p>
          <a:p>
            <a:r>
              <a:rPr lang="en-GB" dirty="0" err="1"/>
              <a:t>pollId</a:t>
            </a:r>
            <a:r>
              <a:rPr lang="en-GB" dirty="0"/>
              <a:t> (Int)</a:t>
            </a:r>
          </a:p>
          <a:p>
            <a:r>
              <a:rPr lang="en-GB" dirty="0"/>
              <a:t>Questions (String)</a:t>
            </a:r>
          </a:p>
          <a:p>
            <a:r>
              <a:rPr lang="en-GB" dirty="0"/>
              <a:t>Vote (Int)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B70C22-FEB8-42ED-8416-D68547F91ABD}"/>
              </a:ext>
            </a:extLst>
          </p:cNvPr>
          <p:cNvSpPr/>
          <p:nvPr/>
        </p:nvSpPr>
        <p:spPr>
          <a:xfrm>
            <a:off x="4949962" y="3036165"/>
            <a:ext cx="2459115" cy="88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50FD1-1CB7-424F-BCF1-E22FEE80BB5B}"/>
              </a:ext>
            </a:extLst>
          </p:cNvPr>
          <p:cNvSpPr txBox="1"/>
          <p:nvPr/>
        </p:nvSpPr>
        <p:spPr>
          <a:xfrm>
            <a:off x="5597749" y="3036165"/>
            <a:ext cx="124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Voting History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238128-1277-4864-9E23-46E061BA418B}"/>
              </a:ext>
            </a:extLst>
          </p:cNvPr>
          <p:cNvSpPr txBox="1"/>
          <p:nvPr/>
        </p:nvSpPr>
        <p:spPr>
          <a:xfrm>
            <a:off x="5464475" y="3449271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VotingResults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EA6CC3-74F4-4727-9DEE-EA6E689D4D1A}"/>
              </a:ext>
            </a:extLst>
          </p:cNvPr>
          <p:cNvSpPr txBox="1"/>
          <p:nvPr/>
        </p:nvSpPr>
        <p:spPr>
          <a:xfrm>
            <a:off x="1453920" y="3154545"/>
            <a:ext cx="1660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user has one favourites list</a:t>
            </a:r>
          </a:p>
          <a:p>
            <a:r>
              <a:rPr lang="en-GB" dirty="0"/>
              <a:t>Containing the title of liked polls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6649DC-8226-4734-92A7-4280E5ABF595}"/>
              </a:ext>
            </a:extLst>
          </p:cNvPr>
          <p:cNvSpPr txBox="1"/>
          <p:nvPr/>
        </p:nvSpPr>
        <p:spPr>
          <a:xfrm>
            <a:off x="9531371" y="4438958"/>
            <a:ext cx="2277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user has many previous  votes which contain the vote, questions and poll title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C6CFF8-9D79-48E6-BE9B-1FE3D7AC44DF}"/>
              </a:ext>
            </a:extLst>
          </p:cNvPr>
          <p:cNvSpPr txBox="1"/>
          <p:nvPr/>
        </p:nvSpPr>
        <p:spPr>
          <a:xfrm>
            <a:off x="5496307" y="2579353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 Diagram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B71FAD-D70C-4816-931C-9182E5421191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3741938" y="4643021"/>
            <a:ext cx="787152" cy="1083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6ADABF-3CE8-4EB1-9264-09E95278F488}"/>
              </a:ext>
            </a:extLst>
          </p:cNvPr>
          <p:cNvCxnSpPr>
            <a:cxnSpLocks/>
          </p:cNvCxnSpPr>
          <p:nvPr/>
        </p:nvCxnSpPr>
        <p:spPr>
          <a:xfrm flipV="1">
            <a:off x="4456201" y="5636971"/>
            <a:ext cx="67559" cy="79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641585-D2A2-4E12-8FB6-816BCF328296}"/>
              </a:ext>
            </a:extLst>
          </p:cNvPr>
          <p:cNvCxnSpPr>
            <a:cxnSpLocks/>
          </p:cNvCxnSpPr>
          <p:nvPr/>
        </p:nvCxnSpPr>
        <p:spPr>
          <a:xfrm flipV="1">
            <a:off x="3726084" y="4640018"/>
            <a:ext cx="83660" cy="748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B9CB3-615C-4702-950F-5D46B5144970}"/>
              </a:ext>
            </a:extLst>
          </p:cNvPr>
          <p:cNvCxnSpPr>
            <a:cxnSpLocks/>
          </p:cNvCxnSpPr>
          <p:nvPr/>
        </p:nvCxnSpPr>
        <p:spPr>
          <a:xfrm flipV="1">
            <a:off x="4358936" y="3494254"/>
            <a:ext cx="591026" cy="3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B5E41-98B9-45CB-82B7-6C0DD11C8316}"/>
              </a:ext>
            </a:extLst>
          </p:cNvPr>
          <p:cNvCxnSpPr>
            <a:cxnSpLocks/>
          </p:cNvCxnSpPr>
          <p:nvPr/>
        </p:nvCxnSpPr>
        <p:spPr>
          <a:xfrm flipV="1">
            <a:off x="4861690" y="3450278"/>
            <a:ext cx="80582" cy="487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9001D9-0AD8-446C-B5C5-FDADA5823026}"/>
              </a:ext>
            </a:extLst>
          </p:cNvPr>
          <p:cNvCxnSpPr>
            <a:cxnSpLocks/>
          </p:cNvCxnSpPr>
          <p:nvPr/>
        </p:nvCxnSpPr>
        <p:spPr>
          <a:xfrm>
            <a:off x="4852432" y="3501378"/>
            <a:ext cx="91935" cy="34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DE2683-BCA9-46FE-9BEC-8708A050B16E}"/>
              </a:ext>
            </a:extLst>
          </p:cNvPr>
          <p:cNvCxnSpPr>
            <a:cxnSpLocks/>
          </p:cNvCxnSpPr>
          <p:nvPr/>
        </p:nvCxnSpPr>
        <p:spPr>
          <a:xfrm flipV="1">
            <a:off x="4395255" y="3479966"/>
            <a:ext cx="0" cy="98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866AF1-1FEB-49CE-BC3A-1B2E92B16ED2}"/>
              </a:ext>
            </a:extLst>
          </p:cNvPr>
          <p:cNvCxnSpPr>
            <a:cxnSpLocks/>
          </p:cNvCxnSpPr>
          <p:nvPr/>
        </p:nvCxnSpPr>
        <p:spPr>
          <a:xfrm>
            <a:off x="7409077" y="3406461"/>
            <a:ext cx="17424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614863-76D1-497E-8357-CC2F4A867CDC}"/>
              </a:ext>
            </a:extLst>
          </p:cNvPr>
          <p:cNvCxnSpPr>
            <a:cxnSpLocks/>
          </p:cNvCxnSpPr>
          <p:nvPr/>
        </p:nvCxnSpPr>
        <p:spPr>
          <a:xfrm flipV="1">
            <a:off x="9043566" y="3340847"/>
            <a:ext cx="107929" cy="63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75E301-6818-47B4-A1C5-BAB651F27CA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018110" y="3406461"/>
            <a:ext cx="137310" cy="65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18B777-F83E-4F2B-AA72-471F05C2E28E}"/>
              </a:ext>
            </a:extLst>
          </p:cNvPr>
          <p:cNvCxnSpPr>
            <a:cxnSpLocks/>
          </p:cNvCxnSpPr>
          <p:nvPr/>
        </p:nvCxnSpPr>
        <p:spPr>
          <a:xfrm flipV="1">
            <a:off x="7445396" y="3348408"/>
            <a:ext cx="0" cy="1196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AC8B59-AEDE-4FA6-8172-9C24D0292070}"/>
              </a:ext>
            </a:extLst>
          </p:cNvPr>
          <p:cNvCxnSpPr>
            <a:cxnSpLocks/>
          </p:cNvCxnSpPr>
          <p:nvPr/>
        </p:nvCxnSpPr>
        <p:spPr>
          <a:xfrm flipV="1">
            <a:off x="6995143" y="5413526"/>
            <a:ext cx="667768" cy="3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D9D7E2-7049-4C4D-82F1-74FFDC064583}"/>
              </a:ext>
            </a:extLst>
          </p:cNvPr>
          <p:cNvCxnSpPr>
            <a:cxnSpLocks/>
          </p:cNvCxnSpPr>
          <p:nvPr/>
        </p:nvCxnSpPr>
        <p:spPr>
          <a:xfrm flipV="1">
            <a:off x="7554146" y="5369084"/>
            <a:ext cx="101621" cy="55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1C3FE2-A4DD-45A2-95CB-7F34F94E1051}"/>
              </a:ext>
            </a:extLst>
          </p:cNvPr>
          <p:cNvCxnSpPr>
            <a:cxnSpLocks/>
          </p:cNvCxnSpPr>
          <p:nvPr/>
        </p:nvCxnSpPr>
        <p:spPr>
          <a:xfrm>
            <a:off x="7554146" y="5429646"/>
            <a:ext cx="110007" cy="25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A4CAE6-E87D-494C-8943-302292504F8C}"/>
              </a:ext>
            </a:extLst>
          </p:cNvPr>
          <p:cNvCxnSpPr>
            <a:cxnSpLocks/>
          </p:cNvCxnSpPr>
          <p:nvPr/>
        </p:nvCxnSpPr>
        <p:spPr>
          <a:xfrm flipV="1">
            <a:off x="7031462" y="5399238"/>
            <a:ext cx="0" cy="98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3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EEB8-AD63-4545-BC7B-9CFC2321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Services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012E16-852C-4253-B82A-946E5DEA1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r="16462" b="-5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7" name="Picture 6" descr="A black cross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DABC69C9-AE5C-4F6A-9F3D-3958BA91A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0" r="8183" b="-5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1328-5C89-44AB-8D6C-1FF4C938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Facebook and Twitter APIs will be used to allow users to share polls on social media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84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1078</TotalTime>
  <Words>731</Words>
  <Application>Microsoft Office PowerPoint</Application>
  <PresentationFormat>Widescreen</PresentationFormat>
  <Paragraphs>129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Source Sans Pro</vt:lpstr>
      <vt:lpstr>Retrospect</vt:lpstr>
      <vt:lpstr>Opinion poll  Application idea</vt:lpstr>
      <vt:lpstr>Introduction</vt:lpstr>
      <vt:lpstr>Mobile Feature/Frameworks</vt:lpstr>
      <vt:lpstr>Similar Applications </vt:lpstr>
      <vt:lpstr>UML Use case Diagram </vt:lpstr>
      <vt:lpstr>User Interface Designs</vt:lpstr>
      <vt:lpstr>UML Class Diagram </vt:lpstr>
      <vt:lpstr>Data Persistence </vt:lpstr>
      <vt:lpstr>Services </vt:lpstr>
      <vt:lpstr>Conclusion and Perceived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Mohamed</dc:creator>
  <cp:lastModifiedBy>Ahmed Mohamed</cp:lastModifiedBy>
  <cp:revision>45</cp:revision>
  <dcterms:created xsi:type="dcterms:W3CDTF">2021-02-21T15:13:47Z</dcterms:created>
  <dcterms:modified xsi:type="dcterms:W3CDTF">2021-03-21T14:46:26Z</dcterms:modified>
</cp:coreProperties>
</file>