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34"/>
  </p:notesMasterIdLst>
  <p:handoutMasterIdLst>
    <p:handoutMasterId r:id="rId35"/>
  </p:handoutMasterIdLst>
  <p:sldIdLst>
    <p:sldId id="256" r:id="rId5"/>
    <p:sldId id="346" r:id="rId6"/>
    <p:sldId id="344" r:id="rId7"/>
    <p:sldId id="347" r:id="rId8"/>
    <p:sldId id="343" r:id="rId9"/>
    <p:sldId id="323" r:id="rId10"/>
    <p:sldId id="313" r:id="rId11"/>
    <p:sldId id="331" r:id="rId12"/>
    <p:sldId id="332" r:id="rId13"/>
    <p:sldId id="333" r:id="rId14"/>
    <p:sldId id="327" r:id="rId15"/>
    <p:sldId id="328" r:id="rId16"/>
    <p:sldId id="339" r:id="rId17"/>
    <p:sldId id="334" r:id="rId18"/>
    <p:sldId id="335" r:id="rId19"/>
    <p:sldId id="340" r:id="rId20"/>
    <p:sldId id="342" r:id="rId21"/>
    <p:sldId id="336" r:id="rId22"/>
    <p:sldId id="337" r:id="rId23"/>
    <p:sldId id="338" r:id="rId24"/>
    <p:sldId id="329" r:id="rId25"/>
    <p:sldId id="320" r:id="rId26"/>
    <p:sldId id="315" r:id="rId27"/>
    <p:sldId id="322" r:id="rId28"/>
    <p:sldId id="325" r:id="rId29"/>
    <p:sldId id="324" r:id="rId30"/>
    <p:sldId id="326" r:id="rId31"/>
    <p:sldId id="317"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0" autoAdjust="0"/>
  </p:normalViewPr>
  <p:slideViewPr>
    <p:cSldViewPr snapToGrid="0">
      <p:cViewPr varScale="1">
        <p:scale>
          <a:sx n="78" d="100"/>
          <a:sy n="78" d="100"/>
        </p:scale>
        <p:origin x="878"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19-May-24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19-May-24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96847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16</a:t>
            </a:fld>
            <a:endParaRPr lang="en-US" dirty="0"/>
          </a:p>
        </p:txBody>
      </p:sp>
    </p:spTree>
    <p:extLst>
      <p:ext uri="{BB962C8B-B14F-4D97-AF65-F5344CB8AC3E}">
        <p14:creationId xmlns:p14="http://schemas.microsoft.com/office/powerpoint/2010/main" val="520452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234810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18</a:t>
            </a:fld>
            <a:endParaRPr lang="en-US" dirty="0"/>
          </a:p>
        </p:txBody>
      </p:sp>
    </p:spTree>
    <p:extLst>
      <p:ext uri="{BB962C8B-B14F-4D97-AF65-F5344CB8AC3E}">
        <p14:creationId xmlns:p14="http://schemas.microsoft.com/office/powerpoint/2010/main" val="2525886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19</a:t>
            </a:fld>
            <a:endParaRPr lang="en-US" dirty="0"/>
          </a:p>
        </p:txBody>
      </p:sp>
    </p:spTree>
    <p:extLst>
      <p:ext uri="{BB962C8B-B14F-4D97-AF65-F5344CB8AC3E}">
        <p14:creationId xmlns:p14="http://schemas.microsoft.com/office/powerpoint/2010/main" val="1680302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20</a:t>
            </a:fld>
            <a:endParaRPr lang="en-US" dirty="0"/>
          </a:p>
        </p:txBody>
      </p:sp>
    </p:spTree>
    <p:extLst>
      <p:ext uri="{BB962C8B-B14F-4D97-AF65-F5344CB8AC3E}">
        <p14:creationId xmlns:p14="http://schemas.microsoft.com/office/powerpoint/2010/main" val="1906593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22</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23</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24</a:t>
            </a:fld>
            <a:endParaRPr lang="en-US" dirty="0"/>
          </a:p>
        </p:txBody>
      </p:sp>
    </p:spTree>
    <p:extLst>
      <p:ext uri="{BB962C8B-B14F-4D97-AF65-F5344CB8AC3E}">
        <p14:creationId xmlns:p14="http://schemas.microsoft.com/office/powerpoint/2010/main" val="3877324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25</a:t>
            </a:fld>
            <a:endParaRPr lang="en-US" dirty="0"/>
          </a:p>
        </p:txBody>
      </p:sp>
    </p:spTree>
    <p:extLst>
      <p:ext uri="{BB962C8B-B14F-4D97-AF65-F5344CB8AC3E}">
        <p14:creationId xmlns:p14="http://schemas.microsoft.com/office/powerpoint/2010/main" val="293255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4005081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27</a:t>
            </a:fld>
            <a:endParaRPr lang="en-US" dirty="0"/>
          </a:p>
        </p:txBody>
      </p:sp>
    </p:spTree>
    <p:extLst>
      <p:ext uri="{BB962C8B-B14F-4D97-AF65-F5344CB8AC3E}">
        <p14:creationId xmlns:p14="http://schemas.microsoft.com/office/powerpoint/2010/main" val="135078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28</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29</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343576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133569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8973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3302835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84373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14</a:t>
            </a:fld>
            <a:endParaRPr lang="en-US" dirty="0"/>
          </a:p>
        </p:txBody>
      </p:sp>
    </p:spTree>
    <p:extLst>
      <p:ext uri="{BB962C8B-B14F-4D97-AF65-F5344CB8AC3E}">
        <p14:creationId xmlns:p14="http://schemas.microsoft.com/office/powerpoint/2010/main" val="206404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19-May-24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9" r:id="rId12"/>
    <p:sldLayoutId id="2147483710" r:id="rId13"/>
    <p:sldLayoutId id="2147483711" r:id="rId14"/>
    <p:sldLayoutId id="2147483712" r:id="rId15"/>
    <p:sldLayoutId id="2147483717" r:id="rId16"/>
    <p:sldLayoutId id="2147483672" r:id="rId17"/>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US" dirty="0"/>
              <a:t>POS tagging</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Advantages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b="1" dirty="0">
                <a:solidFill>
                  <a:schemeClr val="tx1"/>
                </a:solidFill>
                <a:latin typeface="Söhne"/>
              </a:rPr>
              <a:t>C</a:t>
            </a:r>
            <a:r>
              <a:rPr lang="en-US" b="1" i="0" dirty="0">
                <a:solidFill>
                  <a:schemeClr val="tx1"/>
                </a:solidFill>
                <a:effectLst/>
                <a:latin typeface="Söhne"/>
              </a:rPr>
              <a:t>ontextual understanding</a:t>
            </a:r>
            <a:r>
              <a:rPr lang="en-US" b="0" i="0" dirty="0">
                <a:solidFill>
                  <a:schemeClr val="tx1"/>
                </a:solidFill>
                <a:effectLst/>
                <a:latin typeface="Söhne"/>
              </a:rPr>
              <a:t>:  POS tagging requires understanding the context in which a word appears</a:t>
            </a:r>
            <a:r>
              <a:rPr lang="en-US" dirty="0">
                <a:solidFill>
                  <a:schemeClr val="tx1"/>
                </a:solidFill>
                <a:latin typeface="Söhne"/>
              </a:rPr>
              <a:t> as the same word can have different parts of speech depending on its usage. The Bidirectional LSTM layer allows the model to consider both the preceding and succeeding words in a sequence, enabling a more comprehensive understanding of context.</a:t>
            </a:r>
          </a:p>
          <a:p>
            <a:r>
              <a:rPr lang="en-US" b="1" dirty="0">
                <a:solidFill>
                  <a:schemeClr val="tx1"/>
                </a:solidFill>
                <a:latin typeface="Söhne"/>
              </a:rPr>
              <a:t>sequential data handling</a:t>
            </a:r>
            <a:r>
              <a:rPr lang="en-US" dirty="0">
                <a:solidFill>
                  <a:schemeClr val="tx1"/>
                </a:solidFill>
                <a:latin typeface="Söhne"/>
              </a:rPr>
              <a:t>. The use of LSTM units helps in managing sequential data effectively. LSTMs are designed to remember long-term dependencies, which means they can keep track of the entire context of a sentence, even if the relevant information is spread out over many words.</a:t>
            </a:r>
          </a:p>
          <a:p>
            <a:endParaRPr lang="en-US" b="0" i="0" dirty="0">
              <a:solidFill>
                <a:schemeClr val="tx1"/>
              </a:solidFill>
              <a:effectLst/>
              <a:latin typeface="Söhne"/>
            </a:endParaRPr>
          </a:p>
        </p:txBody>
      </p:sp>
    </p:spTree>
    <p:extLst>
      <p:ext uri="{BB962C8B-B14F-4D97-AF65-F5344CB8AC3E}">
        <p14:creationId xmlns:p14="http://schemas.microsoft.com/office/powerpoint/2010/main" val="163958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Advantages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b="1" i="0" dirty="0">
                <a:solidFill>
                  <a:schemeClr val="tx1"/>
                </a:solidFill>
                <a:effectLst/>
                <a:latin typeface="Söhne"/>
              </a:rPr>
              <a:t>Simplicity</a:t>
            </a:r>
            <a:r>
              <a:rPr lang="en-US" b="0" i="0" dirty="0">
                <a:solidFill>
                  <a:schemeClr val="tx1"/>
                </a:solidFill>
                <a:effectLst/>
                <a:latin typeface="Söhne"/>
              </a:rPr>
              <a:t>: The LSTM-based architecture is relatively simple and intuitive, making it easy to understand and implement.</a:t>
            </a:r>
          </a:p>
          <a:p>
            <a:r>
              <a:rPr lang="en-US" b="1" i="0" dirty="0">
                <a:solidFill>
                  <a:schemeClr val="tx1"/>
                </a:solidFill>
                <a:effectLst/>
                <a:latin typeface="Söhne"/>
              </a:rPr>
              <a:t>Interpretability</a:t>
            </a:r>
            <a:r>
              <a:rPr lang="en-US" b="0" i="0" dirty="0">
                <a:solidFill>
                  <a:schemeClr val="tx1"/>
                </a:solidFill>
                <a:effectLst/>
                <a:latin typeface="Söhne"/>
              </a:rPr>
              <a:t>: Each layer of the LSTM model represents a clear computational step, allowing for easier interpretation of how the model processes input sequences.</a:t>
            </a:r>
          </a:p>
          <a:p>
            <a:r>
              <a:rPr lang="en-US" b="1" i="0" dirty="0">
                <a:solidFill>
                  <a:schemeClr val="tx1"/>
                </a:solidFill>
                <a:effectLst/>
                <a:latin typeface="Söhne"/>
              </a:rPr>
              <a:t>Training Speed</a:t>
            </a:r>
            <a:r>
              <a:rPr lang="en-US" b="0" i="0" dirty="0">
                <a:solidFill>
                  <a:schemeClr val="tx1"/>
                </a:solidFill>
                <a:effectLst/>
                <a:latin typeface="Söhne"/>
              </a:rPr>
              <a:t>: LSTM models can be trained relatively quickly due to their simpler architecture.</a:t>
            </a:r>
          </a:p>
          <a:p>
            <a:r>
              <a:rPr lang="en-US" b="1" dirty="0">
                <a:solidFill>
                  <a:schemeClr val="tx1"/>
                </a:solidFill>
                <a:latin typeface="Söhne"/>
              </a:rPr>
              <a:t>Performance</a:t>
            </a:r>
            <a:r>
              <a:rPr lang="en-US" dirty="0">
                <a:solidFill>
                  <a:schemeClr val="tx1"/>
                </a:solidFill>
                <a:latin typeface="Söhne"/>
              </a:rPr>
              <a:t>: My model had an accuracy of 0.9987.</a:t>
            </a:r>
            <a:endParaRPr lang="en-US" dirty="0">
              <a:solidFill>
                <a:schemeClr val="tx1"/>
              </a:solidFill>
            </a:endParaRPr>
          </a:p>
        </p:txBody>
      </p:sp>
    </p:spTree>
    <p:extLst>
      <p:ext uri="{BB962C8B-B14F-4D97-AF65-F5344CB8AC3E}">
        <p14:creationId xmlns:p14="http://schemas.microsoft.com/office/powerpoint/2010/main" val="231340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11D40-00B6-038D-60F3-375C8EFF5F9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45EFA8BA-F92E-8E49-EDED-0BD6190C6821}"/>
              </a:ext>
            </a:extLst>
          </p:cNvPr>
          <p:cNvSpPr>
            <a:spLocks noGrp="1"/>
          </p:cNvSpPr>
          <p:nvPr>
            <p:ph idx="10"/>
          </p:nvPr>
        </p:nvSpPr>
        <p:spPr/>
        <p:txBody>
          <a:bodyPr/>
          <a:lstStyle/>
          <a:p>
            <a:r>
              <a:rPr lang="en-US" b="0" i="0" dirty="0">
                <a:solidFill>
                  <a:schemeClr val="tx1"/>
                </a:solidFill>
                <a:effectLst/>
                <a:latin typeface="Söhne"/>
              </a:rPr>
              <a:t>Bidirectional LSTM layers are computationally expensive, particularly when dealing with large vocabularies and sequences.</a:t>
            </a:r>
            <a:endParaRPr lang="en-US" dirty="0">
              <a:solidFill>
                <a:schemeClr val="tx1"/>
              </a:solidFill>
            </a:endParaRPr>
          </a:p>
        </p:txBody>
      </p:sp>
    </p:spTree>
    <p:extLst>
      <p:ext uri="{BB962C8B-B14F-4D97-AF65-F5344CB8AC3E}">
        <p14:creationId xmlns:p14="http://schemas.microsoft.com/office/powerpoint/2010/main" val="120245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6357-2240-D138-CCD5-86F38E880103}"/>
              </a:ext>
            </a:extLst>
          </p:cNvPr>
          <p:cNvSpPr>
            <a:spLocks noGrp="1"/>
          </p:cNvSpPr>
          <p:nvPr>
            <p:ph type="title"/>
          </p:nvPr>
        </p:nvSpPr>
        <p:spPr/>
        <p:txBody>
          <a:bodyPr/>
          <a:lstStyle/>
          <a:p>
            <a:r>
              <a:rPr lang="en-US" dirty="0"/>
              <a:t>Training and evaluation results</a:t>
            </a:r>
          </a:p>
        </p:txBody>
      </p:sp>
      <p:sp>
        <p:nvSpPr>
          <p:cNvPr id="3" name="Content Placeholder 2">
            <a:extLst>
              <a:ext uri="{FF2B5EF4-FFF2-40B4-BE49-F238E27FC236}">
                <a16:creationId xmlns:a16="http://schemas.microsoft.com/office/drawing/2014/main" id="{46877905-E18D-53F7-920F-0AE880D67E4E}"/>
              </a:ext>
            </a:extLst>
          </p:cNvPr>
          <p:cNvSpPr>
            <a:spLocks noGrp="1"/>
          </p:cNvSpPr>
          <p:nvPr>
            <p:ph idx="10"/>
          </p:nvPr>
        </p:nvSpPr>
        <p:spPr/>
        <p:txBody>
          <a:bodyPr/>
          <a:lstStyle/>
          <a:p>
            <a:r>
              <a:rPr lang="en-US" dirty="0"/>
              <a:t>Before training the model, I identified my X-Train and y-train. My x-train is the integer representation of tokens ( words ) of my dataset, while the y-train is the tags.</a:t>
            </a:r>
          </a:p>
          <a:p>
            <a:r>
              <a:rPr lang="en-US" dirty="0"/>
              <a:t>I trained the model for 5 epochs and the accuracy was 0.9985 per epoch.</a:t>
            </a:r>
          </a:p>
          <a:p>
            <a:r>
              <a:rPr lang="en-US" dirty="0"/>
              <a:t>I evaluated the model on my test data and the results yielded an accuracy of 0.9986.</a:t>
            </a:r>
          </a:p>
          <a:p>
            <a:r>
              <a:rPr lang="en-US" dirty="0"/>
              <a:t>Finally, </a:t>
            </a:r>
            <a:r>
              <a:rPr lang="en-US" dirty="0" err="1"/>
              <a:t>i</a:t>
            </a:r>
            <a:r>
              <a:rPr lang="en-US" dirty="0"/>
              <a:t> compared the results of 10 predicted tags with the actual tags, and the model successfully predicted all the tags correct.</a:t>
            </a:r>
          </a:p>
        </p:txBody>
      </p:sp>
    </p:spTree>
    <p:extLst>
      <p:ext uri="{BB962C8B-B14F-4D97-AF65-F5344CB8AC3E}">
        <p14:creationId xmlns:p14="http://schemas.microsoft.com/office/powerpoint/2010/main" val="422745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777325" y="432099"/>
            <a:ext cx="6677037" cy="2996901"/>
          </a:xfrm>
        </p:spPr>
        <p:txBody>
          <a:bodyPr anchor="b">
            <a:normAutofit/>
          </a:bodyPr>
          <a:lstStyle/>
          <a:p>
            <a:r>
              <a:rPr lang="en-US" sz="7200" dirty="0"/>
              <a:t>Milestone 3</a:t>
            </a:r>
          </a:p>
        </p:txBody>
      </p:sp>
      <p:sp>
        <p:nvSpPr>
          <p:cNvPr id="3" name="Content Placeholder 2">
            <a:extLst>
              <a:ext uri="{FF2B5EF4-FFF2-40B4-BE49-F238E27FC236}">
                <a16:creationId xmlns:a16="http://schemas.microsoft.com/office/drawing/2014/main" id="{B70AE347-9EB1-BF51-FD03-2462324FCB3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24018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Architecture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dirty="0">
                <a:solidFill>
                  <a:schemeClr val="tx1"/>
                </a:solidFill>
              </a:rPr>
              <a:t>Model used: </a:t>
            </a:r>
            <a:r>
              <a:rPr lang="en-US" dirty="0" err="1">
                <a:solidFill>
                  <a:schemeClr val="tx1"/>
                </a:solidFill>
              </a:rPr>
              <a:t>TinyBert</a:t>
            </a:r>
            <a:endParaRPr lang="en-US" dirty="0">
              <a:solidFill>
                <a:schemeClr val="tx1"/>
              </a:solidFill>
            </a:endParaRPr>
          </a:p>
          <a:p>
            <a:r>
              <a:rPr lang="en-US" dirty="0">
                <a:solidFill>
                  <a:schemeClr val="tx1"/>
                </a:solidFill>
              </a:rPr>
              <a:t>Tokenizer: Bert tokenizer </a:t>
            </a:r>
          </a:p>
          <a:p>
            <a:r>
              <a:rPr lang="en-US" dirty="0">
                <a:solidFill>
                  <a:schemeClr val="tx1"/>
                </a:solidFill>
              </a:rPr>
              <a:t>Hyperparameters used:</a:t>
            </a:r>
          </a:p>
          <a:p>
            <a:r>
              <a:rPr lang="en-US" b="0" dirty="0">
                <a:solidFill>
                  <a:schemeClr val="tx1"/>
                </a:solidFill>
                <a:effectLst/>
              </a:rPr>
              <a:t>Batch size :128</a:t>
            </a:r>
          </a:p>
          <a:p>
            <a:r>
              <a:rPr lang="en-US" b="0" dirty="0">
                <a:solidFill>
                  <a:schemeClr val="tx1"/>
                </a:solidFill>
                <a:effectLst/>
              </a:rPr>
              <a:t>epochs : 3</a:t>
            </a:r>
          </a:p>
          <a:p>
            <a:r>
              <a:rPr lang="en-US" dirty="0">
                <a:solidFill>
                  <a:schemeClr val="tx1"/>
                </a:solidFill>
              </a:rPr>
              <a:t>L</a:t>
            </a:r>
            <a:r>
              <a:rPr lang="en-US" b="0" dirty="0">
                <a:solidFill>
                  <a:schemeClr val="tx1"/>
                </a:solidFill>
                <a:effectLst/>
              </a:rPr>
              <a:t>earning</a:t>
            </a:r>
            <a:r>
              <a:rPr lang="en-US" dirty="0">
                <a:solidFill>
                  <a:schemeClr val="tx1"/>
                </a:solidFill>
              </a:rPr>
              <a:t> </a:t>
            </a:r>
            <a:r>
              <a:rPr lang="en-US" b="0" dirty="0">
                <a:solidFill>
                  <a:schemeClr val="tx1"/>
                </a:solidFill>
                <a:effectLst/>
              </a:rPr>
              <a:t>rate : 7e-5</a:t>
            </a:r>
          </a:p>
          <a:p>
            <a:endParaRPr lang="en-US" dirty="0">
              <a:solidFill>
                <a:schemeClr val="tx1"/>
              </a:solidFill>
            </a:endParaRPr>
          </a:p>
        </p:txBody>
      </p:sp>
    </p:spTree>
    <p:extLst>
      <p:ext uri="{BB962C8B-B14F-4D97-AF65-F5344CB8AC3E}">
        <p14:creationId xmlns:p14="http://schemas.microsoft.com/office/powerpoint/2010/main" val="205023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Architecture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dirty="0">
                <a:solidFill>
                  <a:schemeClr val="tx1"/>
                </a:solidFill>
              </a:rPr>
              <a:t>I converted tokenized input sequences and their corresponding POS tags into </a:t>
            </a:r>
            <a:r>
              <a:rPr lang="en-US" dirty="0" err="1">
                <a:solidFill>
                  <a:schemeClr val="tx1"/>
                </a:solidFill>
              </a:rPr>
              <a:t>PyTorch</a:t>
            </a:r>
            <a:r>
              <a:rPr lang="en-US" dirty="0">
                <a:solidFill>
                  <a:schemeClr val="tx1"/>
                </a:solidFill>
              </a:rPr>
              <a:t> tensors. Then, </a:t>
            </a:r>
            <a:r>
              <a:rPr lang="en-US" dirty="0" err="1">
                <a:solidFill>
                  <a:schemeClr val="tx1"/>
                </a:solidFill>
              </a:rPr>
              <a:t>i</a:t>
            </a:r>
            <a:r>
              <a:rPr lang="en-US" dirty="0">
                <a:solidFill>
                  <a:schemeClr val="tx1"/>
                </a:solidFill>
              </a:rPr>
              <a:t> created a tensor dataset by combining the input IDs and labels. </a:t>
            </a:r>
          </a:p>
          <a:p>
            <a:r>
              <a:rPr lang="en-US" dirty="0">
                <a:solidFill>
                  <a:schemeClr val="tx1"/>
                </a:solidFill>
              </a:rPr>
              <a:t>The next step is initializing the data loader object which provides an efficient way to iterate over the dataset in batches, with shuffling for randomness. </a:t>
            </a:r>
          </a:p>
          <a:p>
            <a:r>
              <a:rPr lang="en-US" dirty="0">
                <a:solidFill>
                  <a:schemeClr val="tx1"/>
                </a:solidFill>
              </a:rPr>
              <a:t>After that, </a:t>
            </a:r>
            <a:r>
              <a:rPr lang="en-US" dirty="0" err="1">
                <a:solidFill>
                  <a:schemeClr val="tx1"/>
                </a:solidFill>
              </a:rPr>
              <a:t>i</a:t>
            </a:r>
            <a:r>
              <a:rPr lang="en-US" dirty="0">
                <a:solidFill>
                  <a:schemeClr val="tx1"/>
                </a:solidFill>
              </a:rPr>
              <a:t> initialized the pre-trained </a:t>
            </a:r>
            <a:r>
              <a:rPr lang="en-US" dirty="0" err="1">
                <a:solidFill>
                  <a:schemeClr val="tx1"/>
                </a:solidFill>
              </a:rPr>
              <a:t>TinyBERT</a:t>
            </a:r>
            <a:r>
              <a:rPr lang="en-US" dirty="0">
                <a:solidFill>
                  <a:schemeClr val="tx1"/>
                </a:solidFill>
              </a:rPr>
              <a:t> model for token classification, specifying the number of POS tags. </a:t>
            </a:r>
          </a:p>
          <a:p>
            <a:r>
              <a:rPr lang="en-US" dirty="0">
                <a:solidFill>
                  <a:schemeClr val="tx1"/>
                </a:solidFill>
              </a:rPr>
              <a:t>I used Adam optimizer to update model parameters during training. </a:t>
            </a:r>
          </a:p>
        </p:txBody>
      </p:sp>
    </p:spTree>
    <p:extLst>
      <p:ext uri="{BB962C8B-B14F-4D97-AF65-F5344CB8AC3E}">
        <p14:creationId xmlns:p14="http://schemas.microsoft.com/office/powerpoint/2010/main" val="88989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Architecture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dirty="0">
                <a:solidFill>
                  <a:schemeClr val="tx1"/>
                </a:solidFill>
              </a:rPr>
              <a:t>The training loop started with batch processing. Within each epoch, the dataset is processed in batches to manage memory efficiently and to enable faster convergence. </a:t>
            </a:r>
          </a:p>
          <a:p>
            <a:r>
              <a:rPr lang="en-US" dirty="0">
                <a:solidFill>
                  <a:schemeClr val="tx1"/>
                </a:solidFill>
              </a:rPr>
              <a:t>Before performing backpropagation, the gradients of all model parameters are reset to zero. The next step is forward pass. The input batch is passed through the model to compute the output and loss. </a:t>
            </a:r>
          </a:p>
          <a:p>
            <a:r>
              <a:rPr lang="en-US" dirty="0">
                <a:solidFill>
                  <a:schemeClr val="tx1"/>
                </a:solidFill>
              </a:rPr>
              <a:t>Next comes backward pass. Gradients are computed through backpropagation based on the loss. </a:t>
            </a:r>
          </a:p>
          <a:p>
            <a:r>
              <a:rPr lang="en-US" dirty="0">
                <a:solidFill>
                  <a:schemeClr val="tx1"/>
                </a:solidFill>
              </a:rPr>
              <a:t>Then the optimizer updates the model parameters based on the computed gradients.</a:t>
            </a:r>
          </a:p>
        </p:txBody>
      </p:sp>
    </p:spTree>
    <p:extLst>
      <p:ext uri="{BB962C8B-B14F-4D97-AF65-F5344CB8AC3E}">
        <p14:creationId xmlns:p14="http://schemas.microsoft.com/office/powerpoint/2010/main" val="381669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Advantages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b="1" i="0" dirty="0">
                <a:solidFill>
                  <a:schemeClr val="tx1"/>
                </a:solidFill>
                <a:effectLst/>
                <a:latin typeface="Söhne"/>
              </a:rPr>
              <a:t>Efficiency</a:t>
            </a:r>
            <a:r>
              <a:rPr lang="en-US" b="0" i="0" dirty="0">
                <a:solidFill>
                  <a:schemeClr val="tx1"/>
                </a:solidFill>
                <a:effectLst/>
                <a:latin typeface="Söhne"/>
              </a:rPr>
              <a:t>: Despite being a smaller variant of BERT, </a:t>
            </a:r>
            <a:r>
              <a:rPr lang="en-US" b="0" i="0" dirty="0" err="1">
                <a:solidFill>
                  <a:schemeClr val="tx1"/>
                </a:solidFill>
                <a:effectLst/>
                <a:latin typeface="Söhne"/>
              </a:rPr>
              <a:t>TinyBERT</a:t>
            </a:r>
            <a:r>
              <a:rPr lang="en-US" b="0" i="0" dirty="0">
                <a:solidFill>
                  <a:schemeClr val="tx1"/>
                </a:solidFill>
                <a:effectLst/>
                <a:latin typeface="Söhne"/>
              </a:rPr>
              <a:t> still benefits from the efficiency and scalability of transformer architectures, making it suitable for a wide range of NLP tasks.</a:t>
            </a:r>
          </a:p>
          <a:p>
            <a:r>
              <a:rPr lang="en-US" b="1" i="0" dirty="0">
                <a:solidFill>
                  <a:schemeClr val="tx1"/>
                </a:solidFill>
                <a:effectLst/>
                <a:latin typeface="Söhne"/>
              </a:rPr>
              <a:t>Self-Attention Mechanism</a:t>
            </a:r>
            <a:r>
              <a:rPr lang="en-US" b="0" i="0" dirty="0">
                <a:solidFill>
                  <a:schemeClr val="tx1"/>
                </a:solidFill>
                <a:effectLst/>
                <a:latin typeface="Söhne"/>
              </a:rPr>
              <a:t>: The self-attention mechanism in transformers allows them to capture dependencies between all tokens in a sequence, regardless of their distance from each other, leading to better handling of long-range dependencies.</a:t>
            </a:r>
          </a:p>
          <a:p>
            <a:endParaRPr lang="en-US" b="0" i="0" dirty="0">
              <a:solidFill>
                <a:schemeClr val="tx1"/>
              </a:solidFill>
              <a:effectLst/>
              <a:latin typeface="Söhne"/>
            </a:endParaRPr>
          </a:p>
          <a:p>
            <a:endParaRPr lang="en-US" dirty="0">
              <a:solidFill>
                <a:schemeClr val="tx1"/>
              </a:solidFill>
            </a:endParaRPr>
          </a:p>
        </p:txBody>
      </p:sp>
    </p:spTree>
    <p:extLst>
      <p:ext uri="{BB962C8B-B14F-4D97-AF65-F5344CB8AC3E}">
        <p14:creationId xmlns:p14="http://schemas.microsoft.com/office/powerpoint/2010/main" val="2614947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Limitations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b="1" i="0" dirty="0">
                <a:solidFill>
                  <a:schemeClr val="tx1"/>
                </a:solidFill>
                <a:effectLst/>
                <a:latin typeface="Söhne"/>
              </a:rPr>
              <a:t>Complexity and Interpretability</a:t>
            </a:r>
            <a:r>
              <a:rPr lang="en-US" b="0" i="0" dirty="0">
                <a:solidFill>
                  <a:schemeClr val="tx1"/>
                </a:solidFill>
                <a:effectLst/>
                <a:latin typeface="Söhne"/>
              </a:rPr>
              <a:t>: The architecture of transformers is more complex, making them harder to interpret compared to simpler models like LSTMs</a:t>
            </a:r>
          </a:p>
          <a:p>
            <a:r>
              <a:rPr lang="en-US" b="1" i="0" dirty="0">
                <a:solidFill>
                  <a:schemeClr val="tx1"/>
                </a:solidFill>
                <a:effectLst/>
                <a:latin typeface="Söhne"/>
              </a:rPr>
              <a:t>Computational Resources</a:t>
            </a:r>
            <a:r>
              <a:rPr lang="en-US" b="0" i="0" dirty="0">
                <a:solidFill>
                  <a:schemeClr val="tx1"/>
                </a:solidFill>
                <a:effectLst/>
                <a:latin typeface="Söhne"/>
              </a:rPr>
              <a:t>: Transformers require significant computational resources, both in terms of memory and processing power.</a:t>
            </a:r>
          </a:p>
          <a:p>
            <a:r>
              <a:rPr lang="en-US" b="1" dirty="0">
                <a:solidFill>
                  <a:schemeClr val="tx1"/>
                </a:solidFill>
                <a:latin typeface="Söhne"/>
              </a:rPr>
              <a:t>Efficiency</a:t>
            </a:r>
            <a:r>
              <a:rPr lang="en-US" dirty="0">
                <a:solidFill>
                  <a:schemeClr val="tx1"/>
                </a:solidFill>
                <a:latin typeface="Söhne"/>
              </a:rPr>
              <a:t>: in my case, BERT performed worse than the LSTM model. BERT had an accuracy of 0.8561 compared to the LSTM which had 0.9987.</a:t>
            </a:r>
            <a:endParaRPr lang="en-US" dirty="0">
              <a:solidFill>
                <a:schemeClr val="tx1"/>
              </a:solidFill>
            </a:endParaRPr>
          </a:p>
        </p:txBody>
      </p:sp>
    </p:spTree>
    <p:extLst>
      <p:ext uri="{BB962C8B-B14F-4D97-AF65-F5344CB8AC3E}">
        <p14:creationId xmlns:p14="http://schemas.microsoft.com/office/powerpoint/2010/main" val="149817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777325" y="432099"/>
            <a:ext cx="6677037" cy="2996901"/>
          </a:xfrm>
        </p:spPr>
        <p:txBody>
          <a:bodyPr anchor="b">
            <a:normAutofit/>
          </a:bodyPr>
          <a:lstStyle/>
          <a:p>
            <a:r>
              <a:rPr lang="en-US" sz="7200" dirty="0"/>
              <a:t>Data Cleaning</a:t>
            </a:r>
          </a:p>
        </p:txBody>
      </p:sp>
      <p:sp>
        <p:nvSpPr>
          <p:cNvPr id="3" name="Content Placeholder 2">
            <a:extLst>
              <a:ext uri="{FF2B5EF4-FFF2-40B4-BE49-F238E27FC236}">
                <a16:creationId xmlns:a16="http://schemas.microsoft.com/office/drawing/2014/main" id="{B70AE347-9EB1-BF51-FD03-2462324FCB3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848695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Training evaluation and results </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dirty="0">
                <a:solidFill>
                  <a:schemeClr val="tx1"/>
                </a:solidFill>
              </a:rPr>
              <a:t>During training the model, the loss per epoch was 0.0264. </a:t>
            </a:r>
          </a:p>
          <a:p>
            <a:r>
              <a:rPr lang="en-US" dirty="0">
                <a:solidFill>
                  <a:schemeClr val="tx1"/>
                </a:solidFill>
              </a:rPr>
              <a:t>When evaluating BERT tiny on my test set, the model had an accuracy of 0.8561. </a:t>
            </a:r>
          </a:p>
        </p:txBody>
      </p:sp>
    </p:spTree>
    <p:extLst>
      <p:ext uri="{BB962C8B-B14F-4D97-AF65-F5344CB8AC3E}">
        <p14:creationId xmlns:p14="http://schemas.microsoft.com/office/powerpoint/2010/main" val="3919325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F033-C096-0B44-9B94-BED9483CEC40}"/>
              </a:ext>
            </a:extLst>
          </p:cNvPr>
          <p:cNvSpPr>
            <a:spLocks noGrp="1"/>
          </p:cNvSpPr>
          <p:nvPr>
            <p:ph type="title"/>
          </p:nvPr>
        </p:nvSpPr>
        <p:spPr/>
        <p:txBody>
          <a:bodyPr/>
          <a:lstStyle/>
          <a:p>
            <a:r>
              <a:rPr lang="en-US" dirty="0"/>
              <a:t>Discussion and Findings </a:t>
            </a:r>
          </a:p>
        </p:txBody>
      </p:sp>
      <p:sp>
        <p:nvSpPr>
          <p:cNvPr id="3" name="Content Placeholder 2">
            <a:extLst>
              <a:ext uri="{FF2B5EF4-FFF2-40B4-BE49-F238E27FC236}">
                <a16:creationId xmlns:a16="http://schemas.microsoft.com/office/drawing/2014/main" id="{9FB33296-7C68-8FA4-869E-7AB3BA35FB4D}"/>
              </a:ext>
            </a:extLst>
          </p:cNvPr>
          <p:cNvSpPr>
            <a:spLocks noGrp="1"/>
          </p:cNvSpPr>
          <p:nvPr>
            <p:ph idx="10"/>
          </p:nvPr>
        </p:nvSpPr>
        <p:spPr/>
        <p:txBody>
          <a:bodyPr/>
          <a:lstStyle/>
          <a:p>
            <a:r>
              <a:rPr lang="en-US" dirty="0"/>
              <a:t>The neural network model that </a:t>
            </a:r>
            <a:r>
              <a:rPr lang="en-US" dirty="0" err="1"/>
              <a:t>i</a:t>
            </a:r>
            <a:r>
              <a:rPr lang="en-US" dirty="0"/>
              <a:t> built without using any pretrained model was more effective than the BERT Tiny model. It has an accuracy of 0.998 compared to BERT which has an accuracy of 0.855. Moreover, the first model was tested on 10 prompts from the test data and the predictions were compared with the actual POS tags. The model predicted all the tags correct. </a:t>
            </a:r>
          </a:p>
        </p:txBody>
      </p:sp>
    </p:spTree>
    <p:extLst>
      <p:ext uri="{BB962C8B-B14F-4D97-AF65-F5344CB8AC3E}">
        <p14:creationId xmlns:p14="http://schemas.microsoft.com/office/powerpoint/2010/main" val="3016193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968408" y="1187450"/>
            <a:ext cx="6677037" cy="2996901"/>
          </a:xfrm>
        </p:spPr>
        <p:txBody>
          <a:bodyPr anchor="b">
            <a:normAutofit/>
          </a:bodyPr>
          <a:lstStyle/>
          <a:p>
            <a:r>
              <a:rPr lang="en-US" dirty="0"/>
              <a:t>Difference </a:t>
            </a:r>
            <a:r>
              <a:rPr lang="en-US" i="0" dirty="0">
                <a:solidFill>
                  <a:srgbClr val="000000"/>
                </a:solidFill>
                <a:effectLst/>
              </a:rPr>
              <a:t>in preprocessing of the input between MS2 and MS3</a:t>
            </a:r>
            <a:endParaRPr lang="en-US" dirty="0"/>
          </a:p>
        </p:txBody>
      </p:sp>
      <p:sp>
        <p:nvSpPr>
          <p:cNvPr id="3" name="Content Placeholder 2">
            <a:extLst>
              <a:ext uri="{FF2B5EF4-FFF2-40B4-BE49-F238E27FC236}">
                <a16:creationId xmlns:a16="http://schemas.microsoft.com/office/drawing/2014/main" id="{B70AE347-9EB1-BF51-FD03-2462324FCB3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359185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a:lstStyle/>
          <a:p>
            <a:r>
              <a:rPr lang="en-US" dirty="0"/>
              <a:t>Milestone 2</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p:txBody>
          <a:bodyPr>
            <a:normAutofit lnSpcReduction="10000"/>
          </a:bodyPr>
          <a:lstStyle/>
          <a:p>
            <a:r>
              <a:rPr lang="en-US" b="1" i="0" dirty="0">
                <a:solidFill>
                  <a:schemeClr val="tx1"/>
                </a:solidFill>
                <a:effectLst/>
                <a:latin typeface="Söhne"/>
              </a:rPr>
              <a:t>Tokenization</a:t>
            </a:r>
            <a:r>
              <a:rPr lang="en-US" b="0" i="0" dirty="0">
                <a:solidFill>
                  <a:schemeClr val="tx1"/>
                </a:solidFill>
                <a:effectLst/>
                <a:latin typeface="Söhne"/>
              </a:rPr>
              <a:t>: Each sentence is tokenized into words or sub-words.</a:t>
            </a:r>
            <a:endParaRPr lang="en-US" b="1" i="0" dirty="0">
              <a:solidFill>
                <a:schemeClr val="tx1"/>
              </a:solidFill>
              <a:effectLst/>
              <a:latin typeface="Söhne"/>
            </a:endParaRPr>
          </a:p>
          <a:p>
            <a:r>
              <a:rPr lang="en-US" b="1" i="0" dirty="0">
                <a:solidFill>
                  <a:schemeClr val="tx1"/>
                </a:solidFill>
                <a:effectLst/>
                <a:latin typeface="Söhne"/>
              </a:rPr>
              <a:t>Vocabulary Creation</a:t>
            </a:r>
            <a:r>
              <a:rPr lang="en-US" b="0" i="0" dirty="0">
                <a:solidFill>
                  <a:schemeClr val="tx1"/>
                </a:solidFill>
                <a:effectLst/>
                <a:latin typeface="Söhne"/>
              </a:rPr>
              <a:t>: I created a vocabulary from the words in my dataset. Each unique word is assigned an index.</a:t>
            </a:r>
          </a:p>
          <a:p>
            <a:r>
              <a:rPr lang="en-US" b="1" i="0" dirty="0">
                <a:solidFill>
                  <a:schemeClr val="tx1"/>
                </a:solidFill>
                <a:effectLst/>
                <a:latin typeface="Söhne"/>
              </a:rPr>
              <a:t>Encoding Tokens</a:t>
            </a:r>
            <a:r>
              <a:rPr lang="en-US" b="0" i="0" dirty="0">
                <a:solidFill>
                  <a:schemeClr val="tx1"/>
                </a:solidFill>
                <a:effectLst/>
                <a:latin typeface="Söhne"/>
              </a:rPr>
              <a:t>: Convert tokens into their corresponding integer indices based on the created vocabulary.</a:t>
            </a:r>
          </a:p>
          <a:p>
            <a:r>
              <a:rPr lang="en-US" b="1" i="0" dirty="0">
                <a:solidFill>
                  <a:schemeClr val="tx1"/>
                </a:solidFill>
                <a:effectLst/>
                <a:latin typeface="Söhne"/>
              </a:rPr>
              <a:t>Padding Sequences</a:t>
            </a:r>
            <a:r>
              <a:rPr lang="en-US" b="0" i="0" dirty="0">
                <a:solidFill>
                  <a:schemeClr val="tx1"/>
                </a:solidFill>
                <a:effectLst/>
                <a:latin typeface="Söhne"/>
              </a:rPr>
              <a:t>: Since sentences have varying lengths, I padded them to ensure that all sequences have the same length.</a:t>
            </a:r>
          </a:p>
          <a:p>
            <a:endParaRPr lang="en-US" dirty="0"/>
          </a:p>
        </p:txBody>
      </p:sp>
      <p:sp>
        <p:nvSpPr>
          <p:cNvPr id="4" name="Content Placeholder 3">
            <a:extLst>
              <a:ext uri="{FF2B5EF4-FFF2-40B4-BE49-F238E27FC236}">
                <a16:creationId xmlns:a16="http://schemas.microsoft.com/office/drawing/2014/main" id="{78934A20-F36C-1F8D-16C0-1090CB0C52D0}"/>
              </a:ext>
            </a:extLst>
          </p:cNvPr>
          <p:cNvSpPr>
            <a:spLocks noGrp="1"/>
          </p:cNvSpPr>
          <p:nvPr>
            <p:ph sz="half" idx="13"/>
          </p:nvPr>
        </p:nvSpPr>
        <p:spPr/>
        <p:txBody>
          <a:bodyPr/>
          <a:lstStyle/>
          <a:p>
            <a:endParaRPr lang="en-US"/>
          </a:p>
        </p:txBody>
      </p:sp>
    </p:spTree>
    <p:extLst>
      <p:ext uri="{BB962C8B-B14F-4D97-AF65-F5344CB8AC3E}">
        <p14:creationId xmlns:p14="http://schemas.microsoft.com/office/powerpoint/2010/main" val="2723865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a:lstStyle/>
          <a:p>
            <a:r>
              <a:rPr lang="en-US" dirty="0"/>
              <a:t>Milestone 3</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p:txBody>
          <a:bodyPr>
            <a:normAutofit lnSpcReduction="10000"/>
          </a:bodyPr>
          <a:lstStyle/>
          <a:p>
            <a:pPr marL="285750" indent="-285750">
              <a:buFont typeface="Wingdings" panose="05000000000000000000" pitchFamily="2" charset="2"/>
              <a:buChar char="§"/>
            </a:pPr>
            <a:r>
              <a:rPr lang="en-US" b="0" i="0" dirty="0">
                <a:solidFill>
                  <a:schemeClr val="tx1"/>
                </a:solidFill>
                <a:effectLst/>
                <a:latin typeface="Söhne"/>
              </a:rPr>
              <a:t>Load the pre-trained tokenizer specific to the </a:t>
            </a:r>
            <a:r>
              <a:rPr lang="en-US" b="0" i="0" dirty="0" err="1">
                <a:solidFill>
                  <a:schemeClr val="tx1"/>
                </a:solidFill>
                <a:effectLst/>
                <a:latin typeface="Söhne"/>
              </a:rPr>
              <a:t>TinyBERT</a:t>
            </a:r>
            <a:r>
              <a:rPr lang="en-US" b="0" i="0" dirty="0">
                <a:solidFill>
                  <a:schemeClr val="tx1"/>
                </a:solidFill>
                <a:effectLst/>
                <a:latin typeface="Söhne"/>
              </a:rPr>
              <a:t> model.</a:t>
            </a:r>
          </a:p>
          <a:p>
            <a:pPr marL="285750" indent="-285750">
              <a:buFont typeface="Wingdings" panose="05000000000000000000" pitchFamily="2" charset="2"/>
              <a:buChar char="§"/>
            </a:pPr>
            <a:r>
              <a:rPr lang="en-US" b="0" i="0" dirty="0">
                <a:solidFill>
                  <a:schemeClr val="tx1"/>
                </a:solidFill>
                <a:effectLst/>
                <a:latin typeface="Söhne"/>
              </a:rPr>
              <a:t>Sentences are tokenized into sub-word units, and special tokens like ‘[CLS]’ (classification token) and ‘[SEP]’ (separator token) are added to the sequences.</a:t>
            </a:r>
          </a:p>
          <a:p>
            <a:pPr marL="285750" indent="-285750">
              <a:buFont typeface="Wingdings" panose="05000000000000000000" pitchFamily="2" charset="2"/>
              <a:buChar char="§"/>
            </a:pPr>
            <a:r>
              <a:rPr lang="en-US" b="1" dirty="0">
                <a:solidFill>
                  <a:schemeClr val="tx1"/>
                </a:solidFill>
                <a:latin typeface="Söhne"/>
              </a:rPr>
              <a:t>Padding</a:t>
            </a:r>
            <a:r>
              <a:rPr lang="en-US" dirty="0">
                <a:solidFill>
                  <a:schemeClr val="tx1"/>
                </a:solidFill>
                <a:latin typeface="Söhne"/>
              </a:rPr>
              <a:t>: Ensure that all tokenized sequences are of the same length by padding. The tokenizer’s </a:t>
            </a:r>
            <a:r>
              <a:rPr lang="en-US" dirty="0" err="1">
                <a:solidFill>
                  <a:schemeClr val="tx1"/>
                </a:solidFill>
                <a:latin typeface="Söhne"/>
              </a:rPr>
              <a:t>pad_sequences</a:t>
            </a:r>
            <a:r>
              <a:rPr lang="en-US" dirty="0">
                <a:solidFill>
                  <a:schemeClr val="tx1"/>
                </a:solidFill>
                <a:latin typeface="Söhne"/>
              </a:rPr>
              <a:t> is used.</a:t>
            </a:r>
          </a:p>
          <a:p>
            <a:pPr marL="285750" indent="-285750">
              <a:buFont typeface="Wingdings" panose="05000000000000000000" pitchFamily="2" charset="2"/>
              <a:buChar char="§"/>
            </a:pPr>
            <a:r>
              <a:rPr lang="en-US" dirty="0">
                <a:solidFill>
                  <a:schemeClr val="tx1"/>
                </a:solidFill>
                <a:latin typeface="Söhne"/>
              </a:rPr>
              <a:t>converted tokenized input sequences and their corresponding POS tags into </a:t>
            </a:r>
            <a:r>
              <a:rPr lang="en-US" dirty="0" err="1">
                <a:solidFill>
                  <a:schemeClr val="tx1"/>
                </a:solidFill>
                <a:latin typeface="Söhne"/>
              </a:rPr>
              <a:t>PyTorch</a:t>
            </a:r>
            <a:r>
              <a:rPr lang="en-US" dirty="0">
                <a:solidFill>
                  <a:schemeClr val="tx1"/>
                </a:solidFill>
                <a:latin typeface="Söhne"/>
              </a:rPr>
              <a:t> tensors</a:t>
            </a:r>
            <a:endParaRPr lang="en-US" b="0" i="0" dirty="0">
              <a:solidFill>
                <a:schemeClr val="tx1"/>
              </a:solidFill>
              <a:effectLst/>
              <a:latin typeface="Söhne"/>
            </a:endParaRPr>
          </a:p>
          <a:p>
            <a:pPr marL="285750" indent="-285750">
              <a:buFont typeface="Wingdings" panose="05000000000000000000" pitchFamily="2" charset="2"/>
              <a:buChar char="§"/>
            </a:pPr>
            <a:endParaRPr lang="en-US" b="0" i="0" dirty="0">
              <a:solidFill>
                <a:schemeClr val="tx1"/>
              </a:solidFill>
              <a:effectLst/>
              <a:latin typeface="Söhne"/>
            </a:endParaRPr>
          </a:p>
          <a:p>
            <a:pPr marL="285750" indent="-285750">
              <a:buFont typeface="Wingdings" panose="05000000000000000000" pitchFamily="2" charset="2"/>
              <a:buChar char="§"/>
            </a:pPr>
            <a:endParaRPr lang="en-US" b="0" i="0" dirty="0">
              <a:solidFill>
                <a:schemeClr val="tx1"/>
              </a:solidFill>
              <a:effectLst/>
              <a:latin typeface="Söhne"/>
            </a:endParaRPr>
          </a:p>
          <a:p>
            <a:pPr marL="285750" indent="-285750">
              <a:buFont typeface="Wingdings" panose="05000000000000000000" pitchFamily="2" charset="2"/>
              <a:buChar char="§"/>
            </a:pPr>
            <a:endParaRPr lang="en-US" b="0" i="0" dirty="0">
              <a:solidFill>
                <a:schemeClr val="tx1"/>
              </a:solidFill>
              <a:effectLst/>
              <a:latin typeface="Söhne"/>
            </a:endParaRPr>
          </a:p>
          <a:p>
            <a:pPr marL="285750" indent="-285750">
              <a:buFont typeface="Wingdings" panose="05000000000000000000" pitchFamily="2" charset="2"/>
              <a:buChar char="§"/>
            </a:pPr>
            <a:endParaRPr lang="en-US" b="0" i="0" dirty="0">
              <a:solidFill>
                <a:schemeClr val="tx1"/>
              </a:solidFill>
              <a:effectLst/>
              <a:latin typeface="Söhne"/>
            </a:endParaRPr>
          </a:p>
          <a:p>
            <a:pPr marL="285750" indent="-285750">
              <a:buFont typeface="Wingdings" panose="05000000000000000000" pitchFamily="2" charset="2"/>
              <a:buChar char="§"/>
            </a:pPr>
            <a:endParaRPr lang="en-US" dirty="0">
              <a:solidFill>
                <a:schemeClr val="tx1"/>
              </a:solidFill>
              <a:latin typeface="Söhne"/>
            </a:endParaRPr>
          </a:p>
          <a:p>
            <a:pPr marL="285750" indent="-285750">
              <a:buFont typeface="Wingdings" panose="05000000000000000000" pitchFamily="2" charset="2"/>
              <a:buChar char="§"/>
            </a:pPr>
            <a:endParaRPr lang="en-US" dirty="0">
              <a:solidFill>
                <a:srgbClr val="ECECEC"/>
              </a:solidFill>
              <a:highlight>
                <a:srgbClr val="212121"/>
              </a:highlight>
              <a:latin typeface="Söhne"/>
            </a:endParaRPr>
          </a:p>
          <a:p>
            <a:pPr marL="285750" indent="-285750">
              <a:buFont typeface="Wingdings" panose="05000000000000000000" pitchFamily="2" charset="2"/>
              <a:buChar char="§"/>
            </a:pPr>
            <a:endParaRPr lang="en-US" dirty="0">
              <a:solidFill>
                <a:srgbClr val="ECECEC"/>
              </a:solidFill>
              <a:highlight>
                <a:srgbClr val="212121"/>
              </a:highlight>
              <a:latin typeface="Söhne"/>
            </a:endParaRPr>
          </a:p>
          <a:p>
            <a:pPr marL="285750" indent="-285750">
              <a:buFont typeface="Wingdings" panose="05000000000000000000" pitchFamily="2" charset="2"/>
              <a:buChar char="§"/>
            </a:pPr>
            <a:endParaRPr lang="en-US" dirty="0">
              <a:solidFill>
                <a:srgbClr val="ECECEC"/>
              </a:solidFill>
              <a:highlight>
                <a:srgbClr val="212121"/>
              </a:highlight>
              <a:latin typeface="Söhne"/>
            </a:endParaRPr>
          </a:p>
          <a:p>
            <a:pPr marL="285750" indent="-285750">
              <a:buFont typeface="Wingdings" panose="05000000000000000000" pitchFamily="2" charset="2"/>
              <a:buChar char="§"/>
            </a:pPr>
            <a:endParaRPr lang="en-US" dirty="0">
              <a:solidFill>
                <a:srgbClr val="ECECEC"/>
              </a:solidFill>
              <a:highlight>
                <a:srgbClr val="212121"/>
              </a:highlight>
              <a:latin typeface="Söhne"/>
            </a:endParaRPr>
          </a:p>
          <a:p>
            <a:pPr marL="285750" indent="-285750">
              <a:buFont typeface="Wingdings" panose="05000000000000000000" pitchFamily="2" charset="2"/>
              <a:buChar char="§"/>
            </a:pPr>
            <a:endParaRPr lang="en-US" dirty="0"/>
          </a:p>
        </p:txBody>
      </p:sp>
      <p:sp>
        <p:nvSpPr>
          <p:cNvPr id="4" name="Content Placeholder 3">
            <a:extLst>
              <a:ext uri="{FF2B5EF4-FFF2-40B4-BE49-F238E27FC236}">
                <a16:creationId xmlns:a16="http://schemas.microsoft.com/office/drawing/2014/main" id="{78934A20-F36C-1F8D-16C0-1090CB0C52D0}"/>
              </a:ext>
            </a:extLst>
          </p:cNvPr>
          <p:cNvSpPr>
            <a:spLocks noGrp="1"/>
          </p:cNvSpPr>
          <p:nvPr>
            <p:ph sz="half" idx="13"/>
          </p:nvPr>
        </p:nvSpPr>
        <p:spPr/>
        <p:txBody>
          <a:bodyPr/>
          <a:lstStyle/>
          <a:p>
            <a:pPr marL="285750" indent="-285750">
              <a:buFont typeface="Arial" panose="020B0604020202020204" pitchFamily="34" charset="0"/>
              <a:buChar char="•"/>
            </a:pPr>
            <a:r>
              <a:rPr lang="en-US" dirty="0">
                <a:latin typeface="Söhne"/>
              </a:rPr>
              <a:t>Created a tensor dataset by combining the input IDs and labels. </a:t>
            </a:r>
          </a:p>
          <a:p>
            <a:pPr marL="285750" indent="-285750">
              <a:buFont typeface="Arial" panose="020B0604020202020204" pitchFamily="34" charset="0"/>
              <a:buChar char="•"/>
            </a:pPr>
            <a:r>
              <a:rPr lang="en-US" dirty="0">
                <a:latin typeface="Söhne"/>
              </a:rPr>
              <a:t>Initialized the data loader object which provides an efficient way to iterate over the dataset in batches, with shuffling for randomness.</a:t>
            </a:r>
          </a:p>
        </p:txBody>
      </p:sp>
    </p:spTree>
    <p:extLst>
      <p:ext uri="{BB962C8B-B14F-4D97-AF65-F5344CB8AC3E}">
        <p14:creationId xmlns:p14="http://schemas.microsoft.com/office/powerpoint/2010/main" val="1924815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3268651" y="558186"/>
            <a:ext cx="6677037" cy="2996901"/>
          </a:xfrm>
        </p:spPr>
        <p:txBody>
          <a:bodyPr anchor="b">
            <a:normAutofit/>
          </a:bodyPr>
          <a:lstStyle/>
          <a:p>
            <a:pPr algn="l"/>
            <a:r>
              <a:rPr lang="en-US" i="0" dirty="0">
                <a:effectLst/>
                <a:latin typeface="Söhne"/>
              </a:rPr>
              <a:t>Reasons for Choosing </a:t>
            </a:r>
            <a:r>
              <a:rPr lang="en-US" i="0" dirty="0" err="1">
                <a:effectLst/>
                <a:latin typeface="Söhne"/>
              </a:rPr>
              <a:t>TinyBERT</a:t>
            </a:r>
            <a:endParaRPr lang="en-US" i="0" dirty="0">
              <a:effectLst/>
              <a:latin typeface="Söhne"/>
            </a:endParaRPr>
          </a:p>
        </p:txBody>
      </p:sp>
      <p:sp>
        <p:nvSpPr>
          <p:cNvPr id="3" name="Content Placeholder 2">
            <a:extLst>
              <a:ext uri="{FF2B5EF4-FFF2-40B4-BE49-F238E27FC236}">
                <a16:creationId xmlns:a16="http://schemas.microsoft.com/office/drawing/2014/main" id="{B70AE347-9EB1-BF51-FD03-2462324FCB3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92075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121B-538F-91E3-CDE6-BCFCFDB958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F87F73-A75D-B68E-C269-F187AC39F064}"/>
              </a:ext>
            </a:extLst>
          </p:cNvPr>
          <p:cNvSpPr>
            <a:spLocks noGrp="1"/>
          </p:cNvSpPr>
          <p:nvPr>
            <p:ph sz="half" idx="12"/>
          </p:nvPr>
        </p:nvSpPr>
        <p:spPr/>
        <p:txBody>
          <a:bodyPr/>
          <a:lstStyle/>
          <a:p>
            <a:pPr marL="342900" indent="-342900">
              <a:buAutoNum type="arabicParenR"/>
            </a:pPr>
            <a:r>
              <a:rPr lang="en-US" b="1" dirty="0">
                <a:solidFill>
                  <a:schemeClr val="tx1"/>
                </a:solidFill>
              </a:rPr>
              <a:t>Efficiency</a:t>
            </a:r>
          </a:p>
          <a:p>
            <a:r>
              <a:rPr lang="en-US" b="0" i="0" dirty="0" err="1">
                <a:solidFill>
                  <a:schemeClr val="tx1"/>
                </a:solidFill>
                <a:effectLst/>
                <a:latin typeface="Söhne"/>
              </a:rPr>
              <a:t>TinyBERT</a:t>
            </a:r>
            <a:r>
              <a:rPr lang="en-US" b="0" i="0" dirty="0">
                <a:solidFill>
                  <a:schemeClr val="tx1"/>
                </a:solidFill>
                <a:effectLst/>
                <a:latin typeface="Söhne"/>
              </a:rPr>
              <a:t> is a smaller, more efficient variant of BERT, making it faster and less resource-intensive while still providing strong performance.</a:t>
            </a:r>
          </a:p>
          <a:p>
            <a:r>
              <a:rPr lang="en-US" b="0" i="0" dirty="0">
                <a:solidFill>
                  <a:schemeClr val="tx1"/>
                </a:solidFill>
                <a:effectLst/>
                <a:latin typeface="Söhne"/>
              </a:rPr>
              <a:t>Its reduced computational requirements make it suitable for environments with limited resources</a:t>
            </a:r>
          </a:p>
          <a:p>
            <a:r>
              <a:rPr lang="en-US" dirty="0">
                <a:solidFill>
                  <a:schemeClr val="tx1"/>
                </a:solidFill>
                <a:latin typeface="Söhne"/>
              </a:rPr>
              <a:t>2) </a:t>
            </a:r>
            <a:r>
              <a:rPr lang="en-US" b="1" i="0" dirty="0">
                <a:solidFill>
                  <a:schemeClr val="tx1"/>
                </a:solidFill>
                <a:effectLst/>
                <a:latin typeface="Söhne"/>
              </a:rPr>
              <a:t>Performance</a:t>
            </a:r>
          </a:p>
          <a:p>
            <a:r>
              <a:rPr lang="en-US" b="0" i="0" dirty="0" err="1">
                <a:solidFill>
                  <a:schemeClr val="tx1"/>
                </a:solidFill>
                <a:effectLst/>
                <a:latin typeface="Söhne"/>
              </a:rPr>
              <a:t>TinyBERT</a:t>
            </a:r>
            <a:r>
              <a:rPr lang="en-US" b="0" i="0" dirty="0">
                <a:solidFill>
                  <a:schemeClr val="tx1"/>
                </a:solidFill>
                <a:effectLst/>
                <a:latin typeface="Söhne"/>
              </a:rPr>
              <a:t> retains competitive accuracy and performance.</a:t>
            </a:r>
            <a:endParaRPr lang="en-US" b="1" dirty="0">
              <a:solidFill>
                <a:schemeClr val="tx1"/>
              </a:solidFill>
            </a:endParaRPr>
          </a:p>
        </p:txBody>
      </p:sp>
      <p:sp>
        <p:nvSpPr>
          <p:cNvPr id="4" name="Content Placeholder 3">
            <a:extLst>
              <a:ext uri="{FF2B5EF4-FFF2-40B4-BE49-F238E27FC236}">
                <a16:creationId xmlns:a16="http://schemas.microsoft.com/office/drawing/2014/main" id="{B00B60DF-053C-AB12-3E45-C555C0DDCDE8}"/>
              </a:ext>
            </a:extLst>
          </p:cNvPr>
          <p:cNvSpPr>
            <a:spLocks noGrp="1"/>
          </p:cNvSpPr>
          <p:nvPr>
            <p:ph sz="half" idx="13"/>
          </p:nvPr>
        </p:nvSpPr>
        <p:spPr/>
        <p:txBody>
          <a:bodyPr/>
          <a:lstStyle/>
          <a:p>
            <a:r>
              <a:rPr lang="en-US" dirty="0"/>
              <a:t>3) </a:t>
            </a:r>
            <a:r>
              <a:rPr lang="en-US" b="1" i="0" dirty="0">
                <a:solidFill>
                  <a:schemeClr val="tx1"/>
                </a:solidFill>
                <a:effectLst/>
                <a:latin typeface="Söhne"/>
              </a:rPr>
              <a:t>Robustness to Out-of-Vocabulary Words</a:t>
            </a:r>
            <a:r>
              <a:rPr lang="en-US" b="0" i="0" dirty="0">
                <a:solidFill>
                  <a:schemeClr val="tx1"/>
                </a:solidFill>
                <a:effectLst/>
                <a:latin typeface="Söhne"/>
              </a:rPr>
              <a:t>: BERT's </a:t>
            </a:r>
            <a:r>
              <a:rPr lang="en-US" b="0" i="0" dirty="0" err="1">
                <a:solidFill>
                  <a:schemeClr val="tx1"/>
                </a:solidFill>
                <a:effectLst/>
                <a:latin typeface="Söhne"/>
              </a:rPr>
              <a:t>subword</a:t>
            </a:r>
            <a:r>
              <a:rPr lang="en-US" b="0" i="0" dirty="0">
                <a:solidFill>
                  <a:schemeClr val="tx1"/>
                </a:solidFill>
                <a:effectLst/>
                <a:latin typeface="Söhne"/>
              </a:rPr>
              <a:t> tokenization mechanism allows it to handle out-of-vocabulary words by breaking them down into </a:t>
            </a:r>
            <a:r>
              <a:rPr lang="en-US" b="0" i="0" dirty="0" err="1">
                <a:solidFill>
                  <a:schemeClr val="tx1"/>
                </a:solidFill>
                <a:effectLst/>
                <a:latin typeface="Söhne"/>
              </a:rPr>
              <a:t>subword</a:t>
            </a:r>
            <a:r>
              <a:rPr lang="en-US" b="0" i="0" dirty="0">
                <a:solidFill>
                  <a:schemeClr val="tx1"/>
                </a:solidFill>
                <a:effectLst/>
                <a:latin typeface="Söhne"/>
              </a:rPr>
              <a:t> units. This can be particularly beneficial for POS tagging tasks where encountering rare or unseen words is common.</a:t>
            </a:r>
          </a:p>
          <a:p>
            <a:r>
              <a:rPr lang="en-US" dirty="0">
                <a:solidFill>
                  <a:schemeClr val="tx1"/>
                </a:solidFill>
                <a:latin typeface="Söhne"/>
              </a:rPr>
              <a:t>4) </a:t>
            </a:r>
            <a:r>
              <a:rPr lang="en-US" b="1" i="0" dirty="0">
                <a:solidFill>
                  <a:schemeClr val="tx1"/>
                </a:solidFill>
                <a:effectLst/>
                <a:latin typeface="Söhne"/>
              </a:rPr>
              <a:t>Bidirectional Context</a:t>
            </a:r>
            <a:r>
              <a:rPr lang="en-US" b="0" i="0" dirty="0">
                <a:solidFill>
                  <a:schemeClr val="tx1"/>
                </a:solidFill>
                <a:effectLst/>
                <a:latin typeface="Söhne"/>
              </a:rPr>
              <a:t>: BERT utilizes a bidirectional architecture, meaning it considers both left and right context when encoding each word. This bidirectionality helps in capturing the context around each word more effectively.</a:t>
            </a:r>
          </a:p>
          <a:p>
            <a:endParaRPr lang="en-US" dirty="0"/>
          </a:p>
        </p:txBody>
      </p:sp>
    </p:spTree>
    <p:extLst>
      <p:ext uri="{BB962C8B-B14F-4D97-AF65-F5344CB8AC3E}">
        <p14:creationId xmlns:p14="http://schemas.microsoft.com/office/powerpoint/2010/main" val="4157904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757481" y="941644"/>
            <a:ext cx="6677037" cy="2996901"/>
          </a:xfrm>
        </p:spPr>
        <p:txBody>
          <a:bodyPr anchor="b">
            <a:normAutofit fontScale="90000"/>
          </a:bodyPr>
          <a:lstStyle/>
          <a:p>
            <a:pPr algn="l"/>
            <a:r>
              <a:rPr lang="en-US" b="0" i="0" dirty="0">
                <a:solidFill>
                  <a:srgbClr val="000000"/>
                </a:solidFill>
                <a:effectLst/>
                <a:latin typeface="Courier New" panose="02070309020205020404" pitchFamily="49" charset="0"/>
              </a:rPr>
              <a:t>The post-processing for the output for MS2 and MS3</a:t>
            </a:r>
            <a:endParaRPr lang="en-US" i="0" dirty="0">
              <a:effectLst/>
              <a:latin typeface="Söhne"/>
            </a:endParaRPr>
          </a:p>
        </p:txBody>
      </p:sp>
      <p:sp>
        <p:nvSpPr>
          <p:cNvPr id="3" name="Content Placeholder 2">
            <a:extLst>
              <a:ext uri="{FF2B5EF4-FFF2-40B4-BE49-F238E27FC236}">
                <a16:creationId xmlns:a16="http://schemas.microsoft.com/office/drawing/2014/main" id="{B70AE347-9EB1-BF51-FD03-2462324FCB3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525424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518042" y="377623"/>
            <a:ext cx="11487145" cy="1189806"/>
          </a:xfrm>
        </p:spPr>
        <p:txBody>
          <a:bodyPr/>
          <a:lstStyle/>
          <a:p>
            <a:r>
              <a:rPr lang="en-US" dirty="0"/>
              <a:t>Milestone 2 						Milestone 3</a:t>
            </a:r>
          </a:p>
        </p:txBody>
      </p:sp>
      <p:sp>
        <p:nvSpPr>
          <p:cNvPr id="3" name="Content Placeholder 2">
            <a:extLst>
              <a:ext uri="{FF2B5EF4-FFF2-40B4-BE49-F238E27FC236}">
                <a16:creationId xmlns:a16="http://schemas.microsoft.com/office/drawing/2014/main" id="{66377FFE-5575-F589-0B25-1907543616B3}"/>
              </a:ext>
            </a:extLst>
          </p:cNvPr>
          <p:cNvSpPr>
            <a:spLocks noGrp="1"/>
          </p:cNvSpPr>
          <p:nvPr>
            <p:ph sz="half" idx="1"/>
          </p:nvPr>
        </p:nvSpPr>
        <p:spPr>
          <a:xfrm>
            <a:off x="616364" y="1997075"/>
            <a:ext cx="4663559" cy="4465579"/>
          </a:xfrm>
        </p:spPr>
        <p:txBody>
          <a:bodyPr>
            <a:normAutofit/>
          </a:bodyPr>
          <a:lstStyle/>
          <a:p>
            <a:r>
              <a:rPr lang="en-US" b="0" i="0" dirty="0">
                <a:solidFill>
                  <a:schemeClr val="tx1"/>
                </a:solidFill>
                <a:effectLst/>
                <a:latin typeface="Söhne"/>
              </a:rPr>
              <a:t>The model outputs a sequence of probabilities for each token in the input sequence, with each probability corresponding to a POS tag.</a:t>
            </a:r>
          </a:p>
          <a:p>
            <a:r>
              <a:rPr lang="en-US" b="0" i="0" dirty="0">
                <a:solidFill>
                  <a:schemeClr val="tx1"/>
                </a:solidFill>
                <a:effectLst/>
                <a:latin typeface="Söhne"/>
              </a:rPr>
              <a:t>For each token in the sequence, I take the argmax of the predicted probabilities to get the index of the most likely POS tag.</a:t>
            </a:r>
          </a:p>
          <a:p>
            <a:endParaRPr lang="en-US" b="0" i="0" dirty="0">
              <a:solidFill>
                <a:schemeClr val="tx1"/>
              </a:solidFill>
              <a:effectLst/>
              <a:latin typeface="Söhne"/>
            </a:endParaRPr>
          </a:p>
          <a:p>
            <a:endParaRPr lang="en-US" dirty="0">
              <a:solidFill>
                <a:schemeClr val="tx1"/>
              </a:solidFill>
            </a:endParaRPr>
          </a:p>
        </p:txBody>
      </p:sp>
      <p:sp>
        <p:nvSpPr>
          <p:cNvPr id="4" name="Content Placeholder 3">
            <a:extLst>
              <a:ext uri="{FF2B5EF4-FFF2-40B4-BE49-F238E27FC236}">
                <a16:creationId xmlns:a16="http://schemas.microsoft.com/office/drawing/2014/main" id="{4F5F9818-7589-51E7-9F61-CDE1B7A6B271}"/>
              </a:ext>
            </a:extLst>
          </p:cNvPr>
          <p:cNvSpPr>
            <a:spLocks noGrp="1"/>
          </p:cNvSpPr>
          <p:nvPr>
            <p:ph sz="half" idx="13"/>
          </p:nvPr>
        </p:nvSpPr>
        <p:spPr>
          <a:xfrm>
            <a:off x="6815138" y="1997075"/>
            <a:ext cx="4857750" cy="4232275"/>
          </a:xfrm>
        </p:spPr>
        <p:txBody>
          <a:bodyPr>
            <a:normAutofit/>
          </a:bodyPr>
          <a:lstStyle/>
          <a:p>
            <a:r>
              <a:rPr lang="en-US" b="0" i="0" dirty="0">
                <a:solidFill>
                  <a:schemeClr val="tx1"/>
                </a:solidFill>
                <a:effectLst/>
                <a:latin typeface="Söhne"/>
              </a:rPr>
              <a:t>The model outputs logits for each token in the sequence. Logits are the raw scores for each POS tag. </a:t>
            </a:r>
          </a:p>
          <a:p>
            <a:r>
              <a:rPr lang="en-US" b="0" i="0" dirty="0">
                <a:solidFill>
                  <a:schemeClr val="tx1"/>
                </a:solidFill>
                <a:effectLst/>
                <a:latin typeface="Söhne"/>
              </a:rPr>
              <a:t>Similar to the LSTM model, I take the argmax of the logits to get the index of the most likely POS tag for each token.</a:t>
            </a:r>
          </a:p>
          <a:p>
            <a:endParaRPr lang="en-US" dirty="0"/>
          </a:p>
        </p:txBody>
      </p:sp>
    </p:spTree>
    <p:extLst>
      <p:ext uri="{BB962C8B-B14F-4D97-AF65-F5344CB8AC3E}">
        <p14:creationId xmlns:p14="http://schemas.microsoft.com/office/powerpoint/2010/main" val="3284616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r>
              <a:rPr lang="en-US" dirty="0"/>
              <a:t>Any questions ?</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EA99-7296-1002-7EEA-ACF5D3B7E7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0E4E3C-03D6-F80E-45A6-ECA687198893}"/>
              </a:ext>
            </a:extLst>
          </p:cNvPr>
          <p:cNvSpPr>
            <a:spLocks noGrp="1"/>
          </p:cNvSpPr>
          <p:nvPr>
            <p:ph idx="10"/>
          </p:nvPr>
        </p:nvSpPr>
        <p:spPr/>
        <p:txBody>
          <a:bodyPr>
            <a:normAutofit/>
          </a:bodyPr>
          <a:lstStyle/>
          <a:p>
            <a:r>
              <a:rPr lang="en-US" sz="2000" b="0" i="0" dirty="0">
                <a:solidFill>
                  <a:schemeClr val="tx1"/>
                </a:solidFill>
                <a:effectLst/>
                <a:latin typeface="Söhne"/>
              </a:rPr>
              <a:t>By inspecting the dataset, I discovered some rows that have the same word repeated many times. This needs to be cleaned by dropping these rows.</a:t>
            </a:r>
          </a:p>
          <a:p>
            <a:r>
              <a:rPr lang="en-US" sz="2000" b="0" dirty="0">
                <a:solidFill>
                  <a:schemeClr val="tx1"/>
                </a:solidFill>
                <a:effectLst/>
                <a:latin typeface="Söhne"/>
              </a:rPr>
              <a:t>I dropped any row that has the same word repeated more than 4 times.</a:t>
            </a:r>
          </a:p>
          <a:p>
            <a:r>
              <a:rPr lang="en-US" sz="2000" dirty="0">
                <a:solidFill>
                  <a:schemeClr val="tx1"/>
                </a:solidFill>
                <a:latin typeface="Söhne"/>
              </a:rPr>
              <a:t>No null values were found</a:t>
            </a:r>
          </a:p>
          <a:p>
            <a:r>
              <a:rPr lang="en-US" sz="2000" b="0" dirty="0">
                <a:solidFill>
                  <a:schemeClr val="tx1"/>
                </a:solidFill>
                <a:effectLst/>
                <a:latin typeface="Söhne"/>
              </a:rPr>
              <a:t>Finally, I removed special characters and non –alphanumeric characters.</a:t>
            </a:r>
          </a:p>
          <a:p>
            <a:endParaRPr lang="en-US" sz="2000" dirty="0">
              <a:solidFill>
                <a:schemeClr val="tx1"/>
              </a:solidFill>
              <a:latin typeface="Söhne"/>
            </a:endParaRPr>
          </a:p>
        </p:txBody>
      </p:sp>
    </p:spTree>
    <p:extLst>
      <p:ext uri="{BB962C8B-B14F-4D97-AF65-F5344CB8AC3E}">
        <p14:creationId xmlns:p14="http://schemas.microsoft.com/office/powerpoint/2010/main" val="33332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777325" y="432099"/>
            <a:ext cx="6677037" cy="2996901"/>
          </a:xfrm>
        </p:spPr>
        <p:txBody>
          <a:bodyPr anchor="b">
            <a:normAutofit/>
          </a:bodyPr>
          <a:lstStyle/>
          <a:p>
            <a:r>
              <a:rPr lang="en-US" sz="7200" dirty="0"/>
              <a:t>Data preprocessing</a:t>
            </a:r>
          </a:p>
        </p:txBody>
      </p:sp>
      <p:sp>
        <p:nvSpPr>
          <p:cNvPr id="3" name="Content Placeholder 2">
            <a:extLst>
              <a:ext uri="{FF2B5EF4-FFF2-40B4-BE49-F238E27FC236}">
                <a16:creationId xmlns:a16="http://schemas.microsoft.com/office/drawing/2014/main" id="{B70AE347-9EB1-BF51-FD03-2462324FCB3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51377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4C6C-6518-47C3-987D-FE0507D73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267C80-B48E-630D-ECF2-64AB356E224A}"/>
              </a:ext>
            </a:extLst>
          </p:cNvPr>
          <p:cNvSpPr>
            <a:spLocks noGrp="1"/>
          </p:cNvSpPr>
          <p:nvPr>
            <p:ph idx="10"/>
          </p:nvPr>
        </p:nvSpPr>
        <p:spPr/>
        <p:txBody>
          <a:bodyPr/>
          <a:lstStyle/>
          <a:p>
            <a:r>
              <a:rPr lang="en-US" dirty="0"/>
              <a:t>Before building the models, data must be preprocessed. I started by tokenization because the model must take the inputs tokenized.</a:t>
            </a:r>
          </a:p>
          <a:p>
            <a:r>
              <a:rPr lang="en-US" dirty="0"/>
              <a:t>After that, I applied lemmatization which returns words to their root form. </a:t>
            </a:r>
          </a:p>
          <a:p>
            <a:r>
              <a:rPr lang="en-US" dirty="0"/>
              <a:t>Next, I removed stop word.</a:t>
            </a:r>
          </a:p>
          <a:p>
            <a:r>
              <a:rPr lang="en-US" dirty="0"/>
              <a:t>Then, I removed punctuation.</a:t>
            </a:r>
          </a:p>
          <a:p>
            <a:r>
              <a:rPr lang="en-US" dirty="0"/>
              <a:t>Finally, I created a method that will return the POS tags for each tokenized word.</a:t>
            </a:r>
          </a:p>
        </p:txBody>
      </p:sp>
    </p:spTree>
    <p:extLst>
      <p:ext uri="{BB962C8B-B14F-4D97-AF65-F5344CB8AC3E}">
        <p14:creationId xmlns:p14="http://schemas.microsoft.com/office/powerpoint/2010/main" val="172798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777325" y="432099"/>
            <a:ext cx="6677037" cy="2996901"/>
          </a:xfrm>
        </p:spPr>
        <p:txBody>
          <a:bodyPr anchor="b">
            <a:normAutofit/>
          </a:bodyPr>
          <a:lstStyle/>
          <a:p>
            <a:r>
              <a:rPr lang="en-US" sz="7200" dirty="0"/>
              <a:t>Milestone 2</a:t>
            </a:r>
          </a:p>
        </p:txBody>
      </p:sp>
      <p:sp>
        <p:nvSpPr>
          <p:cNvPr id="3" name="Content Placeholder 2">
            <a:extLst>
              <a:ext uri="{FF2B5EF4-FFF2-40B4-BE49-F238E27FC236}">
                <a16:creationId xmlns:a16="http://schemas.microsoft.com/office/drawing/2014/main" id="{B70AE347-9EB1-BF51-FD03-2462324FCB3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89820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Architecture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dirty="0"/>
              <a:t>1) Embedding layer</a:t>
            </a:r>
          </a:p>
          <a:p>
            <a:r>
              <a:rPr lang="en-US" dirty="0"/>
              <a:t>Takes 3 parameters: The first parameter is input dimensionality, which represents the length of my vocabulary. </a:t>
            </a:r>
          </a:p>
          <a:p>
            <a:r>
              <a:rPr lang="en-US" dirty="0"/>
              <a:t>The second parameter is the output dimensionality, which represents the dimension of the dense embedding vectors. </a:t>
            </a:r>
          </a:p>
          <a:p>
            <a:r>
              <a:rPr lang="en-US" dirty="0"/>
              <a:t>The last one is the input length, which represents the length of input sequences (the number of words in each sequence),which is 59 in my project.</a:t>
            </a:r>
          </a:p>
        </p:txBody>
      </p:sp>
    </p:spTree>
    <p:extLst>
      <p:ext uri="{BB962C8B-B14F-4D97-AF65-F5344CB8AC3E}">
        <p14:creationId xmlns:p14="http://schemas.microsoft.com/office/powerpoint/2010/main" val="194486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Architecture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dirty="0"/>
              <a:t>2) BI-LSTM layer</a:t>
            </a:r>
          </a:p>
          <a:p>
            <a:r>
              <a:rPr lang="en-US" dirty="0"/>
              <a:t>processes the sequence data in both forward and backward directions.</a:t>
            </a:r>
          </a:p>
          <a:p>
            <a:r>
              <a:rPr lang="en-US" dirty="0"/>
              <a:t>The Bi-LSTM layer takes as a parameter the number of LSTM units (64) which determines the output dimensionality of the LSTM</a:t>
            </a:r>
          </a:p>
          <a:p>
            <a:r>
              <a:rPr lang="en-US" dirty="0"/>
              <a:t>A Bidirectional LSTM runs two LSTMs on the input sequence: one from the start to the end (forward LSTM) and another from the end to the start (backward LSTM).T</a:t>
            </a:r>
          </a:p>
          <a:p>
            <a:r>
              <a:rPr lang="en-US" dirty="0"/>
              <a:t>he outputs of these two LSTMs are concatenated at each time step, providing the model with information from both past and future contexts for each point in the sequence</a:t>
            </a:r>
          </a:p>
        </p:txBody>
      </p:sp>
    </p:spTree>
    <p:extLst>
      <p:ext uri="{BB962C8B-B14F-4D97-AF65-F5344CB8AC3E}">
        <p14:creationId xmlns:p14="http://schemas.microsoft.com/office/powerpoint/2010/main" val="346464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DEA3-F161-C24A-7C94-3CEF4249F56B}"/>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0BF6B8D7-DF95-A6AA-00BF-8ABC72839F5A}"/>
              </a:ext>
            </a:extLst>
          </p:cNvPr>
          <p:cNvSpPr>
            <a:spLocks noGrp="1"/>
          </p:cNvSpPr>
          <p:nvPr>
            <p:ph idx="10"/>
          </p:nvPr>
        </p:nvSpPr>
        <p:spPr/>
        <p:txBody>
          <a:bodyPr/>
          <a:lstStyle/>
          <a:p>
            <a:r>
              <a:rPr lang="en-US" dirty="0"/>
              <a:t>3) Dense layer</a:t>
            </a:r>
          </a:p>
          <a:p>
            <a:r>
              <a:rPr lang="en-US" dirty="0"/>
              <a:t>It takes the output from the LSTM layer and produces a probability distribution over the (tags) for each time step in the sequence.</a:t>
            </a:r>
          </a:p>
          <a:p>
            <a:r>
              <a:rPr lang="en-US" dirty="0"/>
              <a:t>The first parameter that this layer takes is the number of tags which is 17 in my dataset.</a:t>
            </a:r>
          </a:p>
          <a:p>
            <a:r>
              <a:rPr lang="en-US" dirty="0"/>
              <a:t>The next parameter is the activation function which is </a:t>
            </a:r>
            <a:r>
              <a:rPr lang="en-US" dirty="0" err="1"/>
              <a:t>softmax</a:t>
            </a:r>
            <a:r>
              <a:rPr lang="en-US" dirty="0"/>
              <a:t>.  The </a:t>
            </a:r>
            <a:r>
              <a:rPr lang="en-US" dirty="0" err="1"/>
              <a:t>softmax</a:t>
            </a:r>
            <a:r>
              <a:rPr lang="en-US" dirty="0"/>
              <a:t> activation function converts the raw output scores (logits) from the Dense layer into probabilities.</a:t>
            </a:r>
          </a:p>
          <a:p>
            <a:r>
              <a:rPr lang="en-US" dirty="0"/>
              <a:t>Finally, </a:t>
            </a:r>
            <a:r>
              <a:rPr lang="en-US" dirty="0" err="1"/>
              <a:t>i</a:t>
            </a:r>
            <a:r>
              <a:rPr lang="en-US" dirty="0"/>
              <a:t> compiled the model using "Adam" optimizer, and used the "sparse categorical </a:t>
            </a:r>
            <a:r>
              <a:rPr lang="en-US" dirty="0" err="1"/>
              <a:t>crossentropy</a:t>
            </a:r>
            <a:r>
              <a:rPr lang="en-US" dirty="0"/>
              <a:t>" loss function.</a:t>
            </a:r>
          </a:p>
        </p:txBody>
      </p:sp>
    </p:spTree>
    <p:extLst>
      <p:ext uri="{BB962C8B-B14F-4D97-AF65-F5344CB8AC3E}">
        <p14:creationId xmlns:p14="http://schemas.microsoft.com/office/powerpoint/2010/main" val="294023389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{153F1D7B-35D0-4D5D-A059-4A90C71B6842}tf11158769_win32</Template>
  <TotalTime>296</TotalTime>
  <Words>1630</Words>
  <Application>Microsoft Office PowerPoint</Application>
  <PresentationFormat>Widescreen</PresentationFormat>
  <Paragraphs>134</Paragraphs>
  <Slides>29</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Avenir Next LT Pro</vt:lpstr>
      <vt:lpstr>Calibri</vt:lpstr>
      <vt:lpstr>Courier New</vt:lpstr>
      <vt:lpstr>Goudy Old Style</vt:lpstr>
      <vt:lpstr>Söhne</vt:lpstr>
      <vt:lpstr>Wingdings</vt:lpstr>
      <vt:lpstr>FrostyVTI</vt:lpstr>
      <vt:lpstr>POS tagging</vt:lpstr>
      <vt:lpstr>Data Cleaning</vt:lpstr>
      <vt:lpstr>PowerPoint Presentation</vt:lpstr>
      <vt:lpstr>Data preprocessing</vt:lpstr>
      <vt:lpstr>PowerPoint Presentation</vt:lpstr>
      <vt:lpstr>Milestone 2</vt:lpstr>
      <vt:lpstr>Architecture</vt:lpstr>
      <vt:lpstr>Architecture</vt:lpstr>
      <vt:lpstr>Architecture</vt:lpstr>
      <vt:lpstr>Advantages </vt:lpstr>
      <vt:lpstr>Advantages </vt:lpstr>
      <vt:lpstr>Limitations</vt:lpstr>
      <vt:lpstr>Training and evaluation results</vt:lpstr>
      <vt:lpstr>Milestone 3</vt:lpstr>
      <vt:lpstr>Architecture</vt:lpstr>
      <vt:lpstr>Architecture</vt:lpstr>
      <vt:lpstr>Architecture</vt:lpstr>
      <vt:lpstr>Advantages </vt:lpstr>
      <vt:lpstr>Limitations </vt:lpstr>
      <vt:lpstr>Training evaluation and results </vt:lpstr>
      <vt:lpstr>Discussion and Findings </vt:lpstr>
      <vt:lpstr>Difference in preprocessing of the input between MS2 and MS3</vt:lpstr>
      <vt:lpstr>Milestone 2</vt:lpstr>
      <vt:lpstr>Milestone 3</vt:lpstr>
      <vt:lpstr>Reasons for Choosing TinyBERT</vt:lpstr>
      <vt:lpstr>PowerPoint Presentation</vt:lpstr>
      <vt:lpstr>The post-processing for the output for MS2 and MS3</vt:lpstr>
      <vt:lpstr>Milestone 2       Milestone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Ahmed Bahaa</dc:creator>
  <cp:lastModifiedBy>Ahmed Bahaa</cp:lastModifiedBy>
  <cp:revision>8</cp:revision>
  <dcterms:created xsi:type="dcterms:W3CDTF">2024-05-19T12:48:58Z</dcterms:created>
  <dcterms:modified xsi:type="dcterms:W3CDTF">2024-05-19T17:45:36Z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