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86" r:id="rId8"/>
    <p:sldId id="287" r:id="rId9"/>
    <p:sldId id="289" r:id="rId10"/>
    <p:sldId id="288" r:id="rId11"/>
    <p:sldId id="280" r:id="rId12"/>
    <p:sldId id="281" r:id="rId13"/>
    <p:sldId id="282" r:id="rId14"/>
    <p:sldId id="283" r:id="rId15"/>
    <p:sldId id="28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4EF2BE-DDF4-402E-8DC0-03E196E803B0}">
          <p14:sldIdLst>
            <p14:sldId id="256"/>
            <p14:sldId id="257"/>
            <p14:sldId id="258"/>
            <p14:sldId id="286"/>
            <p14:sldId id="287"/>
            <p14:sldId id="289"/>
            <p14:sldId id="288"/>
            <p14:sldId id="280"/>
            <p14:sldId id="281"/>
            <p14:sldId id="282"/>
          </p14:sldIdLst>
        </p14:section>
        <p14:section name="Untitled Section" id="{5BEF4F6C-4605-4032-A590-D51BBA2F400E}">
          <p14:sldIdLst>
            <p14:sldId id="283"/>
            <p14:sldId id="28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7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5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6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9" y="3329790"/>
            <a:ext cx="5750082" cy="3200400"/>
          </a:xfrm>
        </p:spPr>
        <p:txBody>
          <a:bodyPr anchor="ctr"/>
          <a:lstStyle/>
          <a:p>
            <a:r>
              <a:rPr lang="en-US" dirty="0"/>
              <a:t>Email spam detector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Summary Timeline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690205"/>
            <a:ext cx="4754880" cy="855099"/>
          </a:xfrm>
        </p:spPr>
        <p:txBody>
          <a:bodyPr>
            <a:normAutofit/>
          </a:bodyPr>
          <a:lstStyle/>
          <a:p>
            <a:r>
              <a:rPr lang="en-US" sz="2400" dirty="0"/>
              <a:t>Timeline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10850880" cy="2907164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1-2: Data Collection and Initial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3-4: System Development and Interface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5-6: Integration and Extensive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7: Refinement and Optimization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8-9: Documentation and Deployment 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67076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Model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233B78E1-1224-2A0A-BB7A-EFAF7649142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254307668"/>
              </p:ext>
            </p:extLst>
          </p:nvPr>
        </p:nvGraphicFramePr>
        <p:xfrm>
          <a:off x="3813340" y="177902"/>
          <a:ext cx="7861302" cy="6661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0217">
                  <a:extLst>
                    <a:ext uri="{9D8B030D-6E8A-4147-A177-3AD203B41FA5}">
                      <a16:colId xmlns:a16="http://schemas.microsoft.com/office/drawing/2014/main" val="1334156311"/>
                    </a:ext>
                  </a:extLst>
                </a:gridCol>
                <a:gridCol w="1310217">
                  <a:extLst>
                    <a:ext uri="{9D8B030D-6E8A-4147-A177-3AD203B41FA5}">
                      <a16:colId xmlns:a16="http://schemas.microsoft.com/office/drawing/2014/main" val="1775932171"/>
                    </a:ext>
                  </a:extLst>
                </a:gridCol>
                <a:gridCol w="1298521">
                  <a:extLst>
                    <a:ext uri="{9D8B030D-6E8A-4147-A177-3AD203B41FA5}">
                      <a16:colId xmlns:a16="http://schemas.microsoft.com/office/drawing/2014/main" val="750224673"/>
                    </a:ext>
                  </a:extLst>
                </a:gridCol>
                <a:gridCol w="1321913">
                  <a:extLst>
                    <a:ext uri="{9D8B030D-6E8A-4147-A177-3AD203B41FA5}">
                      <a16:colId xmlns:a16="http://schemas.microsoft.com/office/drawing/2014/main" val="2135693838"/>
                    </a:ext>
                  </a:extLst>
                </a:gridCol>
                <a:gridCol w="1310217">
                  <a:extLst>
                    <a:ext uri="{9D8B030D-6E8A-4147-A177-3AD203B41FA5}">
                      <a16:colId xmlns:a16="http://schemas.microsoft.com/office/drawing/2014/main" val="3880961451"/>
                    </a:ext>
                  </a:extLst>
                </a:gridCol>
                <a:gridCol w="1310217">
                  <a:extLst>
                    <a:ext uri="{9D8B030D-6E8A-4147-A177-3AD203B41FA5}">
                      <a16:colId xmlns:a16="http://schemas.microsoft.com/office/drawing/2014/main" val="160463949"/>
                    </a:ext>
                  </a:extLst>
                </a:gridCol>
              </a:tblGrid>
              <a:tr h="72018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Feature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 (Spam)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Recall (Spam)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 (Spam)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394054"/>
                  </a:ext>
                </a:extLst>
              </a:tr>
              <a:tr h="583144">
                <a:tc>
                  <a:txBody>
                    <a:bodyPr/>
                    <a:lstStyle/>
                    <a:p>
                      <a:r>
                        <a:rPr lang="en-US" sz="16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781965"/>
                  </a:ext>
                </a:extLst>
              </a:tr>
              <a:tr h="583144">
                <a:tc>
                  <a:txBody>
                    <a:bodyPr/>
                    <a:lstStyle/>
                    <a:p>
                      <a:r>
                        <a:rPr lang="en-US" sz="16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88.33%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83.04%%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86.59%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495025"/>
                  </a:ext>
                </a:extLst>
              </a:tr>
              <a:tr h="583144"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91.76%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90.51%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783427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r>
                        <a:rPr lang="en-US" sz="16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620333"/>
                  </a:ext>
                </a:extLst>
              </a:tr>
              <a:tr h="583144">
                <a:tc>
                  <a:txBody>
                    <a:bodyPr/>
                    <a:lstStyle/>
                    <a:p>
                      <a:r>
                        <a:rPr lang="en-US" sz="1600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27489"/>
                  </a:ext>
                </a:extLst>
              </a:tr>
              <a:tr h="583144">
                <a:tc>
                  <a:txBody>
                    <a:bodyPr/>
                    <a:lstStyle/>
                    <a:p>
                      <a:r>
                        <a:rPr lang="en-US" sz="16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04022"/>
                  </a:ext>
                </a:extLst>
              </a:tr>
              <a:tr h="583144">
                <a:tc>
                  <a:txBody>
                    <a:bodyPr/>
                    <a:lstStyle/>
                    <a:p>
                      <a:r>
                        <a:rPr lang="en-US" sz="16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42437"/>
                  </a:ext>
                </a:extLst>
              </a:tr>
              <a:tr h="583144"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90.06%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15884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r>
                        <a:rPr lang="en-US" sz="16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93.92%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89.10%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86440"/>
                  </a:ext>
                </a:extLst>
              </a:tr>
              <a:tr h="583144">
                <a:tc>
                  <a:txBody>
                    <a:bodyPr/>
                    <a:lstStyle/>
                    <a:p>
                      <a:r>
                        <a:rPr lang="en-US" sz="1600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843614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E36CCA1-4832-5045-B920-4446974AC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79" y="2521059"/>
            <a:ext cx="29774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Neural Networks with feature selection achieved the highest overall performance metrics, including a 93.14% accuracy and a 90.63% F1 score for spam classification.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Citations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F923C2-EF0F-A2C3-F950-E78B90F26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4201026" cy="1325563"/>
          </a:xfrm>
        </p:spPr>
        <p:txBody>
          <a:bodyPr/>
          <a:lstStyle/>
          <a:p>
            <a:r>
              <a:rPr lang="en-US" dirty="0"/>
              <a:t>Team 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Topic one</a:t>
            </a:r>
          </a:p>
          <a:p>
            <a:r>
              <a:rPr lang="en-US" dirty="0"/>
              <a:t>Topic two</a:t>
            </a:r>
          </a:p>
          <a:p>
            <a:r>
              <a:rPr lang="en-US" dirty="0"/>
              <a:t>Topic three</a:t>
            </a:r>
          </a:p>
          <a:p>
            <a:r>
              <a:rPr lang="en-US" dirty="0"/>
              <a:t>Topic four</a:t>
            </a:r>
          </a:p>
          <a:p>
            <a:r>
              <a:rPr lang="en-US" dirty="0"/>
              <a:t>Topic five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5" y="-77909"/>
            <a:ext cx="7288282" cy="212117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895" y="3140011"/>
            <a:ext cx="7888705" cy="35231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digital age surging, spam emails have become increasingly prevalent, posing security risks and productivity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for the Project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spam detection systems are essential to protect users and improve email communication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Aim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Machine Learning to enhance the detection and filtering of spam emails using the Spambase dataset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79" y="-549788"/>
            <a:ext cx="7288282" cy="2121177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479" y="2658748"/>
            <a:ext cx="7888705" cy="352318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 ML 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 a robust machine learning model to accurately classify emails as spam or non-spam.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Utilization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Employ the Spambase dataset for training and validation, ensuring comprehensive coverage of potential spam indicators.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 Errors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Aim to significantly reduce false positives and false negatives to enhance user trust and system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Design a user-friendly interface for easy interaction with the spam detection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Evaluation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Assess and benchmark the model's performance against existing spam filters to demonstrate improvements.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0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98" y="-741500"/>
            <a:ext cx="7288282" cy="212117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1098" y="1720560"/>
            <a:ext cx="11350521" cy="48183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Collection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the Spambase dataset from the UCI Machine Learning Repository.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Dataset consists of 4601 instances with 57 features, including word and character frequencies.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Algorithm Selection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Explore various algorithms: Logistic Regression, Decision Trees, Random Forest, SVM, and Neural Networks.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 exploratory data analysis to determine preprocessing needs.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98" y="-741500"/>
            <a:ext cx="7288282" cy="2121177"/>
          </a:xfrm>
        </p:spPr>
        <p:txBody>
          <a:bodyPr/>
          <a:lstStyle/>
          <a:p>
            <a:r>
              <a:rPr lang="en-US" dirty="0"/>
              <a:t>Methodology(cont.)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1098" y="2233907"/>
            <a:ext cx="11350521" cy="48183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System Development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Preprocessing: Clean and normalize data, manage missing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 Engineering: Enhance feature selection to improve model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Training and Evaluation: Use cross-validation techniques to find the optimal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Hyperparameter Tuning: Utilize grid search or random search for tuning.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2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3029-63CF-307E-F24B-4B98D7F7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854587"/>
            <a:ext cx="7288282" cy="2121177"/>
          </a:xfrm>
        </p:spPr>
        <p:txBody>
          <a:bodyPr/>
          <a:lstStyle/>
          <a:p>
            <a:r>
              <a:rPr lang="en-US" dirty="0"/>
              <a:t>Methodology(Cont.)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8934-A381-EE88-1E83-55034C815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1864721"/>
            <a:ext cx="7288212" cy="34070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System Development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Preprocessing: Clean and normalize data, manage missing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 Engineering: Enhance feature selection to improve model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Training and Evaluation: Use cross-validation techniques to find the optimal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Hyperparameter Tuning: Utilize grid search or random search for tuning.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BC860-141A-0619-87A0-6B5763B0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5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Challenges and Future Scope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2106467"/>
          </a:xfrm>
        </p:spPr>
        <p:txBody>
          <a:bodyPr>
            <a:normAutofit/>
          </a:bodyPr>
          <a:lstStyle/>
          <a:p>
            <a:r>
              <a:rPr lang="en-US" dirty="0"/>
              <a:t>Integrating the frontend with flask</a:t>
            </a:r>
          </a:p>
          <a:p>
            <a:r>
              <a:rPr lang="en-US" dirty="0"/>
              <a:t>Model compatibility issues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b="1" dirty="0"/>
              <a:t>Future Scope</a:t>
            </a:r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390846" y="3029504"/>
            <a:ext cx="3943627" cy="3234264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real-time spam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Extending the model to handle multilingual spam emails.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Incorporating user feedback loops to continuously improve the model.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{29CED9D0-C807-4CCA-8214-E2DA4298384B}tf67328976_win32</Template>
  <TotalTime>66</TotalTime>
  <Words>601</Words>
  <Application>Microsoft Office PowerPoint</Application>
  <PresentationFormat>Widescreen</PresentationFormat>
  <Paragraphs>146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Email spam detector</vt:lpstr>
      <vt:lpstr>Team  Motivation</vt:lpstr>
      <vt:lpstr>Introduction</vt:lpstr>
      <vt:lpstr>Objectives</vt:lpstr>
      <vt:lpstr>Methodology</vt:lpstr>
      <vt:lpstr>Methodology(cont.)</vt:lpstr>
      <vt:lpstr>Methodology(Cont.)</vt:lpstr>
      <vt:lpstr>PowerPoint Presentation</vt:lpstr>
      <vt:lpstr>Challenges and Future Scope</vt:lpstr>
      <vt:lpstr>Summary Timeline</vt:lpstr>
      <vt:lpstr>Model Results</vt:lpstr>
      <vt:lpstr>Citations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Abdullah</dc:creator>
  <cp:lastModifiedBy>Ahmad Abdullah</cp:lastModifiedBy>
  <cp:revision>1</cp:revision>
  <dcterms:created xsi:type="dcterms:W3CDTF">2024-06-13T15:55:14Z</dcterms:created>
  <dcterms:modified xsi:type="dcterms:W3CDTF">2024-06-13T17:01:46Z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