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1" y="13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590875"/>
            <a:ext cx="7772400" cy="2200963"/>
          </a:xfrm>
        </p:spPr>
        <p:txBody>
          <a:bodyPr>
            <a:normAutofit/>
          </a:bodyPr>
          <a:lstStyle/>
          <a:p>
            <a:r>
              <a:rPr sz="4800" dirty="0">
                <a:solidFill>
                  <a:schemeClr val="bg1"/>
                </a:solidFill>
              </a:rPr>
              <a:t>NYC Payroll Analysis</a:t>
            </a: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3100" i="1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By: Ahmed </a:t>
            </a:r>
            <a:r>
              <a:rPr lang="en-US" sz="3100" i="1" dirty="0" err="1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Eraki</a:t>
            </a:r>
            <a:endParaRPr sz="3100" i="1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4B887-000D-38B8-FF38-0F246427467A}"/>
              </a:ext>
            </a:extLst>
          </p:cNvPr>
          <p:cNvSpPr txBox="1"/>
          <p:nvPr/>
        </p:nvSpPr>
        <p:spPr>
          <a:xfrm>
            <a:off x="1962539" y="3596773"/>
            <a:ext cx="8378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Content: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Overview of Payroll Administration in NYC</a:t>
            </a:r>
          </a:p>
          <a:p>
            <a:r>
              <a:rPr lang="en-US" sz="2800" dirty="0">
                <a:solidFill>
                  <a:schemeClr val="bg1"/>
                </a:solidFill>
              </a:rPr>
              <a:t>- Key statistics and insights from data analysis</a:t>
            </a:r>
          </a:p>
          <a:p>
            <a:r>
              <a:rPr lang="en-US" sz="2800" dirty="0">
                <a:solidFill>
                  <a:schemeClr val="bg1"/>
                </a:solidFill>
              </a:rPr>
              <a:t>- Focus areas: Employment trends, salaries,    and workforce distribution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970C-4DCC-A772-0C74-AA86BA49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79721"/>
          </a:xfrm>
        </p:spPr>
        <p:txBody>
          <a:bodyPr/>
          <a:lstStyle/>
          <a:p>
            <a:r>
              <a:rPr lang="en-US" b="1" dirty="0"/>
              <a:t>Conclusion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29B4-AB8C-B372-F35D-491851EFD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29613"/>
            <a:ext cx="8229600" cy="5117841"/>
          </a:xfrm>
        </p:spPr>
        <p:txBody>
          <a:bodyPr/>
          <a:lstStyle/>
          <a:p>
            <a:r>
              <a:rPr lang="en-US" b="1" u="sng" dirty="0"/>
              <a:t>Key Takeaways:</a:t>
            </a:r>
          </a:p>
          <a:p>
            <a:r>
              <a:rPr lang="en-US" dirty="0"/>
              <a:t>Emergency &amp; health departments dominate employment.</a:t>
            </a:r>
          </a:p>
          <a:p>
            <a:r>
              <a:rPr lang="en-US" dirty="0"/>
              <a:t>Brooklyn leads in employment concentration.</a:t>
            </a:r>
          </a:p>
          <a:p>
            <a:r>
              <a:rPr lang="en-US" dirty="0"/>
              <a:t>Startup trends show growth but seasonality in new business. Payroll disparities exist, needing further review.</a:t>
            </a:r>
          </a:p>
        </p:txBody>
      </p:sp>
    </p:spTree>
    <p:extLst>
      <p:ext uri="{BB962C8B-B14F-4D97-AF65-F5344CB8AC3E}">
        <p14:creationId xmlns:p14="http://schemas.microsoft.com/office/powerpoint/2010/main" val="197575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890B-FB15-97F7-1DC5-8F854AAF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89052"/>
          </a:xfrm>
        </p:spPr>
        <p:txBody>
          <a:bodyPr/>
          <a:lstStyle/>
          <a:p>
            <a:pPr algn="l"/>
            <a:r>
              <a:rPr lang="en-US" b="1" u="sng" dirty="0"/>
              <a:t>Final Thoughts: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11A-56B1-12BE-D95B-91715A9A9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31642"/>
            <a:ext cx="8229600" cy="4894522"/>
          </a:xfrm>
        </p:spPr>
        <p:txBody>
          <a:bodyPr/>
          <a:lstStyle/>
          <a:p>
            <a:r>
              <a:rPr lang="en-US" dirty="0"/>
              <a:t>Review payroll discrepancies to ensure fair pay distribution.</a:t>
            </a:r>
          </a:p>
          <a:p>
            <a:r>
              <a:rPr lang="en-US" dirty="0"/>
              <a:t>Investigate workload vs salary balance in key roles.</a:t>
            </a:r>
          </a:p>
          <a:p>
            <a:r>
              <a:rPr lang="en-US" dirty="0"/>
              <a:t>Encourage job opportunities in lower employment boroughs.</a:t>
            </a:r>
          </a:p>
          <a:p>
            <a:r>
              <a:rPr lang="en-US" dirty="0"/>
              <a:t>Monitor startup trends to support new businesses.</a:t>
            </a:r>
          </a:p>
        </p:txBody>
      </p:sp>
    </p:spTree>
    <p:extLst>
      <p:ext uri="{BB962C8B-B14F-4D97-AF65-F5344CB8AC3E}">
        <p14:creationId xmlns:p14="http://schemas.microsoft.com/office/powerpoint/2010/main" val="3558720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175F-AC74-967F-44A2-57C3840E9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559634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b="1" dirty="0">
                <a:latin typeface="Andalus" panose="02020603050405020304" pitchFamily="18" charset="-78"/>
                <a:cs typeface="Andalus" panose="02020603050405020304" pitchFamily="18" charset="-78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64875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14478810-a2314b9a-76b9-45dd-9599-c5df0d76526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398" y="274638"/>
            <a:ext cx="7571205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C5FF1C-3981-9263-E09E-B2994CD06F94}"/>
              </a:ext>
            </a:extLst>
          </p:cNvPr>
          <p:cNvSpPr txBox="1"/>
          <p:nvPr/>
        </p:nvSpPr>
        <p:spPr>
          <a:xfrm>
            <a:off x="1903929" y="4454752"/>
            <a:ext cx="780972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Key Insights:</a:t>
            </a:r>
          </a:p>
          <a:p>
            <a:r>
              <a:rPr lang="en-US" dirty="0"/>
              <a:t>- The Office of Emergency Management has the highest number of employees.</a:t>
            </a:r>
          </a:p>
          <a:p>
            <a:r>
              <a:rPr lang="en-US" dirty="0"/>
              <a:t>-Other significant employers: Dept of Health &amp; Mental Hygiene, Dept of Correction, Fire Department.</a:t>
            </a:r>
          </a:p>
          <a:p>
            <a:r>
              <a:rPr lang="en-US" dirty="0"/>
              <a:t>- Lower employment agencies include Finance, Board of Elections, Office of the  Mayor.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14479129-ff85315d-769b-419e-b0c8-62f6a5c5818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853" y="130628"/>
            <a:ext cx="7884366" cy="44600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71DE09-01F6-1059-056C-1ABB64CC8247}"/>
              </a:ext>
            </a:extLst>
          </p:cNvPr>
          <p:cNvSpPr txBox="1"/>
          <p:nvPr/>
        </p:nvSpPr>
        <p:spPr>
          <a:xfrm>
            <a:off x="1887893" y="4752402"/>
            <a:ext cx="80243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Key Insights:</a:t>
            </a:r>
          </a:p>
          <a:p>
            <a:r>
              <a:rPr lang="en-US" sz="2000" dirty="0"/>
              <a:t>- Brooklyn employs the highest number of workers.</a:t>
            </a:r>
          </a:p>
          <a:p>
            <a:r>
              <a:rPr lang="en-US" sz="2000" dirty="0"/>
              <a:t>- Manhattan and Queens also have significant employment figures.</a:t>
            </a:r>
          </a:p>
          <a:p>
            <a:r>
              <a:rPr lang="en-US" sz="2000" dirty="0"/>
              <a:t>- Bronx, Richmond, and Other locations have fewer employees.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14479431-a3c551c1-8927-4138-9037-09d902021c0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76" y="186612"/>
            <a:ext cx="7623110" cy="4627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F48D8A-BE25-A017-6A13-BEC98B88ED9F}"/>
              </a:ext>
            </a:extLst>
          </p:cNvPr>
          <p:cNvSpPr txBox="1"/>
          <p:nvPr/>
        </p:nvSpPr>
        <p:spPr>
          <a:xfrm>
            <a:off x="1738605" y="4814597"/>
            <a:ext cx="82762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 Trends in Startups by Month Key Insights:</a:t>
            </a:r>
          </a:p>
          <a:p>
            <a:r>
              <a:rPr lang="en-US" sz="2000" dirty="0"/>
              <a:t>- The number of startups fluctuates throughout the year.</a:t>
            </a:r>
          </a:p>
          <a:p>
            <a:r>
              <a:rPr lang="en-US" sz="2000" dirty="0"/>
              <a:t>- The highest number of startups occurs in June and July.</a:t>
            </a:r>
          </a:p>
          <a:p>
            <a:r>
              <a:rPr lang="en-US" sz="2000" dirty="0"/>
              <a:t>- The lowest startup activity is observed in December and February.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14479621-a4ca4767-0c42-4678-bb2b-2f69f01adcd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747" y="345233"/>
            <a:ext cx="7408506" cy="44693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ED97A2-F776-0FC2-2B8C-BB11D30F20B2}"/>
              </a:ext>
            </a:extLst>
          </p:cNvPr>
          <p:cNvSpPr txBox="1"/>
          <p:nvPr/>
        </p:nvSpPr>
        <p:spPr>
          <a:xfrm>
            <a:off x="1915885" y="4814596"/>
            <a:ext cx="77724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Trends in Startups by Year Key Insights:</a:t>
            </a:r>
          </a:p>
          <a:p>
            <a:r>
              <a:rPr lang="en-US" sz="2000" dirty="0"/>
              <a:t>- A gradual rise in startups from the 1980s to early 2000s.</a:t>
            </a:r>
          </a:p>
          <a:p>
            <a:r>
              <a:rPr lang="en-US" sz="2000" dirty="0"/>
              <a:t>- A significant spike post-2015, indicating a boost in entrepreneurship.</a:t>
            </a:r>
          </a:p>
          <a:p>
            <a:r>
              <a:rPr lang="en-US" sz="2000" dirty="0"/>
              <a:t>- Recent fluctuations in startup growth.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14479880-97b4b56e-8d3e-436e-8551-a62b7127166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87" y="317240"/>
            <a:ext cx="7856375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A75266-8A5F-C881-C39F-7782ABD66865}"/>
              </a:ext>
            </a:extLst>
          </p:cNvPr>
          <p:cNvSpPr txBox="1"/>
          <p:nvPr/>
        </p:nvSpPr>
        <p:spPr>
          <a:xfrm>
            <a:off x="1915886" y="4432040"/>
            <a:ext cx="799633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Key Insights:</a:t>
            </a:r>
          </a:p>
          <a:p>
            <a:r>
              <a:rPr lang="en-US" sz="2000" dirty="0"/>
              <a:t>- Employees like </a:t>
            </a:r>
            <a:r>
              <a:rPr lang="en-US" sz="2000" b="1" u="sng" dirty="0"/>
              <a:t>Patrick Pettit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u="sng" dirty="0"/>
              <a:t>Patrick Hallahan</a:t>
            </a:r>
            <a:r>
              <a:rPr lang="en-US" sz="2000" u="sng" dirty="0"/>
              <a:t> </a:t>
            </a:r>
            <a:r>
              <a:rPr lang="en-US" sz="2000" dirty="0"/>
              <a:t>are among the top earners.</a:t>
            </a:r>
          </a:p>
          <a:p>
            <a:r>
              <a:rPr lang="en-US" sz="2000" dirty="0"/>
              <a:t>- Most high-paid employees hold engineering-related positions.</a:t>
            </a:r>
          </a:p>
          <a:p>
            <a:r>
              <a:rPr lang="en-US" sz="2000" dirty="0"/>
              <a:t>- Plumbers and Electricians also earn high salaries.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14480025-e8bb9321-8ba1-4742-be86-c2a776d4f08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90" y="242596"/>
            <a:ext cx="8294913" cy="40214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4B8218-C95F-384D-76EA-8635C809CECF}"/>
              </a:ext>
            </a:extLst>
          </p:cNvPr>
          <p:cNvSpPr txBox="1"/>
          <p:nvPr/>
        </p:nvSpPr>
        <p:spPr>
          <a:xfrm>
            <a:off x="1794589" y="4584080"/>
            <a:ext cx="79496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Key Insights:</a:t>
            </a:r>
          </a:p>
          <a:p>
            <a:r>
              <a:rPr lang="en-US" sz="2000" dirty="0"/>
              <a:t>- Surprisingly, some officials have negative earnings (possible deductions or reporting errors).</a:t>
            </a:r>
          </a:p>
          <a:p>
            <a:r>
              <a:rPr lang="en-US" sz="2000" dirty="0"/>
              <a:t>- Roles such as City Medical Examiner and Emergency Preparedness Manager are among the lowest-paid.</a:t>
            </a:r>
          </a:p>
          <a:p>
            <a:r>
              <a:rPr lang="en-US" sz="2000" dirty="0"/>
              <a:t>- Possible payroll inefficiencies need further investigation.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61060"/>
          </a:xfrm>
        </p:spPr>
        <p:txBody>
          <a:bodyPr>
            <a:normAutofit/>
          </a:bodyPr>
          <a:lstStyle/>
          <a:p>
            <a:r>
              <a:rPr sz="3600" dirty="0"/>
              <a:t>Relation of Paid Jobs an Recorded Hours</a:t>
            </a:r>
          </a:p>
        </p:txBody>
      </p:sp>
      <p:pic>
        <p:nvPicPr>
          <p:cNvPr id="3" name="Picture 2" descr="414480355-3aa4b1ac-7f10-4b82-b851-bef867d9bdb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902" y="1035698"/>
            <a:ext cx="8014996" cy="55476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581B6F-FD7D-ED2A-0CA1-D4C6D76AEB2C}"/>
              </a:ext>
            </a:extLst>
          </p:cNvPr>
          <p:cNvSpPr txBox="1"/>
          <p:nvPr/>
        </p:nvSpPr>
        <p:spPr>
          <a:xfrm>
            <a:off x="2158482" y="635570"/>
            <a:ext cx="7996334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Relationship Between Salaries and Working Hours</a:t>
            </a:r>
          </a:p>
          <a:p>
            <a:pPr algn="ctr"/>
            <a:endParaRPr lang="en-US" sz="2800" b="1" dirty="0"/>
          </a:p>
          <a:p>
            <a:r>
              <a:rPr lang="en-US" sz="2400" b="1" u="sng" dirty="0"/>
              <a:t>Key Insights:</a:t>
            </a:r>
          </a:p>
          <a:p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sz="2400" dirty="0"/>
              <a:t>Employees with higher working hours tend to have higher salaries.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A few exceptions exist where some roles have disproportionately high pay with lower recorded hours.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dirty="0"/>
              <a:t>-  Further investigation is required for pay-to-hour discrepancies.</a:t>
            </a:r>
          </a:p>
        </p:txBody>
      </p:sp>
    </p:spTree>
    <p:extLst>
      <p:ext uri="{BB962C8B-B14F-4D97-AF65-F5344CB8AC3E}">
        <p14:creationId xmlns:p14="http://schemas.microsoft.com/office/powerpoint/2010/main" val="232636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408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Andalus</vt:lpstr>
      <vt:lpstr>Arial</vt:lpstr>
      <vt:lpstr>Calibri</vt:lpstr>
      <vt:lpstr>Office Theme</vt:lpstr>
      <vt:lpstr>NYC Payroll Analysis  By: Ahmed Eraki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 of Paid Jobs an Recorded Hours</vt:lpstr>
      <vt:lpstr>PowerPoint Presentation</vt:lpstr>
      <vt:lpstr>Conclusion &amp; Recommendations</vt:lpstr>
      <vt:lpstr>Final Thoughts:</vt:lpstr>
      <vt:lpstr>Thanks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Ahmed</cp:lastModifiedBy>
  <cp:revision>3</cp:revision>
  <dcterms:created xsi:type="dcterms:W3CDTF">2013-01-27T09:14:16Z</dcterms:created>
  <dcterms:modified xsi:type="dcterms:W3CDTF">2025-02-19T15:22:20Z</dcterms:modified>
  <cp:category/>
</cp:coreProperties>
</file>