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6" r:id="rId9"/>
    <p:sldId id="267" r:id="rId10"/>
    <p:sldId id="263" r:id="rId11"/>
    <p:sldId id="264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8D57-95ED-4967-9902-087037D3037D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8FA2-9C8A-4A05-B114-8192DD7C989F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8D57-95ED-4967-9902-087037D3037D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8FA2-9C8A-4A05-B114-8192DD7C98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8D57-95ED-4967-9902-087037D3037D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8FA2-9C8A-4A05-B114-8192DD7C98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8D57-95ED-4967-9902-087037D3037D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8FA2-9C8A-4A05-B114-8192DD7C98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8D57-95ED-4967-9902-087037D3037D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8FA2-9C8A-4A05-B114-8192DD7C98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8D57-95ED-4967-9902-087037D3037D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8FA2-9C8A-4A05-B114-8192DD7C98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8D57-95ED-4967-9902-087037D3037D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8FA2-9C8A-4A05-B114-8192DD7C98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8D57-95ED-4967-9902-087037D3037D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8FA2-9C8A-4A05-B114-8192DD7C98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8D57-95ED-4967-9902-087037D3037D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8FA2-9C8A-4A05-B114-8192DD7C98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8D57-95ED-4967-9902-087037D3037D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8FA2-9C8A-4A05-B114-8192DD7C989F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8D57-95ED-4967-9902-087037D3037D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8FA2-9C8A-4A05-B114-8192DD7C989F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0AC8D57-95ED-4967-9902-087037D3037D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63C8FA2-9C8A-4A05-B114-8192DD7C989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sas.com/content/iml/files/2013/07/read100datasets2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PlotMe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Interactive Data Visualizing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5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CA" altLang="en-US" dirty="0" smtClean="0"/>
              <a:t>The </a:t>
            </a:r>
            <a:r>
              <a:rPr lang="en-CA" altLang="en-US" dirty="0"/>
              <a:t>app creates an interactive graph to visualize given data sets </a:t>
            </a:r>
            <a:r>
              <a:rPr lang="en-CA" altLang="en-US" dirty="0" smtClean="0"/>
              <a:t>successfully</a:t>
            </a:r>
            <a:endParaRPr lang="en-CA" altLang="en-US" dirty="0"/>
          </a:p>
          <a:p>
            <a:pPr>
              <a:lnSpc>
                <a:spcPct val="80000"/>
              </a:lnSpc>
            </a:pPr>
            <a:r>
              <a:rPr lang="en-CA" altLang="en-US" dirty="0" smtClean="0"/>
              <a:t>Uses </a:t>
            </a:r>
            <a:r>
              <a:rPr lang="en-CA" altLang="en-US" dirty="0"/>
              <a:t>a BST to store and search </a:t>
            </a:r>
            <a:r>
              <a:rPr lang="en-CA" altLang="en-US" dirty="0" smtClean="0"/>
              <a:t>relevant </a:t>
            </a:r>
            <a:r>
              <a:rPr lang="en-CA" altLang="en-US" dirty="0"/>
              <a:t>data, tests to ensure it's a BST by having a method that checks if height is </a:t>
            </a:r>
            <a:r>
              <a:rPr lang="en-CA" altLang="en-US" dirty="0" err="1"/>
              <a:t>Olog</a:t>
            </a:r>
            <a:r>
              <a:rPr lang="en-CA" altLang="en-US" dirty="0"/>
              <a:t>(n)</a:t>
            </a:r>
          </a:p>
          <a:p>
            <a:pPr>
              <a:lnSpc>
                <a:spcPct val="80000"/>
              </a:lnSpc>
            </a:pPr>
            <a:r>
              <a:rPr lang="en-CA" altLang="en-US" dirty="0" smtClean="0"/>
              <a:t>Uses </a:t>
            </a:r>
            <a:r>
              <a:rPr lang="en-CA" altLang="en-US" dirty="0"/>
              <a:t>merge sort for large data sets and insertion sort for smaller data sets</a:t>
            </a:r>
          </a:p>
          <a:p>
            <a:pPr>
              <a:lnSpc>
                <a:spcPct val="80000"/>
              </a:lnSpc>
            </a:pPr>
            <a:r>
              <a:rPr lang="en-CA" altLang="en-US" dirty="0" smtClean="0"/>
              <a:t>This </a:t>
            </a:r>
            <a:r>
              <a:rPr lang="en-CA" altLang="en-US" dirty="0"/>
              <a:t>can be tested by sorting sample data and ensuring the data is both correctly sorted and done so efficiently  </a:t>
            </a:r>
          </a:p>
        </p:txBody>
      </p:sp>
    </p:spTree>
    <p:extLst>
      <p:ext uri="{BB962C8B-B14F-4D97-AF65-F5344CB8AC3E}">
        <p14:creationId xmlns:p14="http://schemas.microsoft.com/office/powerpoint/2010/main" val="2120925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CA" altLang="en-US" dirty="0"/>
              <a:t>The goal was to make it easier to analyze data for the user </a:t>
            </a:r>
          </a:p>
          <a:p>
            <a:pPr>
              <a:lnSpc>
                <a:spcPct val="80000"/>
              </a:lnSpc>
            </a:pPr>
            <a:r>
              <a:rPr lang="en-CA" altLang="en-US" dirty="0"/>
              <a:t>To test if it met the client's needs and requirements were met we showed people our sample product </a:t>
            </a:r>
          </a:p>
          <a:p>
            <a:pPr>
              <a:lnSpc>
                <a:spcPct val="80000"/>
              </a:lnSpc>
            </a:pPr>
            <a:r>
              <a:rPr lang="en-CA" altLang="en-US" dirty="0" smtClean="0"/>
              <a:t>They </a:t>
            </a:r>
            <a:r>
              <a:rPr lang="en-CA" altLang="en-US" dirty="0"/>
              <a:t>were able to draw conclusions from it </a:t>
            </a:r>
            <a:r>
              <a:rPr lang="en-CA" altLang="en-US" dirty="0" smtClean="0"/>
              <a:t>effectively</a:t>
            </a:r>
            <a:endParaRPr lang="en-CA" altLang="en-US" dirty="0"/>
          </a:p>
          <a:p>
            <a:pPr>
              <a:lnSpc>
                <a:spcPct val="80000"/>
              </a:lnSpc>
            </a:pPr>
            <a:r>
              <a:rPr lang="en-CA" altLang="en-US" dirty="0"/>
              <a:t>Prototype graph with sample data will be shown next 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58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blogs.sas.com/content/iml/files/2013/07/read100datasets2.png</a:t>
            </a:r>
            <a:endParaRPr lang="en-US" dirty="0" smtClean="0"/>
          </a:p>
          <a:p>
            <a:r>
              <a:rPr lang="en-US" dirty="0"/>
              <a:t>http://www.jasondavies.com/coffee-wheel/</a:t>
            </a:r>
          </a:p>
        </p:txBody>
      </p:sp>
    </p:spTree>
    <p:extLst>
      <p:ext uri="{BB962C8B-B14F-4D97-AF65-F5344CB8AC3E}">
        <p14:creationId xmlns:p14="http://schemas.microsoft.com/office/powerpoint/2010/main" val="233207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data easier to read</a:t>
            </a:r>
          </a:p>
          <a:p>
            <a:r>
              <a:rPr lang="en-US" dirty="0" smtClean="0"/>
              <a:t>Interactive graphs</a:t>
            </a:r>
            <a:endParaRPr lang="en-US" dirty="0"/>
          </a:p>
        </p:txBody>
      </p:sp>
      <p:pic>
        <p:nvPicPr>
          <p:cNvPr id="1026" name="Picture 2" descr="http://blogs.sas.com/content/iml/files/2013/07/read100dataset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"/>
            <a:ext cx="3905250" cy="26289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6600"/>
            <a:ext cx="2695239" cy="3009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276600"/>
            <a:ext cx="3009524" cy="3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Domain: Businesses, Schools, Individuals, etc.</a:t>
            </a:r>
          </a:p>
          <a:p>
            <a:r>
              <a:rPr lang="en-US" dirty="0" smtClean="0"/>
              <a:t>Easy accessibility (web-based application)</a:t>
            </a:r>
          </a:p>
          <a:p>
            <a:r>
              <a:rPr lang="en-US" dirty="0" smtClean="0"/>
              <a:t>Fast and precise</a:t>
            </a:r>
          </a:p>
          <a:p>
            <a:r>
              <a:rPr lang="en-US" dirty="0" smtClean="0"/>
              <a:t>Doable in two weeks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88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world applications</a:t>
            </a:r>
          </a:p>
          <a:p>
            <a:r>
              <a:rPr lang="en-US" dirty="0" smtClean="0"/>
              <a:t>Personal experience</a:t>
            </a:r>
          </a:p>
          <a:p>
            <a:pPr lvl="1"/>
            <a:r>
              <a:rPr lang="en-US" dirty="0" smtClean="0"/>
              <a:t>Had to use excel to graph usage data for my application</a:t>
            </a:r>
          </a:p>
          <a:p>
            <a:pPr lvl="1"/>
            <a:r>
              <a:rPr lang="en-US" dirty="0" smtClean="0"/>
              <a:t>Very tedious and inefficient</a:t>
            </a:r>
            <a:endParaRPr lang="en-US" dirty="0"/>
          </a:p>
        </p:txBody>
      </p:sp>
      <p:pic>
        <p:nvPicPr>
          <p:cNvPr id="3076" name="Picture 4" descr="http://upload.wikimedia.org/wikipedia/commons/thumb/e/ef/Thumbs_up_font_awesome.svg/200px-Thumbs_up_font_awesom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581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9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the MVC design (Spring)</a:t>
            </a:r>
          </a:p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User can upload file from their system</a:t>
            </a:r>
          </a:p>
          <a:p>
            <a:pPr lvl="1"/>
            <a:r>
              <a:rPr lang="en-US" dirty="0" smtClean="0"/>
              <a:t>User can choose </a:t>
            </a:r>
            <a:r>
              <a:rPr lang="en-US" dirty="0"/>
              <a:t>independent/dependent variables and graph 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Appropriate graph (as chosen by user) with appropriate variables</a:t>
            </a:r>
          </a:p>
          <a:p>
            <a:pPr lvl="1"/>
            <a:r>
              <a:rPr lang="en-US" dirty="0" smtClean="0"/>
              <a:t>User can interact with the graph (e.g. zoom in)</a:t>
            </a:r>
          </a:p>
          <a:p>
            <a:pPr lvl="1"/>
            <a:r>
              <a:rPr lang="en-US" dirty="0" smtClean="0"/>
              <a:t>Ability to change the type of graph</a:t>
            </a:r>
          </a:p>
          <a:p>
            <a:pPr lvl="1"/>
            <a:r>
              <a:rPr lang="en-US" dirty="0" smtClean="0"/>
              <a:t>Ability to change independent/dependent variables</a:t>
            </a:r>
            <a:endParaRPr lang="en-US" dirty="0"/>
          </a:p>
        </p:txBody>
      </p:sp>
      <p:pic>
        <p:nvPicPr>
          <p:cNvPr id="2050" name="Picture 2" descr="http://www.mathsisfun.com/data/images/bar-graph-frui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191000"/>
            <a:ext cx="238125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754" y="304800"/>
            <a:ext cx="26955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 compatibility with JS, CSS3, HTML5</a:t>
            </a:r>
          </a:p>
          <a:p>
            <a:r>
              <a:rPr lang="en-US" dirty="0" smtClean="0"/>
              <a:t>Internet connection</a:t>
            </a:r>
          </a:p>
          <a:p>
            <a:r>
              <a:rPr lang="en-US" dirty="0" smtClean="0"/>
              <a:t>Input</a:t>
            </a:r>
            <a:endParaRPr lang="en-US" dirty="0"/>
          </a:p>
          <a:p>
            <a:pPr lvl="1"/>
            <a:r>
              <a:rPr lang="en-US" dirty="0"/>
              <a:t>CSV file; at least two columns</a:t>
            </a:r>
          </a:p>
          <a:p>
            <a:pPr lvl="1"/>
            <a:r>
              <a:rPr lang="en-US" dirty="0"/>
              <a:t>Headings in first </a:t>
            </a:r>
            <a:r>
              <a:rPr lang="en-US" dirty="0" smtClean="0"/>
              <a:t>row (or column)</a:t>
            </a:r>
          </a:p>
          <a:p>
            <a:pPr lvl="1"/>
            <a:r>
              <a:rPr lang="en-US" dirty="0" smtClean="0"/>
              <a:t>Contains “</a:t>
            </a:r>
            <a:r>
              <a:rPr lang="en-US" dirty="0" err="1" smtClean="0"/>
              <a:t>graphable</a:t>
            </a:r>
            <a:r>
              <a:rPr lang="en-US" dirty="0" smtClean="0"/>
              <a:t>” data (independent/dependent columns)</a:t>
            </a:r>
            <a:endParaRPr lang="en-US" dirty="0"/>
          </a:p>
          <a:p>
            <a:r>
              <a:rPr lang="en-US" dirty="0" smtClean="0"/>
              <a:t>Output</a:t>
            </a:r>
            <a:endParaRPr lang="en-US" dirty="0"/>
          </a:p>
          <a:p>
            <a:pPr lvl="1"/>
            <a:r>
              <a:rPr lang="en-US" dirty="0" smtClean="0"/>
              <a:t>Visually appealing graph </a:t>
            </a:r>
            <a:r>
              <a:rPr lang="en-US" dirty="0"/>
              <a:t>with appropriate </a:t>
            </a:r>
            <a:r>
              <a:rPr lang="en-US" dirty="0" smtClean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Sorting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Input</a:t>
            </a:r>
            <a:r>
              <a:rPr lang="en-US" dirty="0"/>
              <a:t>: dataset(Olympic dataset), Category (trophies) </a:t>
            </a:r>
          </a:p>
          <a:p>
            <a:r>
              <a:rPr lang="en-US" b="1" dirty="0"/>
              <a:t>Output</a:t>
            </a:r>
            <a:r>
              <a:rPr lang="en-US" dirty="0"/>
              <a:t>: Choose graph with a unique distribution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Graph will get the min, median, and all the quartile information</a:t>
            </a:r>
          </a:p>
          <a:p>
            <a:pPr lvl="1"/>
            <a:r>
              <a:rPr lang="en-US" dirty="0"/>
              <a:t>Sort it between all the graphs</a:t>
            </a:r>
          </a:p>
          <a:p>
            <a:pPr lvl="1"/>
            <a:r>
              <a:rPr lang="en-US" dirty="0"/>
              <a:t>Find the value’s IQR values added together</a:t>
            </a:r>
          </a:p>
          <a:p>
            <a:pPr lvl="1"/>
            <a:r>
              <a:rPr lang="en-US" dirty="0"/>
              <a:t>Choose the graph with the highest IQR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1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Sorting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Sorts an array using </a:t>
            </a:r>
            <a:r>
              <a:rPr lang="en-US" dirty="0" err="1"/>
              <a:t>mergesort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when the array gets divided into a size </a:t>
            </a:r>
            <a:r>
              <a:rPr lang="en-US" dirty="0" err="1"/>
              <a:t>size</a:t>
            </a:r>
            <a:r>
              <a:rPr lang="en-US" dirty="0"/>
              <a:t> it sorts using insertion sort</a:t>
            </a:r>
          </a:p>
          <a:p>
            <a:endParaRPr lang="en-US" dirty="0"/>
          </a:p>
          <a:p>
            <a:r>
              <a:rPr lang="en-US" dirty="0"/>
              <a:t>We found 15 to be the size to start using insertion sort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Search </a:t>
            </a:r>
          </a:p>
          <a:p>
            <a:pPr lvl="1"/>
            <a:r>
              <a:rPr lang="en-US" dirty="0"/>
              <a:t>Input: </a:t>
            </a:r>
          </a:p>
          <a:p>
            <a:pPr lvl="2"/>
            <a:r>
              <a:rPr lang="en-US" dirty="0"/>
              <a:t>Category(Countries: Canada), Dataset(Olympic dataset)</a:t>
            </a:r>
          </a:p>
          <a:p>
            <a:pPr lvl="1"/>
            <a:r>
              <a:rPr lang="en-US" dirty="0"/>
              <a:t>Output: </a:t>
            </a:r>
          </a:p>
          <a:p>
            <a:pPr lvl="2"/>
            <a:r>
              <a:rPr lang="en-US" dirty="0"/>
              <a:t>graph of data in that category</a:t>
            </a:r>
          </a:p>
          <a:p>
            <a:pPr lvl="2"/>
            <a:r>
              <a:rPr lang="en-US" dirty="0"/>
              <a:t>Example: histogram of trophies given in Canada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Using a binary search tree that allows multiple keys. </a:t>
            </a:r>
          </a:p>
          <a:p>
            <a:pPr lvl="1"/>
            <a:r>
              <a:rPr lang="en-US" dirty="0"/>
              <a:t>We can also put the values such as min, max, and IQR in the BST to make previous process faster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55411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391</TotalTime>
  <Words>450</Words>
  <Application>Microsoft Office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Thatch</vt:lpstr>
      <vt:lpstr>PlotMe</vt:lpstr>
      <vt:lpstr>Main Goal</vt:lpstr>
      <vt:lpstr>Scope</vt:lpstr>
      <vt:lpstr>Motivation</vt:lpstr>
      <vt:lpstr>Functional Requirements</vt:lpstr>
      <vt:lpstr>Non-Functional Requirements</vt:lpstr>
      <vt:lpstr>Optimal Sorting Algorithm</vt:lpstr>
      <vt:lpstr>Optimal Sorting (Cont…)</vt:lpstr>
      <vt:lpstr>Binary Search Tree</vt:lpstr>
      <vt:lpstr>Verification</vt:lpstr>
      <vt:lpstr>Validation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PlotMe</dc:title>
  <dc:creator>Saim</dc:creator>
  <cp:lastModifiedBy>Saim</cp:lastModifiedBy>
  <cp:revision>14</cp:revision>
  <dcterms:created xsi:type="dcterms:W3CDTF">2015-04-05T20:00:18Z</dcterms:created>
  <dcterms:modified xsi:type="dcterms:W3CDTF">2015-04-06T02:31:28Z</dcterms:modified>
</cp:coreProperties>
</file>