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0" r:id="rId5"/>
    <p:sldId id="259" r:id="rId6"/>
    <p:sldId id="321" r:id="rId7"/>
    <p:sldId id="322" r:id="rId8"/>
    <p:sldId id="323" r:id="rId9"/>
    <p:sldId id="324" r:id="rId10"/>
    <p:sldId id="325" r:id="rId11"/>
    <p:sldId id="327" r:id="rId12"/>
    <p:sldId id="328" r:id="rId13"/>
    <p:sldId id="329" r:id="rId14"/>
    <p:sldId id="330" r:id="rId15"/>
    <p:sldId id="260" r:id="rId16"/>
    <p:sldId id="331" r:id="rId17"/>
    <p:sldId id="332" r:id="rId18"/>
    <p:sldId id="333" r:id="rId19"/>
    <p:sldId id="261"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50" r:id="rId35"/>
    <p:sldId id="355" r:id="rId36"/>
    <p:sldId id="356" r:id="rId37"/>
    <p:sldId id="351" r:id="rId38"/>
    <p:sldId id="354" r:id="rId39"/>
    <p:sldId id="352" r:id="rId40"/>
    <p:sldId id="353" r:id="rId41"/>
    <p:sldId id="349" r:id="rId42"/>
    <p:sldId id="264" r:id="rId43"/>
    <p:sldId id="34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1" d="100"/>
          <a:sy n="81"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8T15:13:31.007"/>
    </inkml:context>
    <inkml:brush xml:id="br0">
      <inkml:brushProperty name="width" value="0.035" units="cm"/>
      <inkml:brushProperty name="height" value="0.035" units="cm"/>
      <inkml:brushProperty name="color" value="#E71224"/>
    </inkml:brush>
  </inkml:definitions>
  <inkml:trace contextRef="#ctx0" brushRef="#br0">1 251 24575,'9'11'0,"-2"1"0,0 1 0,1 0 0,-3 0 0,1 2 0,0-2 0,-2 2 0,5 23 0,12 32 0,84 247 0,-50-206-1365,-49-93-5461</inkml:trace>
  <inkml:trace contextRef="#ctx0" brushRef="#br0" timeOffset="1">476 45 24575,'3'9'0,"0"1"0,0-1 0,0 1 0,1-1 0,1 0 0,0-1 0,0 1 0,11 11 0,-2 2 0,11 18 0,259 441 0,-251-439-1365,-16-26-5461</inkml:trace>
  <inkml:trace contextRef="#ctx0" brushRef="#br0" timeOffset="2">1225 0 24575,'2'13'0,"-1"0"0,2 0 0,0 0 0,9 22 0,4 22 0,-15-45 0,15 78 0,3 1 0,5-1 0,57 146 0,-69-208-1365,-3-3-5461</inkml:trace>
  <inkml:trace contextRef="#ctx0" brushRef="#br0" timeOffset="3">2227 114 24575,'-20'3'0,"1"0"0,-2 1 0,2 0 0,0 4 0,0-3 0,0 3 0,2 0 0,-1 1 0,1 1 0,-1 1 0,2 0 0,0 1 0,0 1 0,2 0 0,-17 19 0,22-19 0,1 0 0,0 1 0,1-1 0,1 1 0,0-1 0,1 2 0,0 0 0,1-1 0,1 2 0,0-1 0,0-1 0,2 2 0,1-1 0,0 1 0,0-1 0,1 1 0,1-2 0,0 2 0,1-1 0,2-1 0,-1 1 0,0-1 0,2 1 0,2 0 0,-1-2 0,12 17 0,-12-21 0,0-3 0,2 1 0,0 1 0,0-3 0,-1 1 0,1-1 0,1 0 0,-1 0 0,1-1 0,0-1 0,1 0 0,-1 0 0,19 3 0,-9-3 0,-1 0 0,0-2 0,2-1 0,-2 0 0,0-1 0,33-7 0,-42 5 0,1 0 0,-1 1 0,0-1 0,0-2 0,-1 1 0,1-1 0,-1 0 0,11-8 0,-15 10 0,-2 0 0,-1 0 0,3-2 0,-2 3 0,0-3 0,-2 2 0,2-1 0,0-1 0,-2 3 0,2-3 0,-1 1 0,-1-1 0,1 1 0,-1 0 0,1-2 0,-2 1 0,1 1 0,-1 0 0,0-1 0,0-6 0,0-13-136,0 3-1,-3-3 1,2 2-1,-4 0 1,1 1-1,-2-1 1,0 0-1,-2 0 0,-17-33 1,-3 17-6690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51.706"/>
    </inkml:context>
    <inkml:brush xml:id="br0">
      <inkml:brushProperty name="width" value="0.035" units="cm"/>
      <inkml:brushProperty name="height" value="0.035" units="cm"/>
      <inkml:brushProperty name="color" value="#E71224"/>
    </inkml:brush>
  </inkml:definitions>
  <inkml:trace contextRef="#ctx0" brushRef="#br0">116 478 24575,'2'35'0,"1"0"0,12 51 0,-7-51 0,-3 0 0,3 51 0,-8-67-88,-1 5-54,1 0 0,1 0 0,1 1 0,1-1 0,1 0 1,1-1-1,1 1 0,11 27 0,-7-31-6684</inkml:trace>
  <inkml:trace contextRef="#ctx0" brushRef="#br0" timeOffset="1012.71">183 1 24575,'-3'1'0,"1"0"0,-1 0 0,0 0 0,1 0 0,-1 1 0,1-1 0,-1 1 0,1 0 0,0 0 0,0 0 0,0 0 0,0 0 0,-2 3 0,-5 4 0,-2 0 0,-63 61 0,68-62 0,-1-1 0,1 2 0,0-1 0,0 1 0,1 0 0,0 0 0,-6 16 0,10-23 0,1 1 0,0-1 0,0 0 0,-1 0 0,1 0 0,0 0 0,1 0 0,-1 0 0,0 1 0,1-1 0,-1 0 0,1 0 0,-1 0 0,1 0 0,0 0 0,0 0 0,0-1 0,0 1 0,0 0 0,1 0 0,-1-1 0,0 1 0,1 0 0,-1-1 0,1 0 0,0 1 0,-1-1 0,1 0 0,0 0 0,0 0 0,0 0 0,0 0 0,3 1 0,9 4 0,1-1 0,0 0 0,24 3 0,-24-4 0,22 5 0,1-1 0,0-2 0,0-2 0,50 0 0,-77-5 0,0 0 0,-1 0 0,1-1 0,-1-1 0,1 1 0,-1-2 0,0 1 0,0-2 0,9-4 0,-13 5 0,0 0 0,-1 0 0,0 0 0,0-1 0,0 0 0,-1 0 0,1 0 0,-1 0 0,0-1 0,-1 1 0,1-1 0,-1 0 0,0 0 0,-1-1 0,4-10 0,-5 12 4,1 1 0,-2-1 1,1 0-1,0 0 0,-1 0 0,0 0 0,0 0 0,0 0 0,-1 0 1,0 1-1,0-1 0,0 0 0,0 0 0,-1 1 0,0-1 0,0 0 0,0 1 1,0 0-1,-1 0 0,0-1 0,0 2 0,0-1 0,0 0 0,0 0 0,-1 1 1,0 0-1,0 0 0,-8-5 0,-2-1-190,0 1 1,-1 1-1,0 1 0,0 0 1,-1 0-1,0 2 1,-20-4-1,7 3-6640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57.258"/>
    </inkml:context>
    <inkml:brush xml:id="br0">
      <inkml:brushProperty name="width" value="0.035" units="cm"/>
      <inkml:brushProperty name="height" value="0.035" units="cm"/>
      <inkml:brushProperty name="color" value="#E71224"/>
    </inkml:brush>
  </inkml:definitions>
  <inkml:trace contextRef="#ctx0" brushRef="#br0">193 42 24575,'-10'1'0,"-1"0"0,1 0 0,-1 1 0,1 0 0,0 1 0,0 0 0,0 1 0,0 0 0,0 0 0,0 1 0,1 1 0,0 0 0,1 0 0,-1 1 0,1-1 0,1 2 0,-14 14 0,20-21 0,0 1 0,0-1 0,0 1 0,0 0 0,0 0 0,1-1 0,-1 1 0,0 0 0,1 0 0,-1 0 0,1 0 0,0 0 0,0 0 0,0 0 0,0 0 0,0-1 0,0 1 0,0 0 0,1 0 0,-1 0 0,1 0 0,-1 0 0,1 0 0,1 2 0,0-1 0,0 0 0,1 0 0,0 0 0,0 0 0,-1 0 0,2-1 0,-1 1 0,0-1 0,0 0 0,1 0 0,4 3 0,5 0 0,0 0 0,0 0 0,1 0 0,0-2 0,-1-1 0,16 2 0,-21-3 0,0 0 0,1-1 0,-1 0 0,0-1 0,0 0 0,0 0 0,15-5 0,-20 4 0,1 0 0,0-1 0,-1 1 0,1 0 0,-1-1 0,0 0 0,0 1 0,0-1 0,0 0 0,-1-1 0,1 1 0,-1 0 0,0-1 0,1 0 0,-1 1 0,3-8 0,2-6-195,-1 0 0,0-1 0,-1 0 0,-1 0 0,-1-2 0,2-29 0,-6 26-6631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58.428"/>
    </inkml:context>
    <inkml:brush xml:id="br0">
      <inkml:brushProperty name="width" value="0.035" units="cm"/>
      <inkml:brushProperty name="height" value="0.035" units="cm"/>
      <inkml:brushProperty name="color" value="#E71224"/>
    </inkml:brush>
  </inkml:definitions>
  <inkml:trace contextRef="#ctx0" brushRef="#br0">0 0 24575,'0'325'0,"2"-307"-97,0-1-1,2 1 1,-1-1-1,2 1 1,9 21 0,-9-24-684,7 21-6045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53.722"/>
    </inkml:context>
    <inkml:brush xml:id="br0">
      <inkml:brushProperty name="width" value="0.035" units="cm"/>
      <inkml:brushProperty name="height" value="0.035" units="cm"/>
      <inkml:brushProperty name="color" value="#E71224"/>
    </inkml:brush>
  </inkml:definitions>
  <inkml:trace contextRef="#ctx0" brushRef="#br0">282 1334 24575,'0'3'0,"0"2"0,0 10 0,0 6 0,0 5 0,0 4 0,0 7 0,0 5 0,0 7 0,2 9 0,4 1 0,-1 0 0,5-6 0,0-8 0,1-6 0,-2-6 0,-2-8-8191</inkml:trace>
  <inkml:trace contextRef="#ctx0" brushRef="#br0" timeOffset="1196.26">98 832 24575,'-12'13'0,"0"0"0,1 0 0,1 2 0,0-1 0,-10 21 0,17-29 0,0 1 0,0 0 0,0 0 0,1 0 0,0 1 0,0-1 0,0 0 0,1 1 0,1-1 0,-1 1 0,1-1 0,0 1 0,1-1 0,2 15 0,-2-21-25,0 1-1,0 0 1,0 0-1,0-1 1,0 1 0,1-1-1,-1 1 1,0-1-1,1 1 1,-1-1-1,1 0 1,-1 0 0,1 0-1,0 0 1,0 0-1,-1 0 1,1 0-1,0-1 1,0 1-1,0 0 1,0-1 0,3 1-1,51 3-3492,-41-4 1968,4 1 927,77-2-158,-91 1 800,1-1 1,0 0-1,-1 0 1,1 0 0,-1 0-1,1-1 1,-1 0-1,0-1 1,1 1-1,-1-1 1,-1 0-1,1 0 1,8-7-1,-10 6 151,-1 1-1,0-1 1,-1 0 0,1 0-1,-1 0 1,0 0-1,0 0 1,0 0 0,0 0-1,-1 0 1,1 0-1,-1 0 1,0-1 0,-1 1-1,1 0 1,-1 0-1,1 0 1,-1 0 0,-3-7-1,-2-9 962,0 1 0,-15-29-1,17 39-1325,-1-1 0,-1 1 0,1 0 0,-2 1 0,1-1 0,-13-11 0,2 5-6631</inkml:trace>
  <inkml:trace contextRef="#ctx0" brushRef="#br0" timeOffset="2344">138 91 24575,'-7'4'0,"1"0"0,-1 1 0,1 0 0,0 1 0,1-1 0,0 1 0,-1 0 0,2 0 0,-1 1 0,1-1 0,0 1 0,-6 14 0,4-7 0,1 0 0,0 0 0,1 1 0,0 0 0,-2 25 0,5-38 0,1 0 0,-1-1 0,1 1 0,0-1 0,0 1 0,0 0 0,0-1 0,0 1 0,0 0 0,1-1 0,-1 1 0,0 0 0,1-1 0,-1 1 0,1-1 0,0 1 0,-1-1 0,1 1 0,0-1 0,0 0 0,0 1 0,0-1 0,0 0 0,0 0 0,0 1 0,1-1 0,-1 0 0,0 0 0,1 0 0,-1-1 0,0 1 0,1 0 0,-1 0 0,1-1 0,0 1 0,-1-1 0,1 1 0,-1-1 0,1 0 0,0 0 0,-1 0 0,1 0 0,0 0 0,-1 0 0,1 0 0,0 0 0,-1-1 0,4 0 0,9-2 0,-1-1 0,1-1 0,-1 0 0,19-9 0,-28 12 0,8-3 0,0-1 0,0 0 0,-1 0 0,0-1 0,-1-1 0,1 1 0,-1-2 0,-1 0 0,1 0 0,-2 0 0,12-16 0,-19 22 4,1 0 0,-1 0-1,0-1 1,0 1-1,0 0 1,0-1 0,-1 1-1,1-1 1,-1 1-1,0-1 1,0 1 0,0-1-1,-1 1 1,1-1 0,-1 1-1,0 0 1,0-1-1,0 1 1,0 0 0,-2-4-1,-4-5-237,0-1 0,0 1 0,-14-16-1,15 19-269,-34-41-6322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8T15:13:47.533"/>
    </inkml:context>
    <inkml:brush xml:id="br0">
      <inkml:brushProperty name="width" value="0.035" units="cm"/>
      <inkml:brushProperty name="height" value="0.035" units="cm"/>
      <inkml:brushProperty name="color" value="#E71224"/>
    </inkml:brush>
  </inkml:definitions>
  <inkml:trace contextRef="#ctx0" brushRef="#br0">284 23 24575,'-16'2'0,"2"-2"0,-2 1 0,1 2 0,0 0 0,-1 1 0,2 1 0,-1-1 0,1 2 0,1 0 0,-17 10 0,23-13 0,0 3 0,0-2 0,1 0 0,-2 2 0,3 0 0,-1 0 0,0 0 0,2 0 0,-2 1 0,1 0 0,1-1 0,0 1 0,-1 1 0,2 0 0,-1 0 0,1-1 0,2 2 0,-2-2 0,-2 18 0,-2 119 0,7-131 0,1 0 0,-1 0 0,2 0 0,1 1 0,0-1 0,0 0 0,1 0 0,9 20 0,-10-28 0,0-2 0,0 0 0,0 0 0,0 1 0,0-3 0,1 2 0,-1 0 0,1 0 0,-1-1 0,2 1 0,-1-2 0,0 0 0,-1 1 0,9 1 0,64 13 0,-63-15 0,7 4 0,1-4 0,-1 2 0,0-3 0,1 0 0,-1 0 0,1-3 0,-1 2 0,25-10 0,-32 7 0,-1 0 0,-2-1 0,2 0 0,0-1 0,-2-2 0,0 3 0,0-4 0,0 2 0,-1-2 0,0 0 0,0 0 0,-1 1 0,0-3 0,12-18 0,-17 25 0,0-1 0,-2 1 0,2 0 0,-1-1 0,1 1 0,-2-2 0,1 2 0,-1-1 0,1 0 0,-2 0 0,1-1 0,-1 2 0,0-2 0,0 2 0,0-2 0,0 2 0,-1-2 0,1 1 0,-2 0 0,1 0 0,-1 1 0,-2-9 0,-5-2 0,-1 1 0,1-1 0,-3 2 0,2 0 0,-19-18 0,-29-36 0,10 1-1365,23 37-5461</inkml:trace>
  <inkml:trace contextRef="#ctx0" brushRef="#br0" timeOffset="1">920 134 24575,'-9'10'0,"2"1"0,-2-1 0,3 1 0,-1 0 0,1 0 0,0 2 0,2-1 0,0 0 0,-1 1 0,-2 25 0,5-32 0,1-1 0,-1 3 0,2-3 0,0 1 0,-1 0 0,2 1 0,-1-1 0,0 0 0,2 0 0,-1 0 0,1 0 0,-1 1 0,1-1 0,1-2 0,0 2 0,0 0 0,-1 0 0,1-2 0,0 2 0,2-2 0,-2 2 0,1-2 0,0 1 0,9 6 0,6 1 0,0 1 0,0-3 0,2 1 0,1-1 0,-2-1 0,27 5 0,-39-12 0,3-1 0,-1 0 0,0-1 0,-1 0 0,1 0 0,0 0 0,0-1 0,1 0 0,-3-1 0,2-1 0,-1 0 0,1 0 0,-1 0 0,1-1 0,-1 0 0,14-11 0,-11 8 0,0-2 0,-1 2 0,0-3 0,0 1 0,-2-1 0,1-1 0,-1 0 0,0 1 0,-1-2 0,0-1 0,-1 1 0,0-1 0,9-25 0,-13 29 0,-1 2 0,-1 0 0,-1 0 0,2-2 0,-2 1 0,0 1 0,0 0 0,0-2 0,-2 2 0,1 0 0,-1-1 0,1 0 0,-2 0 0,1 1 0,0 0 0,-1-1 0,-2 3 0,2-3 0,-1 2 0,0-1 0,-1 1 0,-1 0 0,2 1 0,-2-1 0,0 0 0,1 2 0,-9-7 0,3 3 17,1-1 0,-2 2 1,-1-1-1,1 1 0,0 1 0,-18-5 0,23 9-110,1-1 0,0 2 1,-1 1-1,1-2 0,-2 2 0,1 0 0,1 0 0,-1 0 1,1 0-1,-1 2 0,1-1 0,-1 1 0,1-1 1,0 2-1,-8 1 0,-16 12-6733</inkml:trace>
  <inkml:trace contextRef="#ctx0" brushRef="#br0" timeOffset="2">1850 134 24575,'-15'0'0,"2"3"0,-1-2 0,0 4 0,1-2 0,0 1 0,0 1 0,0 0 0,0 1 0,1 0 0,1 1 0,-1 1 0,0 0 0,1 1 0,0 0 0,1 0 0,0 1 0,-9 13 0,13-17 0,0 0 0,2 1 0,0-1 0,-1 1 0,1 0 0,-1 1 0,3-1 0,-3 0 0,2 1 0,2 0 0,-2 0 0,1 0 0,1 0 0,0 0 0,-1 0 0,2 0 0,0 1 0,0-1 0,0 0 0,2 0 0,-1 0 0,0 1 0,2-2 0,-1 1 0,1 0 0,0 0 0,0-1 0,1 0 0,9 14 0,-6-14 0,1 0 0,-1 0 0,2-1 0,-1 0 0,1 0 0,0 0 0,0-2 0,1 1 0,0-1 0,-1-1 0,1 0 0,15 3 0,4 1 0,-1-3 0,1 1 0,35-1 0,-60-4 0,2 0 0,-2 0 0,1 0 0,-1-1 0,1 1 0,-1-2 0,0 1 0,2-1 0,-3 1 0,1-1 0,1-1 0,-1 2 0,1-2 0,-1 2 0,-1-2 0,1 0 0,-1 0 0,0 0 0,6-6 0,-5 3 0,1-1 0,-2 0 0,1-1 0,-1 3 0,0-4 0,0 2 0,0-1 0,-2 1 0,2 0 0,0-14 0,-2-2 0,-1 0 0,0-1 0,-1 1 0,-1 0 0,-1-1 0,-10-35 0,12 51-76,-2 1 1,2 0-1,-2-1 0,1 1 0,-1 1 0,-1-1 0,1 1 0,-1-1 1,-1 1-1,1 0 0,-1 0 0,1 1 0,-2-1 0,2 1 1,-2 0-1,0 0 0,-5-4 0,-26-5-6750</inkml:trace>
  <inkml:trace contextRef="#ctx0" brushRef="#br0" timeOffset="3">2442 0 24575,'-24'297'0,"23"-247"-109,13 400-1147,-8-400-5570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43:27.520"/>
    </inkml:context>
    <inkml:brush xml:id="br0">
      <inkml:brushProperty name="width" value="0.035" units="cm"/>
      <inkml:brushProperty name="height" value="0.035" units="cm"/>
      <inkml:brushProperty name="color" value="#E71224"/>
    </inkml:brush>
  </inkml:definitions>
  <inkml:trace contextRef="#ctx0" brushRef="#br0">208 28 24575,'-11'-1'0,"0"-1"0,1 1 0,-1-2 0,-13-4 0,17 4 0,0 1 0,0 0 0,0 0 0,0 1 0,-1-1 0,1 2 0,0-1 0,0 1 0,-1 0 0,1 0 0,-13 3 0,17-1 0,0-1 0,0 1 0,1 0 0,-1 0 0,1 0 0,-1 0 0,1 1 0,0-1 0,0 0 0,0 1 0,0 0 0,0-1 0,1 1 0,-1 0 0,1 0 0,0 0 0,0 0 0,0 0 0,0 0 0,0 1 0,1-1 0,-1 0 0,1 0 0,0 0 0,0 5 0,0 1 0,0 0 0,0 0 0,1 0 0,0 0 0,1 0 0,0 0 0,5 14 0,-2-13 0,0-1 0,1 1 0,0-1 0,0-1 0,1 1 0,0-1 0,0 0 0,1-1 0,0 1 0,1-2 0,16 12 0,-21-16 0,-1 0 0,1 0 0,0 0 0,-1-1 0,1 1 0,0-1 0,0 0 0,0 0 0,0-1 0,0 1 0,0-1 0,0 0 0,0 0 0,0 0 0,0 0 0,0-1 0,0 0 0,0 1 0,0-2 0,0 1 0,0 0 0,-1-1 0,1 1 0,0-1 0,-1 0 0,0-1 0,1 1 0,-1 0 0,0-1 0,0 0 0,0 0 0,0 0 0,-1 0 0,5-6 0,3-8 0,-1 0 0,0 0 0,10-30 0,-6 16 0,-12 29 0,0 0 0,-1-1 0,1 1 0,-1 0 0,1 0 0,-1-1 0,0 1 0,0 0 0,0-1 0,0 1 0,-1 0 0,1-1 0,0 1 0,-1 0 0,0 0 0,1 0 0,-1-1 0,0 1 0,0 0 0,0 0 0,-1 0 0,-1-2 0,0 0 0,0 0 0,0 1 0,-1 0 0,1 0 0,-1 0 0,0 0 0,0 0 0,0 1 0,0-1 0,-5-1 0,9 4 0,-1 0 0,1-1 0,-1 1 0,1 0 0,-1 0 0,1-1 0,-1 1 0,0 0 0,1 0 0,-1 0 0,1 0 0,-1 0 0,0 0 0,1 0 0,-1 0 0,0 0 0,1 0 0,-1 0 0,1 0 0,-1 1 0,0-1 0,1 0 0,-1 0 0,1 1 0,-1-1 0,1 0 0,-1 1 0,1-1 0,-1 0 0,1 1 0,-1-1 0,1 1 0,0-1 0,-1 1 0,1-1 0,0 1 0,-1-1 0,1 1 0,0-1 0,-1 1 0,1-1 0,0 1 0,0 0 0,0-1 0,0 1 0,0-1 0,0 1 0,0 0 0,0-1 0,0 1 0,0-1 0,0 1 0,0 1 0,6 45 0,-6-45 0,20 93 0,-1-11 0,-3 0 0,-4 2 0,2 125 0,-13-172 0,2-1 0,2 0 0,1-1 0,12 42 0,-1-7 0,-3-27-1365,-5-25-5461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43:28.333"/>
    </inkml:context>
    <inkml:brush xml:id="br0">
      <inkml:brushProperty name="width" value="0.035" units="cm"/>
      <inkml:brushProperty name="height" value="0.035" units="cm"/>
      <inkml:brushProperty name="color" value="#E71224"/>
    </inkml:brush>
  </inkml:definitions>
  <inkml:trace contextRef="#ctx0" brushRef="#br0">213 20 24575,'-1'41'0,"-2"0"0,-2 0 0,-2-1 0,-12 43 0,-60 153 0,68-206 0,3-5 39,1 1 0,-3 29 0,6-31-533,-1 0 0,-12 34 0,10-41-6332</inkml:trace>
  <inkml:trace contextRef="#ctx0" brushRef="#br0" timeOffset="401.97">0 111 24575,'6'5'0,"-1"0"0,0 1 0,0-1 0,-1 1 0,0 0 0,1 0 0,-2 0 0,1 0 0,-1 1 0,0-1 0,0 1 0,1 8 0,5 7 0,50 115 0,-20-43 0,4-1 0,72 115 0,-49-106-1365,-60-93-5461</inkml:trace>
  <inkml:trace contextRef="#ctx0" brushRef="#br0" timeOffset="1707.14">873 33 24575,'-3'0'0,"-1"1"0,1-1 0,-1 1 0,1 0 0,-1 0 0,1 0 0,-1 1 0,1-1 0,0 1 0,0 0 0,0 0 0,0 0 0,0 0 0,0 0 0,-3 5 0,-39 47 0,21-22 0,19-26 0,-1 1 0,1 0 0,1 0 0,-1 1 0,1-1 0,0 1 0,1 0 0,0 0 0,0 0 0,1 0 0,-3 17 0,5-22 0,-1 1 0,1-1 0,0 1 0,1-1 0,-1 1 0,1-1 0,-1 0 0,1 1 0,0-1 0,0 0 0,1 0 0,-1 0 0,1 0 0,-1 0 0,1 0 0,0 0 0,0 0 0,0-1 0,1 1 0,-1-1 0,1 1 0,-1-1 0,1 0 0,0 0 0,-1 0 0,1 0 0,0-1 0,1 1 0,-1-1 0,0 0 0,0 0 0,5 1 0,-1 1 0,0-1 0,0 0 0,1-1 0,-1 1 0,0-1 0,1-1 0,-1 1 0,1-2 0,13 0 0,-18-1 0,1 1 0,-1 0 0,0-1 0,0 1 0,0-1 0,0 0 0,0 0 0,0 0 0,-1 0 0,1 0 0,-1-1 0,1 0 0,-1 1 0,0-1 0,0 0 0,0 0 0,0 0 0,-1 0 0,1 0 0,-1 0 0,0 0 0,2-7 0,15-58 0,13-82 0,-21 95 0,-4 41 0,0 23 0,1 33 0,4 141 0,-9-101 0,4 1 0,23 118 0,-23-172-12,-2 0 1,1 41-1,-2-24-1318,0-10-5496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41.512"/>
    </inkml:context>
    <inkml:brush xml:id="br0">
      <inkml:brushProperty name="width" value="0.035" units="cm"/>
      <inkml:brushProperty name="height" value="0.035" units="cm"/>
      <inkml:brushProperty name="color" value="#E71224"/>
    </inkml:brush>
  </inkml:definitions>
  <inkml:trace contextRef="#ctx0" brushRef="#br0">1 1 24575,'4'2'0,"7"1"0,7 4 0,4 1 0,0 0 0,0 2 0,2-1 0,3-1 0,3 0 0,2-1 0,0-2 0,-6-2-8191</inkml:trace>
  <inkml:trace contextRef="#ctx0" brushRef="#br0" timeOffset="1023.32">93 225 24575,'0'2'0,"-4"1"0,-2 3 0,-2-1 0,-2 0 0,6-2 0,9-1 0,12-1 0,8 0 0,8-1 0,3 0 0,-1 0 0,9-1 0,-2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44.036"/>
    </inkml:context>
    <inkml:brush xml:id="br0">
      <inkml:brushProperty name="width" value="0.035" units="cm"/>
      <inkml:brushProperty name="height" value="0.035" units="cm"/>
      <inkml:brushProperty name="color" value="#E71224"/>
    </inkml:brush>
  </inkml:definitions>
  <inkml:trace contextRef="#ctx0" brushRef="#br0">193 16 24575,'-22'0'0,"10"-1"0,0 1 0,-1 0 0,1 0 0,0 1 0,0 1 0,0 0 0,1 1 0,-1 0 0,-21 9 0,31-10 0,0-1 0,-1 1 0,1 0 0,0 0 0,0 0 0,0 0 0,1 0 0,-1 0 0,0 1 0,1-1 0,0 0 0,-1 1 0,1 0 0,0-1 0,0 1 0,0 0 0,1-1 0,-1 1 0,1 0 0,0 0 0,-1-1 0,1 1 0,0 0 0,1 0 0,-1 0 0,0-1 0,1 1 0,1 4 0,0 1 0,0 0 0,1 0 0,0 0 0,1 0 0,0 0 0,0 0 0,10 12 0,-10-14 0,1-1 0,-1 0 0,1 0 0,1-1 0,-1 1 0,0-1 0,1 0 0,0-1 0,0 1 0,0-1 0,10 3 0,-12-5 0,-1 0 0,1 0 0,-1 0 0,1-1 0,0 0 0,-1 0 0,1 0 0,-1 0 0,1 0 0,0-1 0,-1 1 0,1-1 0,-1 0 0,1 0 0,-1-1 0,1 1 0,-1 0 0,0-1 0,0 0 0,0 0 0,0 0 0,0 0 0,0-1 0,2-2 0,0 0 0,0 0 0,-1-1 0,1 0 0,-1 0 0,-1 0 0,1 0 0,-1 0 0,0-1 0,-1 1 0,1-1 0,-1 0 0,-1 0 0,1 1 0,0-14 0,-2 16 0,0 0 0,0 0 0,0-1 0,-1 1 0,1 0 0,-1 0 0,0 0 0,-1 0 0,1 0 0,-1 0 0,0 0 0,0 0 0,0 1 0,0-1 0,0 1 0,-1-1 0,0 1 0,0 0 0,0 0 0,0 0 0,0 1 0,0-1 0,-1 1 0,1-1 0,-1 1 0,-4-2 0,-16-6-1365,2 0-5461</inkml:trace>
  <inkml:trace contextRef="#ctx0" brushRef="#br0" timeOffset="1274.79">61 252 24575,'-2'54'0,"-3"-1"0,-16 77 0,20-127 0,1 1 0,-1-1 0,1 1 0,0-1 0,0 1 0,0-1 0,1 1 0,-1-1 0,1 0 0,0 1 0,0-1 0,0 0 0,0 1 0,0-1 0,1 0 0,-1 0 0,1 0 0,0 0 0,0 0 0,0-1 0,1 1 0,-1 0 0,1-1 0,-1 0 0,1 1 0,0-1 0,0 0 0,0-1 0,0 1 0,0 0 0,0-1 0,0 0 0,0 0 0,1 0 0,-1 0 0,0 0 0,1-1 0,-1 1 0,1-1 0,-1 0 0,1 0 0,-1 0 0,1 0 0,-1-1 0,1 0 0,-1 1 0,0-1 0,1-1 0,-1 1 0,0 0 0,0-1 0,0 1 0,0-1 0,0 0 0,0 0 0,0 0 0,2-3 0,9-7 0,-10 10 0,0-1 0,0 0 0,0 0 0,0 0 0,0-1 0,-1 1 0,0-1 0,0 0 0,0 0 0,0 0 0,0 0 0,-1 0 0,0-1 0,0 1 0,0-1 0,0 1 0,-1-1 0,1-5 0,-2-22 0,-2 0 0,-1 0 0,-2 0 0,-15-55 0,18 81-227,0 0-1,-1 0 1,1 0-1,-1 0 1,-7-9-1</inkml:trace>
  <inkml:trace contextRef="#ctx0" brushRef="#br0" timeOffset="2330.81">485 4 24575,'14'184'0,"-11"-130"0,20 100 0,-19-140 26,0 0 1,1 0-1,1-1 0,6 13 0,13 30-1522,-20-38-5330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1:06.200"/>
    </inkml:context>
    <inkml:brush xml:id="br0">
      <inkml:brushProperty name="width" value="0.035" units="cm"/>
      <inkml:brushProperty name="height" value="0.035" units="cm"/>
      <inkml:brushProperty name="color" value="#E71224"/>
    </inkml:brush>
  </inkml:definitions>
  <inkml:trace contextRef="#ctx0" brushRef="#br0">0 381 24575,'3'0'0,"6"0"0,7 0 0,13-6 0,14-1 0,3 1 0,-2 0 0,-7-3 0,-6 0 0,-4 1 0,-1 2 0,0 2 0,-1 2 0,0 1 0,-4 1-8191</inkml:trace>
  <inkml:trace contextRef="#ctx0" brushRef="#br0" timeOffset="561.52">49 519 24575,'2'0'0,"7"0"0,4 0 0,5 0 0,5 0 0,7 0 0,5 0 0,6 0 0,-3 0 0,-3 0 0,-7 0 0,-7 0-8191</inkml:trace>
  <inkml:trace contextRef="#ctx0" brushRef="#br0" timeOffset="1681.72">966 114 24575,'-11'0'0,"-1"0"0,1 1 0,-1 0 0,1 1 0,-1 0 0,1 1 0,-21 8 0,26-8 0,1 0 0,-1 0 0,1 1 0,0 0 0,0 0 0,0 0 0,0 0 0,1 1 0,0 0 0,0 0 0,0 0 0,0 1 0,1-1 0,0 1 0,-4 10 0,3-7 0,1 0 0,1 0 0,-1 0 0,1 1 0,1-1 0,0 0 0,0 1 0,2 17 0,-1-22 0,1 0 0,0-1 0,0 1 0,0 0 0,0-1 0,1 1 0,0-1 0,0 0 0,0 1 0,0-1 0,1 0 0,-1 0 0,1-1 0,0 1 0,0 0 0,1-1 0,-1 0 0,1 0 0,0 0 0,4 3 0,20 8 0,1-1 0,0-2 0,35 9 0,-6-2 0,-50-15 0,1-1 0,-1-1 0,0 0 0,1 0 0,-1-1 0,1 0 0,-1 0 0,1-1 0,-1 0 0,0 0 0,1-1 0,-1 0 0,0-1 0,0 0 0,0 0 0,0 0 0,-1-1 0,14-10 0,-6 4 0,-1 0 0,-1-1 0,0-1 0,-1 0 0,0-1 0,-1-1 0,0 1 0,12-22 0,-20 30-4,-1 0-1,1 1 0,-1-1 0,0 0 1,0 0-1,-1 0 0,1-1 0,-1 1 1,-1 0-1,1-1 0,-1 1 0,1 0 1,-1-1-1,-1 1 0,1 0 1,-3-11-1,0 9 23,0-1 0,0 1 0,-1 0 1,0-1-1,0 1 0,0 1 0,-1-1 0,0 1 1,-1 0-1,-6-6 0,-11-8-315,-1 2 0,-1 0 0,0 2 0,-50-23 0,55 29-6529</inkml:trace>
  <inkml:trace contextRef="#ctx0" brushRef="#br0" timeOffset="2299.79">1560 67 24575,'0'487'-1365,"0"-473"-5461</inkml:trace>
  <inkml:trace contextRef="#ctx0" brushRef="#br0" timeOffset="3198.62">2089 37 24575,'-4'2'0,"1"0"0,-1 0 0,0 0 0,1 1 0,-1 0 0,1-1 0,0 1 0,0 0 0,-5 6 0,-5 4 0,0-2 0,0 0 0,0 2 0,1-1 0,-13 20 0,21-27 0,0 1 0,1 1 0,-1-1 0,2 0 0,-1 1 0,1-1 0,0 1 0,0 0 0,1 0 0,0 0 0,0 0 0,0 0 0,1 0 0,1 7 0,0-8 0,1 1 0,0-1 0,0 0 0,0 0 0,1 1 0,0-2 0,0 1 0,1 0 0,0-1 0,0 1 0,0-1 0,6 6 0,60 54 0,-61-58 0,0 0 0,0 0 0,1-1 0,0-1 0,0 1 0,0-1 0,0-1 0,1 0 0,0 0 0,0-1 0,0-1 0,0 0 0,0 0 0,1-1 0,-1 0 0,0-1 0,1-1 0,-1 0 0,0 0 0,1-1 0,-1 0 0,0-1 0,0 0 0,-1-1 0,1 0 0,18-11 0,-11 6 0,-13 7 0,-1-1 0,1 0 0,0 1 0,-1-1 0,1-1 0,-1 1 0,0-1 0,0 0 0,4-5 0,12-16 0,0 0 0,-2-2 0,-1 0 0,-1-1 0,-2 0 0,-1-2 0,19-59 0,-31 84 11,0 0 0,0-1 0,0 0 0,-1 1 0,1-1 0,-1 1-1,-1-1 1,1 0 0,-1 1 0,-1-7 0,1 9-85,0 0-1,-1 1 1,1-1 0,-1 0 0,1 1-1,-1-1 1,0 1 0,0 0 0,0 0-1,0 0 1,0 0 0,0 0 0,0 0-1,-1 0 1,1 1 0,-1-1 0,1 1-1,-1-1 1,-5 0 0,-14-5-6752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1:11.241"/>
    </inkml:context>
    <inkml:brush xml:id="br0">
      <inkml:brushProperty name="width" value="0.035" units="cm"/>
      <inkml:brushProperty name="height" value="0.035" units="cm"/>
      <inkml:brushProperty name="color" value="#E71224"/>
    </inkml:brush>
  </inkml:definitions>
  <inkml:trace contextRef="#ctx0" brushRef="#br0">30 30 24575,'0'5'0,"0"5"0,0 3 0,0 7 0,0 3 0,0 3 0,0 3 0,0-2 0,3 0 0,3-1 0,1-3 0,-1-3 0,-1 1 0,3-4 0,1-4-8191</inkml:trace>
  <inkml:trace contextRef="#ctx0" brushRef="#br0" timeOffset="1119.93">749 0 24575,'-10'1'0,"1"1"0,-1 0 0,0 0 0,0 1 0,1 0 0,0 0 0,-1 1 0,1 1 0,1-1 0,-1 2 0,1-1 0,0 1 0,0 0 0,0 1 0,1-1 0,0 2 0,0-1 0,-10 16 0,7-9 0,0 1 0,1 0 0,1 0 0,0 1 0,1 0 0,0 0 0,2 0 0,0 1 0,1 0 0,-3 19 0,7-31 0,0 1 0,1 0 0,-1 0 0,1 0 0,0-1 0,1 1 0,-1 0 0,1-1 0,0 1 0,1-1 0,-1 0 0,1 0 0,0 0 0,1 0 0,-1 0 0,1-1 0,7 8 0,-5-6 0,0 0 0,1-1 0,-1 0 0,1 0 0,1-1 0,-1 1 0,1-2 0,-1 1 0,1-1 0,0 0 0,0-1 0,15 3 0,-4-3 0,1-1 0,0-1 0,0 0 0,0-2 0,0-1 0,31-7 0,-36 6 0,-1 0 0,0-1 0,0 0 0,0-1 0,-1-1 0,0 0 0,0-1 0,-1 0 0,22-20 0,-29 23-47,-1 0 0,0-1 0,0 1 0,-1-1 0,1 0 0,-1 0 0,-1 0 0,1-1 0,-1 1-1,0-1 1,0 1 0,-1-1 0,0 1 0,0-1 0,-1 0 0,1 0 0,-2 1 0,1-1 0,-1 0 0,0 0 0,0 1 0,-1-1-1,1 1 1,-2-1 0,1 1 0,-1 0 0,0 0 0,-5-8 0,-11-18-6779</inkml:trace>
  <inkml:trace contextRef="#ctx0" brushRef="#br0" timeOffset="2182.37">0 62 24575,'2'36'0,"1"0"0,1-1 0,17 62 0,41 101 0,-60-193 0,22 56-1365,-14-41-5461</inkml:trace>
  <inkml:trace contextRef="#ctx0" brushRef="#br0" timeOffset="3958.55">1512 124 24575,'-15'8'0,"0"1"0,0 0 0,1 1 0,1 1 0,0 0 0,0 1 0,1 1 0,1-1 0,0 2 0,0 0 0,2 0 0,0 1 0,0 0 0,1 0 0,1 1 0,-8 27 0,14-38 0,0 0 0,1 0 0,-1 0 0,1 0 0,1 0 0,-1 0 0,1 0 0,-1 0 0,2 0 0,-1 0 0,0 0 0,1-1 0,0 1 0,0-1 0,0 1 0,1-1 0,-1 0 0,1 1 0,0-1 0,0-1 0,1 1 0,6 6 0,0-2 0,0 0 0,0-1 0,1 0 0,0-1 0,0 0 0,1 0 0,23 7 0,-27-11 0,0-1 0,0 0 0,1 0 0,-1-1 0,0 0 0,0 0 0,0-1 0,1 0 0,-1-1 0,0 1 0,13-6 0,-2 0 0,0 0 0,-1-2 0,27-16 0,-38 21 0,0-1 0,0-1 0,0 1 0,0-1 0,-1 0 0,0-1 0,0 1 0,-1-1 0,0 0 0,0-1 0,6-13 0,-9 17 0,0-1 0,-1 1 0,0-1 0,0 1 0,0-1 0,0 1 0,-1-1 0,0 0 0,0 0 0,0 1 0,0-1 0,-1 0 0,0 1 0,0-1 0,0 1 0,0-1 0,-1 1 0,0-1 0,0 1 0,0 0 0,0 0 0,-1 0 0,-4-5 0,-42-48-1365,27 33-5461</inkml:trace>
  <inkml:trace contextRef="#ctx0" brushRef="#br0" timeOffset="4864.01">2088 218 24575,'-11'0'0,"0"0"0,0 1 0,0 0 0,0 1 0,0 0 0,0 1 0,-17 6 0,23-6 0,-1 0 0,1 0 0,0 0 0,1 0 0,-1 1 0,1 0 0,-1 0 0,1 0 0,0 0 0,1 1 0,-1 0 0,1-1 0,0 1 0,0 1 0,0-1 0,-2 7 0,1-2 0,1-1 0,0 1 0,0 0 0,1 0 0,1 1 0,-1-1 0,2 0 0,-1 0 0,2 1 0,-1-1 0,1 0 0,1 0 0,5 20 0,-5-22 0,1-1 0,1 0 0,-1 1 0,1-2 0,1 1 0,-1 0 0,1-1 0,0 0 0,1 0 0,-1 0 0,1-1 0,0 0 0,1 0 0,-1 0 0,1-1 0,0 0 0,0 0 0,12 4 0,-14-6 0,-1 0 0,1 0 0,0-1 0,-1 0 0,1 0 0,0 0 0,0 0 0,-1-1 0,1 0 0,0 0 0,0 0 0,0-1 0,0 1 0,-1-1 0,1 0 0,0-1 0,-1 1 0,1-1 0,-1 0 0,9-4 0,-7 1 0,-1 1 0,0-1 0,0 0 0,-1 0 0,1-1 0,-1 1 0,0-1 0,-1 0 0,1 0 0,-1 0 0,0-1 0,-1 1 0,4-14 0,-3 10-76,0 0 1,-1 0-1,0 0 0,0-1 0,-1 1 0,-1-1 0,0 1 0,0-1 1,-1 1-1,0-1 0,-1 1 0,0 0 0,-1 0 0,0 0 1,0 0-1,-1 0 0,-10-17 0,4 12-6750</inkml:trace>
  <inkml:trace contextRef="#ctx0" brushRef="#br0" timeOffset="5688.67">2540 77 24575,'0'58'0,"12"260"0,-10-235 59,-4-66-296,2-1 0,0 0-1,1 0 1,1 0-1,5 21 1,-1-19-6589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6T18:50:50.693"/>
    </inkml:context>
    <inkml:brush xml:id="br0">
      <inkml:brushProperty name="width" value="0.035" units="cm"/>
      <inkml:brushProperty name="height" value="0.035" units="cm"/>
      <inkml:brushProperty name="color" value="#E71224"/>
    </inkml:brush>
  </inkml:definitions>
  <inkml:trace contextRef="#ctx0" brushRef="#br0">205 1 24575,'-12'2'0,"0"0"0,0 1 0,0 1 0,1 0 0,-1 0 0,1 1 0,0 1 0,0-1 0,1 2 0,0 0 0,-17 14 0,22-16 0,0 1 0,0 0 0,0 0 0,1 0 0,0 0 0,0 1 0,1-1 0,0 1 0,0 0 0,0 0 0,1 0 0,0 1 0,0-1 0,1 0 0,0 1 0,0 11 0,1-14 0,0 0 0,1 0 0,-1 0 0,1 0 0,0 0 0,1 0 0,-1 0 0,1 0 0,0 0 0,0-1 0,0 1 0,1-1 0,0 0 0,0 1 0,0-1 0,0 0 0,1-1 0,-1 1 0,1-1 0,0 1 0,0-1 0,0 0 0,0-1 0,9 5 0,-6-3 0,0 0 0,1-1 0,0 0 0,0 0 0,0-1 0,0 0 0,0 0 0,0-1 0,1 0 0,-1 0 0,1-1 0,-1 0 0,0 0 0,1-1 0,-1 0 0,0-1 0,0 0 0,1 0 0,-1-1 0,-1 0 0,1 0 0,0-1 0,-1 0 0,0 0 0,0-1 0,0 0 0,0 0 0,-1 0 0,8-10 0,-7 10 0,-1-2 0,0 1 0,0-1 0,-1 1 0,0-1 0,0-1 0,-1 1 0,0-1 0,5-14 0,-8 18 0,0-1 0,0 1 0,-1-1 0,0 1 0,0-1 0,0 0 0,0 1 0,-1-1 0,0 1 0,0-1 0,0 1 0,0 0 0,-1-1 0,1 1 0,-1 0 0,0 0 0,-1 0 0,1 0 0,-6-6 0,-24-25-1365,-1 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DE8A-C77F-54D1-B4D0-B8B13D0FF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9247A-4556-7588-9749-E1533B29E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EAF056-9A90-6462-1FAA-F3741901AD72}"/>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76AB9C3C-2182-5B98-58B7-02C8B76CA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2202-E0B8-462E-475E-930B2199C96B}"/>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42909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7FB0-FA67-D8EC-A797-37668264B4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78F99C-EE03-B3DE-E914-2750B88BD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703AB-E206-1604-BB5A-7C22136F0EA3}"/>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725194E7-65FB-AF52-F358-3DEE69E95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C0CC2-16CC-AD07-8ADB-901061766858}"/>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43384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E747B-C169-B8F0-8EDA-67305D9B67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DF1F4-E44C-7D38-1124-306DA873A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406E7-1171-A607-EB17-1841F9BB19D4}"/>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9CC7CDF6-2AC1-77EA-82E9-48E0190BB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43576-68F5-BCD6-30F4-9E056AC3246B}"/>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41518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2648-B853-E596-A1FB-612CB28B4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538C2-0E96-9475-51E8-47DE20510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71B8E-CD4B-526F-DDB8-02E32F25EE30}"/>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BE6A5F99-5034-80C7-FBBF-269C0EC3A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F6120-7B1F-8F07-365B-D4A9C2847594}"/>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07277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89FD-60BC-FC0F-DEE0-F6F46C7AF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7DB6EB-E3FE-B971-13B2-7A9CA24BC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9919A-3489-F798-E002-CF8612A53983}"/>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E30E7E9C-E971-86F6-84AE-77C55EB7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54453-BA6F-129D-F966-C2587D882DC9}"/>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8566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7FB1-ABA9-B948-28A3-93B0FDE40B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2E533-4AD1-D1BA-4E8E-F43A89565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30D0A-F484-DF81-3D02-D4EB9EF895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76FF7-42CA-FA79-FAE0-C0267E9A27E2}"/>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6" name="Footer Placeholder 5">
            <a:extLst>
              <a:ext uri="{FF2B5EF4-FFF2-40B4-BE49-F238E27FC236}">
                <a16:creationId xmlns:a16="http://schemas.microsoft.com/office/drawing/2014/main" id="{F4FDA836-7E08-E132-916A-110A2AAAA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6144E-EF48-B7AE-7134-4676EE657328}"/>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32757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BDEC-1A76-3A88-4A6B-58C55ECBD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20D1A6-07AA-230E-7189-D2165FB3D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51DA0-0EA9-4DAC-0356-CDBB2D4F5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5EB13-DCB2-0D26-171C-96609E6C0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5F17F-FBC4-4434-5A33-1E614FF3D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F5902C-86D9-7CF8-F73B-C4FF20DA443F}"/>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8" name="Footer Placeholder 7">
            <a:extLst>
              <a:ext uri="{FF2B5EF4-FFF2-40B4-BE49-F238E27FC236}">
                <a16:creationId xmlns:a16="http://schemas.microsoft.com/office/drawing/2014/main" id="{384C4C91-6C76-6C66-8C65-6A40CE9716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09605-4D8E-8883-9576-7F58EF9CE8A6}"/>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0977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D533-6486-0C9F-386E-B6ABB70C80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28291-1A89-52AC-0C74-4C14457ADCEE}"/>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4" name="Footer Placeholder 3">
            <a:extLst>
              <a:ext uri="{FF2B5EF4-FFF2-40B4-BE49-F238E27FC236}">
                <a16:creationId xmlns:a16="http://schemas.microsoft.com/office/drawing/2014/main" id="{FAAB742F-37A8-933A-75E6-25C54AAC9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17335-8132-28FB-A650-C4602FE37D9D}"/>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56783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DDD1-BA92-82D3-C649-15851FFCF3A7}"/>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3" name="Footer Placeholder 2">
            <a:extLst>
              <a:ext uri="{FF2B5EF4-FFF2-40B4-BE49-F238E27FC236}">
                <a16:creationId xmlns:a16="http://schemas.microsoft.com/office/drawing/2014/main" id="{351FECA6-8C6C-34B0-74DD-125E0F6B18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52131-A375-EDDD-C1C9-924227014960}"/>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63920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16B5-73D1-2ED7-4117-D03F0726D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21C48A-C201-FD9C-388C-E41126421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E0F29-05EE-A46A-1934-667828246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CA4CB-DF1D-FE5E-6E1A-B16445B7DD5F}"/>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6" name="Footer Placeholder 5">
            <a:extLst>
              <a:ext uri="{FF2B5EF4-FFF2-40B4-BE49-F238E27FC236}">
                <a16:creationId xmlns:a16="http://schemas.microsoft.com/office/drawing/2014/main" id="{ECDD67B7-1709-7F57-C48B-86C4B02C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A7532-6865-C3C6-0FA3-CDAEEDDCA910}"/>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172616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B5C2-030F-16D1-9260-BDC5C9068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3A344-B84A-3F91-FB9C-3F1E73381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F7F2DA-501A-52B5-EEAD-7D246FD22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91C2F-9361-AD7D-28F6-FDF9F1A0B726}"/>
              </a:ext>
            </a:extLst>
          </p:cNvPr>
          <p:cNvSpPr>
            <a:spLocks noGrp="1"/>
          </p:cNvSpPr>
          <p:nvPr>
            <p:ph type="dt" sz="half" idx="10"/>
          </p:nvPr>
        </p:nvSpPr>
        <p:spPr/>
        <p:txBody>
          <a:bodyPr/>
          <a:lstStyle/>
          <a:p>
            <a:fld id="{117B5875-E108-47C0-93F4-EBB364EF1BD0}" type="datetimeFigureOut">
              <a:rPr lang="en-US" smtClean="0"/>
              <a:t>9/8/2023</a:t>
            </a:fld>
            <a:endParaRPr lang="en-US"/>
          </a:p>
        </p:txBody>
      </p:sp>
      <p:sp>
        <p:nvSpPr>
          <p:cNvPr id="6" name="Footer Placeholder 5">
            <a:extLst>
              <a:ext uri="{FF2B5EF4-FFF2-40B4-BE49-F238E27FC236}">
                <a16:creationId xmlns:a16="http://schemas.microsoft.com/office/drawing/2014/main" id="{6F7DDEF2-08D5-2FB2-A639-0DDBD2DB9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FDDC8-2453-7374-731D-BFEEC46D72C7}"/>
              </a:ext>
            </a:extLst>
          </p:cNvPr>
          <p:cNvSpPr>
            <a:spLocks noGrp="1"/>
          </p:cNvSpPr>
          <p:nvPr>
            <p:ph type="sldNum" sz="quarter" idx="12"/>
          </p:nvPr>
        </p:nvSpPr>
        <p:spPr/>
        <p:txBody>
          <a:bodyPr/>
          <a:lstStyle/>
          <a:p>
            <a:fld id="{800238D7-0624-4DFA-BC91-56839D8838D0}" type="slidenum">
              <a:rPr lang="en-US" smtClean="0"/>
              <a:t>‹#›</a:t>
            </a:fld>
            <a:endParaRPr lang="en-US"/>
          </a:p>
        </p:txBody>
      </p:sp>
    </p:spTree>
    <p:extLst>
      <p:ext uri="{BB962C8B-B14F-4D97-AF65-F5344CB8AC3E}">
        <p14:creationId xmlns:p14="http://schemas.microsoft.com/office/powerpoint/2010/main" val="68040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8538B-16C1-36DE-769C-2E20C040D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42E76-5461-C54B-9CD5-27744D469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EC856-4B3C-F2E0-09E7-B559072E4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B5875-E108-47C0-93F4-EBB364EF1BD0}" type="datetimeFigureOut">
              <a:rPr lang="en-US" smtClean="0"/>
              <a:t>9/8/2023</a:t>
            </a:fld>
            <a:endParaRPr lang="en-US"/>
          </a:p>
        </p:txBody>
      </p:sp>
      <p:sp>
        <p:nvSpPr>
          <p:cNvPr id="5" name="Footer Placeholder 4">
            <a:extLst>
              <a:ext uri="{FF2B5EF4-FFF2-40B4-BE49-F238E27FC236}">
                <a16:creationId xmlns:a16="http://schemas.microsoft.com/office/drawing/2014/main" id="{E2B802B7-53F3-48DB-836A-9E16A3DDB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BBC34F-D650-32F9-FAA3-F76783EB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238D7-0624-4DFA-BC91-56839D8838D0}" type="slidenum">
              <a:rPr lang="en-US" smtClean="0"/>
              <a:t>‹#›</a:t>
            </a:fld>
            <a:endParaRPr lang="en-US"/>
          </a:p>
        </p:txBody>
      </p:sp>
    </p:spTree>
    <p:extLst>
      <p:ext uri="{BB962C8B-B14F-4D97-AF65-F5344CB8AC3E}">
        <p14:creationId xmlns:p14="http://schemas.microsoft.com/office/powerpoint/2010/main" val="409770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customXml" Target="../ink/ink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8.xml"/><Relationship Id="rId18" Type="http://schemas.openxmlformats.org/officeDocument/2006/relationships/image" Target="../media/image36.png"/><Relationship Id="rId3" Type="http://schemas.openxmlformats.org/officeDocument/2006/relationships/customXml" Target="../ink/ink3.xml"/><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33.png"/><Relationship Id="rId17" Type="http://schemas.openxmlformats.org/officeDocument/2006/relationships/customXml" Target="../ink/ink10.xml"/><Relationship Id="rId2" Type="http://schemas.openxmlformats.org/officeDocument/2006/relationships/image" Target="../media/image28.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customXml" Target="../ink/ink7.xml"/><Relationship Id="rId24" Type="http://schemas.openxmlformats.org/officeDocument/2006/relationships/image" Target="../media/image39.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10" Type="http://schemas.openxmlformats.org/officeDocument/2006/relationships/image" Target="../media/image32.png"/><Relationship Id="rId19" Type="http://schemas.openxmlformats.org/officeDocument/2006/relationships/customXml" Target="../ink/ink11.xml"/><Relationship Id="rId4" Type="http://schemas.openxmlformats.org/officeDocument/2006/relationships/image" Target="../media/image29.png"/><Relationship Id="rId9" Type="http://schemas.openxmlformats.org/officeDocument/2006/relationships/customXml" Target="../ink/ink6.xml"/><Relationship Id="rId14" Type="http://schemas.openxmlformats.org/officeDocument/2006/relationships/image" Target="../media/image34.png"/><Relationship Id="rId22"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4C3E78-8A44-FB41-C4A9-6F52A9ABD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869" y="810559"/>
            <a:ext cx="9304255" cy="1329326"/>
          </a:xfrm>
          <a:prstGeom prst="rect">
            <a:avLst/>
          </a:prstGeom>
        </p:spPr>
      </p:pic>
      <p:sp>
        <p:nvSpPr>
          <p:cNvPr id="8" name="TextBox 7">
            <a:extLst>
              <a:ext uri="{FF2B5EF4-FFF2-40B4-BE49-F238E27FC236}">
                <a16:creationId xmlns:a16="http://schemas.microsoft.com/office/drawing/2014/main" id="{3F86212F-EE78-986E-49AE-F810E17BB4F5}"/>
              </a:ext>
            </a:extLst>
          </p:cNvPr>
          <p:cNvSpPr txBox="1"/>
          <p:nvPr/>
        </p:nvSpPr>
        <p:spPr>
          <a:xfrm>
            <a:off x="1443869" y="2257873"/>
            <a:ext cx="9304255" cy="4367221"/>
          </a:xfrm>
          <a:prstGeom prst="rect">
            <a:avLst/>
          </a:prstGeom>
          <a:noFill/>
        </p:spPr>
        <p:txBody>
          <a:bodyPr wrap="square" rtlCol="0">
            <a:spAutoFit/>
          </a:bodyPr>
          <a:lstStyle/>
          <a:p>
            <a:pPr marL="0" marR="0" algn="ctr">
              <a:lnSpc>
                <a:spcPct val="10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ctr">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Faculty of Engineering and Information Technology</a:t>
            </a:r>
          </a:p>
          <a:p>
            <a:pPr algn="ctr">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ENCS3330, DIGITAL INTEGRATED CIRCUITS</a:t>
            </a:r>
          </a:p>
          <a:p>
            <a:pPr algn="ctr">
              <a:lnSpc>
                <a:spcPct val="105000"/>
              </a:lnSpc>
            </a:pPr>
            <a:endParaRPr lang="en-US" dirty="0">
              <a:solidFill>
                <a:srgbClr val="000000"/>
              </a:solidFill>
              <a:latin typeface="Tahoma" panose="020B0604030504040204" pitchFamily="34" charset="0"/>
              <a:ea typeface="Times New Roman" panose="02020603050405020304" pitchFamily="18" charset="0"/>
            </a:endParaRPr>
          </a:p>
          <a:p>
            <a:pPr algn="ctr">
              <a:lnSpc>
                <a:spcPct val="105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"Efficient Power-Optimized 4x4 Pipeline Multiplier for Enhanced Digital Arithmetic in DSP and Microcontroller Applications"</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Prepared by :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Ahmad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Zubaidia</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1200105</a:t>
            </a:r>
          </a:p>
          <a:p>
            <a:pPr algn="ct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Hamza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Awashra</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1201619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Jana Herzallah        1201139 </a:t>
            </a:r>
          </a:p>
          <a:p>
            <a:pPr marL="0" marR="0" algn="ctr">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Supervised by :	Professor Khader Mohammad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pPr>
            <a:endParaRPr lang="en-US" sz="18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66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BF12D-519C-92A3-BF62-837A2EEE6DE3}"/>
              </a:ext>
            </a:extLst>
          </p:cNvPr>
          <p:cNvSpPr txBox="1"/>
          <p:nvPr/>
        </p:nvSpPr>
        <p:spPr>
          <a:xfrm>
            <a:off x="452486" y="593888"/>
            <a:ext cx="10953947" cy="4849404"/>
          </a:xfrm>
          <a:prstGeom prst="rect">
            <a:avLst/>
          </a:prstGeom>
          <a:noFill/>
        </p:spPr>
        <p:txBody>
          <a:bodyPr wrap="square">
            <a:spAutoFit/>
          </a:bodyPr>
          <a:lstStyle/>
          <a:p>
            <a:pPr marL="0" marR="0">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Concerning the Wallace Tree Compressor:</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Input Latency and Critical Path: The Wallace tree compressor, employed in parallel adder and multiplier designs to reduce the number of partial products, can introduce notable input delays, particularly within critical paths. These delays can impose limitations on the overall system performance.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Increased Power Consumption: The usage of the Wallace tree compressor may also lead to elevated power consumption due to the parallel processing of partial products. The involvement of multiple gate levels in the compression process may contribute to an escalation in dynamic power dissipation.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Expanded Circuit Size: In efforts to mitigate input latencies and enhance performance, designers frequently opt for more intricate Wallace tree compressors. This choice can result in larger circuit layouts, potentially presenting challenges in situations where chip area is constrained.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Signal Integrity: Given the handling of multiple inputs and outputs by the Wallace tree compressor, maintaining signal integrity, particularly in extensive designs, can be a complex task. Signal degradation or interference from noise sources may emerge as concerns, impacting the overall reliability of the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5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2C33B-2C41-90C2-B527-A620E82B1ABB}"/>
              </a:ext>
            </a:extLst>
          </p:cNvPr>
          <p:cNvPicPr>
            <a:picLocks noChangeAspect="1"/>
          </p:cNvPicPr>
          <p:nvPr/>
        </p:nvPicPr>
        <p:blipFill>
          <a:blip r:embed="rId2"/>
          <a:stretch>
            <a:fillRect/>
          </a:stretch>
        </p:blipFill>
        <p:spPr>
          <a:xfrm>
            <a:off x="2321035" y="1800641"/>
            <a:ext cx="7068061" cy="3951638"/>
          </a:xfrm>
          <a:prstGeom prst="rect">
            <a:avLst/>
          </a:prstGeom>
        </p:spPr>
      </p:pic>
      <p:sp>
        <p:nvSpPr>
          <p:cNvPr id="4" name="TextBox 3">
            <a:extLst>
              <a:ext uri="{FF2B5EF4-FFF2-40B4-BE49-F238E27FC236}">
                <a16:creationId xmlns:a16="http://schemas.microsoft.com/office/drawing/2014/main" id="{7F5BE648-E54A-D714-6327-7B89960E17DE}"/>
              </a:ext>
            </a:extLst>
          </p:cNvPr>
          <p:cNvSpPr txBox="1"/>
          <p:nvPr/>
        </p:nvSpPr>
        <p:spPr>
          <a:xfrm>
            <a:off x="2807851" y="5716500"/>
            <a:ext cx="609442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3 :Wallace tree</a:t>
            </a:r>
          </a:p>
        </p:txBody>
      </p:sp>
      <p:sp>
        <p:nvSpPr>
          <p:cNvPr id="6" name="TextBox 5">
            <a:extLst>
              <a:ext uri="{FF2B5EF4-FFF2-40B4-BE49-F238E27FC236}">
                <a16:creationId xmlns:a16="http://schemas.microsoft.com/office/drawing/2014/main" id="{324CF312-9B0E-4BB4-D49D-8D04D50A90FB}"/>
              </a:ext>
            </a:extLst>
          </p:cNvPr>
          <p:cNvSpPr txBox="1"/>
          <p:nvPr/>
        </p:nvSpPr>
        <p:spPr>
          <a:xfrm>
            <a:off x="860196" y="656383"/>
            <a:ext cx="6094428" cy="400110"/>
          </a:xfrm>
          <a:prstGeom prst="rect">
            <a:avLst/>
          </a:prstGeom>
          <a:noFill/>
        </p:spPr>
        <p:txBody>
          <a:bodyPr wrap="square">
            <a:spAutoFit/>
          </a:bodyPr>
          <a:lstStyle/>
          <a:p>
            <a:r>
              <a:rPr lang="en-US" sz="20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Wallace tree algorithm</a:t>
            </a:r>
            <a:r>
              <a:rPr lang="en-US" sz="20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3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4D39F-40BF-3ECF-949D-51E39C9A1310}"/>
              </a:ext>
            </a:extLst>
          </p:cNvPr>
          <p:cNvSpPr txBox="1"/>
          <p:nvPr/>
        </p:nvSpPr>
        <p:spPr>
          <a:xfrm>
            <a:off x="471340" y="509048"/>
            <a:ext cx="10614582" cy="2535566"/>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another powerful way of improving the classical design that we considered in our design is to use the concept of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Implementation of Multiplexer (MUX) Using Modified GDI Technique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section, we explore the application of the Modified Gate Diffusion Input (MGDI) technique in designing a Multiplexer (MUX). The MGDI technique leverages a specialized XOR gate configuration to achieve enhanced power efficiency and performance while maintaining the desired logical functionality.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A4686EA5-ECE5-02CF-1796-12EDD09E0F87}"/>
              </a:ext>
            </a:extLst>
          </p:cNvPr>
          <p:cNvSpPr>
            <a:spLocks noChangeArrowheads="1"/>
          </p:cNvSpPr>
          <p:nvPr/>
        </p:nvSpPr>
        <p:spPr bwMode="auto">
          <a:xfrm>
            <a:off x="2551202" y="2194737"/>
            <a:ext cx="9933028" cy="28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
            <a:extLst>
              <a:ext uri="{FF2B5EF4-FFF2-40B4-BE49-F238E27FC236}">
                <a16:creationId xmlns:a16="http://schemas.microsoft.com/office/drawing/2014/main" id="{31B8D6C9-CC0A-A346-C94A-42D2F4F47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31" y="3310604"/>
            <a:ext cx="4402319" cy="31170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32825B-9131-20A0-A55F-D34E36483A42}"/>
              </a:ext>
            </a:extLst>
          </p:cNvPr>
          <p:cNvSpPr txBox="1"/>
          <p:nvPr/>
        </p:nvSpPr>
        <p:spPr>
          <a:xfrm>
            <a:off x="5213023" y="4730303"/>
            <a:ext cx="6240544"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4 : mux implemented by MGDI technique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646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F91644-B2C0-B200-A10E-F5991A3EC412}"/>
              </a:ext>
            </a:extLst>
          </p:cNvPr>
          <p:cNvSpPr>
            <a:spLocks noChangeArrowheads="1"/>
          </p:cNvSpPr>
          <p:nvPr/>
        </p:nvSpPr>
        <p:spPr bwMode="auto">
          <a:xfrm>
            <a:off x="349395" y="353492"/>
            <a:ext cx="11735767" cy="309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Modified GDI Full Adder Design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Full Adder circuit is a fundamental component in digital logic, often used in arithmetic operations. Implementing a Full Adder using MGDI entails creating XOR gates for sum (S) bits and additional logic for the carry-out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bit. The steps we followed for MGDI Full Adder design included: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Employed MGDI XOR gates for each sum bit (S0, S1) by connecting the input bits (A, B, and Cin) to these XOR gates.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Utilized a combination of MGDI XOR and NAND gates to compute the carry-out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bit. Connect the input bits (A, B, Cin) and the inverted outputs of the XOR gates to the NAND gates. The output of the NAND gates yields the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signal.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7" name="Picture 1">
            <a:extLst>
              <a:ext uri="{FF2B5EF4-FFF2-40B4-BE49-F238E27FC236}">
                <a16:creationId xmlns:a16="http://schemas.microsoft.com/office/drawing/2014/main" id="{965C6895-403F-0DD4-B503-F351ADA08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95" y="3429000"/>
            <a:ext cx="5235575" cy="3140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2D3FFA0-813F-24D9-A381-3CE81F84C2AF}"/>
              </a:ext>
            </a:extLst>
          </p:cNvPr>
          <p:cNvSpPr>
            <a:spLocks noChangeArrowheads="1"/>
          </p:cNvSpPr>
          <p:nvPr/>
        </p:nvSpPr>
        <p:spPr bwMode="auto">
          <a:xfrm>
            <a:off x="2126946" y="4770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5 : full adder using 2*2 multiplexers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346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6E586-D0BE-8846-F81D-28FDF433C645}"/>
              </a:ext>
            </a:extLst>
          </p:cNvPr>
          <p:cNvSpPr txBox="1"/>
          <p:nvPr/>
        </p:nvSpPr>
        <p:spPr>
          <a:xfrm>
            <a:off x="439917" y="1696795"/>
            <a:ext cx="11312165" cy="3464410"/>
          </a:xfrm>
          <a:prstGeom prst="rect">
            <a:avLst/>
          </a:prstGeom>
          <a:noFill/>
        </p:spPr>
        <p:txBody>
          <a:bodyPr wrap="square">
            <a:spAutoFit/>
          </a:bodyPr>
          <a:lstStyle/>
          <a:p>
            <a:pPr marL="0" marR="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MGDI technique aims to optimize power efficiency and enhance performance while maintaining the necessary logical functions in these circuits. However, it's essential to emphasize that MGDI gates require meticulous design considerations, including transistor sizing and configurations, to meet specific objectives, such as power consumption reduction and improved operational speed.</a:t>
            </a:r>
          </a:p>
          <a:p>
            <a:pPr marL="0" marR="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implementation showcases the versatility of the MGDI technique, allowing for the construction of complex logic circuits like a MUX and Full Adder with potential advantages in power savings and performance enhancement. However, we faced a huge challenge with the design complexity regarding the layout phase and because of the lack of resources for building the layout of this phase we had to think of another way of enhancing the design</a:t>
            </a:r>
          </a:p>
        </p:txBody>
      </p:sp>
      <p:sp>
        <p:nvSpPr>
          <p:cNvPr id="4" name="TextBox 3">
            <a:extLst>
              <a:ext uri="{FF2B5EF4-FFF2-40B4-BE49-F238E27FC236}">
                <a16:creationId xmlns:a16="http://schemas.microsoft.com/office/drawing/2014/main" id="{CE15507E-ADD1-4DBF-26A8-A71758D9F55C}"/>
              </a:ext>
            </a:extLst>
          </p:cNvPr>
          <p:cNvSpPr txBox="1"/>
          <p:nvPr/>
        </p:nvSpPr>
        <p:spPr>
          <a:xfrm>
            <a:off x="439917" y="942237"/>
            <a:ext cx="8440003" cy="461665"/>
          </a:xfrm>
          <a:prstGeom prst="rect">
            <a:avLst/>
          </a:prstGeom>
          <a:noFill/>
        </p:spPr>
        <p:txBody>
          <a:bodyPr wrap="none" rtlCol="0">
            <a:spAutoFit/>
          </a:bodyPr>
          <a:lstStyle/>
          <a:p>
            <a:r>
              <a:rPr lang="en-US" sz="2400" b="1" dirty="0"/>
              <a:t>Why didn’t we continue the whole design with MGDI technique?</a:t>
            </a:r>
          </a:p>
        </p:txBody>
      </p:sp>
    </p:spTree>
    <p:extLst>
      <p:ext uri="{BB962C8B-B14F-4D97-AF65-F5344CB8AC3E}">
        <p14:creationId xmlns:p14="http://schemas.microsoft.com/office/powerpoint/2010/main" val="36414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design block diagram</a:t>
            </a:r>
            <a:br>
              <a:rPr lang="en-US" sz="3200" b="1" dirty="0">
                <a:latin typeface="Times New Roman" panose="02020603050405020304" pitchFamily="18" charset="0"/>
                <a:cs typeface="Times New Roman" panose="02020603050405020304" pitchFamily="18" charset="0"/>
              </a:rPr>
            </a:br>
            <a:endParaRPr lang="en-US" sz="3200" b="1" dirty="0"/>
          </a:p>
        </p:txBody>
      </p:sp>
      <p:sp>
        <p:nvSpPr>
          <p:cNvPr id="4" name="TextBox 3">
            <a:extLst>
              <a:ext uri="{FF2B5EF4-FFF2-40B4-BE49-F238E27FC236}">
                <a16:creationId xmlns:a16="http://schemas.microsoft.com/office/drawing/2014/main" id="{1329F894-3713-33D0-D05E-B172B5E9B3DE}"/>
              </a:ext>
            </a:extLst>
          </p:cNvPr>
          <p:cNvSpPr txBox="1"/>
          <p:nvPr/>
        </p:nvSpPr>
        <p:spPr>
          <a:xfrm>
            <a:off x="707011" y="1285335"/>
            <a:ext cx="11340445" cy="4804007"/>
          </a:xfrm>
          <a:prstGeom prst="rect">
            <a:avLst/>
          </a:prstGeom>
          <a:noFill/>
        </p:spPr>
        <p:txBody>
          <a:bodyPr wrap="square">
            <a:spAutoFit/>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Our proposed design will have the </a:t>
            </a:r>
            <a:r>
              <a:rPr lang="en-US" sz="1800" b="1" dirty="0">
                <a:effectLst/>
                <a:latin typeface="Times New Roman" panose="02020603050405020304" pitchFamily="18" charset="0"/>
                <a:ea typeface="Calibri" panose="020F0502020204030204" pitchFamily="34" charset="0"/>
                <a:cs typeface="Arial" panose="020B0604020202020204" pitchFamily="34" charset="0"/>
              </a:rPr>
              <a:t>pipelining</a:t>
            </a:r>
            <a:r>
              <a:rPr lang="en-US" sz="1800" dirty="0">
                <a:effectLst/>
                <a:latin typeface="Times New Roman" panose="02020603050405020304" pitchFamily="18" charset="0"/>
                <a:ea typeface="Calibri" panose="020F0502020204030204" pitchFamily="34" charset="0"/>
                <a:cs typeface="Arial" panose="020B0604020202020204" pitchFamily="34" charset="0"/>
              </a:rPr>
              <a:t> as the basic enhancement step done on the classical design which will enhance the speed, decrease the area and the mitigate the dissipated power by adding dividing the whole circuit into pipelining stages which the registers will separate between these stages acting as buffers that will hold the values which are getting passed between stages, that will increase the throughput by ½ the classical throughput, also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tpd</a:t>
            </a:r>
            <a:r>
              <a:rPr lang="en-US" sz="1800" dirty="0">
                <a:effectLst/>
                <a:latin typeface="Times New Roman" panose="02020603050405020304" pitchFamily="18" charset="0"/>
                <a:ea typeface="Calibri" panose="020F0502020204030204" pitchFamily="34" charset="0"/>
                <a:cs typeface="Arial" panose="020B0604020202020204" pitchFamily="34" charset="0"/>
              </a:rPr>
              <a:t> which is the propagation delay from input to output will be decreased to the half value at least. And it also have the gates built from an enhanced ways rather than the traditional ones, we have used the pass gates in building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xor</a:t>
            </a:r>
            <a:r>
              <a:rPr lang="en-US" sz="1800" dirty="0">
                <a:effectLst/>
                <a:latin typeface="Times New Roman" panose="02020603050405020304" pitchFamily="18" charset="0"/>
                <a:ea typeface="Calibri" panose="020F0502020204030204" pitchFamily="34" charset="0"/>
                <a:cs typeface="Arial" panose="020B0604020202020204" pitchFamily="34" charset="0"/>
              </a:rPr>
              <a:t> , mux and flip flops so that saved us the half number of transistors in each element which caused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rreduction</a:t>
            </a:r>
            <a:r>
              <a:rPr lang="en-US" sz="1800" dirty="0">
                <a:effectLst/>
                <a:latin typeface="Times New Roman" panose="02020603050405020304" pitchFamily="18" charset="0"/>
                <a:ea typeface="Calibri" panose="020F0502020204030204" pitchFamily="34" charset="0"/>
                <a:cs typeface="Arial" panose="020B0604020202020204" pitchFamily="34" charset="0"/>
              </a:rPr>
              <a:t> in power , delay and area as will be shown in the upcoming sections.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upcoming figure the desired 4*4 pipeline multiplier that we designed in this project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00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F37E0C9-C5D6-6299-AD18-CF28EB8A8246}"/>
              </a:ext>
            </a:extLst>
          </p:cNvPr>
          <p:cNvSpPr>
            <a:spLocks noChangeArrowheads="1"/>
          </p:cNvSpPr>
          <p:nvPr/>
        </p:nvSpPr>
        <p:spPr bwMode="auto">
          <a:xfrm>
            <a:off x="1055802" y="177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a:extLst>
              <a:ext uri="{FF2B5EF4-FFF2-40B4-BE49-F238E27FC236}">
                <a16:creationId xmlns:a16="http://schemas.microsoft.com/office/drawing/2014/main" id="{C15E5CA0-F626-A915-B8CD-E768BF180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26" y="1159496"/>
            <a:ext cx="8710367" cy="45390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2903C2-DEFC-36FE-F7D6-08C15A94851D}"/>
              </a:ext>
            </a:extLst>
          </p:cNvPr>
          <p:cNvSpPr txBox="1"/>
          <p:nvPr/>
        </p:nvSpPr>
        <p:spPr>
          <a:xfrm>
            <a:off x="2575874" y="5707931"/>
            <a:ext cx="662233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6 : propose pipeline multiplier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2893057-FC88-99C6-17B2-586CE235605D}"/>
              </a:ext>
            </a:extLst>
          </p:cNvPr>
          <p:cNvSpPr txBox="1"/>
          <p:nvPr/>
        </p:nvSpPr>
        <p:spPr>
          <a:xfrm>
            <a:off x="1055802" y="620184"/>
            <a:ext cx="232550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Proposed design</a:t>
            </a:r>
          </a:p>
        </p:txBody>
      </p:sp>
    </p:spTree>
    <p:extLst>
      <p:ext uri="{BB962C8B-B14F-4D97-AF65-F5344CB8AC3E}">
        <p14:creationId xmlns:p14="http://schemas.microsoft.com/office/powerpoint/2010/main" val="123032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9EE60C-EA05-8AE2-8FD9-9ABD2D6DA597}"/>
              </a:ext>
            </a:extLst>
          </p:cNvPr>
          <p:cNvSpPr txBox="1"/>
          <p:nvPr/>
        </p:nvSpPr>
        <p:spPr>
          <a:xfrm>
            <a:off x="522009" y="207389"/>
            <a:ext cx="11091813" cy="5639364"/>
          </a:xfrm>
          <a:prstGeom prst="rect">
            <a:avLst/>
          </a:prstGeom>
          <a:noFill/>
        </p:spPr>
        <p:txBody>
          <a:bodyPr wrap="square">
            <a:spAutoFit/>
          </a:bodyPr>
          <a:lstStyle/>
          <a:p>
            <a:pPr marL="0" marR="0">
              <a:lnSpc>
                <a:spcPct val="2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Its noticeable how there are multiple registers added to the circuit and how much they will affect the process of calculating the output of multiplying 2 4-bits binary numbers, the effect can be divided into some main ideas represented by:</a:t>
            </a:r>
          </a:p>
          <a:p>
            <a:pPr marL="0" marR="0">
              <a:lnSpc>
                <a:spcPct val="2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20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Increasing throughput: Pipelining divides the multiplication operation into many phases, enabling the simultaneous processing of several inputs. The multiplier can now handle more multiplication operations per unit of time due to the increase in throughput.</a:t>
            </a:r>
          </a:p>
          <a:p>
            <a:pPr marL="342900" marR="0" lvl="0" indent="-342900">
              <a:lnSpc>
                <a:spcPct val="20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Reduced Latency: By scheduling numerous processes to be completed simultaneously, pipelining minimizes the multiplier's latency. Once a stage's first multiplication is finished, the stage's second multiplication can begin. As a result, consecutive input values provide speedier results.</a:t>
            </a:r>
          </a:p>
          <a:p>
            <a:pPr marL="342900" marR="0" lvl="0" indent="-342900">
              <a:lnSpc>
                <a:spcPct val="200000"/>
              </a:lnSpc>
              <a:spcBef>
                <a:spcPts val="0"/>
              </a:spcBef>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Effective Resource Utilization: The architecture effectively uses resources by employing registers to store interim results at each pipeline level. Registers are used to temporarily store data, which eliminates the need for complicated combinational logic and potentially reduced space requirements.</a:t>
            </a:r>
          </a:p>
        </p:txBody>
      </p:sp>
    </p:spTree>
    <p:extLst>
      <p:ext uri="{BB962C8B-B14F-4D97-AF65-F5344CB8AC3E}">
        <p14:creationId xmlns:p14="http://schemas.microsoft.com/office/powerpoint/2010/main" val="683904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32531-1303-1023-0F70-47350788BB5E}"/>
              </a:ext>
            </a:extLst>
          </p:cNvPr>
          <p:cNvSpPr txBox="1"/>
          <p:nvPr/>
        </p:nvSpPr>
        <p:spPr>
          <a:xfrm>
            <a:off x="546755" y="386498"/>
            <a:ext cx="10378910" cy="5536772"/>
          </a:xfrm>
          <a:prstGeom prst="rect">
            <a:avLst/>
          </a:prstGeom>
          <a:noFill/>
        </p:spPr>
        <p:txBody>
          <a:bodyPr wrap="square">
            <a:spAutoFit/>
          </a:bodyPr>
          <a:lstStyle/>
          <a:p>
            <a:pPr marL="0" marR="0">
              <a:lnSpc>
                <a:spcPct val="2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0">
              <a:lnSpc>
                <a:spcPct val="20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Scalability: Pipelined designs are often more scalable, making it easier to extend the multiplier to larger word lengths (e.g., 8x8, 16x16) without significant changes to the basic architecture.</a:t>
            </a:r>
          </a:p>
          <a:p>
            <a:pPr marL="457200" marR="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Reduced Data Dependency Delays: Registers at each pipeline stage can help mitigate data dependency delays by storing and forwarding intermediate results. This can result in a more efficient utilization of computation resources.</a:t>
            </a:r>
          </a:p>
          <a:p>
            <a:pPr marR="0" lvl="0">
              <a:lnSpc>
                <a:spcPct val="200000"/>
              </a:lnSpc>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Although there are so much benefits with this design, the real challenge will become with the complexity of designing the chip and its layout which will be discussed in the following sections:</a:t>
            </a:r>
          </a:p>
          <a:p>
            <a:pPr marL="0" marR="0">
              <a:lnSpc>
                <a:spcPct val="20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60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Design circuit , simulations and sizing </a:t>
            </a:r>
            <a:br>
              <a:rPr lang="en-US" sz="3200" dirty="0">
                <a:latin typeface="Times New Roman" panose="02020603050405020304" pitchFamily="18" charset="0"/>
                <a:cs typeface="Times New Roman" panose="02020603050405020304" pitchFamily="18" charset="0"/>
              </a:rPr>
            </a:br>
            <a:endParaRPr lang="en-US" sz="3200" dirty="0"/>
          </a:p>
        </p:txBody>
      </p:sp>
      <p:pic>
        <p:nvPicPr>
          <p:cNvPr id="3" name="Picture 2">
            <a:extLst>
              <a:ext uri="{FF2B5EF4-FFF2-40B4-BE49-F238E27FC236}">
                <a16:creationId xmlns:a16="http://schemas.microsoft.com/office/drawing/2014/main" id="{BBCEB4D7-ABA9-31D9-A0DE-C9E6245D3826}"/>
              </a:ext>
            </a:extLst>
          </p:cNvPr>
          <p:cNvPicPr>
            <a:picLocks noChangeAspect="1"/>
          </p:cNvPicPr>
          <p:nvPr/>
        </p:nvPicPr>
        <p:blipFill>
          <a:blip r:embed="rId2"/>
          <a:stretch>
            <a:fillRect/>
          </a:stretch>
        </p:blipFill>
        <p:spPr>
          <a:xfrm>
            <a:off x="952106" y="1274070"/>
            <a:ext cx="7145519" cy="5218805"/>
          </a:xfrm>
          <a:prstGeom prst="rect">
            <a:avLst/>
          </a:prstGeom>
        </p:spPr>
      </p:pic>
    </p:spTree>
    <p:extLst>
      <p:ext uri="{BB962C8B-B14F-4D97-AF65-F5344CB8AC3E}">
        <p14:creationId xmlns:p14="http://schemas.microsoft.com/office/powerpoint/2010/main" val="102622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lstStyle/>
          <a:p>
            <a:r>
              <a:rPr lang="en-US" dirty="0"/>
              <a:t>Contents :</a:t>
            </a:r>
            <a:br>
              <a:rPr lang="en-US" dirty="0"/>
            </a:br>
            <a:endParaRPr lang="en-US" dirty="0"/>
          </a:p>
        </p:txBody>
      </p:sp>
      <p:sp>
        <p:nvSpPr>
          <p:cNvPr id="3" name="TextBox 2">
            <a:extLst>
              <a:ext uri="{FF2B5EF4-FFF2-40B4-BE49-F238E27FC236}">
                <a16:creationId xmlns:a16="http://schemas.microsoft.com/office/drawing/2014/main" id="{CFACB3E5-DBD7-DD8E-8BF7-1AE957D94BF1}"/>
              </a:ext>
            </a:extLst>
          </p:cNvPr>
          <p:cNvSpPr txBox="1"/>
          <p:nvPr/>
        </p:nvSpPr>
        <p:spPr>
          <a:xfrm>
            <a:off x="678730" y="1244338"/>
            <a:ext cx="10515600" cy="4820807"/>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 with results:</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history / comparison of literatures</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design block diagram</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circuit , simulations and sizing </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layout , simulations </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Optimization technique used</a:t>
            </a:r>
          </a:p>
          <a:p>
            <a:pPr marL="285750" indent="-285750" algn="just">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with summary of area , delay and power</a:t>
            </a:r>
          </a:p>
        </p:txBody>
      </p:sp>
    </p:spTree>
    <p:extLst>
      <p:ext uri="{BB962C8B-B14F-4D97-AF65-F5344CB8AC3E}">
        <p14:creationId xmlns:p14="http://schemas.microsoft.com/office/powerpoint/2010/main" val="258835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E8B64-C68F-9EF5-C5FB-11B7CC29B654}"/>
              </a:ext>
            </a:extLst>
          </p:cNvPr>
          <p:cNvSpPr txBox="1"/>
          <p:nvPr/>
        </p:nvSpPr>
        <p:spPr>
          <a:xfrm>
            <a:off x="433633" y="546755"/>
            <a:ext cx="11142482" cy="5070299"/>
          </a:xfrm>
          <a:prstGeom prst="rect">
            <a:avLst/>
          </a:prstGeom>
          <a:noFill/>
        </p:spPr>
        <p:txBody>
          <a:bodyPr wrap="square">
            <a:spAutoFit/>
          </a:bodyPr>
          <a:lstStyle/>
          <a:p>
            <a:pPr marL="0" marR="0">
              <a:lnSpc>
                <a:spcPct val="106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order to explain how exactly this design works we need to divide it into little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chuncks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understand how each small circuit works and how can we improve it in terms of the memory taken, number of transistors , area and power </a:t>
            </a:r>
          </a:p>
          <a:p>
            <a:pPr marL="0" marR="0">
              <a:lnSpc>
                <a:spcPct val="106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Arial" panose="020B0604020202020204" pitchFamily="34" charset="0"/>
              </a:rPr>
              <a:t>Our system consists of: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Calibri" panose="020F0502020204030204" pitchFamily="34" charset="0"/>
                <a:cs typeface="Arial" panose="020B0604020202020204" pitchFamily="34" charset="0"/>
              </a:rPr>
              <a:t>And gates: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6000"/>
              </a:lnSpc>
              <a:buFont typeface="Courier New" panose="02070309020205020404" pitchFamily="49" charset="0"/>
              <a:buChar char="o"/>
            </a:pPr>
            <a:r>
              <a:rPr lang="en-US" sz="2400" b="1" dirty="0">
                <a:effectLst/>
                <a:latin typeface="Times New Roman" panose="02020603050405020304" pitchFamily="18" charset="0"/>
                <a:ea typeface="Calibri" panose="020F0502020204030204" pitchFamily="34" charset="0"/>
                <a:cs typeface="Arial" panose="020B0604020202020204" pitchFamily="34" charset="0"/>
              </a:rPr>
              <a:t>Nand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cmos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6000"/>
              </a:lnSpc>
              <a:buFont typeface="Courier New" panose="02070309020205020404" pitchFamily="49" charset="0"/>
              <a:buChar char="o"/>
            </a:pPr>
            <a:r>
              <a:rPr lang="en-US" sz="2400" b="1" dirty="0">
                <a:effectLst/>
                <a:latin typeface="Times New Roman" panose="02020603050405020304" pitchFamily="18" charset="0"/>
                <a:ea typeface="Calibri" panose="020F0502020204030204" pitchFamily="34" charset="0"/>
                <a:cs typeface="Arial" panose="020B0604020202020204" pitchFamily="34" charset="0"/>
              </a:rPr>
              <a:t>Invertor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cmos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Calibri" panose="020F0502020204030204" pitchFamily="34" charset="0"/>
                <a:cs typeface="Arial" panose="020B0604020202020204" pitchFamily="34" charset="0"/>
              </a:rPr>
              <a:t>Full adders: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6000"/>
              </a:lnSpc>
              <a:buFont typeface="Courier New" panose="02070309020205020404" pitchFamily="49" charset="0"/>
              <a:buChar char="o"/>
            </a:pPr>
            <a:r>
              <a:rPr lang="en-US" sz="2400" b="1" dirty="0" err="1">
                <a:effectLst/>
                <a:latin typeface="Times New Roman" panose="02020603050405020304" pitchFamily="18" charset="0"/>
                <a:ea typeface="Calibri" panose="020F0502020204030204" pitchFamily="34" charset="0"/>
                <a:cs typeface="Arial" panose="020B0604020202020204" pitchFamily="34" charset="0"/>
              </a:rPr>
              <a:t>Xor</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cmos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6000"/>
              </a:lnSpc>
              <a:buFont typeface="Courier New" panose="02070309020205020404" pitchFamily="49" charset="0"/>
              <a:buChar char="o"/>
            </a:pPr>
            <a:r>
              <a:rPr lang="en-US" sz="2400" b="1" dirty="0">
                <a:effectLst/>
                <a:latin typeface="Times New Roman" panose="02020603050405020304" pitchFamily="18" charset="0"/>
                <a:ea typeface="Calibri" panose="020F0502020204030204" pitchFamily="34" charset="0"/>
                <a:cs typeface="Arial" panose="020B0604020202020204" pitchFamily="34" charset="0"/>
              </a:rPr>
              <a:t>Mux </a:t>
            </a:r>
          </a:p>
          <a:p>
            <a:pPr marL="342900" marR="0" lvl="0" indent="-342900">
              <a:lnSpc>
                <a:spcPct val="106000"/>
              </a:lnSpc>
              <a:spcBef>
                <a:spcPts val="0"/>
              </a:spcBef>
              <a:spcAft>
                <a:spcPts val="0"/>
              </a:spcAf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Arial" panose="020B0604020202020204" pitchFamily="34" charset="0"/>
              </a:rPr>
              <a:t>Flip flops: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7363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87DF0E-248A-4F6D-A857-4DEE5E40E581}"/>
              </a:ext>
            </a:extLst>
          </p:cNvPr>
          <p:cNvSpPr>
            <a:spLocks noChangeArrowheads="1"/>
          </p:cNvSpPr>
          <p:nvPr/>
        </p:nvSpPr>
        <p:spPr bwMode="auto">
          <a:xfrm>
            <a:off x="690663" y="675526"/>
            <a:ext cx="660508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full adders: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Xor</a:t>
            </a:r>
            <a:r>
              <a:rPr kumimoji="0" lang="en-US" altLang="en-US"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eaLnBrk="0" fontAlgn="base" hangingPunct="0">
              <a:spcBef>
                <a:spcPct val="0"/>
              </a:spcBef>
              <a:spcAft>
                <a:spcPct val="0"/>
              </a:spcAft>
              <a:buFont typeface="Arial" panose="020B0604020202020204" pitchFamily="34" charset="0"/>
              <a:buChar char="•"/>
            </a:pP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Multiplixer</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145" name="Picture 7">
            <a:extLst>
              <a:ext uri="{FF2B5EF4-FFF2-40B4-BE49-F238E27FC236}">
                <a16:creationId xmlns:a16="http://schemas.microsoft.com/office/drawing/2014/main" id="{33BC796E-6DEF-2D1A-0E99-9CCDD6C1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25" y="2137116"/>
            <a:ext cx="5486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05A0842-4DB2-EAEC-1E40-8FFCCF14D74D}"/>
              </a:ext>
            </a:extLst>
          </p:cNvPr>
          <p:cNvSpPr>
            <a:spLocks noChangeArrowheads="1"/>
          </p:cNvSpPr>
          <p:nvPr/>
        </p:nvSpPr>
        <p:spPr bwMode="auto">
          <a:xfrm>
            <a:off x="972766" y="5230567"/>
            <a:ext cx="460118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9 : </a:t>
            </a:r>
            <a:r>
              <a:rPr kumimoji="0" lang="en-US" altLang="en-US" sz="14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xor</a:t>
            </a: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gate built from </a:t>
            </a:r>
            <a:r>
              <a:rPr kumimoji="0" lang="en-US" altLang="en-US" sz="14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cmos</a:t>
            </a: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transistors / schematics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03E7DCE7-C7C6-34F8-BA11-82EBB5F9A867}"/>
              </a:ext>
            </a:extLst>
          </p:cNvPr>
          <p:cNvSpPr>
            <a:spLocks noChangeArrowheads="1"/>
          </p:cNvSpPr>
          <p:nvPr/>
        </p:nvSpPr>
        <p:spPr bwMode="auto">
          <a:xfrm>
            <a:off x="6618053" y="1679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8" name="Picture 1">
            <a:extLst>
              <a:ext uri="{FF2B5EF4-FFF2-40B4-BE49-F238E27FC236}">
                <a16:creationId xmlns:a16="http://schemas.microsoft.com/office/drawing/2014/main" id="{284F0B21-BCF4-3C03-4571-9A6B12B23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138" y="2187748"/>
            <a:ext cx="5486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70E54384-92A0-E18C-C36C-7148FBFC9069}"/>
              </a:ext>
            </a:extLst>
          </p:cNvPr>
          <p:cNvSpPr>
            <a:spLocks noChangeArrowheads="1"/>
          </p:cNvSpPr>
          <p:nvPr/>
        </p:nvSpPr>
        <p:spPr bwMode="auto">
          <a:xfrm>
            <a:off x="8096657" y="5378992"/>
            <a:ext cx="323319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10 : simulation of the </a:t>
            </a:r>
            <a:r>
              <a:rPr kumimoji="0" lang="en-US" altLang="en-US" sz="16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xor</a:t>
            </a:r>
            <a:r>
              <a:rPr kumimoji="0" lang="en-US" altLang="en-US" sz="16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gate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630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07AE181-0361-9F41-CF61-DBC7E6CAA845}"/>
              </a:ext>
            </a:extLst>
          </p:cNvPr>
          <p:cNvSpPr>
            <a:spLocks noChangeArrowheads="1"/>
          </p:cNvSpPr>
          <p:nvPr/>
        </p:nvSpPr>
        <p:spPr bwMode="auto">
          <a:xfrm>
            <a:off x="690663" y="675526"/>
            <a:ext cx="660508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full adders: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Xor</a:t>
            </a:r>
            <a:r>
              <a:rPr kumimoji="0" lang="en-US" altLang="en-US"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eaLnBrk="0" fontAlgn="base" hangingPunct="0">
              <a:spcBef>
                <a:spcPct val="0"/>
              </a:spcBef>
              <a:spcAft>
                <a:spcPct val="0"/>
              </a:spcAft>
              <a:buFont typeface="Arial" panose="020B0604020202020204" pitchFamily="34" charset="0"/>
              <a:buChar char="•"/>
            </a:pPr>
            <a:r>
              <a:rPr lang="en-US" altLang="en-US"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Multiplixer</a:t>
            </a:r>
            <a:r>
              <a:rPr lang="en-US" alt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9C95036B-8B19-8311-29FA-159DC842C26B}"/>
              </a:ext>
            </a:extLst>
          </p:cNvPr>
          <p:cNvSpPr>
            <a:spLocks noChangeArrowheads="1"/>
          </p:cNvSpPr>
          <p:nvPr/>
        </p:nvSpPr>
        <p:spPr bwMode="auto">
          <a:xfrm>
            <a:off x="970960" y="14328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2" name="Picture 1">
            <a:extLst>
              <a:ext uri="{FF2B5EF4-FFF2-40B4-BE49-F238E27FC236}">
                <a16:creationId xmlns:a16="http://schemas.microsoft.com/office/drawing/2014/main" id="{8DCB1015-3043-64FB-1AC0-82F1C9681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84" y="1956124"/>
            <a:ext cx="5486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94F812E0-F83D-46F2-9960-919942F04889}"/>
              </a:ext>
            </a:extLst>
          </p:cNvPr>
          <p:cNvSpPr>
            <a:spLocks noChangeArrowheads="1"/>
          </p:cNvSpPr>
          <p:nvPr/>
        </p:nvSpPr>
        <p:spPr bwMode="auto">
          <a:xfrm>
            <a:off x="1303566" y="5132738"/>
            <a:ext cx="4642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12 : multiplexer gate built form pass gates/ schematics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DC870EA-7150-9C92-1F7B-5BAADA31B1E9}"/>
              </a:ext>
            </a:extLst>
          </p:cNvPr>
          <p:cNvPicPr>
            <a:picLocks noChangeAspect="1"/>
          </p:cNvPicPr>
          <p:nvPr/>
        </p:nvPicPr>
        <p:blipFill>
          <a:blip r:embed="rId3"/>
          <a:stretch>
            <a:fillRect/>
          </a:stretch>
        </p:blipFill>
        <p:spPr>
          <a:xfrm>
            <a:off x="6258481" y="1949774"/>
            <a:ext cx="5486400" cy="3092450"/>
          </a:xfrm>
          <a:prstGeom prst="rect">
            <a:avLst/>
          </a:prstGeom>
        </p:spPr>
      </p:pic>
      <p:sp>
        <p:nvSpPr>
          <p:cNvPr id="9" name="TextBox 8">
            <a:extLst>
              <a:ext uri="{FF2B5EF4-FFF2-40B4-BE49-F238E27FC236}">
                <a16:creationId xmlns:a16="http://schemas.microsoft.com/office/drawing/2014/main" id="{B73DEFBE-C291-D947-0D16-09996C7E60E9}"/>
              </a:ext>
            </a:extLst>
          </p:cNvPr>
          <p:cNvSpPr txBox="1"/>
          <p:nvPr/>
        </p:nvSpPr>
        <p:spPr>
          <a:xfrm>
            <a:off x="5307291" y="5088390"/>
            <a:ext cx="657990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13: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multiplexer</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gate simulation</a:t>
            </a:r>
          </a:p>
        </p:txBody>
      </p:sp>
    </p:spTree>
    <p:extLst>
      <p:ext uri="{BB962C8B-B14F-4D97-AF65-F5344CB8AC3E}">
        <p14:creationId xmlns:p14="http://schemas.microsoft.com/office/powerpoint/2010/main" val="2776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D7E6572-8290-25A3-3F5F-F62803254C51}"/>
              </a:ext>
            </a:extLst>
          </p:cNvPr>
          <p:cNvSpPr>
            <a:spLocks noChangeArrowheads="1"/>
          </p:cNvSpPr>
          <p:nvPr/>
        </p:nvSpPr>
        <p:spPr bwMode="auto">
          <a:xfrm>
            <a:off x="2149311" y="6693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a:extLst>
              <a:ext uri="{FF2B5EF4-FFF2-40B4-BE49-F238E27FC236}">
                <a16:creationId xmlns:a16="http://schemas.microsoft.com/office/drawing/2014/main" id="{A666A0B1-9336-CF6A-9A62-CA93FBC2C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90" b="11873"/>
          <a:stretch/>
        </p:blipFill>
        <p:spPr bwMode="auto">
          <a:xfrm>
            <a:off x="783077" y="1955260"/>
            <a:ext cx="7282775" cy="32295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1ABB8A-005D-0EFF-133F-072554636753}"/>
              </a:ext>
            </a:extLst>
          </p:cNvPr>
          <p:cNvSpPr>
            <a:spLocks noChangeArrowheads="1"/>
          </p:cNvSpPr>
          <p:nvPr/>
        </p:nvSpPr>
        <p:spPr bwMode="auto">
          <a:xfrm>
            <a:off x="2149311" y="5534314"/>
            <a:ext cx="34031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14: schematics of full adder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072D875-94AA-F36F-1C31-687149C313B1}"/>
              </a:ext>
            </a:extLst>
          </p:cNvPr>
          <p:cNvSpPr txBox="1"/>
          <p:nvPr/>
        </p:nvSpPr>
        <p:spPr>
          <a:xfrm>
            <a:off x="783077" y="713237"/>
            <a:ext cx="7169284"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full adders: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04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DA4465-46C1-55FD-0D2D-E9B4B84BA358}"/>
              </a:ext>
            </a:extLst>
          </p:cNvPr>
          <p:cNvSpPr>
            <a:spLocks noChangeArrowheads="1"/>
          </p:cNvSpPr>
          <p:nvPr/>
        </p:nvSpPr>
        <p:spPr bwMode="auto">
          <a:xfrm>
            <a:off x="1682884" y="282103"/>
            <a:ext cx="15326467" cy="73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217" name="Picture 1">
            <a:extLst>
              <a:ext uri="{FF2B5EF4-FFF2-40B4-BE49-F238E27FC236}">
                <a16:creationId xmlns:a16="http://schemas.microsoft.com/office/drawing/2014/main" id="{9F42107A-02EB-FFCE-5056-C326486C3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80"/>
          <a:stretch/>
        </p:blipFill>
        <p:spPr bwMode="auto">
          <a:xfrm>
            <a:off x="1682885" y="739303"/>
            <a:ext cx="8837038" cy="4698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E583E0-1CC4-87B3-4FFC-EC668F334B61}"/>
              </a:ext>
            </a:extLst>
          </p:cNvPr>
          <p:cNvSpPr txBox="1"/>
          <p:nvPr/>
        </p:nvSpPr>
        <p:spPr>
          <a:xfrm>
            <a:off x="1842581" y="5934031"/>
            <a:ext cx="8506838"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15 : simulation of the full adder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761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4D2A6-805F-E0CB-8263-7C525006B9B5}"/>
              </a:ext>
            </a:extLst>
          </p:cNvPr>
          <p:cNvSpPr txBox="1"/>
          <p:nvPr/>
        </p:nvSpPr>
        <p:spPr>
          <a:xfrm>
            <a:off x="480767" y="584462"/>
            <a:ext cx="8399282" cy="1231106"/>
          </a:xfrm>
          <a:prstGeom prst="rect">
            <a:avLst/>
          </a:prstGeom>
          <a:noFill/>
        </p:spPr>
        <p:txBody>
          <a:bodyPr wrap="square" rtlCol="0">
            <a:spAutoFit/>
          </a:bodyPr>
          <a:lstStyle/>
          <a:p>
            <a:r>
              <a:rPr lang="en-US" sz="2000" b="1" dirty="0"/>
              <a:t>2. And gate :</a:t>
            </a:r>
          </a:p>
          <a:p>
            <a:pPr marL="285750" indent="-285750">
              <a:buFont typeface="Arial" panose="020B0604020202020204" pitchFamily="34" charset="0"/>
              <a:buChar char="•"/>
            </a:pPr>
            <a:r>
              <a:rPr lang="en-US" dirty="0">
                <a:solidFill>
                  <a:srgbClr val="FF0000"/>
                </a:solidFill>
              </a:rPr>
              <a:t>Invertor</a:t>
            </a:r>
          </a:p>
          <a:p>
            <a:pPr marL="285750" indent="-285750">
              <a:buFont typeface="Arial" panose="020B0604020202020204" pitchFamily="34" charset="0"/>
              <a:buChar char="•"/>
            </a:pPr>
            <a:r>
              <a:rPr lang="en-US" dirty="0"/>
              <a:t>Nand gate</a:t>
            </a:r>
          </a:p>
          <a:p>
            <a:endParaRPr lang="en-US" dirty="0"/>
          </a:p>
        </p:txBody>
      </p:sp>
      <p:sp>
        <p:nvSpPr>
          <p:cNvPr id="3" name="Rectangle 2">
            <a:extLst>
              <a:ext uri="{FF2B5EF4-FFF2-40B4-BE49-F238E27FC236}">
                <a16:creationId xmlns:a16="http://schemas.microsoft.com/office/drawing/2014/main" id="{42AB051D-941B-7C1F-8BD8-0A9FA3DD59C6}"/>
              </a:ext>
            </a:extLst>
          </p:cNvPr>
          <p:cNvSpPr>
            <a:spLocks noChangeArrowheads="1"/>
          </p:cNvSpPr>
          <p:nvPr/>
        </p:nvSpPr>
        <p:spPr bwMode="auto">
          <a:xfrm>
            <a:off x="480767" y="15070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
            <a:extLst>
              <a:ext uri="{FF2B5EF4-FFF2-40B4-BE49-F238E27FC236}">
                <a16:creationId xmlns:a16="http://schemas.microsoft.com/office/drawing/2014/main" id="{3654EE1A-B7D6-CDB7-FD90-EBCD1F2D1B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08" t="22551" r="20204" b="9940"/>
          <a:stretch/>
        </p:blipFill>
        <p:spPr bwMode="auto">
          <a:xfrm>
            <a:off x="623787" y="2046983"/>
            <a:ext cx="4352469" cy="3087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7CF752-AEC2-08FA-0F8E-F31C6583E2E3}"/>
              </a:ext>
            </a:extLst>
          </p:cNvPr>
          <p:cNvSpPr txBox="1"/>
          <p:nvPr/>
        </p:nvSpPr>
        <p:spPr>
          <a:xfrm>
            <a:off x="-367385" y="5507832"/>
            <a:ext cx="633481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altLang="en-US" i="1" dirty="0">
                <a:solidFill>
                  <a:srgbClr val="44546A"/>
                </a:solidFill>
                <a:latin typeface="Calibri" panose="020F0502020204030204" pitchFamily="34" charset="0"/>
                <a:ea typeface="Calibri" panose="020F0502020204030204" pitchFamily="34" charset="0"/>
                <a:cs typeface="Arial" panose="020B0604020202020204" pitchFamily="34" charset="0"/>
              </a:rPr>
              <a:t>16</a:t>
            </a: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schematics of the invertor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A2C0F53-9E0A-7AF6-6A85-AD2BEBB3F7E4}"/>
              </a:ext>
            </a:extLst>
          </p:cNvPr>
          <p:cNvPicPr>
            <a:picLocks noChangeAspect="1"/>
          </p:cNvPicPr>
          <p:nvPr/>
        </p:nvPicPr>
        <p:blipFill rotWithShape="1">
          <a:blip r:embed="rId3"/>
          <a:srcRect b="45479"/>
          <a:stretch/>
        </p:blipFill>
        <p:spPr>
          <a:xfrm>
            <a:off x="5316717" y="1711228"/>
            <a:ext cx="6563101" cy="3610084"/>
          </a:xfrm>
          <a:prstGeom prst="rect">
            <a:avLst/>
          </a:prstGeom>
        </p:spPr>
      </p:pic>
      <p:sp>
        <p:nvSpPr>
          <p:cNvPr id="9" name="TextBox 8">
            <a:extLst>
              <a:ext uri="{FF2B5EF4-FFF2-40B4-BE49-F238E27FC236}">
                <a16:creationId xmlns:a16="http://schemas.microsoft.com/office/drawing/2014/main" id="{6D1AFF56-61C2-4613-0B9B-CAF36D823BC2}"/>
              </a:ext>
            </a:extLst>
          </p:cNvPr>
          <p:cNvSpPr txBox="1"/>
          <p:nvPr/>
        </p:nvSpPr>
        <p:spPr>
          <a:xfrm>
            <a:off x="5800627" y="5795504"/>
            <a:ext cx="633481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altLang="en-US" i="1" dirty="0">
                <a:solidFill>
                  <a:srgbClr val="44546A"/>
                </a:solidFill>
                <a:latin typeface="Calibri" panose="020F0502020204030204" pitchFamily="34" charset="0"/>
                <a:ea typeface="Calibri" panose="020F0502020204030204" pitchFamily="34" charset="0"/>
                <a:cs typeface="Arial" panose="020B0604020202020204" pitchFamily="34" charset="0"/>
              </a:rPr>
              <a:t>17</a:t>
            </a: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simulation of the invertor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36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5AEFC1-7CD0-F23E-76E9-E5EFB257255F}"/>
              </a:ext>
            </a:extLst>
          </p:cNvPr>
          <p:cNvSpPr txBox="1"/>
          <p:nvPr/>
        </p:nvSpPr>
        <p:spPr>
          <a:xfrm>
            <a:off x="480767" y="584462"/>
            <a:ext cx="8399282" cy="1231106"/>
          </a:xfrm>
          <a:prstGeom prst="rect">
            <a:avLst/>
          </a:prstGeom>
          <a:noFill/>
        </p:spPr>
        <p:txBody>
          <a:bodyPr wrap="square" rtlCol="0">
            <a:spAutoFit/>
          </a:bodyPr>
          <a:lstStyle/>
          <a:p>
            <a:r>
              <a:rPr lang="en-US" sz="2000" b="1" dirty="0"/>
              <a:t>2. And gate :</a:t>
            </a:r>
          </a:p>
          <a:p>
            <a:pPr marL="285750" indent="-285750">
              <a:buFont typeface="Arial" panose="020B0604020202020204" pitchFamily="34" charset="0"/>
              <a:buChar char="•"/>
            </a:pPr>
            <a:r>
              <a:rPr lang="en-US" dirty="0"/>
              <a:t>Invertor</a:t>
            </a:r>
          </a:p>
          <a:p>
            <a:pPr marL="285750" indent="-285750">
              <a:buFont typeface="Arial" panose="020B0604020202020204" pitchFamily="34" charset="0"/>
              <a:buChar char="•"/>
            </a:pPr>
            <a:r>
              <a:rPr lang="en-US" dirty="0">
                <a:solidFill>
                  <a:srgbClr val="FF0000"/>
                </a:solidFill>
              </a:rPr>
              <a:t>Nand gate</a:t>
            </a:r>
          </a:p>
          <a:p>
            <a:endParaRPr lang="en-US" dirty="0"/>
          </a:p>
        </p:txBody>
      </p:sp>
      <p:pic>
        <p:nvPicPr>
          <p:cNvPr id="3" name="Picture 2">
            <a:extLst>
              <a:ext uri="{FF2B5EF4-FFF2-40B4-BE49-F238E27FC236}">
                <a16:creationId xmlns:a16="http://schemas.microsoft.com/office/drawing/2014/main" id="{F6833617-2C5C-05F1-EFF6-6B4331096AC6}"/>
              </a:ext>
            </a:extLst>
          </p:cNvPr>
          <p:cNvPicPr>
            <a:picLocks noChangeAspect="1"/>
          </p:cNvPicPr>
          <p:nvPr/>
        </p:nvPicPr>
        <p:blipFill rotWithShape="1">
          <a:blip r:embed="rId2"/>
          <a:srcRect t="14644" b="13879"/>
          <a:stretch/>
        </p:blipFill>
        <p:spPr>
          <a:xfrm>
            <a:off x="480767" y="2337847"/>
            <a:ext cx="5486400" cy="2205874"/>
          </a:xfrm>
          <a:prstGeom prst="rect">
            <a:avLst/>
          </a:prstGeom>
        </p:spPr>
      </p:pic>
      <p:pic>
        <p:nvPicPr>
          <p:cNvPr id="4" name="Picture 3">
            <a:extLst>
              <a:ext uri="{FF2B5EF4-FFF2-40B4-BE49-F238E27FC236}">
                <a16:creationId xmlns:a16="http://schemas.microsoft.com/office/drawing/2014/main" id="{CF93F69D-256F-9094-9AFC-EA34861E95DF}"/>
              </a:ext>
            </a:extLst>
          </p:cNvPr>
          <p:cNvPicPr>
            <a:picLocks noChangeAspect="1"/>
          </p:cNvPicPr>
          <p:nvPr/>
        </p:nvPicPr>
        <p:blipFill>
          <a:blip r:embed="rId3"/>
          <a:stretch>
            <a:fillRect/>
          </a:stretch>
        </p:blipFill>
        <p:spPr>
          <a:xfrm>
            <a:off x="6359951" y="1815568"/>
            <a:ext cx="5486400" cy="3086100"/>
          </a:xfrm>
          <a:prstGeom prst="rect">
            <a:avLst/>
          </a:prstGeom>
        </p:spPr>
      </p:pic>
      <p:sp>
        <p:nvSpPr>
          <p:cNvPr id="6" name="TextBox 5">
            <a:extLst>
              <a:ext uri="{FF2B5EF4-FFF2-40B4-BE49-F238E27FC236}">
                <a16:creationId xmlns:a16="http://schemas.microsoft.com/office/drawing/2014/main" id="{5B1A3C18-64B1-03F9-A47C-468E161179BC}"/>
              </a:ext>
            </a:extLst>
          </p:cNvPr>
          <p:cNvSpPr txBox="1"/>
          <p:nvPr/>
        </p:nvSpPr>
        <p:spPr>
          <a:xfrm>
            <a:off x="5677293" y="5169758"/>
            <a:ext cx="609442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19</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a:t>
            </a:r>
            <a:r>
              <a:rPr lang="en-US" sz="1800" i="1" dirty="0" err="1">
                <a:solidFill>
                  <a:srgbClr val="44546A"/>
                </a:solidFill>
                <a:effectLst/>
                <a:latin typeface="Calibri" panose="020F0502020204030204" pitchFamily="34" charset="0"/>
                <a:ea typeface="Calibri" panose="020F0502020204030204" pitchFamily="34" charset="0"/>
                <a:cs typeface="Arial" panose="020B0604020202020204" pitchFamily="34" charset="0"/>
              </a:rPr>
              <a:t>nand</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gate simulation</a:t>
            </a:r>
          </a:p>
        </p:txBody>
      </p:sp>
      <p:sp>
        <p:nvSpPr>
          <p:cNvPr id="8" name="TextBox 7">
            <a:extLst>
              <a:ext uri="{FF2B5EF4-FFF2-40B4-BE49-F238E27FC236}">
                <a16:creationId xmlns:a16="http://schemas.microsoft.com/office/drawing/2014/main" id="{C7D8C4A5-8AA6-80C4-2F93-99F4A0F1F306}"/>
              </a:ext>
            </a:extLst>
          </p:cNvPr>
          <p:cNvSpPr txBox="1"/>
          <p:nvPr/>
        </p:nvSpPr>
        <p:spPr>
          <a:xfrm>
            <a:off x="265523" y="5239281"/>
            <a:ext cx="609442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18</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a:t>
            </a:r>
            <a:r>
              <a:rPr lang="en-US" sz="1800" i="1" dirty="0" err="1">
                <a:solidFill>
                  <a:srgbClr val="44546A"/>
                </a:solidFill>
                <a:effectLst/>
                <a:latin typeface="Calibri" panose="020F0502020204030204" pitchFamily="34" charset="0"/>
                <a:ea typeface="Calibri" panose="020F0502020204030204" pitchFamily="34" charset="0"/>
                <a:cs typeface="Arial" panose="020B0604020202020204" pitchFamily="34" charset="0"/>
              </a:rPr>
              <a:t>nand</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gate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schematics</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9631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2703F-C053-B3E6-DBC7-EA3089BE9147}"/>
              </a:ext>
            </a:extLst>
          </p:cNvPr>
          <p:cNvSpPr txBox="1"/>
          <p:nvPr/>
        </p:nvSpPr>
        <p:spPr>
          <a:xfrm>
            <a:off x="549112" y="748587"/>
            <a:ext cx="6094428" cy="461665"/>
          </a:xfrm>
          <a:prstGeom prst="rect">
            <a:avLst/>
          </a:prstGeom>
          <a:noFill/>
        </p:spPr>
        <p:txBody>
          <a:bodyPr wrap="square">
            <a:spAutoFit/>
          </a:bodyPr>
          <a:lstStyle/>
          <a:p>
            <a:r>
              <a:rPr lang="en-US" sz="2400" b="1" dirty="0"/>
              <a:t>And gate :</a:t>
            </a:r>
          </a:p>
        </p:txBody>
      </p:sp>
      <p:pic>
        <p:nvPicPr>
          <p:cNvPr id="4" name="Picture 3">
            <a:extLst>
              <a:ext uri="{FF2B5EF4-FFF2-40B4-BE49-F238E27FC236}">
                <a16:creationId xmlns:a16="http://schemas.microsoft.com/office/drawing/2014/main" id="{F797216A-BB98-C64B-2671-F2B28708CA27}"/>
              </a:ext>
            </a:extLst>
          </p:cNvPr>
          <p:cNvPicPr>
            <a:picLocks noChangeAspect="1"/>
          </p:cNvPicPr>
          <p:nvPr/>
        </p:nvPicPr>
        <p:blipFill>
          <a:blip r:embed="rId2"/>
          <a:stretch>
            <a:fillRect/>
          </a:stretch>
        </p:blipFill>
        <p:spPr>
          <a:xfrm>
            <a:off x="1604913" y="1328141"/>
            <a:ext cx="7520233" cy="4230131"/>
          </a:xfrm>
          <a:prstGeom prst="rect">
            <a:avLst/>
          </a:prstGeom>
        </p:spPr>
      </p:pic>
      <p:sp>
        <p:nvSpPr>
          <p:cNvPr id="6" name="TextBox 5">
            <a:extLst>
              <a:ext uri="{FF2B5EF4-FFF2-40B4-BE49-F238E27FC236}">
                <a16:creationId xmlns:a16="http://schemas.microsoft.com/office/drawing/2014/main" id="{616B05BB-7D4E-A1EE-E5E1-657AD427DEC6}"/>
              </a:ext>
            </a:extLst>
          </p:cNvPr>
          <p:cNvSpPr txBox="1"/>
          <p:nvPr/>
        </p:nvSpPr>
        <p:spPr>
          <a:xfrm>
            <a:off x="2317815" y="5672619"/>
            <a:ext cx="609442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20</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and gate schematics</a:t>
            </a:r>
          </a:p>
        </p:txBody>
      </p:sp>
    </p:spTree>
    <p:extLst>
      <p:ext uri="{BB962C8B-B14F-4D97-AF65-F5344CB8AC3E}">
        <p14:creationId xmlns:p14="http://schemas.microsoft.com/office/powerpoint/2010/main" val="362055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DFB2CEF-A25E-73A5-A830-82DAE85ABE6F}"/>
              </a:ext>
            </a:extLst>
          </p:cNvPr>
          <p:cNvSpPr>
            <a:spLocks noChangeArrowheads="1"/>
          </p:cNvSpPr>
          <p:nvPr/>
        </p:nvSpPr>
        <p:spPr bwMode="auto">
          <a:xfrm>
            <a:off x="1187776" y="398592"/>
            <a:ext cx="15704009" cy="24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265" name="Picture 1">
            <a:extLst>
              <a:ext uri="{FF2B5EF4-FFF2-40B4-BE49-F238E27FC236}">
                <a16:creationId xmlns:a16="http://schemas.microsoft.com/office/drawing/2014/main" id="{02C502CC-866C-AC16-BE7E-30051DB75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227" y="1130934"/>
            <a:ext cx="8804843" cy="49654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56BFCE-E487-D5EC-62C9-18AEDE4838BB}"/>
              </a:ext>
            </a:extLst>
          </p:cNvPr>
          <p:cNvSpPr txBox="1"/>
          <p:nvPr/>
        </p:nvSpPr>
        <p:spPr>
          <a:xfrm>
            <a:off x="1279227" y="588843"/>
            <a:ext cx="8443608" cy="369332"/>
          </a:xfrm>
          <a:prstGeom prst="rect">
            <a:avLst/>
          </a:prstGeom>
          <a:noFill/>
        </p:spPr>
        <p:txBody>
          <a:bodyPr wrap="square">
            <a:spAutoFit/>
          </a:bodyPr>
          <a:lstStyle/>
          <a:p>
            <a:r>
              <a:rPr lang="en-US" sz="1800" b="1" dirty="0"/>
              <a:t>And gate :</a:t>
            </a:r>
          </a:p>
        </p:txBody>
      </p:sp>
      <p:sp>
        <p:nvSpPr>
          <p:cNvPr id="7" name="TextBox 6">
            <a:extLst>
              <a:ext uri="{FF2B5EF4-FFF2-40B4-BE49-F238E27FC236}">
                <a16:creationId xmlns:a16="http://schemas.microsoft.com/office/drawing/2014/main" id="{61AB3BBC-73DB-3970-B9DE-DFA95FB1987E}"/>
              </a:ext>
            </a:extLst>
          </p:cNvPr>
          <p:cNvSpPr txBox="1"/>
          <p:nvPr/>
        </p:nvSpPr>
        <p:spPr>
          <a:xfrm>
            <a:off x="1640462" y="6213495"/>
            <a:ext cx="844360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21 :</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 and gate simulation</a:t>
            </a:r>
          </a:p>
        </p:txBody>
      </p:sp>
    </p:spTree>
    <p:extLst>
      <p:ext uri="{BB962C8B-B14F-4D97-AF65-F5344CB8AC3E}">
        <p14:creationId xmlns:p14="http://schemas.microsoft.com/office/powerpoint/2010/main" val="76750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64553-4900-D1D3-0A63-A3270261D9FD}"/>
              </a:ext>
            </a:extLst>
          </p:cNvPr>
          <p:cNvSpPr txBox="1"/>
          <p:nvPr/>
        </p:nvSpPr>
        <p:spPr>
          <a:xfrm>
            <a:off x="603315" y="584462"/>
            <a:ext cx="48987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Flipflops </a:t>
            </a:r>
          </a:p>
        </p:txBody>
      </p:sp>
      <p:sp>
        <p:nvSpPr>
          <p:cNvPr id="3" name="Rectangle 2">
            <a:extLst>
              <a:ext uri="{FF2B5EF4-FFF2-40B4-BE49-F238E27FC236}">
                <a16:creationId xmlns:a16="http://schemas.microsoft.com/office/drawing/2014/main" id="{CE1CD6F1-8B99-A1F6-9F4C-BF4F9A56123F}"/>
              </a:ext>
            </a:extLst>
          </p:cNvPr>
          <p:cNvSpPr>
            <a:spLocks noChangeArrowheads="1"/>
          </p:cNvSpPr>
          <p:nvPr/>
        </p:nvSpPr>
        <p:spPr bwMode="auto">
          <a:xfrm>
            <a:off x="5468985" y="-176314"/>
            <a:ext cx="12825300" cy="138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3313" name="Picture 1">
            <a:extLst>
              <a:ext uri="{FF2B5EF4-FFF2-40B4-BE49-F238E27FC236}">
                <a16:creationId xmlns:a16="http://schemas.microsoft.com/office/drawing/2014/main" id="{23559879-BADF-30BA-D04A-C4ED6EFE4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17"/>
          <a:stretch/>
        </p:blipFill>
        <p:spPr bwMode="auto">
          <a:xfrm>
            <a:off x="1494879" y="1691811"/>
            <a:ext cx="8933171" cy="442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0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Abstract with results:</a:t>
            </a:r>
            <a:br>
              <a:rPr lang="en-US" sz="3600" dirty="0">
                <a:latin typeface="Times New Roman" panose="02020603050405020304" pitchFamily="18" charset="0"/>
                <a:cs typeface="Times New Roman" panose="02020603050405020304" pitchFamily="18" charset="0"/>
              </a:rPr>
            </a:br>
            <a:endParaRPr lang="en-US" sz="3600" dirty="0"/>
          </a:p>
        </p:txBody>
      </p:sp>
      <p:sp>
        <p:nvSpPr>
          <p:cNvPr id="3" name="TextBox 2">
            <a:extLst>
              <a:ext uri="{FF2B5EF4-FFF2-40B4-BE49-F238E27FC236}">
                <a16:creationId xmlns:a16="http://schemas.microsoft.com/office/drawing/2014/main" id="{8F67D349-F8FE-C6BD-53FF-3DE5BFC1323C}"/>
              </a:ext>
            </a:extLst>
          </p:cNvPr>
          <p:cNvSpPr txBox="1"/>
          <p:nvPr/>
        </p:nvSpPr>
        <p:spPr>
          <a:xfrm>
            <a:off x="838200" y="1555422"/>
            <a:ext cx="11143268" cy="3338735"/>
          </a:xfrm>
          <a:prstGeom prst="rect">
            <a:avLst/>
          </a:prstGeom>
          <a:noFill/>
        </p:spPr>
        <p:txBody>
          <a:bodyPr wrap="square" rtlCol="0">
            <a:spAutoFit/>
          </a:bodyPr>
          <a:lstStyle/>
          <a:p>
            <a:pPr>
              <a:lnSpc>
                <a:spcPct val="200000"/>
              </a:lnSpc>
            </a:pPr>
            <a:r>
              <a:rPr lang="en-US" dirty="0"/>
              <a:t>This paper introduces a 4x4 pipeline multiplier designed for signal processing and arithmetic tasks. This specialized circuit divides the multiplication process into stages, allowing for concurrent operations, enhancing speed in digital systems. The study emphasizes its significance in various applications like microcontrollers and GPUs due to its efficient arithmetic capabilities. The proposed design minimizes power consumption and reduces area usage by optimizing transistor count using pass gates, with the goal of achieving high power efficiency while preserving computational accuracy, promising potential advancements in digital arithmetic circuits.</a:t>
            </a:r>
          </a:p>
        </p:txBody>
      </p:sp>
    </p:spTree>
    <p:extLst>
      <p:ext uri="{BB962C8B-B14F-4D97-AF65-F5344CB8AC3E}">
        <p14:creationId xmlns:p14="http://schemas.microsoft.com/office/powerpoint/2010/main" val="1934395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78D00E-F06C-7E8F-3CDA-E2A69A422DCD}"/>
              </a:ext>
            </a:extLst>
          </p:cNvPr>
          <p:cNvPicPr>
            <a:picLocks noChangeAspect="1"/>
          </p:cNvPicPr>
          <p:nvPr/>
        </p:nvPicPr>
        <p:blipFill rotWithShape="1">
          <a:blip r:embed="rId2"/>
          <a:srcRect l="8841" t="-1" r="9788" b="-441"/>
          <a:stretch/>
        </p:blipFill>
        <p:spPr bwMode="auto">
          <a:xfrm>
            <a:off x="509047" y="1086125"/>
            <a:ext cx="4929708" cy="536448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7EAF1E3-0F48-71AF-F866-EF2E2F3C41D5}"/>
              </a:ext>
            </a:extLst>
          </p:cNvPr>
          <p:cNvPicPr>
            <a:picLocks noChangeAspect="1"/>
          </p:cNvPicPr>
          <p:nvPr/>
        </p:nvPicPr>
        <p:blipFill>
          <a:blip r:embed="rId3"/>
          <a:stretch>
            <a:fillRect/>
          </a:stretch>
        </p:blipFill>
        <p:spPr>
          <a:xfrm>
            <a:off x="5607799" y="1086125"/>
            <a:ext cx="6515071" cy="5364480"/>
          </a:xfrm>
          <a:prstGeom prst="rect">
            <a:avLst/>
          </a:prstGeom>
        </p:spPr>
      </p:pic>
      <p:sp>
        <p:nvSpPr>
          <p:cNvPr id="5" name="TextBox 4">
            <a:extLst>
              <a:ext uri="{FF2B5EF4-FFF2-40B4-BE49-F238E27FC236}">
                <a16:creationId xmlns:a16="http://schemas.microsoft.com/office/drawing/2014/main" id="{DE37CDE4-A401-0BDA-CCF4-78726551689F}"/>
              </a:ext>
            </a:extLst>
          </p:cNvPr>
          <p:cNvSpPr txBox="1"/>
          <p:nvPr/>
        </p:nvSpPr>
        <p:spPr>
          <a:xfrm>
            <a:off x="756502" y="317857"/>
            <a:ext cx="6094428"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Design layout , simulations </a:t>
            </a:r>
            <a:br>
              <a:rPr lang="en-US" sz="2800" b="1" dirty="0">
                <a:latin typeface="Times New Roman" panose="02020603050405020304" pitchFamily="18" charset="0"/>
                <a:cs typeface="Times New Roman" panose="02020603050405020304" pitchFamily="18" charset="0"/>
              </a:rPr>
            </a:br>
            <a:endParaRPr lang="en-US" sz="2800" b="1" dirty="0"/>
          </a:p>
        </p:txBody>
      </p:sp>
    </p:spTree>
    <p:extLst>
      <p:ext uri="{BB962C8B-B14F-4D97-AF65-F5344CB8AC3E}">
        <p14:creationId xmlns:p14="http://schemas.microsoft.com/office/powerpoint/2010/main" val="429470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9ADF9-1118-5404-969E-E8CFE1F2DF42}"/>
              </a:ext>
            </a:extLst>
          </p:cNvPr>
          <p:cNvSpPr txBox="1"/>
          <p:nvPr/>
        </p:nvSpPr>
        <p:spPr>
          <a:xfrm>
            <a:off x="699941" y="484636"/>
            <a:ext cx="609442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 simulations </a:t>
            </a:r>
            <a:endParaRPr lang="en-US" sz="3200" dirty="0"/>
          </a:p>
        </p:txBody>
      </p:sp>
      <p:pic>
        <p:nvPicPr>
          <p:cNvPr id="4" name="Picture 3" descr="A screen shot of a computer&#10;&#10;Description automatically generated">
            <a:extLst>
              <a:ext uri="{FF2B5EF4-FFF2-40B4-BE49-F238E27FC236}">
                <a16:creationId xmlns:a16="http://schemas.microsoft.com/office/drawing/2014/main" id="{D9C96FCB-C781-F665-4723-E03D87BB2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139" y="1775179"/>
            <a:ext cx="7696953" cy="3958685"/>
          </a:xfrm>
          <a:prstGeom prst="rect">
            <a:avLst/>
          </a:prstGeom>
        </p:spPr>
      </p:pic>
      <p:sp>
        <p:nvSpPr>
          <p:cNvPr id="10" name="TextBox 9">
            <a:extLst>
              <a:ext uri="{FF2B5EF4-FFF2-40B4-BE49-F238E27FC236}">
                <a16:creationId xmlns:a16="http://schemas.microsoft.com/office/drawing/2014/main" id="{131736E0-EE95-F4EE-7DD0-3DEBDFAC28B5}"/>
              </a:ext>
            </a:extLst>
          </p:cNvPr>
          <p:cNvSpPr txBox="1"/>
          <p:nvPr/>
        </p:nvSpPr>
        <p:spPr>
          <a:xfrm>
            <a:off x="1284402" y="1198738"/>
            <a:ext cx="6094428" cy="369332"/>
          </a:xfrm>
          <a:prstGeom prst="rect">
            <a:avLst/>
          </a:prstGeom>
          <a:noFill/>
        </p:spPr>
        <p:txBody>
          <a:bodyPr wrap="square">
            <a:spAutoFit/>
          </a:bodyPr>
          <a:lstStyle/>
          <a:p>
            <a:r>
              <a:rPr lang="en-US" sz="1800" kern="0" dirty="0">
                <a:effectLst/>
                <a:latin typeface="Calibri" panose="020F0502020204030204" pitchFamily="34" charset="0"/>
                <a:ea typeface="Calibri" panose="020F0502020204030204" pitchFamily="34" charset="0"/>
                <a:cs typeface="Arial" panose="020B0604020202020204" pitchFamily="34" charset="0"/>
              </a:rPr>
              <a:t>multiplier simulation example1</a:t>
            </a:r>
            <a:endParaRPr lang="en-US" dirty="0"/>
          </a:p>
        </p:txBody>
      </p:sp>
      <p:sp>
        <p:nvSpPr>
          <p:cNvPr id="20" name="TextBox 19">
            <a:extLst>
              <a:ext uri="{FF2B5EF4-FFF2-40B4-BE49-F238E27FC236}">
                <a16:creationId xmlns:a16="http://schemas.microsoft.com/office/drawing/2014/main" id="{3D2C01F9-65D7-4F1F-FE18-5E9D336E0C91}"/>
              </a:ext>
            </a:extLst>
          </p:cNvPr>
          <p:cNvSpPr txBox="1"/>
          <p:nvPr/>
        </p:nvSpPr>
        <p:spPr>
          <a:xfrm>
            <a:off x="8495908" y="2363473"/>
            <a:ext cx="6094428" cy="646331"/>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Here the Input is: 8 x 8 </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While the Output is 64 01000000</a:t>
            </a:r>
          </a:p>
        </p:txBody>
      </p:sp>
    </p:spTree>
    <p:extLst>
      <p:ext uri="{BB962C8B-B14F-4D97-AF65-F5344CB8AC3E}">
        <p14:creationId xmlns:p14="http://schemas.microsoft.com/office/powerpoint/2010/main" val="211448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5BD130-5D32-0CF7-E8E7-961895C547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725" y="1712552"/>
            <a:ext cx="10182146" cy="2778719"/>
          </a:xfrm>
          <a:prstGeom prst="rect">
            <a:avLst/>
          </a:prstGeom>
          <a:noFill/>
          <a:ln>
            <a:noFill/>
          </a:ln>
        </p:spPr>
      </p:pic>
      <p:sp>
        <p:nvSpPr>
          <p:cNvPr id="4" name="TextBox 3">
            <a:extLst>
              <a:ext uri="{FF2B5EF4-FFF2-40B4-BE49-F238E27FC236}">
                <a16:creationId xmlns:a16="http://schemas.microsoft.com/office/drawing/2014/main" id="{4F1BBE81-F13C-85B7-6F16-31C0DF1C2CD1}"/>
              </a:ext>
            </a:extLst>
          </p:cNvPr>
          <p:cNvSpPr txBox="1"/>
          <p:nvPr/>
        </p:nvSpPr>
        <p:spPr>
          <a:xfrm>
            <a:off x="1062747" y="936566"/>
            <a:ext cx="6094378" cy="369332"/>
          </a:xfrm>
          <a:prstGeom prst="rect">
            <a:avLst/>
          </a:prstGeom>
          <a:noFill/>
        </p:spPr>
        <p:txBody>
          <a:bodyPr wrap="square">
            <a:spAutoFit/>
          </a:bodyPr>
          <a:lstStyle/>
          <a:p>
            <a:r>
              <a:rPr lang="en-US" sz="1800" kern="0" dirty="0">
                <a:effectLst/>
                <a:latin typeface="Calibri" panose="020F0502020204030204" pitchFamily="34" charset="0"/>
                <a:ea typeface="Calibri" panose="020F0502020204030204" pitchFamily="34" charset="0"/>
                <a:cs typeface="Arial" panose="020B0604020202020204" pitchFamily="34" charset="0"/>
              </a:rPr>
              <a:t>multiplier simulation example2</a:t>
            </a:r>
            <a:endParaRPr lang="en-US" dirty="0"/>
          </a:p>
        </p:txBody>
      </p:sp>
      <p:sp>
        <p:nvSpPr>
          <p:cNvPr id="6" name="TextBox 5">
            <a:extLst>
              <a:ext uri="{FF2B5EF4-FFF2-40B4-BE49-F238E27FC236}">
                <a16:creationId xmlns:a16="http://schemas.microsoft.com/office/drawing/2014/main" id="{C8601D1F-6561-5CBB-59E2-86F0DA4A580B}"/>
              </a:ext>
            </a:extLst>
          </p:cNvPr>
          <p:cNvSpPr txBox="1"/>
          <p:nvPr/>
        </p:nvSpPr>
        <p:spPr>
          <a:xfrm>
            <a:off x="858465" y="5275103"/>
            <a:ext cx="6094378" cy="646331"/>
          </a:xfrm>
          <a:prstGeom prst="rect">
            <a:avLst/>
          </a:prstGeom>
          <a:noFill/>
        </p:spPr>
        <p:txBody>
          <a:bodyPr wrap="square">
            <a:spAutoFit/>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We can see how 15 * 15 = 255 = 11100001</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DE967A6-300E-4E24-790C-194E535F07CA}"/>
                  </a:ext>
                </a:extLst>
              </p14:cNvPr>
              <p14:cNvContentPartPr/>
              <p14:nvPr/>
            </p14:nvContentPartPr>
            <p14:xfrm rot="16200000">
              <a:off x="10046350" y="3900242"/>
              <a:ext cx="855303" cy="326755"/>
            </p14:xfrm>
          </p:contentPart>
        </mc:Choice>
        <mc:Fallback>
          <p:pic>
            <p:nvPicPr>
              <p:cNvPr id="7" name="Ink 6">
                <a:extLst>
                  <a:ext uri="{FF2B5EF4-FFF2-40B4-BE49-F238E27FC236}">
                    <a16:creationId xmlns:a16="http://schemas.microsoft.com/office/drawing/2014/main" id="{ADE967A6-300E-4E24-790C-194E535F07CA}"/>
                  </a:ext>
                </a:extLst>
              </p:cNvPr>
              <p:cNvPicPr/>
              <p:nvPr/>
            </p:nvPicPr>
            <p:blipFill>
              <a:blip r:embed="rId4"/>
              <a:stretch>
                <a:fillRect/>
              </a:stretch>
            </p:blipFill>
            <p:spPr>
              <a:xfrm rot="16200000">
                <a:off x="10040233" y="3894144"/>
                <a:ext cx="867537" cy="33895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96AF0D3F-D905-C031-3EA5-7057927C3D43}"/>
                  </a:ext>
                </a:extLst>
              </p14:cNvPr>
              <p14:cNvContentPartPr/>
              <p14:nvPr/>
            </p14:nvContentPartPr>
            <p14:xfrm rot="16200000">
              <a:off x="10023209" y="2738557"/>
              <a:ext cx="879370" cy="304540"/>
            </p14:xfrm>
          </p:contentPart>
        </mc:Choice>
        <mc:Fallback>
          <p:pic>
            <p:nvPicPr>
              <p:cNvPr id="8" name="Ink 7">
                <a:extLst>
                  <a:ext uri="{FF2B5EF4-FFF2-40B4-BE49-F238E27FC236}">
                    <a16:creationId xmlns:a16="http://schemas.microsoft.com/office/drawing/2014/main" id="{96AF0D3F-D905-C031-3EA5-7057927C3D43}"/>
                  </a:ext>
                </a:extLst>
              </p:cNvPr>
              <p:cNvPicPr/>
              <p:nvPr/>
            </p:nvPicPr>
            <p:blipFill>
              <a:blip r:embed="rId6"/>
              <a:stretch>
                <a:fillRect/>
              </a:stretch>
            </p:blipFill>
            <p:spPr>
              <a:xfrm rot="16200000">
                <a:off x="10017090" y="2732452"/>
                <a:ext cx="891608" cy="316750"/>
              </a:xfrm>
              <a:prstGeom prst="rect">
                <a:avLst/>
              </a:prstGeom>
            </p:spPr>
          </p:pic>
        </mc:Fallback>
      </mc:AlternateContent>
    </p:spTree>
    <p:extLst>
      <p:ext uri="{BB962C8B-B14F-4D97-AF65-F5344CB8AC3E}">
        <p14:creationId xmlns:p14="http://schemas.microsoft.com/office/powerpoint/2010/main" val="522824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054F1C-1A46-BC64-5144-C69AECD393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78" y="1272745"/>
            <a:ext cx="10009759" cy="3859706"/>
          </a:xfrm>
          <a:prstGeom prst="rect">
            <a:avLst/>
          </a:prstGeom>
          <a:noFill/>
          <a:ln>
            <a:noFill/>
          </a:ln>
        </p:spPr>
      </p:pic>
      <p:sp>
        <p:nvSpPr>
          <p:cNvPr id="4" name="TextBox 3">
            <a:extLst>
              <a:ext uri="{FF2B5EF4-FFF2-40B4-BE49-F238E27FC236}">
                <a16:creationId xmlns:a16="http://schemas.microsoft.com/office/drawing/2014/main" id="{8236AA78-B575-4C27-58B3-16EDF4BDAF9C}"/>
              </a:ext>
            </a:extLst>
          </p:cNvPr>
          <p:cNvSpPr txBox="1"/>
          <p:nvPr/>
        </p:nvSpPr>
        <p:spPr>
          <a:xfrm>
            <a:off x="984926" y="598411"/>
            <a:ext cx="6094378" cy="369332"/>
          </a:xfrm>
          <a:prstGeom prst="rect">
            <a:avLst/>
          </a:prstGeom>
          <a:noFill/>
        </p:spPr>
        <p:txBody>
          <a:bodyPr wrap="square">
            <a:spAutoFit/>
          </a:bodyPr>
          <a:lstStyle/>
          <a:p>
            <a:r>
              <a:rPr lang="en-US" sz="1800" kern="0" dirty="0">
                <a:effectLst/>
                <a:latin typeface="Calibri" panose="020F0502020204030204" pitchFamily="34" charset="0"/>
                <a:ea typeface="Calibri" panose="020F0502020204030204" pitchFamily="34" charset="0"/>
                <a:cs typeface="Arial" panose="020B0604020202020204" pitchFamily="34" charset="0"/>
              </a:rPr>
              <a:t>multiplier simulation example3</a:t>
            </a:r>
            <a:endParaRPr lang="en-US"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6C00B91-44A6-13E5-DCCB-CA205E9EE67C}"/>
                  </a:ext>
                </a:extLst>
              </p14:cNvPr>
              <p14:cNvContentPartPr/>
              <p14:nvPr/>
            </p14:nvContentPartPr>
            <p14:xfrm>
              <a:off x="6119312" y="5624326"/>
              <a:ext cx="140335" cy="367030"/>
            </p14:xfrm>
          </p:contentPart>
        </mc:Choice>
        <mc:Fallback>
          <p:pic>
            <p:nvPicPr>
              <p:cNvPr id="6" name="Ink 5">
                <a:extLst>
                  <a:ext uri="{FF2B5EF4-FFF2-40B4-BE49-F238E27FC236}">
                    <a16:creationId xmlns:a16="http://schemas.microsoft.com/office/drawing/2014/main" id="{66C00B91-44A6-13E5-DCCB-CA205E9EE67C}"/>
                  </a:ext>
                </a:extLst>
              </p:cNvPr>
              <p:cNvPicPr/>
              <p:nvPr/>
            </p:nvPicPr>
            <p:blipFill>
              <a:blip r:embed="rId4"/>
              <a:stretch>
                <a:fillRect/>
              </a:stretch>
            </p:blipFill>
            <p:spPr>
              <a:xfrm>
                <a:off x="6113195" y="5618209"/>
                <a:ext cx="152569" cy="37926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72027CC5-000F-9BA8-B45A-2B4387798BEB}"/>
                  </a:ext>
                </a:extLst>
              </p14:cNvPr>
              <p14:cNvContentPartPr/>
              <p14:nvPr/>
            </p14:nvContentPartPr>
            <p14:xfrm>
              <a:off x="6382418" y="5681476"/>
              <a:ext cx="378460" cy="309880"/>
            </p14:xfrm>
          </p:contentPart>
        </mc:Choice>
        <mc:Fallback>
          <p:pic>
            <p:nvPicPr>
              <p:cNvPr id="7" name="Ink 6">
                <a:extLst>
                  <a:ext uri="{FF2B5EF4-FFF2-40B4-BE49-F238E27FC236}">
                    <a16:creationId xmlns:a16="http://schemas.microsoft.com/office/drawing/2014/main" id="{72027CC5-000F-9BA8-B45A-2B4387798BEB}"/>
                  </a:ext>
                </a:extLst>
              </p:cNvPr>
              <p:cNvPicPr/>
              <p:nvPr/>
            </p:nvPicPr>
            <p:blipFill>
              <a:blip r:embed="rId6"/>
              <a:stretch>
                <a:fillRect/>
              </a:stretch>
            </p:blipFill>
            <p:spPr>
              <a:xfrm>
                <a:off x="6376314" y="5675365"/>
                <a:ext cx="390668" cy="32210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C1740154-B14D-DDBF-76DB-F60DF41D804B}"/>
                  </a:ext>
                </a:extLst>
              </p14:cNvPr>
              <p14:cNvContentPartPr/>
              <p14:nvPr/>
            </p14:nvContentPartPr>
            <p14:xfrm>
              <a:off x="6902901" y="5790378"/>
              <a:ext cx="107315" cy="90805"/>
            </p14:xfrm>
          </p:contentPart>
        </mc:Choice>
        <mc:Fallback>
          <p:pic>
            <p:nvPicPr>
              <p:cNvPr id="8" name="Ink 7">
                <a:extLst>
                  <a:ext uri="{FF2B5EF4-FFF2-40B4-BE49-F238E27FC236}">
                    <a16:creationId xmlns:a16="http://schemas.microsoft.com/office/drawing/2014/main" id="{C1740154-B14D-DDBF-76DB-F60DF41D804B}"/>
                  </a:ext>
                </a:extLst>
              </p:cNvPr>
              <p:cNvPicPr/>
              <p:nvPr/>
            </p:nvPicPr>
            <p:blipFill>
              <a:blip r:embed="rId8"/>
              <a:stretch>
                <a:fillRect/>
              </a:stretch>
            </p:blipFill>
            <p:spPr>
              <a:xfrm>
                <a:off x="6896779" y="5784276"/>
                <a:ext cx="119559" cy="10300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76857E0-F622-55C7-DC68-122C30E98E24}"/>
                  </a:ext>
                </a:extLst>
              </p14:cNvPr>
              <p14:cNvContentPartPr/>
              <p14:nvPr/>
            </p14:nvContentPartPr>
            <p14:xfrm>
              <a:off x="7152239" y="5730516"/>
              <a:ext cx="210820" cy="211455"/>
            </p14:xfrm>
          </p:contentPart>
        </mc:Choice>
        <mc:Fallback>
          <p:pic>
            <p:nvPicPr>
              <p:cNvPr id="9" name="Ink 8">
                <a:extLst>
                  <a:ext uri="{FF2B5EF4-FFF2-40B4-BE49-F238E27FC236}">
                    <a16:creationId xmlns:a16="http://schemas.microsoft.com/office/drawing/2014/main" id="{A76857E0-F622-55C7-DC68-122C30E98E24}"/>
                  </a:ext>
                </a:extLst>
              </p:cNvPr>
              <p:cNvPicPr/>
              <p:nvPr/>
            </p:nvPicPr>
            <p:blipFill>
              <a:blip r:embed="rId10"/>
              <a:stretch>
                <a:fillRect/>
              </a:stretch>
            </p:blipFill>
            <p:spPr>
              <a:xfrm>
                <a:off x="7146133" y="5724392"/>
                <a:ext cx="223031" cy="22370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443BCADD-A6A3-9615-7682-9DEC67B7912F}"/>
                  </a:ext>
                </a:extLst>
              </p14:cNvPr>
              <p14:cNvContentPartPr/>
              <p14:nvPr/>
            </p14:nvContentPartPr>
            <p14:xfrm>
              <a:off x="7770633" y="5730516"/>
              <a:ext cx="926465" cy="204470"/>
            </p14:xfrm>
          </p:contentPart>
        </mc:Choice>
        <mc:Fallback>
          <p:pic>
            <p:nvPicPr>
              <p:cNvPr id="10" name="Ink 9">
                <a:extLst>
                  <a:ext uri="{FF2B5EF4-FFF2-40B4-BE49-F238E27FC236}">
                    <a16:creationId xmlns:a16="http://schemas.microsoft.com/office/drawing/2014/main" id="{443BCADD-A6A3-9615-7682-9DEC67B7912F}"/>
                  </a:ext>
                </a:extLst>
              </p:cNvPr>
              <p:cNvPicPr/>
              <p:nvPr/>
            </p:nvPicPr>
            <p:blipFill>
              <a:blip r:embed="rId12"/>
              <a:stretch>
                <a:fillRect/>
              </a:stretch>
            </p:blipFill>
            <p:spPr>
              <a:xfrm>
                <a:off x="7764514" y="5724396"/>
                <a:ext cx="938703" cy="216709"/>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1FE692E5-19FB-EFDB-2FD8-B40F8ED346A8}"/>
                  </a:ext>
                </a:extLst>
              </p14:cNvPr>
              <p14:cNvContentPartPr/>
              <p14:nvPr/>
            </p14:nvContentPartPr>
            <p14:xfrm>
              <a:off x="8835959" y="5712101"/>
              <a:ext cx="924560" cy="241300"/>
            </p14:xfrm>
          </p:contentPart>
        </mc:Choice>
        <mc:Fallback>
          <p:pic>
            <p:nvPicPr>
              <p:cNvPr id="11" name="Ink 10">
                <a:extLst>
                  <a:ext uri="{FF2B5EF4-FFF2-40B4-BE49-F238E27FC236}">
                    <a16:creationId xmlns:a16="http://schemas.microsoft.com/office/drawing/2014/main" id="{1FE692E5-19FB-EFDB-2FD8-B40F8ED346A8}"/>
                  </a:ext>
                </a:extLst>
              </p:cNvPr>
              <p:cNvPicPr/>
              <p:nvPr/>
            </p:nvPicPr>
            <p:blipFill>
              <a:blip r:embed="rId14"/>
              <a:stretch>
                <a:fillRect/>
              </a:stretch>
            </p:blipFill>
            <p:spPr>
              <a:xfrm>
                <a:off x="8829841" y="5706006"/>
                <a:ext cx="936796" cy="25349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91392D04-BED0-90E1-7D4E-283B23E794C9}"/>
                  </a:ext>
                </a:extLst>
              </p14:cNvPr>
              <p14:cNvContentPartPr/>
              <p14:nvPr/>
            </p14:nvContentPartPr>
            <p14:xfrm>
              <a:off x="9184277" y="4682007"/>
              <a:ext cx="133350" cy="119380"/>
            </p14:xfrm>
          </p:contentPart>
        </mc:Choice>
        <mc:Fallback>
          <p:pic>
            <p:nvPicPr>
              <p:cNvPr id="12" name="Ink 11">
                <a:extLst>
                  <a:ext uri="{FF2B5EF4-FFF2-40B4-BE49-F238E27FC236}">
                    <a16:creationId xmlns:a16="http://schemas.microsoft.com/office/drawing/2014/main" id="{91392D04-BED0-90E1-7D4E-283B23E794C9}"/>
                  </a:ext>
                </a:extLst>
              </p:cNvPr>
              <p:cNvPicPr/>
              <p:nvPr/>
            </p:nvPicPr>
            <p:blipFill>
              <a:blip r:embed="rId16"/>
              <a:stretch>
                <a:fillRect/>
              </a:stretch>
            </p:blipFill>
            <p:spPr>
              <a:xfrm>
                <a:off x="9178150" y="4675876"/>
                <a:ext cx="145604" cy="131643"/>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025CEE6E-B8FA-EADA-B02C-B851AAF1846E}"/>
                  </a:ext>
                </a:extLst>
              </p14:cNvPr>
              <p14:cNvContentPartPr/>
              <p14:nvPr/>
            </p14:nvContentPartPr>
            <p14:xfrm>
              <a:off x="9080083" y="3951879"/>
              <a:ext cx="201930" cy="386080"/>
            </p14:xfrm>
          </p:contentPart>
        </mc:Choice>
        <mc:Fallback>
          <p:pic>
            <p:nvPicPr>
              <p:cNvPr id="13" name="Ink 12">
                <a:extLst>
                  <a:ext uri="{FF2B5EF4-FFF2-40B4-BE49-F238E27FC236}">
                    <a16:creationId xmlns:a16="http://schemas.microsoft.com/office/drawing/2014/main" id="{025CEE6E-B8FA-EADA-B02C-B851AAF1846E}"/>
                  </a:ext>
                </a:extLst>
              </p:cNvPr>
              <p:cNvPicPr/>
              <p:nvPr/>
            </p:nvPicPr>
            <p:blipFill>
              <a:blip r:embed="rId18"/>
              <a:stretch>
                <a:fillRect/>
              </a:stretch>
            </p:blipFill>
            <p:spPr>
              <a:xfrm>
                <a:off x="9073975" y="3945756"/>
                <a:ext cx="214146" cy="398325"/>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BFEB6854-3D2D-34A7-1445-AD543BB4D646}"/>
                  </a:ext>
                </a:extLst>
              </p14:cNvPr>
              <p14:cNvContentPartPr/>
              <p14:nvPr/>
            </p14:nvContentPartPr>
            <p14:xfrm>
              <a:off x="9383487" y="2247467"/>
              <a:ext cx="114935" cy="87630"/>
            </p14:xfrm>
          </p:contentPart>
        </mc:Choice>
        <mc:Fallback>
          <p:pic>
            <p:nvPicPr>
              <p:cNvPr id="14" name="Ink 13">
                <a:extLst>
                  <a:ext uri="{FF2B5EF4-FFF2-40B4-BE49-F238E27FC236}">
                    <a16:creationId xmlns:a16="http://schemas.microsoft.com/office/drawing/2014/main" id="{BFEB6854-3D2D-34A7-1445-AD543BB4D646}"/>
                  </a:ext>
                </a:extLst>
              </p:cNvPr>
              <p:cNvPicPr/>
              <p:nvPr/>
            </p:nvPicPr>
            <p:blipFill>
              <a:blip r:embed="rId20"/>
              <a:stretch>
                <a:fillRect/>
              </a:stretch>
            </p:blipFill>
            <p:spPr>
              <a:xfrm>
                <a:off x="9377438" y="2241436"/>
                <a:ext cx="127033" cy="9969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0A25D45E-E543-63EB-AE3B-45B1593542AE}"/>
                  </a:ext>
                </a:extLst>
              </p14:cNvPr>
              <p14:cNvContentPartPr/>
              <p14:nvPr/>
            </p14:nvContentPartPr>
            <p14:xfrm>
              <a:off x="9383464" y="1577329"/>
              <a:ext cx="17145" cy="180975"/>
            </p14:xfrm>
          </p:contentPart>
        </mc:Choice>
        <mc:Fallback>
          <p:pic>
            <p:nvPicPr>
              <p:cNvPr id="15" name="Ink 14">
                <a:extLst>
                  <a:ext uri="{FF2B5EF4-FFF2-40B4-BE49-F238E27FC236}">
                    <a16:creationId xmlns:a16="http://schemas.microsoft.com/office/drawing/2014/main" id="{0A25D45E-E543-63EB-AE3B-45B1593542AE}"/>
                  </a:ext>
                </a:extLst>
              </p:cNvPr>
              <p:cNvPicPr/>
              <p:nvPr/>
            </p:nvPicPr>
            <p:blipFill>
              <a:blip r:embed="rId22"/>
              <a:stretch>
                <a:fillRect/>
              </a:stretch>
            </p:blipFill>
            <p:spPr>
              <a:xfrm>
                <a:off x="9377392" y="1571225"/>
                <a:ext cx="29289" cy="193184"/>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396E856D-3E1B-D0C4-7F7A-E2584D759F37}"/>
                  </a:ext>
                </a:extLst>
              </p14:cNvPr>
              <p14:cNvContentPartPr/>
              <p14:nvPr/>
            </p14:nvContentPartPr>
            <p14:xfrm>
              <a:off x="9317627" y="2581107"/>
              <a:ext cx="123190" cy="695325"/>
            </p14:xfrm>
          </p:contentPart>
        </mc:Choice>
        <mc:Fallback>
          <p:pic>
            <p:nvPicPr>
              <p:cNvPr id="16" name="Ink 15">
                <a:extLst>
                  <a:ext uri="{FF2B5EF4-FFF2-40B4-BE49-F238E27FC236}">
                    <a16:creationId xmlns:a16="http://schemas.microsoft.com/office/drawing/2014/main" id="{396E856D-3E1B-D0C4-7F7A-E2584D759F37}"/>
                  </a:ext>
                </a:extLst>
              </p:cNvPr>
              <p:cNvPicPr/>
              <p:nvPr/>
            </p:nvPicPr>
            <p:blipFill>
              <a:blip r:embed="rId24"/>
              <a:stretch>
                <a:fillRect/>
              </a:stretch>
            </p:blipFill>
            <p:spPr>
              <a:xfrm>
                <a:off x="9311504" y="2574992"/>
                <a:ext cx="135437" cy="707555"/>
              </a:xfrm>
              <a:prstGeom prst="rect">
                <a:avLst/>
              </a:prstGeom>
            </p:spPr>
          </p:pic>
        </mc:Fallback>
      </mc:AlternateContent>
    </p:spTree>
    <p:extLst>
      <p:ext uri="{BB962C8B-B14F-4D97-AF65-F5344CB8AC3E}">
        <p14:creationId xmlns:p14="http://schemas.microsoft.com/office/powerpoint/2010/main" val="1432276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1995F-EA24-0E54-CC56-B27FC87572A2}"/>
              </a:ext>
            </a:extLst>
          </p:cNvPr>
          <p:cNvSpPr txBox="1"/>
          <p:nvPr/>
        </p:nvSpPr>
        <p:spPr>
          <a:xfrm>
            <a:off x="669303" y="527901"/>
            <a:ext cx="6759019" cy="584775"/>
          </a:xfrm>
          <a:prstGeom prst="rect">
            <a:avLst/>
          </a:prstGeom>
          <a:noFill/>
        </p:spPr>
        <p:txBody>
          <a:bodyPr wrap="square" rtlCol="0">
            <a:spAutoFit/>
          </a:bodyPr>
          <a:lstStyle/>
          <a:p>
            <a:r>
              <a:rPr lang="en-US" sz="3200" b="1" dirty="0"/>
              <a:t>Area and sizing</a:t>
            </a:r>
          </a:p>
        </p:txBody>
      </p:sp>
      <p:sp>
        <p:nvSpPr>
          <p:cNvPr id="9" name="TextBox 8">
            <a:extLst>
              <a:ext uri="{FF2B5EF4-FFF2-40B4-BE49-F238E27FC236}">
                <a16:creationId xmlns:a16="http://schemas.microsoft.com/office/drawing/2014/main" id="{FF42BBD4-2FD3-6206-A7E1-D0CF9EB4B769}"/>
              </a:ext>
            </a:extLst>
          </p:cNvPr>
          <p:cNvSpPr txBox="1"/>
          <p:nvPr/>
        </p:nvSpPr>
        <p:spPr>
          <a:xfrm>
            <a:off x="669303" y="1008982"/>
            <a:ext cx="10228084" cy="5731762"/>
          </a:xfrm>
          <a:prstGeom prst="rect">
            <a:avLst/>
          </a:prstGeom>
          <a:noFill/>
        </p:spPr>
        <p:txBody>
          <a:bodyPr wrap="square">
            <a:spAutoFit/>
          </a:bodyPr>
          <a:lstStyle/>
          <a:p>
            <a:pPr marL="0" marR="0" algn="just">
              <a:lnSpc>
                <a:spcPct val="150000"/>
              </a:lnSpc>
              <a:spcBef>
                <a:spcPts val="0"/>
              </a:spcBef>
              <a:spcAft>
                <a:spcPts val="0"/>
              </a:spcAft>
            </a:pPr>
            <a:r>
              <a:rPr lang="en-US" b="1" dirty="0">
                <a:effectLst/>
                <a:latin typeface="Montserrat" panose="00000500000000000000" pitchFamily="2" charset="0"/>
                <a:ea typeface="Times New Roman" panose="02020603050405020304" pitchFamily="18" charset="0"/>
              </a:rPr>
              <a:t>Area Estimation of Multiplier Design in 22nm Technology</a:t>
            </a:r>
            <a:endParaRPr lang="en-US"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dirty="0">
                <a:effectLst/>
                <a:latin typeface="Montserrat" panose="00000500000000000000" pitchFamily="2" charset="0"/>
                <a:ea typeface="Times New Roman" panose="02020603050405020304" pitchFamily="18" charset="0"/>
              </a:rPr>
              <a:t>In the design process, it's essential to assess the silicon area footprint of the digital components to ensure efficient utilization of the chip space and optimize for performance and power. In this section, we provide a detailed calculation of the area occupied by our multiplier circuit implemented in the 22nm technology node.</a:t>
            </a:r>
            <a:endParaRPr lang="en-US"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b="1" dirty="0">
                <a:effectLst/>
                <a:latin typeface="Montserrat" panose="00000500000000000000" pitchFamily="2" charset="0"/>
                <a:ea typeface="Times New Roman" panose="02020603050405020304" pitchFamily="18" charset="0"/>
              </a:rPr>
              <a:t>1. Specifications:</a:t>
            </a:r>
            <a:endParaRPr lang="en-US"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Montserrat" panose="00000500000000000000" pitchFamily="2" charset="0"/>
                <a:ea typeface="Times New Roman" panose="02020603050405020304" pitchFamily="18" charset="0"/>
              </a:rPr>
              <a:t>Technology Node</a:t>
            </a:r>
            <a:r>
              <a:rPr lang="en-US" dirty="0">
                <a:effectLst/>
                <a:latin typeface="Montserrat" panose="00000500000000000000" pitchFamily="2" charset="0"/>
                <a:ea typeface="Times New Roman" panose="02020603050405020304" pitchFamily="18" charset="0"/>
              </a:rPr>
              <a:t>: 22nm (0.022µm)</a:t>
            </a:r>
            <a:endParaRPr lang="en-US"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Montserrat" panose="00000500000000000000" pitchFamily="2" charset="0"/>
                <a:ea typeface="Times New Roman" panose="02020603050405020304" pitchFamily="18" charset="0"/>
              </a:rPr>
              <a:t>Transistor Details</a:t>
            </a:r>
            <a:r>
              <a:rPr lang="en-US" dirty="0">
                <a:effectLst/>
                <a:latin typeface="Montserrat" panose="00000500000000000000" pitchFamily="2"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anose="05050102010706020507" pitchFamily="18" charset="2"/>
              <a:buChar char=""/>
              <a:tabLst>
                <a:tab pos="914400" algn="l"/>
              </a:tabLst>
            </a:pPr>
            <a:r>
              <a:rPr lang="en-US" b="1" dirty="0">
                <a:effectLst/>
                <a:latin typeface="Montserrat" panose="00000500000000000000" pitchFamily="2" charset="0"/>
                <a:ea typeface="Times New Roman" panose="02020603050405020304" pitchFamily="18" charset="0"/>
              </a:rPr>
              <a:t>NMOS Transistors</a:t>
            </a:r>
            <a:r>
              <a:rPr lang="en-US" dirty="0">
                <a:effectLst/>
                <a:latin typeface="Montserrat" panose="00000500000000000000" pitchFamily="2"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15000"/>
              </a:lnSpc>
              <a:spcBef>
                <a:spcPts val="0"/>
              </a:spcBef>
              <a:spcAft>
                <a:spcPts val="800"/>
              </a:spcAft>
              <a:buSzPts val="1000"/>
              <a:buFont typeface="Symbol" panose="05050102010706020507" pitchFamily="18" charset="2"/>
              <a:buChar char=""/>
              <a:tabLst>
                <a:tab pos="1371600" algn="l"/>
              </a:tabLst>
            </a:pPr>
            <a:r>
              <a:rPr lang="en-US" dirty="0">
                <a:effectLst/>
                <a:latin typeface="Montserrat" panose="00000500000000000000" pitchFamily="2" charset="0"/>
                <a:ea typeface="Times New Roman" panose="02020603050405020304" pitchFamily="18" charset="0"/>
              </a:rPr>
              <a:t>Quantity: 650</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15000"/>
              </a:lnSpc>
              <a:spcBef>
                <a:spcPts val="0"/>
              </a:spcBef>
              <a:spcAft>
                <a:spcPts val="800"/>
              </a:spcAft>
              <a:buSzPts val="1000"/>
              <a:buFont typeface="Symbol" panose="05050102010706020507" pitchFamily="18" charset="2"/>
              <a:buChar char=""/>
              <a:tabLst>
                <a:tab pos="1371600" algn="l"/>
              </a:tabLst>
            </a:pPr>
            <a:r>
              <a:rPr lang="en-US" dirty="0">
                <a:effectLst/>
                <a:latin typeface="Montserrat" panose="00000500000000000000" pitchFamily="2" charset="0"/>
                <a:ea typeface="Times New Roman" panose="02020603050405020304" pitchFamily="18" charset="0"/>
              </a:rPr>
              <a:t>Dimensions: 2L x 5W</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anose="05050102010706020507" pitchFamily="18" charset="2"/>
              <a:buChar char=""/>
              <a:tabLst>
                <a:tab pos="914400" algn="l"/>
              </a:tabLst>
            </a:pPr>
            <a:r>
              <a:rPr lang="en-US" b="1" dirty="0">
                <a:effectLst/>
                <a:latin typeface="Montserrat" panose="00000500000000000000" pitchFamily="2" charset="0"/>
                <a:ea typeface="Times New Roman" panose="02020603050405020304" pitchFamily="18" charset="0"/>
              </a:rPr>
              <a:t>PMOS Transistors</a:t>
            </a:r>
            <a:r>
              <a:rPr lang="en-US" dirty="0">
                <a:effectLst/>
                <a:latin typeface="Montserrat" panose="00000500000000000000" pitchFamily="2"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15000"/>
              </a:lnSpc>
              <a:spcBef>
                <a:spcPts val="0"/>
              </a:spcBef>
              <a:spcAft>
                <a:spcPts val="800"/>
              </a:spcAft>
              <a:buSzPts val="1000"/>
              <a:buFont typeface="Symbol" panose="05050102010706020507" pitchFamily="18" charset="2"/>
              <a:buChar char=""/>
              <a:tabLst>
                <a:tab pos="1371600" algn="l"/>
              </a:tabLst>
            </a:pPr>
            <a:r>
              <a:rPr lang="en-US" dirty="0">
                <a:effectLst/>
                <a:latin typeface="Montserrat" panose="00000500000000000000" pitchFamily="2" charset="0"/>
                <a:ea typeface="Times New Roman" panose="02020603050405020304" pitchFamily="18" charset="0"/>
              </a:rPr>
              <a:t>Quantity: 650</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15000"/>
              </a:lnSpc>
              <a:spcBef>
                <a:spcPts val="0"/>
              </a:spcBef>
              <a:spcAft>
                <a:spcPts val="800"/>
              </a:spcAft>
              <a:buSzPts val="1000"/>
              <a:buFont typeface="Symbol" panose="05050102010706020507" pitchFamily="18" charset="2"/>
              <a:buChar char=""/>
              <a:tabLst>
                <a:tab pos="1371600" algn="l"/>
              </a:tabLst>
            </a:pPr>
            <a:r>
              <a:rPr lang="en-US" dirty="0">
                <a:effectLst/>
                <a:latin typeface="Montserrat" panose="00000500000000000000" pitchFamily="2" charset="0"/>
                <a:ea typeface="Times New Roman" panose="02020603050405020304" pitchFamily="18" charset="0"/>
              </a:rPr>
              <a:t>Dimensions: 2L x 10W</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0394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86F2074-3E1A-EF59-8808-D61D64C9B352}"/>
              </a:ext>
            </a:extLst>
          </p:cNvPr>
          <p:cNvSpPr>
            <a:spLocks noChangeArrowheads="1"/>
          </p:cNvSpPr>
          <p:nvPr/>
        </p:nvSpPr>
        <p:spPr bwMode="auto">
          <a:xfrm>
            <a:off x="665925" y="3837328"/>
            <a:ext cx="3076515" cy="83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b. PMOS Transistors</a:t>
            </a:r>
            <a:r>
              <a:rPr kumimoji="0" lang="en-US" altLang="en-US"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Using the 22nm technology: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 name="Picture 3">
            <a:extLst>
              <a:ext uri="{FF2B5EF4-FFF2-40B4-BE49-F238E27FC236}">
                <a16:creationId xmlns:a16="http://schemas.microsoft.com/office/drawing/2014/main" id="{B88D78A2-8CF3-C842-3933-13857AF04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327" y="3791566"/>
            <a:ext cx="5164555" cy="21701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8CDDE0-65B6-76DC-4C20-E0402BADE9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2327" y="896250"/>
            <a:ext cx="5038346" cy="2532750"/>
          </a:xfrm>
          <a:prstGeom prst="rect">
            <a:avLst/>
          </a:prstGeom>
          <a:noFill/>
          <a:ln>
            <a:noFill/>
          </a:ln>
        </p:spPr>
      </p:pic>
      <p:sp>
        <p:nvSpPr>
          <p:cNvPr id="6" name="TextBox 5">
            <a:extLst>
              <a:ext uri="{FF2B5EF4-FFF2-40B4-BE49-F238E27FC236}">
                <a16:creationId xmlns:a16="http://schemas.microsoft.com/office/drawing/2014/main" id="{05DE1985-C5C4-01C7-E323-5DEC459086E4}"/>
              </a:ext>
            </a:extLst>
          </p:cNvPr>
          <p:cNvSpPr txBox="1"/>
          <p:nvPr/>
        </p:nvSpPr>
        <p:spPr>
          <a:xfrm>
            <a:off x="524524" y="436327"/>
            <a:ext cx="6325384" cy="1416093"/>
          </a:xfrm>
          <a:prstGeom prst="rect">
            <a:avLst/>
          </a:prstGeom>
          <a:noFill/>
        </p:spPr>
        <p:txBody>
          <a:bodyPr wrap="square">
            <a:spAutoFit/>
          </a:bodyPr>
          <a:lstStyle/>
          <a:p>
            <a:pPr marL="0" marR="0" algn="just">
              <a:lnSpc>
                <a:spcPct val="115000"/>
              </a:lnSpc>
              <a:spcBef>
                <a:spcPts val="0"/>
              </a:spcBef>
              <a:spcAft>
                <a:spcPts val="0"/>
              </a:spcAft>
            </a:pPr>
            <a:r>
              <a:rPr lang="en-US" sz="1800" b="1" dirty="0">
                <a:effectLst/>
                <a:latin typeface="Montserrat" panose="00000500000000000000" pitchFamily="2" charset="0"/>
                <a:ea typeface="Times New Roman" panose="02020603050405020304" pitchFamily="18" charset="0"/>
              </a:rPr>
              <a:t>2. Area Calculation:</a:t>
            </a: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b="1" dirty="0">
                <a:effectLst/>
                <a:latin typeface="Montserrat" panose="00000500000000000000" pitchFamily="2" charset="0"/>
                <a:ea typeface="Times New Roman" panose="02020603050405020304" pitchFamily="18" charset="0"/>
              </a:rPr>
              <a:t>a. NMOS Transistors</a:t>
            </a:r>
            <a:r>
              <a:rPr lang="en-US" sz="1800" dirty="0">
                <a:effectLst/>
                <a:latin typeface="Montserrat" panose="00000500000000000000" pitchFamily="2"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rPr>
              <a:t>Given the 22nm technology:</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991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92E339-8538-7F32-0399-E2AA91D2E2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277" y="3298262"/>
            <a:ext cx="8050492" cy="2791116"/>
          </a:xfrm>
          <a:prstGeom prst="rect">
            <a:avLst/>
          </a:prstGeom>
          <a:noFill/>
          <a:ln>
            <a:noFill/>
          </a:ln>
        </p:spPr>
      </p:pic>
      <p:pic>
        <p:nvPicPr>
          <p:cNvPr id="20481" name="Picture 2">
            <a:extLst>
              <a:ext uri="{FF2B5EF4-FFF2-40B4-BE49-F238E27FC236}">
                <a16:creationId xmlns:a16="http://schemas.microsoft.com/office/drawing/2014/main" id="{6094D4A8-78D7-C64C-85CC-D186B5F38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77" y="2036190"/>
            <a:ext cx="8653691" cy="11612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97C440B4-CD65-5451-3DA7-720CCE6396A0}"/>
              </a:ext>
            </a:extLst>
          </p:cNvPr>
          <p:cNvSpPr>
            <a:spLocks noChangeArrowheads="1"/>
          </p:cNvSpPr>
          <p:nvPr/>
        </p:nvSpPr>
        <p:spPr bwMode="auto">
          <a:xfrm>
            <a:off x="801277" y="902297"/>
            <a:ext cx="1242480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c. Total Area</a:t>
            </a:r>
            <a:r>
              <a:rPr kumimoji="0" lang="en-US" altLang="en-US"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The total area for the design, combining both types of transistors, 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660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2AAA15-06DE-7AD1-A469-E50F6189F779}"/>
              </a:ext>
            </a:extLst>
          </p:cNvPr>
          <p:cNvSpPr txBox="1"/>
          <p:nvPr/>
        </p:nvSpPr>
        <p:spPr>
          <a:xfrm>
            <a:off x="669303" y="527901"/>
            <a:ext cx="6759019" cy="584775"/>
          </a:xfrm>
          <a:prstGeom prst="rect">
            <a:avLst/>
          </a:prstGeom>
          <a:noFill/>
        </p:spPr>
        <p:txBody>
          <a:bodyPr wrap="square" rtlCol="0">
            <a:spAutoFit/>
          </a:bodyPr>
          <a:lstStyle/>
          <a:p>
            <a:r>
              <a:rPr lang="en-US" sz="3200" b="1" dirty="0"/>
              <a:t>Delay </a:t>
            </a:r>
          </a:p>
        </p:txBody>
      </p:sp>
      <p:sp>
        <p:nvSpPr>
          <p:cNvPr id="5" name="Rectangle 3">
            <a:extLst>
              <a:ext uri="{FF2B5EF4-FFF2-40B4-BE49-F238E27FC236}">
                <a16:creationId xmlns:a16="http://schemas.microsoft.com/office/drawing/2014/main" id="{36525D0A-ED30-8D44-FFF7-4DE486A61FC7}"/>
              </a:ext>
            </a:extLst>
          </p:cNvPr>
          <p:cNvSpPr>
            <a:spLocks noChangeArrowheads="1"/>
          </p:cNvSpPr>
          <p:nvPr/>
        </p:nvSpPr>
        <p:spPr bwMode="auto">
          <a:xfrm>
            <a:off x="540553" y="1348398"/>
            <a:ext cx="11110893" cy="416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1. Baseline Assumptions: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To gauge an approximate delay for our multiplier, we began by analyzing the intrinsic gate delays typically associated with the 22nm technology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Intrinsic NMOS Gate Delay</a:t>
            </a: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 Approximately 15ps</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Intrinsic PMOS Gate Delay</a:t>
            </a: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 Approximately 20ps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2. Multiplier Delay Breakdown: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Our 4-bit multiplier's operation can be compartmentalized into distinct stages, each contributing to the overall delay.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a. Bit Product Generation</a:t>
            </a: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 Each bit multiplication involves an AND operation. Assuming an average gate delay for this operation, the delay contribution is roughly 15ps.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b. Intermediate Summation</a:t>
            </a:r>
            <a:r>
              <a:rPr kumimoji="0" lang="en-US" altLang="en-US" sz="14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 The multiplier produces intermediary products which are then accumulated. If we employ a simple carry-propagate adder mechanism or a similar scheme, we're considering a delay equivalent to approximately four times the intrinsic gate delay: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180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0A9438DA-379B-E8DF-435D-247BD9B55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715" y="1453545"/>
            <a:ext cx="6423607" cy="7022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50D2BFE3-1EFE-7CF1-DB6C-D8BEA5339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477" r="3078"/>
          <a:stretch>
            <a:fillRect/>
          </a:stretch>
        </p:blipFill>
        <p:spPr bwMode="auto">
          <a:xfrm>
            <a:off x="669303" y="3368079"/>
            <a:ext cx="8331022" cy="10359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25DFF1D4-243B-2CE5-8974-565B21CE96EA}"/>
              </a:ext>
            </a:extLst>
          </p:cNvPr>
          <p:cNvSpPr>
            <a:spLocks noChangeArrowheads="1"/>
          </p:cNvSpPr>
          <p:nvPr/>
        </p:nvSpPr>
        <p:spPr bwMode="auto">
          <a:xfrm>
            <a:off x="669303" y="2300594"/>
            <a:ext cx="125647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3. Total Delay Estimation: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Combining the delays from the above stages, we obtain a ballpark delay for the multiplier: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DC8DB669-5135-5280-B7BD-7B8B9974959C}"/>
              </a:ext>
            </a:extLst>
          </p:cNvPr>
          <p:cNvSpPr>
            <a:spLocks noChangeArrowheads="1"/>
          </p:cNvSpPr>
          <p:nvPr/>
        </p:nvSpPr>
        <p:spPr bwMode="auto">
          <a:xfrm>
            <a:off x="856800" y="4693616"/>
            <a:ext cx="10642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Thus, our 4-bit multiplier designed in the 22nm technology is estimated to have a delay of approximately </a:t>
            </a:r>
            <a:r>
              <a:rPr kumimoji="0" lang="en-US" altLang="en-US" sz="1600" b="1"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165ps</a:t>
            </a:r>
            <a:r>
              <a:rPr kumimoji="0" lang="en-US" altLang="en-US" sz="16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rPr>
              <a:t> which is significantly less than the delays provided in table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6AEE5B53-5B5C-CB16-12CA-E708DF24ECA9}"/>
              </a:ext>
            </a:extLst>
          </p:cNvPr>
          <p:cNvSpPr txBox="1"/>
          <p:nvPr/>
        </p:nvSpPr>
        <p:spPr>
          <a:xfrm>
            <a:off x="669303" y="527901"/>
            <a:ext cx="6759019" cy="584775"/>
          </a:xfrm>
          <a:prstGeom prst="rect">
            <a:avLst/>
          </a:prstGeom>
          <a:noFill/>
        </p:spPr>
        <p:txBody>
          <a:bodyPr wrap="square" rtlCol="0">
            <a:spAutoFit/>
          </a:bodyPr>
          <a:lstStyle/>
          <a:p>
            <a:r>
              <a:rPr lang="en-US" sz="3200" b="1" dirty="0"/>
              <a:t>Delay </a:t>
            </a:r>
          </a:p>
        </p:txBody>
      </p:sp>
    </p:spTree>
    <p:extLst>
      <p:ext uri="{BB962C8B-B14F-4D97-AF65-F5344CB8AC3E}">
        <p14:creationId xmlns:p14="http://schemas.microsoft.com/office/powerpoint/2010/main" val="2709396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20273-5B95-FF05-22D5-FE57BE6AD0F6}"/>
              </a:ext>
            </a:extLst>
          </p:cNvPr>
          <p:cNvSpPr txBox="1"/>
          <p:nvPr/>
        </p:nvSpPr>
        <p:spPr>
          <a:xfrm>
            <a:off x="669303" y="527901"/>
            <a:ext cx="6759019" cy="584775"/>
          </a:xfrm>
          <a:prstGeom prst="rect">
            <a:avLst/>
          </a:prstGeom>
          <a:noFill/>
        </p:spPr>
        <p:txBody>
          <a:bodyPr wrap="square" rtlCol="0">
            <a:spAutoFit/>
          </a:bodyPr>
          <a:lstStyle/>
          <a:p>
            <a:r>
              <a:rPr lang="en-US" sz="3200" b="1" dirty="0"/>
              <a:t>Power </a:t>
            </a:r>
          </a:p>
        </p:txBody>
      </p:sp>
      <p:sp>
        <p:nvSpPr>
          <p:cNvPr id="4" name="TextBox 3">
            <a:extLst>
              <a:ext uri="{FF2B5EF4-FFF2-40B4-BE49-F238E27FC236}">
                <a16:creationId xmlns:a16="http://schemas.microsoft.com/office/drawing/2014/main" id="{06840B8B-589C-E65E-21DF-303E697174A0}"/>
              </a:ext>
            </a:extLst>
          </p:cNvPr>
          <p:cNvSpPr txBox="1"/>
          <p:nvPr/>
        </p:nvSpPr>
        <p:spPr>
          <a:xfrm>
            <a:off x="669303" y="1112676"/>
            <a:ext cx="10419761" cy="5590120"/>
          </a:xfrm>
          <a:prstGeom prst="rect">
            <a:avLst/>
          </a:prstGeom>
          <a:noFill/>
        </p:spPr>
        <p:txBody>
          <a:bodyPr wrap="square">
            <a:spAutoFit/>
          </a:bodyPr>
          <a:lstStyle/>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Power dissipated in our circuit can be calculated by multiplying the voltage by each one of the current so </a:t>
            </a:r>
            <a:br>
              <a:rPr lang="en-US" sz="1600" dirty="0">
                <a:effectLst/>
                <a:latin typeface="Montserrat" panose="00000500000000000000" pitchFamily="2" charset="0"/>
                <a:ea typeface="Times New Roman" panose="02020603050405020304" pitchFamily="18" charset="0"/>
              </a:rPr>
            </a:br>
            <a:r>
              <a:rPr lang="en-US" sz="1600" dirty="0">
                <a:effectLst/>
                <a:latin typeface="Montserrat" panose="00000500000000000000" pitchFamily="2" charset="0"/>
                <a:ea typeface="Times New Roman" panose="02020603050405020304" pitchFamily="18" charset="0"/>
              </a:rPr>
              <a:t>power = </a:t>
            </a:r>
            <a:r>
              <a:rPr lang="en-US" sz="1600" dirty="0" err="1">
                <a:effectLst/>
                <a:latin typeface="Montserrat" panose="00000500000000000000" pitchFamily="2" charset="0"/>
                <a:ea typeface="Times New Roman" panose="02020603050405020304" pitchFamily="18" charset="0"/>
              </a:rPr>
              <a:t>vdd</a:t>
            </a:r>
            <a:r>
              <a:rPr lang="en-US" sz="1600" dirty="0">
                <a:effectLst/>
                <a:latin typeface="Montserrat" panose="00000500000000000000" pitchFamily="2" charset="0"/>
                <a:ea typeface="Times New Roman" panose="02020603050405020304" pitchFamily="18" charset="0"/>
              </a:rPr>
              <a:t>(i1+i2+i3+i4+i5+i6+i7+i8) as shown in the figure above:  i1=0.9*10^-9</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i2=1.7*10^-6</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i3=0</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i4=1.2*10^-6</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i5=.001*10^-6</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i6=1*10^-6</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i7=0</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i8=0 </a:t>
            </a:r>
            <a:r>
              <a:rPr lang="en-US" sz="1600" dirty="0" err="1">
                <a:effectLst/>
                <a:latin typeface="Montserrat" panose="00000500000000000000" pitchFamily="2" charset="0"/>
                <a:ea typeface="Times New Roman" panose="02020603050405020304" pitchFamily="18" charset="0"/>
              </a:rPr>
              <a:t>vdd</a:t>
            </a:r>
            <a:r>
              <a:rPr lang="en-US" sz="1600" dirty="0">
                <a:effectLst/>
                <a:latin typeface="Montserrat" panose="00000500000000000000" pitchFamily="2" charset="0"/>
                <a:ea typeface="Times New Roman" panose="02020603050405020304" pitchFamily="18" charset="0"/>
              </a:rPr>
              <a:t>=0.95 volts</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power = 0.95(0.9*10^-9</a:t>
            </a: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+1.7*10^-6+1.2*10^-6+.001*10^-6+0+0) = 3.7069 milli watt regrading to </a:t>
            </a:r>
            <a:r>
              <a:rPr lang="en-US" sz="1600" dirty="0" err="1">
                <a:effectLst/>
                <a:latin typeface="Montserrat" panose="00000500000000000000" pitchFamily="2" charset="0"/>
                <a:ea typeface="Times New Roman" panose="02020603050405020304" pitchFamily="18" charset="0"/>
              </a:rPr>
              <a:t>vdd</a:t>
            </a:r>
            <a:r>
              <a:rPr lang="en-US" sz="1600" dirty="0">
                <a:effectLst/>
                <a:latin typeface="Montserrat" panose="00000500000000000000" pitchFamily="2" charset="0"/>
                <a:ea typeface="Times New Roman" panose="02020603050405020304" pitchFamily="18" charset="0"/>
              </a:rPr>
              <a:t> =0.95 </a:t>
            </a:r>
            <a:br>
              <a:rPr lang="en-US" sz="1600" dirty="0">
                <a:effectLst/>
                <a:latin typeface="Montserrat" panose="00000500000000000000" pitchFamily="2" charset="0"/>
                <a:ea typeface="Times New Roman" panose="02020603050405020304" pitchFamily="18" charset="0"/>
              </a:rPr>
            </a:br>
            <a:endParaRPr lang="en-US" sz="16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600" dirty="0">
                <a:effectLst/>
                <a:latin typeface="Montserrat" panose="00000500000000000000" pitchFamily="2" charset="0"/>
                <a:ea typeface="Times New Roman" panose="02020603050405020304" pitchFamily="18" charset="0"/>
              </a:rPr>
              <a:t>Which in comparison with the power provided in the table is much less than the values provided above in table 1.</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346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9C3FD-52F2-6875-632E-E9E1A3F05609}"/>
              </a:ext>
            </a:extLst>
          </p:cNvPr>
          <p:cNvSpPr txBox="1"/>
          <p:nvPr/>
        </p:nvSpPr>
        <p:spPr>
          <a:xfrm>
            <a:off x="718008" y="509047"/>
            <a:ext cx="10755984" cy="3892732"/>
          </a:xfrm>
          <a:prstGeom prst="rect">
            <a:avLst/>
          </a:prstGeom>
          <a:noFill/>
        </p:spPr>
        <p:txBody>
          <a:bodyPr wrap="square">
            <a:spAutoFit/>
          </a:bodyPr>
          <a:lstStyle/>
          <a:p>
            <a:pPr>
              <a:lnSpc>
                <a:spcPct val="200000"/>
              </a:lnSpc>
            </a:pPr>
            <a:br>
              <a:rPr lang="en-US" dirty="0"/>
            </a:br>
            <a:r>
              <a:rPr lang="en-US" b="0" i="0" dirty="0">
                <a:solidFill>
                  <a:srgbClr val="374151"/>
                </a:solidFill>
                <a:effectLst/>
                <a:latin typeface="Söhne"/>
              </a:rPr>
              <a:t>The proposed 4x4 pipeline multiplier is expected to outperform traditional multiplication techniques such as the Wallace tree, Boolean algorithm, and the classical array multiplier in terms of delay, area, and power efficiency. By incorporating pipeline registers and leveraging advanced design strategies like Modified Gate Diffusion Input (MGDI) gates, the pipeline multiplier aims to significantly reduce delay, optimize area utilization, and minimize power consumption compared to these conventional methods. This innovative approach holds the potential to deliver superior performance across various digital arithmetic applications.</a:t>
            </a:r>
            <a:endParaRPr lang="en-US" dirty="0"/>
          </a:p>
        </p:txBody>
      </p:sp>
    </p:spTree>
    <p:extLst>
      <p:ext uri="{BB962C8B-B14F-4D97-AF65-F5344CB8AC3E}">
        <p14:creationId xmlns:p14="http://schemas.microsoft.com/office/powerpoint/2010/main" val="108308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EEB714-0133-745E-E99C-487D4A082D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546" y="1498862"/>
            <a:ext cx="9966519" cy="4784103"/>
          </a:xfrm>
          <a:prstGeom prst="rect">
            <a:avLst/>
          </a:prstGeom>
          <a:noFill/>
          <a:ln>
            <a:noFill/>
          </a:ln>
        </p:spPr>
      </p:pic>
      <p:sp>
        <p:nvSpPr>
          <p:cNvPr id="3" name="TextBox 2">
            <a:extLst>
              <a:ext uri="{FF2B5EF4-FFF2-40B4-BE49-F238E27FC236}">
                <a16:creationId xmlns:a16="http://schemas.microsoft.com/office/drawing/2014/main" id="{3DEC81AD-CEE3-68B4-863B-507EE090C685}"/>
              </a:ext>
            </a:extLst>
          </p:cNvPr>
          <p:cNvSpPr txBox="1"/>
          <p:nvPr/>
        </p:nvSpPr>
        <p:spPr>
          <a:xfrm>
            <a:off x="895546" y="575034"/>
            <a:ext cx="7409468" cy="400110"/>
          </a:xfrm>
          <a:prstGeom prst="rect">
            <a:avLst/>
          </a:prstGeom>
          <a:noFill/>
        </p:spPr>
        <p:txBody>
          <a:bodyPr wrap="square" rtlCol="0">
            <a:spAutoFit/>
          </a:bodyPr>
          <a:lstStyle/>
          <a:p>
            <a:r>
              <a:rPr lang="en-US" sz="2000" b="1" dirty="0"/>
              <a:t>Currents used to calculate the power from the past slide:</a:t>
            </a:r>
          </a:p>
        </p:txBody>
      </p:sp>
    </p:spTree>
    <p:extLst>
      <p:ext uri="{BB962C8B-B14F-4D97-AF65-F5344CB8AC3E}">
        <p14:creationId xmlns:p14="http://schemas.microsoft.com/office/powerpoint/2010/main" val="2985751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4881D-FD4D-3742-B8C9-945CA115ABF7}"/>
              </a:ext>
            </a:extLst>
          </p:cNvPr>
          <p:cNvSpPr txBox="1"/>
          <p:nvPr/>
        </p:nvSpPr>
        <p:spPr>
          <a:xfrm>
            <a:off x="141402" y="0"/>
            <a:ext cx="6094428" cy="856966"/>
          </a:xfrm>
          <a:prstGeom prst="rect">
            <a:avLst/>
          </a:prstGeom>
          <a:noFill/>
        </p:spPr>
        <p:txBody>
          <a:bodyPr wrap="square">
            <a:spAutoFit/>
          </a:bodyPr>
          <a:lstStyle/>
          <a:p>
            <a:pPr marL="285750" indent="-285750" algn="just">
              <a:lnSpc>
                <a:spcPct val="2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Optimization technique used</a:t>
            </a:r>
          </a:p>
        </p:txBody>
      </p:sp>
      <p:sp>
        <p:nvSpPr>
          <p:cNvPr id="5" name="TextBox 4">
            <a:extLst>
              <a:ext uri="{FF2B5EF4-FFF2-40B4-BE49-F238E27FC236}">
                <a16:creationId xmlns:a16="http://schemas.microsoft.com/office/drawing/2014/main" id="{B6D1C2BE-2F17-1B7E-DCDE-47F704CCF854}"/>
              </a:ext>
            </a:extLst>
          </p:cNvPr>
          <p:cNvSpPr txBox="1"/>
          <p:nvPr/>
        </p:nvSpPr>
        <p:spPr>
          <a:xfrm>
            <a:off x="428919" y="964174"/>
            <a:ext cx="11334161" cy="5444054"/>
          </a:xfrm>
          <a:prstGeom prst="rect">
            <a:avLst/>
          </a:prstGeom>
          <a:noFill/>
        </p:spPr>
        <p:txBody>
          <a:bodyPr wrap="square" rtlCol="0">
            <a:spAutoFit/>
          </a:bodyPr>
          <a:lstStyle/>
          <a:p>
            <a:pPr>
              <a:lnSpc>
                <a:spcPct val="150000"/>
              </a:lnSpc>
            </a:pPr>
            <a:r>
              <a:rPr lang="en-US" dirty="0"/>
              <a:t>Two main enhancement and optimization techniques were used:</a:t>
            </a:r>
          </a:p>
          <a:p>
            <a:pPr marL="342900" indent="-342900">
              <a:lnSpc>
                <a:spcPct val="150000"/>
              </a:lnSpc>
              <a:buAutoNum type="arabicPeriod"/>
            </a:pPr>
            <a:r>
              <a:rPr lang="en-US" dirty="0"/>
              <a:t>Using registers built from pass gates </a:t>
            </a:r>
          </a:p>
          <a:p>
            <a:pPr marL="342900" indent="-342900">
              <a:lnSpc>
                <a:spcPct val="150000"/>
              </a:lnSpc>
              <a:buAutoNum type="arabicPeriod"/>
            </a:pPr>
            <a:r>
              <a:rPr lang="en-US" dirty="0"/>
              <a:t>Building full adder of </a:t>
            </a:r>
            <a:r>
              <a:rPr lang="en-US" dirty="0" err="1"/>
              <a:t>xor</a:t>
            </a:r>
            <a:r>
              <a:rPr lang="en-US" dirty="0"/>
              <a:t> and multiplexer implemented by pass gates </a:t>
            </a:r>
          </a:p>
          <a:p>
            <a:pPr>
              <a:lnSpc>
                <a:spcPct val="150000"/>
              </a:lnSpc>
            </a:pPr>
            <a:endParaRPr lang="en-US" dirty="0"/>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went with designing the flip flop using pass gates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transistors because it saves half of the number of transistors when comparing the design built from latches [7]</a:t>
            </a:r>
          </a:p>
          <a:p>
            <a:pPr>
              <a:lnSpc>
                <a:spcPct val="150000"/>
              </a:lnSpc>
            </a:pPr>
            <a:endParaRPr lang="en-US" dirty="0"/>
          </a:p>
          <a:p>
            <a:pPr marL="0" marR="0">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 the full adder part, we went with building it from the enhanced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multiplexer circuits as shown in details above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went with this design due to the less memory it will take rather than using the normal unmodified gates.</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The simulation showed good results when we tested the circuit and half number of transistors were used in the design of each circuit when comparing with the classical multiplier without registers and from which was built from unimproved gates used in full adders and flipflops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284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Conclusion with summary of area , delay and power</a:t>
            </a:r>
            <a:br>
              <a:rPr lang="en-US" sz="3200" dirty="0">
                <a:latin typeface="Times New Roman" panose="02020603050405020304" pitchFamily="18" charset="0"/>
                <a:cs typeface="Times New Roman" panose="02020603050405020304" pitchFamily="18" charset="0"/>
              </a:rPr>
            </a:br>
            <a:endParaRPr lang="en-US" sz="3200" dirty="0"/>
          </a:p>
        </p:txBody>
      </p:sp>
      <p:sp>
        <p:nvSpPr>
          <p:cNvPr id="4" name="Rectangle 3">
            <a:extLst>
              <a:ext uri="{FF2B5EF4-FFF2-40B4-BE49-F238E27FC236}">
                <a16:creationId xmlns:a16="http://schemas.microsoft.com/office/drawing/2014/main" id="{123DD329-5ADF-A6C0-487D-28E2E7835204}"/>
              </a:ext>
            </a:extLst>
          </p:cNvPr>
          <p:cNvSpPr>
            <a:spLocks noChangeArrowheads="1"/>
          </p:cNvSpPr>
          <p:nvPr/>
        </p:nvSpPr>
        <p:spPr bwMode="auto">
          <a:xfrm>
            <a:off x="509047" y="6492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981171BF-E4BC-14CD-944E-1E3D95ED7590}"/>
              </a:ext>
            </a:extLst>
          </p:cNvPr>
          <p:cNvSpPr txBox="1"/>
          <p:nvPr/>
        </p:nvSpPr>
        <p:spPr>
          <a:xfrm>
            <a:off x="514939" y="1196336"/>
            <a:ext cx="11162122" cy="4989956"/>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Times New Roman" panose="02020603050405020304" pitchFamily="18" charset="0"/>
              </a:rPr>
              <a:t>This paper presented the 4*4 multiplier enhancement using the pipelining idea and also using pass gates in the multiplier components represented by the full adder, multiplexer and flip flops.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Times New Roman" panose="02020603050405020304" pitchFamily="18" charset="0"/>
              </a:rPr>
              <a:t>After discussing the various techniques in designing the multiplier as mentioned above, represented by the booth algorithm, the Wallace tree and the MGDI way of implementing the gates we have noticed how there is a tradeoff between reducing the power, area and delay and increasing the designs complexity in terms of addressing the schematics and the layout which was the biggest challenge we have encountered throughout this project. These challenges emphasized the importance of meticulous planning and simulation in VLSI design. After getting the results of the power =</a:t>
            </a:r>
            <a:r>
              <a:rPr lang="en-US" sz="1800" dirty="0">
                <a:effectLst/>
                <a:latin typeface="Montserrat" panose="00000500000000000000" pitchFamily="2" charset="0"/>
                <a:ea typeface="Times New Roman" panose="02020603050405020304" pitchFamily="18" charset="0"/>
              </a:rPr>
              <a:t>3.7069 milli watt </a:t>
            </a:r>
            <a:r>
              <a:rPr lang="en-US" sz="1800" dirty="0">
                <a:effectLst/>
                <a:latin typeface="Montserrat" panose="00000500000000000000" pitchFamily="2" charset="0"/>
                <a:ea typeface="Times New Roman" panose="02020603050405020304" pitchFamily="18" charset="0"/>
                <a:cs typeface="Times New Roman" panose="02020603050405020304" pitchFamily="18" charset="0"/>
              </a:rPr>
              <a:t>which was it looked much less than the referred ones and the delay which equaled </a:t>
            </a:r>
            <a:r>
              <a:rPr lang="en-US" sz="1600" b="1" dirty="0">
                <a:effectLst/>
                <a:latin typeface="Montserrat" panose="00000500000000000000" pitchFamily="2" charset="0"/>
                <a:ea typeface="Times New Roman" panose="02020603050405020304" pitchFamily="18" charset="0"/>
              </a:rPr>
              <a:t>165ps</a:t>
            </a:r>
            <a:r>
              <a:rPr lang="en-US" sz="1600" dirty="0">
                <a:effectLst/>
                <a:latin typeface="Montserrat" panose="00000500000000000000" pitchFamily="2" charset="0"/>
                <a:ea typeface="Times New Roman" panose="02020603050405020304" pitchFamily="18" charset="0"/>
              </a:rPr>
              <a:t> which is a lot less than the delay referred in table (1) and lastly the area which 9.438 um2 which also recorded the smallest value in the referred table too.</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3525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D4498B-4367-2626-3547-300A2595F275}"/>
              </a:ext>
            </a:extLst>
          </p:cNvPr>
          <p:cNvSpPr>
            <a:spLocks noChangeArrowheads="1"/>
          </p:cNvSpPr>
          <p:nvPr/>
        </p:nvSpPr>
        <p:spPr bwMode="auto">
          <a:xfrm>
            <a:off x="380213" y="521826"/>
            <a:ext cx="110545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Referring to the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DSP DESIGN AND IMPLEMINTAION OF FOLDED ENHANCED PIPELINE MULTEPLIER [9] we can see how the power, delay and area for the various design techniques provided in our project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1">
            <a:extLst>
              <a:ext uri="{FF2B5EF4-FFF2-40B4-BE49-F238E27FC236}">
                <a16:creationId xmlns:a16="http://schemas.microsoft.com/office/drawing/2014/main" id="{38CA248A-D467-C0FA-6E78-5CA6BDDA6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0876"/>
          <a:stretch>
            <a:fillRect/>
          </a:stretch>
        </p:blipFill>
        <p:spPr bwMode="auto">
          <a:xfrm>
            <a:off x="1142905" y="1874837"/>
            <a:ext cx="8877787" cy="17827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DE4197-3680-DB5A-5E4D-21C30D090976}"/>
              </a:ext>
            </a:extLst>
          </p:cNvPr>
          <p:cNvSpPr txBox="1"/>
          <p:nvPr/>
        </p:nvSpPr>
        <p:spPr>
          <a:xfrm>
            <a:off x="461914" y="3938047"/>
            <a:ext cx="10972799" cy="1477328"/>
          </a:xfrm>
          <a:prstGeom prst="rect">
            <a:avLst/>
          </a:prstGeom>
          <a:noFill/>
        </p:spPr>
        <p:txBody>
          <a:bodyPr wrap="square">
            <a:spAutoFit/>
          </a:bodyPr>
          <a:lstStyle/>
          <a:p>
            <a:r>
              <a:rPr lang="en-US" sz="1800" dirty="0">
                <a:effectLst/>
                <a:latin typeface="Montserrat" panose="00000500000000000000" pitchFamily="2" charset="0"/>
                <a:ea typeface="Times New Roman" panose="02020603050405020304" pitchFamily="18" charset="0"/>
                <a:cs typeface="Times New Roman" panose="02020603050405020304" pitchFamily="18" charset="0"/>
              </a:rPr>
              <a:t>In conclusion, this project was a remarkable journey into the world of VLSI, where we not only gained a deep understanding of various multiplication techniques but also came to calculate how much power and delay and area could be saved by designing the proposed design and we came to appreciate the delicate balance between power consumption, latency, and area utilization in digital circuit design. </a:t>
            </a:r>
            <a:endParaRPr lang="en-US" dirty="0"/>
          </a:p>
        </p:txBody>
      </p:sp>
    </p:spTree>
    <p:extLst>
      <p:ext uri="{BB962C8B-B14F-4D97-AF65-F5344CB8AC3E}">
        <p14:creationId xmlns:p14="http://schemas.microsoft.com/office/powerpoint/2010/main" val="387806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258F-4688-AFCE-D649-F64B18365C2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Design history / comparison of literatures</a:t>
            </a:r>
            <a:br>
              <a:rPr lang="en-US" sz="3600" dirty="0">
                <a:latin typeface="Times New Roman" panose="02020603050405020304" pitchFamily="18" charset="0"/>
                <a:cs typeface="Times New Roman" panose="02020603050405020304" pitchFamily="18" charset="0"/>
              </a:rPr>
            </a:br>
            <a:endParaRPr lang="en-US" sz="3600" dirty="0"/>
          </a:p>
        </p:txBody>
      </p:sp>
      <p:sp>
        <p:nvSpPr>
          <p:cNvPr id="5" name="Rectangle 2">
            <a:extLst>
              <a:ext uri="{FF2B5EF4-FFF2-40B4-BE49-F238E27FC236}">
                <a16:creationId xmlns:a16="http://schemas.microsoft.com/office/drawing/2014/main" id="{5DBAE933-2FCF-F535-7360-352D9DA71D49}"/>
              </a:ext>
            </a:extLst>
          </p:cNvPr>
          <p:cNvSpPr>
            <a:spLocks noChangeArrowheads="1"/>
          </p:cNvSpPr>
          <p:nvPr/>
        </p:nvSpPr>
        <p:spPr bwMode="auto">
          <a:xfrm>
            <a:off x="175098" y="1115420"/>
            <a:ext cx="115707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Multipliers within microchips serve as the mathematical wizards, enabling rapid and accurate multiplication operations. These multipliers are indispensable across various applications, from basic calculators to sophisticated AI systems, and in functions such as signal processing, device control, mobile devices, and automotive systems.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paper delves into these challenges, exploring strategies to enhance microchips by making them more energy-efficient, compact, and proficient in multiplication tasks. The study highlights that different hardware techniques can be employed to design and engineer multiplier circuits, impacting crucial aspects such as delay, power consumption, and area utilization.</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Traditionally, the 4-bit binary multiplier involves two fundamental steps. The first step entails computing partial products, a relatively straightforward process achieved through bitwise AND gate operations between the binary bits. This step is considered the simpler part of the overall multiplication process.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0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00FAB06-86A7-B638-D60F-B745731301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a:extLst>
              <a:ext uri="{FF2B5EF4-FFF2-40B4-BE49-F238E27FC236}">
                <a16:creationId xmlns:a16="http://schemas.microsoft.com/office/drawing/2014/main" id="{DD3B691E-C3B0-EECC-9173-FC9829532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327" y="406818"/>
            <a:ext cx="5486400" cy="3924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1C4B42C-97A6-E955-E7AD-1FE7BECFF6FC}"/>
              </a:ext>
            </a:extLst>
          </p:cNvPr>
          <p:cNvSpPr>
            <a:spLocks noChangeArrowheads="1"/>
          </p:cNvSpPr>
          <p:nvPr/>
        </p:nvSpPr>
        <p:spPr bwMode="auto">
          <a:xfrm>
            <a:off x="2115999" y="4398571"/>
            <a:ext cx="654283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 : classic 4*4 multiplier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67F232A-2AD0-38F0-2387-C4BE427C5623}"/>
              </a:ext>
            </a:extLst>
          </p:cNvPr>
          <p:cNvSpPr txBox="1"/>
          <p:nvPr/>
        </p:nvSpPr>
        <p:spPr>
          <a:xfrm>
            <a:off x="260808" y="4764309"/>
            <a:ext cx="11670384" cy="1754326"/>
          </a:xfrm>
          <a:prstGeom prst="rect">
            <a:avLst/>
          </a:prstGeom>
          <a:noFill/>
        </p:spPr>
        <p:txBody>
          <a:bodyPr wrap="square" rtlCol="0">
            <a:spAutoFit/>
          </a:bodyPr>
          <a:lstStyle/>
          <a:p>
            <a:r>
              <a:rPr lang="en-US" dirty="0"/>
              <a:t>The conventional method of multiplication involves using AND gates to calculate partial products and subsequently performing addition using full adders. However, this approach encounters significant challenges related to propagation delay. Each 4-bit adder must wait for the previous one to receive its input, resulting in increased power consumption during the waiting period. The propagation delay in a binary multiplier is approximated by multiplying the number of bit pairs (equal to the number of bits in each operand) by the gate delay, which varies based on technology and manufacturing processes.</a:t>
            </a:r>
          </a:p>
        </p:txBody>
      </p:sp>
    </p:spTree>
    <p:extLst>
      <p:ext uri="{BB962C8B-B14F-4D97-AF65-F5344CB8AC3E}">
        <p14:creationId xmlns:p14="http://schemas.microsoft.com/office/powerpoint/2010/main" val="274151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A00C3-265C-67FA-E2F7-9E967389BA0B}"/>
              </a:ext>
            </a:extLst>
          </p:cNvPr>
          <p:cNvSpPr txBox="1"/>
          <p:nvPr/>
        </p:nvSpPr>
        <p:spPr>
          <a:xfrm>
            <a:off x="377072" y="471340"/>
            <a:ext cx="11283885" cy="3788858"/>
          </a:xfrm>
          <a:prstGeom prst="rect">
            <a:avLst/>
          </a:prstGeom>
          <a:noFill/>
        </p:spPr>
        <p:txBody>
          <a:bodyPr wrap="square">
            <a:spAutoFit/>
          </a:bodyPr>
          <a:lstStyle/>
          <a:p>
            <a:pPr>
              <a:lnSpc>
                <a:spcPct val="150000"/>
              </a:lnSpc>
            </a:pPr>
            <a:endParaRPr lang="en-US" dirty="0"/>
          </a:p>
          <a:p>
            <a:pPr>
              <a:lnSpc>
                <a:spcPct val="150000"/>
              </a:lnSpc>
            </a:pPr>
            <a:r>
              <a:rPr lang="en-US" dirty="0"/>
              <a:t>Furthermore, there is a crucial consideration known as "input-to-output delay" or "input delay," representing the time required for a gate's input signals to stabilize and meet timing requirements before generating a valid output. Managing input delays is vital in ensuring correct and reliable operation of digital circuits.</a:t>
            </a:r>
          </a:p>
          <a:p>
            <a:pPr>
              <a:lnSpc>
                <a:spcPct val="150000"/>
              </a:lnSpc>
            </a:pPr>
            <a:endParaRPr lang="en-US" dirty="0"/>
          </a:p>
          <a:p>
            <a:pPr>
              <a:lnSpc>
                <a:spcPct val="150000"/>
              </a:lnSpc>
            </a:pPr>
            <a:r>
              <a:rPr lang="en-US" dirty="0"/>
              <a:t>Given the challenges associated with the classical design, there is a pressing need for improvements. Enhanced designs, such as the Booth algorithm and the Wallace tree compressor, have been developed to address these issues, offering potential solutions for optimizing multiplication processes. These enhanced designs will be further explored and discussed in the following sections.</a:t>
            </a:r>
          </a:p>
        </p:txBody>
      </p:sp>
    </p:spTree>
    <p:extLst>
      <p:ext uri="{BB962C8B-B14F-4D97-AF65-F5344CB8AC3E}">
        <p14:creationId xmlns:p14="http://schemas.microsoft.com/office/powerpoint/2010/main" val="298891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D7FD0-1086-BA70-6857-E24D529FB224}"/>
              </a:ext>
            </a:extLst>
          </p:cNvPr>
          <p:cNvSpPr txBox="1"/>
          <p:nvPr/>
        </p:nvSpPr>
        <p:spPr>
          <a:xfrm>
            <a:off x="210532" y="433634"/>
            <a:ext cx="11981468" cy="5460919"/>
          </a:xfrm>
          <a:prstGeom prst="rect">
            <a:avLst/>
          </a:prstGeom>
          <a:noFill/>
        </p:spPr>
        <p:txBody>
          <a:bodyPr wrap="square">
            <a:spAutoFit/>
          </a:bodyPr>
          <a:lstStyle/>
          <a:p>
            <a:pPr marL="0" marR="0">
              <a:lnSpc>
                <a:spcPct val="150000"/>
              </a:lnSpc>
              <a:spcBef>
                <a:spcPts val="0"/>
              </a:spcBef>
              <a:spcAft>
                <a:spcPts val="0"/>
              </a:spcAft>
            </a:pPr>
            <a:r>
              <a:rPr lang="en-US" sz="2000" b="1" dirty="0"/>
              <a:t>Booth algorithm</a:t>
            </a:r>
            <a:r>
              <a:rPr lang="ar-JO" sz="2000" b="1" dirty="0"/>
              <a:t>:</a:t>
            </a:r>
            <a:br>
              <a:rPr lang="ar-JO" sz="1800" dirty="0">
                <a:effectLst/>
                <a:latin typeface="Times New Roman" panose="02020603050405020304" pitchFamily="18" charset="0"/>
                <a:ea typeface="Calibri" panose="020F0502020204030204" pitchFamily="34" charset="0"/>
                <a:cs typeface="Arial" panose="020B0604020202020204" pitchFamily="34" charset="0"/>
              </a:rPr>
            </a:br>
            <a:endParaRPr lang="ar-JO"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Increased Input Latency: In the context of Booth multiplication, which is utilized for improving multiplication operations, this method relies on a combination of shifting and addition procedures. These actions can result in heightened input latencies when compared to simpler multiplication techniques, potentially affecting the overall timing of the system.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Complex Control Logic: The Booth algorithm necessitates intricate control logic to manage the shifting and addition processes effectively. This added complexity can lead to an augmentation of input latencies and also contribute to greater power consumption due to the incorporation of extra logic gates and transitions.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Dynamic Power Dissipation: The Booth algorithm often entails dynamic power dissipation since it performs numerous bit-level operations within a single clock cycle. The transitions and operations involving bits and operands can give rise to dynamic power consumption, a concern of particular significance in applications with stringent power constraints.[5]</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473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4A59C4-D608-E6A4-48DF-ABC40219B352}"/>
              </a:ext>
            </a:extLst>
          </p:cNvPr>
          <p:cNvPicPr>
            <a:picLocks noChangeAspect="1"/>
          </p:cNvPicPr>
          <p:nvPr/>
        </p:nvPicPr>
        <p:blipFill>
          <a:blip r:embed="rId2"/>
          <a:stretch>
            <a:fillRect/>
          </a:stretch>
        </p:blipFill>
        <p:spPr>
          <a:xfrm>
            <a:off x="2045617" y="688278"/>
            <a:ext cx="7378045" cy="5481443"/>
          </a:xfrm>
          <a:prstGeom prst="rect">
            <a:avLst/>
          </a:prstGeom>
        </p:spPr>
      </p:pic>
    </p:spTree>
    <p:extLst>
      <p:ext uri="{BB962C8B-B14F-4D97-AF65-F5344CB8AC3E}">
        <p14:creationId xmlns:p14="http://schemas.microsoft.com/office/powerpoint/2010/main" val="4050547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221</TotalTime>
  <Words>3065</Words>
  <Application>Microsoft Office PowerPoint</Application>
  <PresentationFormat>Widescreen</PresentationFormat>
  <Paragraphs>185</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Courier New</vt:lpstr>
      <vt:lpstr>Montserrat</vt:lpstr>
      <vt:lpstr>Söhne</vt:lpstr>
      <vt:lpstr>Symbol</vt:lpstr>
      <vt:lpstr>Tahoma</vt:lpstr>
      <vt:lpstr>Times New Roman</vt:lpstr>
      <vt:lpstr>Office Theme</vt:lpstr>
      <vt:lpstr>PowerPoint Presentation</vt:lpstr>
      <vt:lpstr>Contents : </vt:lpstr>
      <vt:lpstr>Abstract with results: </vt:lpstr>
      <vt:lpstr>PowerPoint Presentation</vt:lpstr>
      <vt:lpstr>Design history / comparison of literatures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design block diagram </vt:lpstr>
      <vt:lpstr>PowerPoint Presentation</vt:lpstr>
      <vt:lpstr>PowerPoint Presentation</vt:lpstr>
      <vt:lpstr>PowerPoint Presentation</vt:lpstr>
      <vt:lpstr>Design circuit , simulations and sizing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with summary of area , delay and power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herzallah</dc:creator>
  <cp:lastModifiedBy>jana herzallah</cp:lastModifiedBy>
  <cp:revision>22</cp:revision>
  <dcterms:created xsi:type="dcterms:W3CDTF">2023-09-08T15:52:16Z</dcterms:created>
  <dcterms:modified xsi:type="dcterms:W3CDTF">2023-09-08T19:33:34Z</dcterms:modified>
</cp:coreProperties>
</file>