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F18B-DA5F-CDA6-FEA7-AEF37E8709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829CD1-7A93-74B5-CE9C-6C3A4B6A3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3DCDA8-B0BA-CB89-2E6E-740EEE2C346C}"/>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5" name="Footer Placeholder 4">
            <a:extLst>
              <a:ext uri="{FF2B5EF4-FFF2-40B4-BE49-F238E27FC236}">
                <a16:creationId xmlns:a16="http://schemas.microsoft.com/office/drawing/2014/main" id="{804BE552-167F-A2C1-FFDA-7F66A21145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AC8257-DCBD-CBDF-0230-6697985FF606}"/>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33086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771B-F9C5-6D74-2303-A1CB7C14442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0E3BBA-D383-CF7E-B90A-4CFA73CDE3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776A25-1990-9A0F-8DDC-D2059FD4A817}"/>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5" name="Footer Placeholder 4">
            <a:extLst>
              <a:ext uri="{FF2B5EF4-FFF2-40B4-BE49-F238E27FC236}">
                <a16:creationId xmlns:a16="http://schemas.microsoft.com/office/drawing/2014/main" id="{354D4DE7-0709-5005-3302-3BB8DC418E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1B6D6A-48E1-100B-513D-0754A169B846}"/>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204384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84C36-64C3-1D96-68D6-8F4A009F3A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A6EEC0-CC51-5134-8BBA-B161C26FC1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602BCD-12ED-A12F-E7DB-3A5CB1DBB629}"/>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5" name="Footer Placeholder 4">
            <a:extLst>
              <a:ext uri="{FF2B5EF4-FFF2-40B4-BE49-F238E27FC236}">
                <a16:creationId xmlns:a16="http://schemas.microsoft.com/office/drawing/2014/main" id="{37423D88-7A8F-B3CF-0021-087E6F05CE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4E363-D7D4-9FF1-1DB1-0DA7DC765CAB}"/>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335826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9106-CEE4-4C94-A7AE-955DED2299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7D890B-8D93-2A12-C16D-AF01824B9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12D497-02A8-EA58-3FDA-DC47D85C0CFE}"/>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5" name="Footer Placeholder 4">
            <a:extLst>
              <a:ext uri="{FF2B5EF4-FFF2-40B4-BE49-F238E27FC236}">
                <a16:creationId xmlns:a16="http://schemas.microsoft.com/office/drawing/2014/main" id="{4BEB1B6C-4618-8C52-C75C-E25AC0A71E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5D30D0-5765-D7DE-FCFC-A64AF042C20F}"/>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124109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F508-1143-8BB5-D6BB-DA3448BEFD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439384-9DED-BAB5-9288-5CF96D70D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247BC9-5829-21B3-1A9A-F65D698A61BA}"/>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5" name="Footer Placeholder 4">
            <a:extLst>
              <a:ext uri="{FF2B5EF4-FFF2-40B4-BE49-F238E27FC236}">
                <a16:creationId xmlns:a16="http://schemas.microsoft.com/office/drawing/2014/main" id="{1C4A2327-EEF6-C262-578D-AF44DDB61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263D0E-B049-BA34-3298-50DB4BE8D9DD}"/>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283287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4436-9F7B-AF0C-E840-F22A0E5438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56B967-D6C0-3894-A707-2031E4073E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D141CD-3047-A391-A8BD-EAE1933C23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420631-0722-4C28-7123-15F888FB4732}"/>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6" name="Footer Placeholder 5">
            <a:extLst>
              <a:ext uri="{FF2B5EF4-FFF2-40B4-BE49-F238E27FC236}">
                <a16:creationId xmlns:a16="http://schemas.microsoft.com/office/drawing/2014/main" id="{3012070A-F539-F07E-694B-AB5D190894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C5D89A-AD1D-3E3B-0BE1-B3F4ABB2B520}"/>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171044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DBCD-C888-D1B1-46DC-6F3225A4EC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01C228-3C80-FEE3-C0C8-63CC75BFBD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AC3711-BB72-F978-A7A5-D77F1EC0EE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4589BB-3A09-6C7F-8AFA-6366E344A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B53B2-3ABD-D1A5-A7D1-2815F2472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A1DF191-C1FD-E4BE-40CD-0A25A01CECE2}"/>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8" name="Footer Placeholder 7">
            <a:extLst>
              <a:ext uri="{FF2B5EF4-FFF2-40B4-BE49-F238E27FC236}">
                <a16:creationId xmlns:a16="http://schemas.microsoft.com/office/drawing/2014/main" id="{06B5A7EF-83AB-3097-916A-1248F1396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025E24-8893-483E-53A1-64F6E1148F3E}"/>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287575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F6D7-7166-5CD6-6108-FE73A51B5AA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B4E2119-4B96-A9DA-3B7E-45BE80C4AD6D}"/>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4" name="Footer Placeholder 3">
            <a:extLst>
              <a:ext uri="{FF2B5EF4-FFF2-40B4-BE49-F238E27FC236}">
                <a16:creationId xmlns:a16="http://schemas.microsoft.com/office/drawing/2014/main" id="{DF8B040F-60F2-F6A4-D8B3-0C156DEFBB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948DE6-5091-5AF0-8D39-F10495DC176B}"/>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222993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EDDAE-1B81-AC30-21D8-E98192983063}"/>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3" name="Footer Placeholder 2">
            <a:extLst>
              <a:ext uri="{FF2B5EF4-FFF2-40B4-BE49-F238E27FC236}">
                <a16:creationId xmlns:a16="http://schemas.microsoft.com/office/drawing/2014/main" id="{9246F163-7A49-2320-C5E0-ECD6ACF51E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5D8232-0961-5F06-A658-DB7BF8FA0E3C}"/>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215247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D3CE-D449-B2C5-B530-746F9DBF7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F0EFB93-1CA9-FC20-BE1B-5CDA70C31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7548FA-4ACF-92C4-E623-5034B8A5E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98202-8237-C76E-9D6A-1AD5641AFC04}"/>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6" name="Footer Placeholder 5">
            <a:extLst>
              <a:ext uri="{FF2B5EF4-FFF2-40B4-BE49-F238E27FC236}">
                <a16:creationId xmlns:a16="http://schemas.microsoft.com/office/drawing/2014/main" id="{206897F8-7A5B-2A37-7F5F-7EBFF41D5D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BDCE5B-92FC-CE57-1E96-5F056F9812FC}"/>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429300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C302-7A2D-61D7-4DA8-937916913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B67F2D-85E0-8BB2-B46B-2D313A636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972DCD-2ABE-7245-054A-B665FC316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5CFD0-794B-AE52-21A6-F0E6FD0BD592}"/>
              </a:ext>
            </a:extLst>
          </p:cNvPr>
          <p:cNvSpPr>
            <a:spLocks noGrp="1"/>
          </p:cNvSpPr>
          <p:nvPr>
            <p:ph type="dt" sz="half" idx="10"/>
          </p:nvPr>
        </p:nvSpPr>
        <p:spPr/>
        <p:txBody>
          <a:bodyPr/>
          <a:lstStyle/>
          <a:p>
            <a:fld id="{88F8C091-5545-4FA1-B987-358D3ACC8052}" type="datetimeFigureOut">
              <a:rPr lang="en-GB" smtClean="0"/>
              <a:t>22/07/2023</a:t>
            </a:fld>
            <a:endParaRPr lang="en-GB"/>
          </a:p>
        </p:txBody>
      </p:sp>
      <p:sp>
        <p:nvSpPr>
          <p:cNvPr id="6" name="Footer Placeholder 5">
            <a:extLst>
              <a:ext uri="{FF2B5EF4-FFF2-40B4-BE49-F238E27FC236}">
                <a16:creationId xmlns:a16="http://schemas.microsoft.com/office/drawing/2014/main" id="{89A08F54-6685-68FE-CB1F-F4F02AB6AA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0A4178-AE22-A6B8-C4B6-DAF48483A3BE}"/>
              </a:ext>
            </a:extLst>
          </p:cNvPr>
          <p:cNvSpPr>
            <a:spLocks noGrp="1"/>
          </p:cNvSpPr>
          <p:nvPr>
            <p:ph type="sldNum" sz="quarter" idx="12"/>
          </p:nvPr>
        </p:nvSpPr>
        <p:spPr/>
        <p:txBody>
          <a:bodyPr/>
          <a:lstStyle/>
          <a:p>
            <a:fld id="{6AE88776-FA8C-4A2E-A486-F8273AF004D4}" type="slidenum">
              <a:rPr lang="en-GB" smtClean="0"/>
              <a:t>‹#›</a:t>
            </a:fld>
            <a:endParaRPr lang="en-GB"/>
          </a:p>
        </p:txBody>
      </p:sp>
    </p:spTree>
    <p:extLst>
      <p:ext uri="{BB962C8B-B14F-4D97-AF65-F5344CB8AC3E}">
        <p14:creationId xmlns:p14="http://schemas.microsoft.com/office/powerpoint/2010/main" val="181703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7E979-4777-9A0A-906D-9C03E82D49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E9E105-B557-5560-7B7F-2379BACFB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4532ED-B518-1F93-96C8-FE35F99F5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8C091-5545-4FA1-B987-358D3ACC8052}" type="datetimeFigureOut">
              <a:rPr lang="en-GB" smtClean="0"/>
              <a:t>22/07/2023</a:t>
            </a:fld>
            <a:endParaRPr lang="en-GB"/>
          </a:p>
        </p:txBody>
      </p:sp>
      <p:sp>
        <p:nvSpPr>
          <p:cNvPr id="5" name="Footer Placeholder 4">
            <a:extLst>
              <a:ext uri="{FF2B5EF4-FFF2-40B4-BE49-F238E27FC236}">
                <a16:creationId xmlns:a16="http://schemas.microsoft.com/office/drawing/2014/main" id="{136DE7E1-292D-CB65-2CFA-B1C2A31D0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074D49-1418-BED9-A4C2-10B462364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88776-FA8C-4A2E-A486-F8273AF004D4}" type="slidenum">
              <a:rPr lang="en-GB" smtClean="0"/>
              <a:t>‹#›</a:t>
            </a:fld>
            <a:endParaRPr lang="en-GB"/>
          </a:p>
        </p:txBody>
      </p:sp>
    </p:spTree>
    <p:extLst>
      <p:ext uri="{BB962C8B-B14F-4D97-AF65-F5344CB8AC3E}">
        <p14:creationId xmlns:p14="http://schemas.microsoft.com/office/powerpoint/2010/main" val="140531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853C4D-E9C2-68B0-2065-B072B6211662}"/>
              </a:ext>
            </a:extLst>
          </p:cNvPr>
          <p:cNvSpPr txBox="1"/>
          <p:nvPr/>
        </p:nvSpPr>
        <p:spPr>
          <a:xfrm>
            <a:off x="-2344" y="0"/>
            <a:ext cx="12194344" cy="6463308"/>
          </a:xfrm>
          <a:prstGeom prst="rect">
            <a:avLst/>
          </a:prstGeom>
          <a:noFill/>
        </p:spPr>
        <p:txBody>
          <a:bodyPr wrap="square">
            <a:spAutoFit/>
          </a:bodyPr>
          <a:lstStyle/>
          <a:p>
            <a:pPr algn="just"/>
            <a:r>
              <a:rPr lang="en-GB" dirty="0">
                <a:solidFill>
                  <a:srgbClr val="00B050"/>
                </a:solidFill>
                <a:latin typeface="Times New Roman" panose="02020603050405020304" pitchFamily="18" charset="0"/>
                <a:cs typeface="Times New Roman" panose="02020603050405020304" pitchFamily="18" charset="0"/>
              </a:rPr>
              <a:t>The Laplacian operator </a:t>
            </a:r>
            <a:r>
              <a:rPr lang="en-GB" dirty="0">
                <a:latin typeface="Times New Roman" panose="02020603050405020304" pitchFamily="18" charset="0"/>
                <a:cs typeface="Times New Roman" panose="02020603050405020304" pitchFamily="18" charset="0"/>
              </a:rPr>
              <a:t>is a second-order derivative filter used in image processing to highlight regions of rapid intensity changes, such as edges and corners, in an image. It is often used for edge detection and image enhancement. The Laplacian operator is represented by the symbol ∇² (pronounced "del squared").</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Laplacian operator can be defined mathematically in 2D for grayscale images as follows: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∇²(f) = ∂²f/∂x² + ∂²f/∂y²</a:t>
            </a:r>
          </a:p>
          <a:p>
            <a:pPr algn="just"/>
            <a:r>
              <a:rPr lang="en-GB" dirty="0">
                <a:latin typeface="Times New Roman" panose="02020603050405020304" pitchFamily="18" charset="0"/>
                <a:cs typeface="Times New Roman" panose="02020603050405020304" pitchFamily="18" charset="0"/>
              </a:rPr>
              <a:t>f(x, y) is the grayscale intensity of the image at coordinates (x, y).</a:t>
            </a:r>
          </a:p>
          <a:p>
            <a:pPr algn="just"/>
            <a:r>
              <a:rPr lang="en-GB" dirty="0">
                <a:latin typeface="Times New Roman" panose="02020603050405020304" pitchFamily="18" charset="0"/>
                <a:cs typeface="Times New Roman" panose="02020603050405020304" pitchFamily="18" charset="0"/>
              </a:rPr>
              <a:t>∇²(f) is the Laplacian of the image at coordinates (x, y).</a:t>
            </a:r>
          </a:p>
          <a:p>
            <a:pPr algn="just"/>
            <a:r>
              <a:rPr lang="en-GB" dirty="0">
                <a:latin typeface="Times New Roman" panose="02020603050405020304" pitchFamily="18" charset="0"/>
                <a:cs typeface="Times New Roman" panose="02020603050405020304" pitchFamily="18" charset="0"/>
              </a:rPr>
              <a:t>∂²f/∂x² is the second derivative of the image intensity with respect to the horizontal axis x.</a:t>
            </a:r>
          </a:p>
          <a:p>
            <a:pPr algn="just"/>
            <a:r>
              <a:rPr lang="en-GB" dirty="0">
                <a:latin typeface="Times New Roman" panose="02020603050405020304" pitchFamily="18" charset="0"/>
                <a:cs typeface="Times New Roman" panose="02020603050405020304" pitchFamily="18" charset="0"/>
              </a:rPr>
              <a:t>∂²f/∂y² is the second derivative of the image intensity with respect to the vertical axis y.</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In other words, the Laplacian operator computes the sum of the second derivatives in both the x and y directions at each pixel location in the image. When applied to an image, the Laplacian filter highlights regions with rapid changes in intensity, such as edges and corners, by producing positive or negative peaks in the filtered image.</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Laplacian operator is a simple and effective edge detector, but it is highly sensitive to noise. Therefore, it is often combined with a smoothing filter, such as a Gaussian filter, to reduce noise before applying the Laplacian operator. This combined approach is known as the Laplacian of Gaussian (</a:t>
            </a:r>
            <a:r>
              <a:rPr lang="en-GB" dirty="0" err="1">
                <a:latin typeface="Times New Roman" panose="02020603050405020304" pitchFamily="18" charset="0"/>
                <a:cs typeface="Times New Roman" panose="02020603050405020304" pitchFamily="18" charset="0"/>
              </a:rPr>
              <a:t>LoG</a:t>
            </a:r>
            <a:r>
              <a:rPr lang="en-GB" dirty="0">
                <a:latin typeface="Times New Roman" panose="02020603050405020304" pitchFamily="18" charset="0"/>
                <a:cs typeface="Times New Roman" panose="02020603050405020304" pitchFamily="18" charset="0"/>
              </a:rPr>
              <a:t>) operator.</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In summary, the Laplacian operator is used to emphasize edges and regions of high frequency (rapid intensity changes) in an image, making it a valuable tool for edge detection and feature extraction in image processing tasks.</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28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341F7E-0F34-B62B-A1F7-5E239F28A658}"/>
              </a:ext>
            </a:extLst>
          </p:cNvPr>
          <p:cNvSpPr txBox="1"/>
          <p:nvPr/>
        </p:nvSpPr>
        <p:spPr>
          <a:xfrm>
            <a:off x="3335037" y="3167164"/>
            <a:ext cx="2884547" cy="2031325"/>
          </a:xfrm>
          <a:prstGeom prst="rect">
            <a:avLst/>
          </a:prstGeom>
          <a:noFill/>
        </p:spPr>
        <p:txBody>
          <a:bodyPr wrap="square">
            <a:spAutoFit/>
          </a:bodyPr>
          <a:lstStyle/>
          <a:p>
            <a:r>
              <a:rPr lang="en-GB" dirty="0"/>
              <a:t>[[ 0  1  0]</a:t>
            </a:r>
          </a:p>
          <a:p>
            <a:r>
              <a:rPr lang="en-GB" dirty="0"/>
              <a:t> [ 1 -4  1]</a:t>
            </a:r>
          </a:p>
          <a:p>
            <a:r>
              <a:rPr lang="en-GB" dirty="0"/>
              <a:t> [ 0  1  0]]</a:t>
            </a:r>
          </a:p>
          <a:p>
            <a:endParaRPr lang="en-GB" dirty="0"/>
          </a:p>
          <a:p>
            <a:r>
              <a:rPr lang="en-GB" dirty="0" err="1"/>
              <a:t>Kernel_size</a:t>
            </a:r>
            <a:r>
              <a:rPr lang="en-GB" dirty="0"/>
              <a:t>=3</a:t>
            </a:r>
          </a:p>
          <a:p>
            <a:r>
              <a:rPr lang="en-GB" dirty="0">
                <a:solidFill>
                  <a:srgbClr val="00B050"/>
                </a:solidFill>
              </a:rPr>
              <a:t>Without converting </a:t>
            </a:r>
            <a:r>
              <a:rPr lang="en-GB" dirty="0"/>
              <a:t>the output back to uint8</a:t>
            </a:r>
          </a:p>
        </p:txBody>
      </p:sp>
      <p:pic>
        <p:nvPicPr>
          <p:cNvPr id="6" name="Picture 5">
            <a:extLst>
              <a:ext uri="{FF2B5EF4-FFF2-40B4-BE49-F238E27FC236}">
                <a16:creationId xmlns:a16="http://schemas.microsoft.com/office/drawing/2014/main" id="{F3366082-56ED-7603-AA8A-4B8FECAE5EBC}"/>
              </a:ext>
            </a:extLst>
          </p:cNvPr>
          <p:cNvPicPr>
            <a:picLocks noChangeAspect="1"/>
          </p:cNvPicPr>
          <p:nvPr/>
        </p:nvPicPr>
        <p:blipFill>
          <a:blip r:embed="rId2"/>
          <a:stretch>
            <a:fillRect/>
          </a:stretch>
        </p:blipFill>
        <p:spPr>
          <a:xfrm>
            <a:off x="1045977" y="0"/>
            <a:ext cx="4419047" cy="3187301"/>
          </a:xfrm>
          <a:prstGeom prst="rect">
            <a:avLst/>
          </a:prstGeom>
        </p:spPr>
      </p:pic>
      <p:sp>
        <p:nvSpPr>
          <p:cNvPr id="8" name="TextBox 7">
            <a:extLst>
              <a:ext uri="{FF2B5EF4-FFF2-40B4-BE49-F238E27FC236}">
                <a16:creationId xmlns:a16="http://schemas.microsoft.com/office/drawing/2014/main" id="{02C7C6E9-52A6-6B24-B4D4-50CA37095198}"/>
              </a:ext>
            </a:extLst>
          </p:cNvPr>
          <p:cNvSpPr txBox="1"/>
          <p:nvPr/>
        </p:nvSpPr>
        <p:spPr>
          <a:xfrm>
            <a:off x="5465024" y="322981"/>
            <a:ext cx="2155875" cy="1200329"/>
          </a:xfrm>
          <a:prstGeom prst="rect">
            <a:avLst/>
          </a:prstGeom>
          <a:noFill/>
        </p:spPr>
        <p:txBody>
          <a:bodyPr wrap="square">
            <a:spAutoFit/>
          </a:bodyPr>
          <a:lstStyle/>
          <a:p>
            <a:r>
              <a:rPr lang="en-GB" dirty="0" err="1"/>
              <a:t>Kernel_size</a:t>
            </a:r>
            <a:r>
              <a:rPr lang="en-GB" dirty="0"/>
              <a:t>=3</a:t>
            </a:r>
          </a:p>
          <a:p>
            <a:r>
              <a:rPr lang="en-GB" dirty="0"/>
              <a:t>Without converting the output back to uint8</a:t>
            </a:r>
          </a:p>
        </p:txBody>
      </p:sp>
      <p:sp>
        <p:nvSpPr>
          <p:cNvPr id="11" name="TextBox 10">
            <a:extLst>
              <a:ext uri="{FF2B5EF4-FFF2-40B4-BE49-F238E27FC236}">
                <a16:creationId xmlns:a16="http://schemas.microsoft.com/office/drawing/2014/main" id="{1000885E-B8AE-EC09-6555-4D143ACB459D}"/>
              </a:ext>
            </a:extLst>
          </p:cNvPr>
          <p:cNvSpPr txBox="1"/>
          <p:nvPr/>
        </p:nvSpPr>
        <p:spPr>
          <a:xfrm>
            <a:off x="0" y="3187301"/>
            <a:ext cx="3368041" cy="369332"/>
          </a:xfrm>
          <a:prstGeom prst="rect">
            <a:avLst/>
          </a:prstGeom>
          <a:noFill/>
        </p:spPr>
        <p:txBody>
          <a:bodyPr wrap="square">
            <a:spAutoFit/>
          </a:bodyPr>
          <a:lstStyle/>
          <a:p>
            <a:r>
              <a:rPr lang="en-GB" dirty="0"/>
              <a:t>lap2=np.uint8(</a:t>
            </a:r>
            <a:r>
              <a:rPr lang="en-GB" dirty="0" err="1"/>
              <a:t>np.absolute</a:t>
            </a:r>
            <a:r>
              <a:rPr lang="en-GB" dirty="0"/>
              <a:t>(lap1))</a:t>
            </a:r>
          </a:p>
        </p:txBody>
      </p:sp>
      <p:sp>
        <p:nvSpPr>
          <p:cNvPr id="4" name="TextBox 3">
            <a:extLst>
              <a:ext uri="{FF2B5EF4-FFF2-40B4-BE49-F238E27FC236}">
                <a16:creationId xmlns:a16="http://schemas.microsoft.com/office/drawing/2014/main" id="{A9786DB2-4101-E15D-98A4-103549AB07A5}"/>
              </a:ext>
            </a:extLst>
          </p:cNvPr>
          <p:cNvSpPr txBox="1"/>
          <p:nvPr/>
        </p:nvSpPr>
        <p:spPr>
          <a:xfrm>
            <a:off x="6542962" y="3187300"/>
            <a:ext cx="2520210" cy="2031325"/>
          </a:xfrm>
          <a:prstGeom prst="rect">
            <a:avLst/>
          </a:prstGeom>
          <a:noFill/>
        </p:spPr>
        <p:txBody>
          <a:bodyPr wrap="square">
            <a:spAutoFit/>
          </a:bodyPr>
          <a:lstStyle/>
          <a:p>
            <a:r>
              <a:rPr lang="en-GB" dirty="0"/>
              <a:t>[[ 0  1  0]</a:t>
            </a:r>
          </a:p>
          <a:p>
            <a:r>
              <a:rPr lang="en-GB" dirty="0"/>
              <a:t> [ 1 -4  1]</a:t>
            </a:r>
          </a:p>
          <a:p>
            <a:r>
              <a:rPr lang="en-GB" dirty="0"/>
              <a:t> [ 0  1  0]]</a:t>
            </a:r>
          </a:p>
          <a:p>
            <a:endParaRPr lang="en-GB" dirty="0"/>
          </a:p>
          <a:p>
            <a:r>
              <a:rPr lang="en-GB" dirty="0" err="1"/>
              <a:t>Kernel_size</a:t>
            </a:r>
            <a:r>
              <a:rPr lang="en-GB" dirty="0"/>
              <a:t>=3</a:t>
            </a:r>
          </a:p>
          <a:p>
            <a:r>
              <a:rPr lang="en-GB" dirty="0">
                <a:solidFill>
                  <a:srgbClr val="00B050"/>
                </a:solidFill>
              </a:rPr>
              <a:t>converting</a:t>
            </a:r>
            <a:r>
              <a:rPr lang="en-GB" dirty="0"/>
              <a:t> the output back to uint8</a:t>
            </a:r>
          </a:p>
        </p:txBody>
      </p:sp>
      <p:pic>
        <p:nvPicPr>
          <p:cNvPr id="9" name="Picture 8">
            <a:extLst>
              <a:ext uri="{FF2B5EF4-FFF2-40B4-BE49-F238E27FC236}">
                <a16:creationId xmlns:a16="http://schemas.microsoft.com/office/drawing/2014/main" id="{F2B43A96-67C3-8E9C-5A64-11EA52041149}"/>
              </a:ext>
            </a:extLst>
          </p:cNvPr>
          <p:cNvPicPr>
            <a:picLocks noChangeAspect="1"/>
          </p:cNvPicPr>
          <p:nvPr/>
        </p:nvPicPr>
        <p:blipFill rotWithShape="1">
          <a:blip r:embed="rId3"/>
          <a:srcRect l="50000" t="50000"/>
          <a:stretch/>
        </p:blipFill>
        <p:spPr>
          <a:xfrm>
            <a:off x="5979537" y="1593650"/>
            <a:ext cx="2209523" cy="1593650"/>
          </a:xfrm>
          <a:prstGeom prst="rect">
            <a:avLst/>
          </a:prstGeom>
        </p:spPr>
      </p:pic>
      <p:pic>
        <p:nvPicPr>
          <p:cNvPr id="13" name="Picture 12">
            <a:extLst>
              <a:ext uri="{FF2B5EF4-FFF2-40B4-BE49-F238E27FC236}">
                <a16:creationId xmlns:a16="http://schemas.microsoft.com/office/drawing/2014/main" id="{7F248BAF-D454-90C2-0FBE-311EA6B46BFC}"/>
              </a:ext>
            </a:extLst>
          </p:cNvPr>
          <p:cNvPicPr>
            <a:picLocks noChangeAspect="1"/>
          </p:cNvPicPr>
          <p:nvPr/>
        </p:nvPicPr>
        <p:blipFill rotWithShape="1">
          <a:blip r:embed="rId4"/>
          <a:srcRect l="50000" t="50000" r="2635"/>
          <a:stretch/>
        </p:blipFill>
        <p:spPr>
          <a:xfrm>
            <a:off x="8512438" y="1593649"/>
            <a:ext cx="2093061" cy="1593650"/>
          </a:xfrm>
          <a:prstGeom prst="rect">
            <a:avLst/>
          </a:prstGeom>
        </p:spPr>
      </p:pic>
      <p:sp>
        <p:nvSpPr>
          <p:cNvPr id="14" name="TextBox 13">
            <a:extLst>
              <a:ext uri="{FF2B5EF4-FFF2-40B4-BE49-F238E27FC236}">
                <a16:creationId xmlns:a16="http://schemas.microsoft.com/office/drawing/2014/main" id="{56DAE326-6762-0687-F2CF-83448D648D4D}"/>
              </a:ext>
            </a:extLst>
          </p:cNvPr>
          <p:cNvSpPr txBox="1"/>
          <p:nvPr/>
        </p:nvSpPr>
        <p:spPr>
          <a:xfrm>
            <a:off x="9063171" y="3233026"/>
            <a:ext cx="2884547" cy="2585323"/>
          </a:xfrm>
          <a:prstGeom prst="rect">
            <a:avLst/>
          </a:prstGeom>
          <a:noFill/>
        </p:spPr>
        <p:txBody>
          <a:bodyPr wrap="square">
            <a:spAutoFit/>
          </a:bodyPr>
          <a:lstStyle/>
          <a:p>
            <a:r>
              <a:rPr lang="en-GB" dirty="0"/>
              <a:t>[[ 0  -1  0]</a:t>
            </a:r>
          </a:p>
          <a:p>
            <a:r>
              <a:rPr lang="en-GB" dirty="0"/>
              <a:t> [ -1 4  -1]</a:t>
            </a:r>
          </a:p>
          <a:p>
            <a:r>
              <a:rPr lang="en-GB" dirty="0"/>
              <a:t> [ 0  -1  0]]</a:t>
            </a:r>
          </a:p>
          <a:p>
            <a:endParaRPr lang="en-GB" dirty="0"/>
          </a:p>
          <a:p>
            <a:r>
              <a:rPr lang="en-GB" dirty="0" err="1"/>
              <a:t>Kernel_size</a:t>
            </a:r>
            <a:r>
              <a:rPr lang="en-GB" dirty="0"/>
              <a:t>=3</a:t>
            </a:r>
          </a:p>
          <a:p>
            <a:r>
              <a:rPr lang="en-GB" dirty="0">
                <a:solidFill>
                  <a:srgbClr val="00B050"/>
                </a:solidFill>
              </a:rPr>
              <a:t>converting</a:t>
            </a:r>
            <a:r>
              <a:rPr lang="en-GB" dirty="0"/>
              <a:t> the output back to uint8</a:t>
            </a:r>
          </a:p>
          <a:p>
            <a:r>
              <a:rPr lang="en-GB" dirty="0"/>
              <a:t>output=np.uint8(</a:t>
            </a:r>
            <a:r>
              <a:rPr lang="en-GB" dirty="0" err="1"/>
              <a:t>np.clip</a:t>
            </a:r>
            <a:r>
              <a:rPr lang="en-GB" dirty="0"/>
              <a:t>(output,</a:t>
            </a:r>
            <a:r>
              <a:rPr lang="en-GB" dirty="0">
                <a:solidFill>
                  <a:srgbClr val="FF0000"/>
                </a:solidFill>
              </a:rPr>
              <a:t>0,255</a:t>
            </a:r>
            <a:r>
              <a:rPr lang="en-GB" dirty="0"/>
              <a:t>))</a:t>
            </a:r>
          </a:p>
        </p:txBody>
      </p:sp>
      <p:pic>
        <p:nvPicPr>
          <p:cNvPr id="16" name="Picture 15">
            <a:extLst>
              <a:ext uri="{FF2B5EF4-FFF2-40B4-BE49-F238E27FC236}">
                <a16:creationId xmlns:a16="http://schemas.microsoft.com/office/drawing/2014/main" id="{8D65FFA9-78FB-96F0-FD89-10ABFFECBE48}"/>
              </a:ext>
            </a:extLst>
          </p:cNvPr>
          <p:cNvPicPr>
            <a:picLocks noChangeAspect="1"/>
          </p:cNvPicPr>
          <p:nvPr/>
        </p:nvPicPr>
        <p:blipFill rotWithShape="1">
          <a:blip r:embed="rId5"/>
          <a:srcRect l="50000" t="50000"/>
          <a:stretch/>
        </p:blipFill>
        <p:spPr>
          <a:xfrm>
            <a:off x="3255500" y="5232625"/>
            <a:ext cx="2209523" cy="1593650"/>
          </a:xfrm>
          <a:prstGeom prst="rect">
            <a:avLst/>
          </a:prstGeom>
        </p:spPr>
      </p:pic>
      <p:sp>
        <p:nvSpPr>
          <p:cNvPr id="18" name="TextBox 17">
            <a:extLst>
              <a:ext uri="{FF2B5EF4-FFF2-40B4-BE49-F238E27FC236}">
                <a16:creationId xmlns:a16="http://schemas.microsoft.com/office/drawing/2014/main" id="{12304DB6-A4C7-A210-9066-6F1B6D1B1F76}"/>
              </a:ext>
            </a:extLst>
          </p:cNvPr>
          <p:cNvSpPr txBox="1"/>
          <p:nvPr/>
        </p:nvSpPr>
        <p:spPr>
          <a:xfrm>
            <a:off x="5465023" y="5706284"/>
            <a:ext cx="6126480" cy="646331"/>
          </a:xfrm>
          <a:prstGeom prst="rect">
            <a:avLst/>
          </a:prstGeom>
          <a:noFill/>
        </p:spPr>
        <p:txBody>
          <a:bodyPr wrap="square">
            <a:spAutoFit/>
          </a:bodyPr>
          <a:lstStyle/>
          <a:p>
            <a:r>
              <a:rPr lang="en-GB" dirty="0"/>
              <a:t>#convert the output back to uint8</a:t>
            </a:r>
          </a:p>
          <a:p>
            <a:r>
              <a:rPr lang="en-GB" dirty="0"/>
              <a:t>    output=np.uint8(</a:t>
            </a:r>
            <a:r>
              <a:rPr lang="en-GB" dirty="0" err="1"/>
              <a:t>np.clip</a:t>
            </a:r>
            <a:r>
              <a:rPr lang="en-GB" dirty="0"/>
              <a:t>(output,</a:t>
            </a:r>
            <a:r>
              <a:rPr lang="en-GB" dirty="0">
                <a:solidFill>
                  <a:srgbClr val="FF0000"/>
                </a:solidFill>
              </a:rPr>
              <a:t>0,20</a:t>
            </a:r>
            <a:r>
              <a:rPr lang="en-GB" dirty="0"/>
              <a:t>))</a:t>
            </a:r>
          </a:p>
        </p:txBody>
      </p:sp>
    </p:spTree>
    <p:extLst>
      <p:ext uri="{BB962C8B-B14F-4D97-AF65-F5344CB8AC3E}">
        <p14:creationId xmlns:p14="http://schemas.microsoft.com/office/powerpoint/2010/main" val="402376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D40CAD-691B-6C8F-3DEE-1AFA0858569E}"/>
              </a:ext>
            </a:extLst>
          </p:cNvPr>
          <p:cNvPicPr>
            <a:picLocks noChangeAspect="1"/>
          </p:cNvPicPr>
          <p:nvPr/>
        </p:nvPicPr>
        <p:blipFill>
          <a:blip r:embed="rId2"/>
          <a:stretch>
            <a:fillRect/>
          </a:stretch>
        </p:blipFill>
        <p:spPr>
          <a:xfrm>
            <a:off x="0" y="0"/>
            <a:ext cx="4419047" cy="3187301"/>
          </a:xfrm>
          <a:prstGeom prst="rect">
            <a:avLst/>
          </a:prstGeom>
        </p:spPr>
      </p:pic>
      <p:sp>
        <p:nvSpPr>
          <p:cNvPr id="5" name="TextBox 4">
            <a:extLst>
              <a:ext uri="{FF2B5EF4-FFF2-40B4-BE49-F238E27FC236}">
                <a16:creationId xmlns:a16="http://schemas.microsoft.com/office/drawing/2014/main" id="{F14BCC9B-62C9-83AC-1B46-113BF83EFB8A}"/>
              </a:ext>
            </a:extLst>
          </p:cNvPr>
          <p:cNvSpPr txBox="1"/>
          <p:nvPr/>
        </p:nvSpPr>
        <p:spPr>
          <a:xfrm>
            <a:off x="4419047" y="1593650"/>
            <a:ext cx="6096000" cy="2308324"/>
          </a:xfrm>
          <a:prstGeom prst="rect">
            <a:avLst/>
          </a:prstGeom>
          <a:noFill/>
        </p:spPr>
        <p:txBody>
          <a:bodyPr wrap="square">
            <a:spAutoFit/>
          </a:bodyPr>
          <a:lstStyle/>
          <a:p>
            <a:r>
              <a:rPr lang="en-GB" dirty="0"/>
              <a:t>[[ 0  0 -1  0  0]</a:t>
            </a:r>
          </a:p>
          <a:p>
            <a:r>
              <a:rPr lang="en-GB" dirty="0"/>
              <a:t> [ 0 -1 -2 -1  0]</a:t>
            </a:r>
          </a:p>
          <a:p>
            <a:r>
              <a:rPr lang="en-GB" dirty="0"/>
              <a:t> [-1 -2 16 -2 -1]</a:t>
            </a:r>
          </a:p>
          <a:p>
            <a:r>
              <a:rPr lang="en-GB" dirty="0"/>
              <a:t> [ 0 -1 -2 -1  0]</a:t>
            </a:r>
          </a:p>
          <a:p>
            <a:r>
              <a:rPr lang="en-GB" dirty="0"/>
              <a:t> [ 0  0 -1  0  0]]</a:t>
            </a:r>
          </a:p>
          <a:p>
            <a:r>
              <a:rPr lang="en-GB" dirty="0" err="1"/>
              <a:t>kernal_size</a:t>
            </a:r>
            <a:r>
              <a:rPr lang="en-GB" dirty="0"/>
              <a:t>= 5 Less accuracy than </a:t>
            </a:r>
          </a:p>
          <a:p>
            <a:r>
              <a:rPr lang="en-GB" dirty="0" err="1"/>
              <a:t>kernal_size</a:t>
            </a:r>
            <a:r>
              <a:rPr lang="en-GB" dirty="0"/>
              <a:t>= 3</a:t>
            </a:r>
          </a:p>
          <a:p>
            <a:endParaRPr lang="en-GB" dirty="0"/>
          </a:p>
        </p:txBody>
      </p:sp>
      <p:pic>
        <p:nvPicPr>
          <p:cNvPr id="9" name="Picture 8">
            <a:extLst>
              <a:ext uri="{FF2B5EF4-FFF2-40B4-BE49-F238E27FC236}">
                <a16:creationId xmlns:a16="http://schemas.microsoft.com/office/drawing/2014/main" id="{32782F00-4319-BD58-D35E-B60B5EE2A25E}"/>
              </a:ext>
            </a:extLst>
          </p:cNvPr>
          <p:cNvPicPr>
            <a:picLocks noChangeAspect="1"/>
          </p:cNvPicPr>
          <p:nvPr/>
        </p:nvPicPr>
        <p:blipFill rotWithShape="1">
          <a:blip r:embed="rId3"/>
          <a:srcRect l="50000" t="50888" b="1"/>
          <a:stretch/>
        </p:blipFill>
        <p:spPr>
          <a:xfrm>
            <a:off x="7818737" y="1593650"/>
            <a:ext cx="2209523" cy="1565330"/>
          </a:xfrm>
          <a:prstGeom prst="rect">
            <a:avLst/>
          </a:prstGeom>
        </p:spPr>
      </p:pic>
      <p:sp>
        <p:nvSpPr>
          <p:cNvPr id="11" name="TextBox 10">
            <a:extLst>
              <a:ext uri="{FF2B5EF4-FFF2-40B4-BE49-F238E27FC236}">
                <a16:creationId xmlns:a16="http://schemas.microsoft.com/office/drawing/2014/main" id="{70C04517-F087-A778-54E2-4E317CCCE6A9}"/>
              </a:ext>
            </a:extLst>
          </p:cNvPr>
          <p:cNvSpPr txBox="1"/>
          <p:nvPr/>
        </p:nvSpPr>
        <p:spPr>
          <a:xfrm>
            <a:off x="7985760" y="3155991"/>
            <a:ext cx="4098388" cy="646331"/>
          </a:xfrm>
          <a:prstGeom prst="rect">
            <a:avLst/>
          </a:prstGeom>
          <a:noFill/>
        </p:spPr>
        <p:txBody>
          <a:bodyPr wrap="square">
            <a:spAutoFit/>
          </a:bodyPr>
          <a:lstStyle/>
          <a:p>
            <a:r>
              <a:rPr lang="en-GB" dirty="0"/>
              <a:t> #convert the output back to uint8</a:t>
            </a:r>
          </a:p>
          <a:p>
            <a:r>
              <a:rPr lang="en-GB" dirty="0"/>
              <a:t>    output=np.uint8(</a:t>
            </a:r>
            <a:r>
              <a:rPr lang="en-GB" dirty="0" err="1"/>
              <a:t>np.clip</a:t>
            </a:r>
            <a:r>
              <a:rPr lang="en-GB" dirty="0"/>
              <a:t>(output</a:t>
            </a:r>
            <a:r>
              <a:rPr lang="en-GB" dirty="0">
                <a:solidFill>
                  <a:srgbClr val="FF0000"/>
                </a:solidFill>
              </a:rPr>
              <a:t>,0,20</a:t>
            </a:r>
            <a:r>
              <a:rPr lang="en-GB" dirty="0"/>
              <a:t>))</a:t>
            </a:r>
          </a:p>
        </p:txBody>
      </p:sp>
      <p:sp>
        <p:nvSpPr>
          <p:cNvPr id="13" name="TextBox 12">
            <a:extLst>
              <a:ext uri="{FF2B5EF4-FFF2-40B4-BE49-F238E27FC236}">
                <a16:creationId xmlns:a16="http://schemas.microsoft.com/office/drawing/2014/main" id="{9A7E26D2-2D19-F875-5CFC-44109E9AB5D7}"/>
              </a:ext>
            </a:extLst>
          </p:cNvPr>
          <p:cNvSpPr txBox="1"/>
          <p:nvPr/>
        </p:nvSpPr>
        <p:spPr>
          <a:xfrm>
            <a:off x="0" y="3082973"/>
            <a:ext cx="6098344" cy="923330"/>
          </a:xfrm>
          <a:prstGeom prst="rect">
            <a:avLst/>
          </a:prstGeom>
          <a:noFill/>
        </p:spPr>
        <p:txBody>
          <a:bodyPr wrap="square">
            <a:spAutoFit/>
          </a:bodyPr>
          <a:lstStyle/>
          <a:p>
            <a:r>
              <a:rPr lang="en-GB" dirty="0" err="1"/>
              <a:t>kernal_size</a:t>
            </a:r>
            <a:r>
              <a:rPr lang="en-GB" dirty="0"/>
              <a:t>= 5</a:t>
            </a:r>
          </a:p>
          <a:p>
            <a:r>
              <a:rPr lang="en-GB" dirty="0"/>
              <a:t>Less accuracy than </a:t>
            </a:r>
          </a:p>
          <a:p>
            <a:r>
              <a:rPr lang="en-GB" dirty="0" err="1"/>
              <a:t>kernal_size</a:t>
            </a:r>
            <a:r>
              <a:rPr lang="en-GB" dirty="0"/>
              <a:t>= 3</a:t>
            </a:r>
          </a:p>
        </p:txBody>
      </p:sp>
      <p:pic>
        <p:nvPicPr>
          <p:cNvPr id="15" name="Picture 14">
            <a:extLst>
              <a:ext uri="{FF2B5EF4-FFF2-40B4-BE49-F238E27FC236}">
                <a16:creationId xmlns:a16="http://schemas.microsoft.com/office/drawing/2014/main" id="{F136F2B9-D151-B3E4-6D2C-C73546E02AFA}"/>
              </a:ext>
            </a:extLst>
          </p:cNvPr>
          <p:cNvPicPr>
            <a:picLocks noChangeAspect="1"/>
          </p:cNvPicPr>
          <p:nvPr/>
        </p:nvPicPr>
        <p:blipFill rotWithShape="1">
          <a:blip r:embed="rId4"/>
          <a:srcRect t="50000" r="50000"/>
          <a:stretch/>
        </p:blipFill>
        <p:spPr>
          <a:xfrm>
            <a:off x="0" y="4023863"/>
            <a:ext cx="2209524" cy="1593650"/>
          </a:xfrm>
          <a:prstGeom prst="rect">
            <a:avLst/>
          </a:prstGeom>
        </p:spPr>
      </p:pic>
      <p:sp>
        <p:nvSpPr>
          <p:cNvPr id="18" name="TextBox 17">
            <a:extLst>
              <a:ext uri="{FF2B5EF4-FFF2-40B4-BE49-F238E27FC236}">
                <a16:creationId xmlns:a16="http://schemas.microsoft.com/office/drawing/2014/main" id="{B14BC4A2-309D-8D95-7648-9327D0857886}"/>
              </a:ext>
            </a:extLst>
          </p:cNvPr>
          <p:cNvSpPr txBox="1"/>
          <p:nvPr/>
        </p:nvSpPr>
        <p:spPr>
          <a:xfrm>
            <a:off x="-2344" y="5487914"/>
            <a:ext cx="6098344" cy="923330"/>
          </a:xfrm>
          <a:prstGeom prst="rect">
            <a:avLst/>
          </a:prstGeom>
          <a:noFill/>
        </p:spPr>
        <p:txBody>
          <a:bodyPr wrap="square">
            <a:spAutoFit/>
          </a:bodyPr>
          <a:lstStyle/>
          <a:p>
            <a:r>
              <a:rPr lang="en-GB" dirty="0" err="1"/>
              <a:t>kernal_size</a:t>
            </a:r>
            <a:r>
              <a:rPr lang="en-GB" dirty="0"/>
              <a:t>= 7</a:t>
            </a:r>
          </a:p>
          <a:p>
            <a:r>
              <a:rPr lang="en-GB" dirty="0"/>
              <a:t>Less accuracy than </a:t>
            </a:r>
          </a:p>
          <a:p>
            <a:r>
              <a:rPr lang="en-GB" dirty="0" err="1"/>
              <a:t>kernal_size</a:t>
            </a:r>
            <a:r>
              <a:rPr lang="en-GB" dirty="0"/>
              <a:t>= 5 and 3</a:t>
            </a:r>
          </a:p>
        </p:txBody>
      </p:sp>
    </p:spTree>
    <p:extLst>
      <p:ext uri="{BB962C8B-B14F-4D97-AF65-F5344CB8AC3E}">
        <p14:creationId xmlns:p14="http://schemas.microsoft.com/office/powerpoint/2010/main" val="2817467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598</Words>
  <Application>Microsoft Office PowerPoint</Application>
  <PresentationFormat>Widescreen</PresentationFormat>
  <Paragraphs>54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KASAPBAŞI</dc:creator>
  <cp:lastModifiedBy>AHMED KASAPBAŞI</cp:lastModifiedBy>
  <cp:revision>9</cp:revision>
  <dcterms:created xsi:type="dcterms:W3CDTF">2023-07-21T21:17:06Z</dcterms:created>
  <dcterms:modified xsi:type="dcterms:W3CDTF">2023-07-22T16:31:13Z</dcterms:modified>
</cp:coreProperties>
</file>