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3ame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1553"/>
            <a:ext cx="9144000" cy="2387600"/>
          </a:xfrm>
        </p:spPr>
        <p:txBody>
          <a:bodyPr/>
          <a:lstStyle/>
          <a:p>
            <a:r>
              <a:rPr lang="en-US" dirty="0"/>
              <a:t>Concepts Of Programming Task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Functional Programming ?(FP)</a:t>
            </a:r>
            <a:endParaRPr lang="en-US"/>
          </a:p>
        </p:txBody>
      </p:sp>
      <p:sp>
        <p:nvSpPr>
          <p:cNvPr id="3" name="Content Placeholder 2"/>
          <p:cNvSpPr>
            <a:spLocks noGrp="1"/>
          </p:cNvSpPr>
          <p:nvPr>
            <p:ph idx="1"/>
          </p:nvPr>
        </p:nvSpPr>
        <p:spPr>
          <a:xfrm>
            <a:off x="838200" y="1825625"/>
            <a:ext cx="10515600" cy="4198620"/>
          </a:xfrm>
        </p:spPr>
        <p:txBody>
          <a:bodyPr>
            <a:normAutofit lnSpcReduction="20000"/>
          </a:bodyPr>
          <a:p>
            <a:pPr algn="l"/>
            <a:r>
              <a:rPr lang="en-US"/>
              <a:t>Functional Programming is a popular programming paradigm closely linked to computer science's mathematical foundations. While there is no strict definition of what constitutes a functional language, we consider them to be languages that use functions to transform data.</a:t>
            </a:r>
            <a:br>
              <a:rPr lang="en-US"/>
            </a:br>
            <a:endParaRPr lang="en-US"/>
          </a:p>
          <a:p>
            <a:pPr marL="0" indent="0" algn="l">
              <a:buNone/>
            </a:pPr>
            <a:endParaRPr lang="en-US" altLang="ar-EG"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Functional Programming Concepts</a:t>
            </a:r>
            <a:endParaRPr lang="en-US"/>
          </a:p>
        </p:txBody>
      </p:sp>
      <p:sp>
        <p:nvSpPr>
          <p:cNvPr id="3" name="Content Placeholder 2"/>
          <p:cNvSpPr>
            <a:spLocks noGrp="1"/>
          </p:cNvSpPr>
          <p:nvPr>
            <p:ph idx="1"/>
          </p:nvPr>
        </p:nvSpPr>
        <p:spPr>
          <a:xfrm>
            <a:off x="838200" y="1825625"/>
            <a:ext cx="10515600" cy="3021965"/>
          </a:xfrm>
        </p:spPr>
        <p:txBody>
          <a:bodyPr/>
          <a:p>
            <a:r>
              <a:rPr lang="en-US"/>
              <a:t>Functional languages are</a:t>
            </a:r>
            <a:r>
              <a:rPr lang="en-US">
                <a:solidFill>
                  <a:srgbClr val="FF0000"/>
                </a:solidFill>
              </a:rPr>
              <a:t> declarative</a:t>
            </a:r>
            <a:r>
              <a:rPr lang="en-US"/>
              <a:t> languages, they tell the computer what result they want.</a:t>
            </a:r>
            <a:endParaRPr lang="en-US"/>
          </a:p>
          <a:p>
            <a:r>
              <a:rPr lang="en-US">
                <a:solidFill>
                  <a:srgbClr val="FF0000"/>
                </a:solidFill>
              </a:rPr>
              <a:t>Declarative programming</a:t>
            </a:r>
            <a:r>
              <a:rPr lang="en-US"/>
              <a:t> is when you write your code in such a way that it describes what you want to do, and not how you want to do it. It is left up to the compiler to figure out the how.</a:t>
            </a:r>
            <a:endParaRPr lang="en-US"/>
          </a:p>
          <a:p>
            <a:endParaRPr lang="en-US"/>
          </a:p>
        </p:txBody>
      </p:sp>
      <p:pic>
        <p:nvPicPr>
          <p:cNvPr id="4" name="Picture 3" descr="1_U11GFZK9Mr2DSTaYz3jjEg"/>
          <p:cNvPicPr>
            <a:picLocks noChangeAspect="1"/>
          </p:cNvPicPr>
          <p:nvPr/>
        </p:nvPicPr>
        <p:blipFill>
          <a:blip r:embed="rId1"/>
          <a:stretch>
            <a:fillRect/>
          </a:stretch>
        </p:blipFill>
        <p:spPr>
          <a:xfrm>
            <a:off x="838200" y="3911600"/>
            <a:ext cx="10058400" cy="2830195"/>
          </a:xfrm>
          <a:prstGeom prst="rect">
            <a:avLst/>
          </a:prstGeom>
        </p:spPr>
      </p:pic>
      <p:sp>
        <p:nvSpPr>
          <p:cNvPr id="7" name="Text Box 6"/>
          <p:cNvSpPr txBox="1"/>
          <p:nvPr/>
        </p:nvSpPr>
        <p:spPr>
          <a:xfrm>
            <a:off x="5483860" y="4257675"/>
            <a:ext cx="564515" cy="368300"/>
          </a:xfrm>
          <a:prstGeom prst="rect">
            <a:avLst/>
          </a:prstGeom>
          <a:noFill/>
        </p:spPr>
        <p:txBody>
          <a:bodyPr wrap="square" rtlCol="0">
            <a:spAutoFit/>
          </a:bodyPr>
          <a:p>
            <a:r>
              <a:rPr lang="en-US" altLang="en-US"/>
              <a:t>VS</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Functional Programming in Python</a:t>
            </a:r>
            <a:endParaRPr lang="en-US"/>
          </a:p>
        </p:txBody>
      </p:sp>
      <p:sp>
        <p:nvSpPr>
          <p:cNvPr id="3" name="Content Placeholder 2"/>
          <p:cNvSpPr>
            <a:spLocks noGrp="1"/>
          </p:cNvSpPr>
          <p:nvPr>
            <p:ph idx="1"/>
          </p:nvPr>
        </p:nvSpPr>
        <p:spPr/>
        <p:txBody>
          <a:bodyPr/>
          <a:p>
            <a:pPr marL="0" indent="0">
              <a:buNone/>
            </a:pPr>
            <a:r>
              <a:rPr lang="en-US"/>
              <a:t>1.Pure Functions</a:t>
            </a:r>
            <a:endParaRPr lang="en-US"/>
          </a:p>
          <a:p>
            <a:pPr marL="0" indent="0">
              <a:buNone/>
            </a:pPr>
            <a:r>
              <a:rPr lang="en-US"/>
              <a:t>If you'd like functions to be pure, then do not change the value of the input or any data that exists outside the function's scope.</a:t>
            </a:r>
            <a:endParaRPr lang="en-US"/>
          </a:p>
          <a:p>
            <a:pPr marL="0" indent="0">
              <a:buNone/>
            </a:pPr>
            <a:r>
              <a:rPr lang="en-US"/>
              <a:t>This makes the function we write much easier to test. As it does not change the state of any variable, we are guaranteed to get the same output every time we run the function with the same input.</a:t>
            </a:r>
            <a:br>
              <a:rPr lang="en-US"/>
            </a:br>
            <a:endParaRPr lang="en-US"/>
          </a:p>
        </p:txBody>
      </p:sp>
      <p:sp>
        <p:nvSpPr>
          <p:cNvPr id="4" name="Text Box 3"/>
          <p:cNvSpPr txBox="1"/>
          <p:nvPr/>
        </p:nvSpPr>
        <p:spPr>
          <a:xfrm>
            <a:off x="1047115" y="4563745"/>
            <a:ext cx="6613525" cy="1938020"/>
          </a:xfrm>
          <a:prstGeom prst="rect">
            <a:avLst/>
          </a:prstGeom>
          <a:noFill/>
        </p:spPr>
        <p:txBody>
          <a:bodyPr wrap="square" rtlCol="0">
            <a:spAutoFit/>
          </a:bodyPr>
          <a:p>
            <a:r>
              <a:rPr lang="en-US" sz="1200">
                <a:solidFill>
                  <a:schemeClr val="tx1"/>
                </a:solidFill>
                <a:effectLst>
                  <a:outerShdw blurRad="38100" dist="38100" dir="2700000" algn="tl">
                    <a:srgbClr val="000000">
                      <a:alpha val="43137"/>
                    </a:srgbClr>
                  </a:outerShdw>
                </a:effectLst>
              </a:rPr>
              <a:t>def multiply_2_pure(numbers):</a:t>
            </a:r>
            <a:endParaRPr lang="en-US" sz="1200">
              <a:solidFill>
                <a:schemeClr val="tx1"/>
              </a:solidFill>
              <a:effectLst>
                <a:outerShdw blurRad="38100" dist="38100" dir="2700000" algn="tl">
                  <a:srgbClr val="000000">
                    <a:alpha val="43137"/>
                  </a:srgbClr>
                </a:outerShdw>
              </a:effectLst>
            </a:endParaRPr>
          </a:p>
          <a:p>
            <a:r>
              <a:rPr lang="en-US" sz="1200">
                <a:solidFill>
                  <a:schemeClr val="tx1"/>
                </a:solidFill>
                <a:effectLst>
                  <a:outerShdw blurRad="38100" dist="38100" dir="2700000" algn="tl">
                    <a:srgbClr val="000000">
                      <a:alpha val="43137"/>
                    </a:srgbClr>
                  </a:outerShdw>
                </a:effectLst>
              </a:rPr>
              <a:t>    new_numbers = []</a:t>
            </a:r>
            <a:endParaRPr lang="en-US" sz="1200">
              <a:solidFill>
                <a:schemeClr val="tx1"/>
              </a:solidFill>
              <a:effectLst>
                <a:outerShdw blurRad="38100" dist="38100" dir="2700000" algn="tl">
                  <a:srgbClr val="000000">
                    <a:alpha val="43137"/>
                  </a:srgbClr>
                </a:outerShdw>
              </a:effectLst>
            </a:endParaRPr>
          </a:p>
          <a:p>
            <a:r>
              <a:rPr lang="en-US" sz="1200">
                <a:solidFill>
                  <a:schemeClr val="tx1"/>
                </a:solidFill>
                <a:effectLst>
                  <a:outerShdw blurRad="38100" dist="38100" dir="2700000" algn="tl">
                    <a:srgbClr val="000000">
                      <a:alpha val="43137"/>
                    </a:srgbClr>
                  </a:outerShdw>
                </a:effectLst>
              </a:rPr>
              <a:t>    for n in numbers:</a:t>
            </a:r>
            <a:endParaRPr lang="en-US" sz="1200">
              <a:solidFill>
                <a:schemeClr val="tx1"/>
              </a:solidFill>
              <a:effectLst>
                <a:outerShdw blurRad="38100" dist="38100" dir="2700000" algn="tl">
                  <a:srgbClr val="000000">
                    <a:alpha val="43137"/>
                  </a:srgbClr>
                </a:outerShdw>
              </a:effectLst>
            </a:endParaRPr>
          </a:p>
          <a:p>
            <a:r>
              <a:rPr lang="en-US" sz="1200">
                <a:solidFill>
                  <a:schemeClr val="tx1"/>
                </a:solidFill>
                <a:effectLst>
                  <a:outerShdw blurRad="38100" dist="38100" dir="2700000" algn="tl">
                    <a:srgbClr val="000000">
                      <a:alpha val="43137"/>
                    </a:srgbClr>
                  </a:outerShdw>
                </a:effectLst>
              </a:rPr>
              <a:t>        new_numbers.append(n * 2)</a:t>
            </a:r>
            <a:endParaRPr lang="en-US" sz="1200">
              <a:solidFill>
                <a:schemeClr val="tx1"/>
              </a:solidFill>
              <a:effectLst>
                <a:outerShdw blurRad="38100" dist="38100" dir="2700000" algn="tl">
                  <a:srgbClr val="000000">
                    <a:alpha val="43137"/>
                  </a:srgbClr>
                </a:outerShdw>
              </a:effectLst>
            </a:endParaRPr>
          </a:p>
          <a:p>
            <a:r>
              <a:rPr lang="en-US" sz="1200">
                <a:solidFill>
                  <a:schemeClr val="tx1"/>
                </a:solidFill>
                <a:effectLst>
                  <a:outerShdw blurRad="38100" dist="38100" dir="2700000" algn="tl">
                    <a:srgbClr val="000000">
                      <a:alpha val="43137"/>
                    </a:srgbClr>
                  </a:outerShdw>
                </a:effectLst>
              </a:rPr>
              <a:t>    return new_numbers</a:t>
            </a:r>
            <a:endParaRPr lang="en-US" sz="1200">
              <a:solidFill>
                <a:schemeClr val="tx1"/>
              </a:solidFill>
              <a:effectLst>
                <a:outerShdw blurRad="38100" dist="38100" dir="2700000" algn="tl">
                  <a:srgbClr val="000000">
                    <a:alpha val="43137"/>
                  </a:srgbClr>
                </a:outerShdw>
              </a:effectLst>
            </a:endParaRPr>
          </a:p>
          <a:p>
            <a:endParaRPr lang="en-US" sz="1200">
              <a:solidFill>
                <a:schemeClr val="tx1"/>
              </a:solidFill>
              <a:effectLst>
                <a:outerShdw blurRad="38100" dist="38100" dir="2700000" algn="tl">
                  <a:srgbClr val="000000">
                    <a:alpha val="43137"/>
                  </a:srgbClr>
                </a:outerShdw>
              </a:effectLst>
            </a:endParaRPr>
          </a:p>
          <a:p>
            <a:r>
              <a:rPr lang="en-US" sz="1200">
                <a:solidFill>
                  <a:schemeClr val="tx1"/>
                </a:solidFill>
                <a:effectLst>
                  <a:outerShdw blurRad="38100" dist="38100" dir="2700000" algn="tl">
                    <a:srgbClr val="000000">
                      <a:alpha val="43137"/>
                    </a:srgbClr>
                  </a:outerShdw>
                </a:effectLst>
              </a:rPr>
              <a:t>original_numbers = [1, 3, 5, 10]</a:t>
            </a:r>
            <a:endParaRPr lang="en-US" sz="1200">
              <a:solidFill>
                <a:schemeClr val="tx1"/>
              </a:solidFill>
              <a:effectLst>
                <a:outerShdw blurRad="38100" dist="38100" dir="2700000" algn="tl">
                  <a:srgbClr val="000000">
                    <a:alpha val="43137"/>
                  </a:srgbClr>
                </a:outerShdw>
              </a:effectLst>
            </a:endParaRPr>
          </a:p>
          <a:p>
            <a:r>
              <a:rPr lang="en-US" sz="1200">
                <a:solidFill>
                  <a:schemeClr val="tx1"/>
                </a:solidFill>
                <a:effectLst>
                  <a:outerShdw blurRad="38100" dist="38100" dir="2700000" algn="tl">
                    <a:srgbClr val="000000">
                      <a:alpha val="43137"/>
                    </a:srgbClr>
                  </a:outerShdw>
                </a:effectLst>
              </a:rPr>
              <a:t>changed_numbers = multiply_2_pure(original_numbers)</a:t>
            </a:r>
            <a:endParaRPr lang="en-US" sz="1200">
              <a:solidFill>
                <a:schemeClr val="tx1"/>
              </a:solidFill>
              <a:effectLst>
                <a:outerShdw blurRad="38100" dist="38100" dir="2700000" algn="tl">
                  <a:srgbClr val="000000">
                    <a:alpha val="43137"/>
                  </a:srgbClr>
                </a:outerShdw>
              </a:effectLst>
            </a:endParaRPr>
          </a:p>
          <a:p>
            <a:r>
              <a:rPr lang="en-US" sz="1200">
                <a:solidFill>
                  <a:schemeClr val="tx1"/>
                </a:solidFill>
                <a:effectLst>
                  <a:outerShdw blurRad="38100" dist="38100" dir="2700000" algn="tl">
                    <a:srgbClr val="000000">
                      <a:alpha val="43137"/>
                    </a:srgbClr>
                  </a:outerShdw>
                </a:effectLst>
              </a:rPr>
              <a:t>print(original_numbers) # [1, 3, 5, 10]</a:t>
            </a:r>
            <a:endParaRPr lang="en-US" sz="1200">
              <a:solidFill>
                <a:schemeClr val="tx1"/>
              </a:solidFill>
              <a:effectLst>
                <a:outerShdw blurRad="38100" dist="38100" dir="2700000" algn="tl">
                  <a:srgbClr val="000000">
                    <a:alpha val="43137"/>
                  </a:srgbClr>
                </a:outerShdw>
              </a:effectLst>
            </a:endParaRPr>
          </a:p>
          <a:p>
            <a:r>
              <a:rPr lang="en-US" sz="1200">
                <a:solidFill>
                  <a:schemeClr val="tx1"/>
                </a:solidFill>
                <a:effectLst>
                  <a:outerShdw blurRad="38100" dist="38100" dir="2700000" algn="tl">
                    <a:srgbClr val="000000">
                      <a:alpha val="43137"/>
                    </a:srgbClr>
                  </a:outerShdw>
                </a:effectLst>
              </a:rPr>
              <a:t>print(changed_numbers)  # [2, 6, 10, 20]</a:t>
            </a:r>
            <a:endParaRPr lang="en-US" sz="120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Functional Programming in Python</a:t>
            </a:r>
            <a:endParaRPr lang="en-US" altLang="en-US"/>
          </a:p>
        </p:txBody>
      </p:sp>
      <p:sp>
        <p:nvSpPr>
          <p:cNvPr id="3" name="Content Placeholder 2"/>
          <p:cNvSpPr>
            <a:spLocks noGrp="1"/>
          </p:cNvSpPr>
          <p:nvPr>
            <p:ph idx="1"/>
          </p:nvPr>
        </p:nvSpPr>
        <p:spPr/>
        <p:txBody>
          <a:bodyPr/>
          <a:p>
            <a:pPr marL="0" indent="0">
              <a:buNone/>
            </a:pPr>
            <a:r>
              <a:rPr lang="en-US"/>
              <a:t>2.Immutability </a:t>
            </a:r>
            <a:endParaRPr lang="en-US"/>
          </a:p>
          <a:p>
            <a:pPr marL="0" indent="0">
              <a:buNone/>
            </a:pPr>
            <a:r>
              <a:rPr lang="en-US"/>
              <a:t>data cannot be changed after it is created. Take for example creating a List with 3 items and storing it in a variable my_list. If my_list is immutable, you wouldn't be able to change the individual items. You would have to set my_list to a new List if you'd like to use different values.</a:t>
            </a:r>
            <a:endParaRPr lang="en-US"/>
          </a:p>
          <a:p>
            <a:pPr marL="0" indent="0">
              <a:buNone/>
            </a:pPr>
            <a:r>
              <a:rPr lang="en-US"/>
              <a:t>Python offers some immutable data types, a popular one being the </a:t>
            </a:r>
            <a:r>
              <a:rPr lang="en-US">
                <a:solidFill>
                  <a:srgbClr val="FF0000"/>
                </a:solidFill>
              </a:rPr>
              <a:t>Tuple</a:t>
            </a:r>
            <a:r>
              <a:rPr lang="en-US"/>
              <a:t>. Let's contrast the Tuple to a List, which is mutable:</a:t>
            </a:r>
            <a:endParaRPr lang="en-US"/>
          </a:p>
        </p:txBody>
      </p:sp>
      <p:sp>
        <p:nvSpPr>
          <p:cNvPr id="6" name="Text Box 5"/>
          <p:cNvSpPr txBox="1"/>
          <p:nvPr/>
        </p:nvSpPr>
        <p:spPr>
          <a:xfrm>
            <a:off x="1176020" y="5525770"/>
            <a:ext cx="4206240" cy="645160"/>
          </a:xfrm>
          <a:prstGeom prst="rect">
            <a:avLst/>
          </a:prstGeom>
          <a:noFill/>
        </p:spPr>
        <p:txBody>
          <a:bodyPr wrap="square" rtlCol="0">
            <a:spAutoFit/>
          </a:bodyPr>
          <a:p>
            <a:r>
              <a:rPr lang="en-US">
                <a:effectLst>
                  <a:outerShdw blurRad="38100" dist="38100" dir="2700000" algn="tl">
                    <a:srgbClr val="000000">
                      <a:alpha val="43137"/>
                    </a:srgbClr>
                  </a:outerShdw>
                </a:effectLst>
              </a:rPr>
              <a:t>mutable_collection = ['Tim', 10, [4, 5]]</a:t>
            </a:r>
            <a:endParaRPr lang="en-US">
              <a:effectLst>
                <a:outerShdw blurRad="38100" dist="38100" dir="2700000" algn="tl">
                  <a:srgbClr val="000000">
                    <a:alpha val="43137"/>
                  </a:srgbClr>
                </a:outerShdw>
              </a:effectLst>
            </a:endParaRPr>
          </a:p>
          <a:p>
            <a:r>
              <a:rPr lang="en-US">
                <a:effectLst>
                  <a:outerShdw blurRad="38100" dist="38100" dir="2700000" algn="tl">
                    <a:srgbClr val="000000">
                      <a:alpha val="43137"/>
                    </a:srgbClr>
                  </a:outerShdw>
                </a:effectLst>
              </a:rPr>
              <a:t>immutable_collection = ('Tim', 10, [4, 5])</a:t>
            </a:r>
            <a:endParaRPr lang="en-US">
              <a:effectLst>
                <a:outerShdw blurRad="38100" dist="38100" dir="2700000" algn="tl">
                  <a:srgbClr val="000000">
                    <a:alpha val="43137"/>
                  </a:srgbClr>
                </a:outerShdw>
              </a:effectLst>
            </a:endParaRPr>
          </a:p>
        </p:txBody>
      </p:sp>
      <p:sp>
        <p:nvSpPr>
          <p:cNvPr id="7" name="Text Box 6"/>
          <p:cNvSpPr txBox="1"/>
          <p:nvPr/>
        </p:nvSpPr>
        <p:spPr>
          <a:xfrm>
            <a:off x="5200650" y="5808980"/>
            <a:ext cx="1790700" cy="368300"/>
          </a:xfrm>
          <a:prstGeom prst="rect">
            <a:avLst/>
          </a:prstGeom>
          <a:noFill/>
        </p:spPr>
        <p:txBody>
          <a:bodyPr wrap="none" rtlCol="0">
            <a:spAutoFit/>
          </a:bodyPr>
          <a:p>
            <a:r>
              <a:rPr lang="ar-EG" altLang="en-US"/>
              <a:t>#</a:t>
            </a:r>
            <a:r>
              <a:rPr lang="en-US" altLang="ar-EG"/>
              <a:t>this is the tuple </a:t>
            </a:r>
            <a:endParaRPr lang="en-US" altLang="ar-E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Functional Programming in Python</a:t>
            </a:r>
            <a:endParaRPr lang="en-US"/>
          </a:p>
        </p:txBody>
      </p:sp>
      <p:sp>
        <p:nvSpPr>
          <p:cNvPr id="3" name="Content Placeholder 2"/>
          <p:cNvSpPr>
            <a:spLocks noGrp="1"/>
          </p:cNvSpPr>
          <p:nvPr>
            <p:ph idx="1"/>
          </p:nvPr>
        </p:nvSpPr>
        <p:spPr/>
        <p:txBody>
          <a:bodyPr>
            <a:normAutofit fontScale="80000"/>
          </a:bodyPr>
          <a:p>
            <a:pPr marL="0" indent="0">
              <a:buNone/>
            </a:pPr>
            <a:r>
              <a:rPr lang="en-US"/>
              <a:t>3.Higher Order Functions </a:t>
            </a:r>
            <a:endParaRPr lang="en-US"/>
          </a:p>
          <a:p>
            <a:pPr marL="0" indent="0">
              <a:buNone/>
            </a:pPr>
            <a:r>
              <a:rPr lang="en-US"/>
              <a:t> functions can accept other functions as parameters and functions can return new functions as output. This allows us to abstract over actions, giving us flexibility in our code's behavior.</a:t>
            </a:r>
            <a:endParaRPr lang="en-US"/>
          </a:p>
          <a:p>
            <a:pPr marL="0" indent="0">
              <a:buNone/>
            </a:pPr>
            <a:endParaRPr lang="en-US"/>
          </a:p>
          <a:p>
            <a:pPr marL="0" indent="0">
              <a:buNone/>
            </a:pPr>
            <a:r>
              <a:rPr lang="en-US" sz="1715">
                <a:solidFill>
                  <a:schemeClr val="tx1"/>
                </a:solidFill>
                <a:effectLst>
                  <a:outerShdw blurRad="38100" dist="38100" dir="2700000" algn="tl">
                    <a:srgbClr val="000000">
                      <a:alpha val="43137"/>
                    </a:srgbClr>
                  </a:outerShdw>
                </a:effectLst>
              </a:rPr>
              <a:t>def add2(numbers):</a:t>
            </a:r>
            <a:endParaRPr lang="en-US" sz="1715">
              <a:solidFill>
                <a:schemeClr val="tx1"/>
              </a:solidFill>
              <a:effectLst>
                <a:outerShdw blurRad="38100" dist="38100" dir="2700000" algn="tl">
                  <a:srgbClr val="000000">
                    <a:alpha val="43137"/>
                  </a:srgbClr>
                </a:outerShdw>
              </a:effectLst>
            </a:endParaRPr>
          </a:p>
          <a:p>
            <a:pPr marL="0" indent="0">
              <a:buNone/>
            </a:pPr>
            <a:r>
              <a:rPr lang="en-US" sz="1715">
                <a:solidFill>
                  <a:schemeClr val="tx1"/>
                </a:solidFill>
                <a:effectLst>
                  <a:outerShdw blurRad="38100" dist="38100" dir="2700000" algn="tl">
                    <a:srgbClr val="000000">
                      <a:alpha val="43137"/>
                    </a:srgbClr>
                  </a:outerShdw>
                </a:effectLst>
              </a:rPr>
              <a:t>    new_numbers = []</a:t>
            </a:r>
            <a:endParaRPr lang="en-US" sz="1715">
              <a:solidFill>
                <a:schemeClr val="tx1"/>
              </a:solidFill>
              <a:effectLst>
                <a:outerShdw blurRad="38100" dist="38100" dir="2700000" algn="tl">
                  <a:srgbClr val="000000">
                    <a:alpha val="43137"/>
                  </a:srgbClr>
                </a:outerShdw>
              </a:effectLst>
            </a:endParaRPr>
          </a:p>
          <a:p>
            <a:pPr marL="0" indent="0">
              <a:buNone/>
            </a:pPr>
            <a:r>
              <a:rPr lang="en-US" sz="1715">
                <a:solidFill>
                  <a:schemeClr val="tx1"/>
                </a:solidFill>
                <a:effectLst>
                  <a:outerShdw blurRad="38100" dist="38100" dir="2700000" algn="tl">
                    <a:srgbClr val="000000">
                      <a:alpha val="43137"/>
                    </a:srgbClr>
                  </a:outerShdw>
                </a:effectLst>
              </a:rPr>
              <a:t>    for n in numbers:</a:t>
            </a:r>
            <a:endParaRPr lang="en-US" sz="1715">
              <a:solidFill>
                <a:schemeClr val="tx1"/>
              </a:solidFill>
              <a:effectLst>
                <a:outerShdw blurRad="38100" dist="38100" dir="2700000" algn="tl">
                  <a:srgbClr val="000000">
                    <a:alpha val="43137"/>
                  </a:srgbClr>
                </a:outerShdw>
              </a:effectLst>
            </a:endParaRPr>
          </a:p>
          <a:p>
            <a:pPr marL="0" indent="0">
              <a:buNone/>
            </a:pPr>
            <a:r>
              <a:rPr lang="en-US" sz="1715">
                <a:solidFill>
                  <a:schemeClr val="tx1"/>
                </a:solidFill>
                <a:effectLst>
                  <a:outerShdw blurRad="38100" dist="38100" dir="2700000" algn="tl">
                    <a:srgbClr val="000000">
                      <a:alpha val="43137"/>
                    </a:srgbClr>
                  </a:outerShdw>
                </a:effectLst>
              </a:rPr>
              <a:t>        new_numbers.append(n + 2)</a:t>
            </a:r>
            <a:endParaRPr lang="en-US" sz="1715">
              <a:solidFill>
                <a:schemeClr val="tx1"/>
              </a:solidFill>
              <a:effectLst>
                <a:outerShdw blurRad="38100" dist="38100" dir="2700000" algn="tl">
                  <a:srgbClr val="000000">
                    <a:alpha val="43137"/>
                  </a:srgbClr>
                </a:outerShdw>
              </a:effectLst>
            </a:endParaRPr>
          </a:p>
          <a:p>
            <a:pPr marL="0" indent="0">
              <a:buNone/>
            </a:pPr>
            <a:r>
              <a:rPr lang="en-US" sz="1715">
                <a:solidFill>
                  <a:schemeClr val="tx1"/>
                </a:solidFill>
                <a:effectLst>
                  <a:outerShdw blurRad="38100" dist="38100" dir="2700000" algn="tl">
                    <a:srgbClr val="000000">
                      <a:alpha val="43137"/>
                    </a:srgbClr>
                  </a:outerShdw>
                </a:effectLst>
              </a:rPr>
              <a:t>    return new_numbers</a:t>
            </a:r>
            <a:endParaRPr lang="en-US" sz="1715">
              <a:solidFill>
                <a:schemeClr val="tx1"/>
              </a:solidFill>
              <a:effectLst>
                <a:outerShdw blurRad="38100" dist="38100" dir="2700000" algn="tl">
                  <a:srgbClr val="000000">
                    <a:alpha val="43137"/>
                  </a:srgbClr>
                </a:outerShdw>
              </a:effectLst>
            </a:endParaRPr>
          </a:p>
          <a:p>
            <a:pPr marL="0" indent="0">
              <a:buNone/>
            </a:pPr>
            <a:endParaRPr lang="en-US" sz="1715">
              <a:solidFill>
                <a:schemeClr val="tx1"/>
              </a:solidFill>
              <a:effectLst>
                <a:outerShdw blurRad="38100" dist="38100" dir="2700000" algn="tl">
                  <a:srgbClr val="000000">
                    <a:alpha val="43137"/>
                  </a:srgbClr>
                </a:outerShdw>
              </a:effectLst>
            </a:endParaRPr>
          </a:p>
          <a:p>
            <a:pPr marL="0" indent="0">
              <a:buNone/>
            </a:pPr>
            <a:r>
              <a:rPr lang="en-US" sz="1715">
                <a:solidFill>
                  <a:schemeClr val="tx1"/>
                </a:solidFill>
                <a:effectLst>
                  <a:outerShdw blurRad="38100" dist="38100" dir="2700000" algn="tl">
                    <a:srgbClr val="000000">
                      <a:alpha val="43137"/>
                    </a:srgbClr>
                  </a:outerShdw>
                </a:effectLst>
              </a:rPr>
              <a:t>print(add2([23, 88])) # [25, 90]</a:t>
            </a:r>
            <a:endParaRPr lang="en-US" sz="1715">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we implement FP in our Code?</a:t>
            </a:r>
            <a:endParaRPr lang="en-US"/>
          </a:p>
        </p:txBody>
      </p:sp>
      <p:sp>
        <p:nvSpPr>
          <p:cNvPr id="3" name="Content Placeholder 2"/>
          <p:cNvSpPr>
            <a:spLocks noGrp="1"/>
          </p:cNvSpPr>
          <p:nvPr>
            <p:ph idx="1"/>
          </p:nvPr>
        </p:nvSpPr>
        <p:spPr/>
        <p:txBody>
          <a:bodyPr/>
          <a:p>
            <a:r>
              <a:rPr lang="en-US" sz="2400">
                <a:effectLst>
                  <a:outerShdw blurRad="38100" dist="38100" dir="2700000" algn="tl">
                    <a:srgbClr val="000000">
                      <a:alpha val="43137"/>
                    </a:srgbClr>
                  </a:outerShdw>
                </a:effectLst>
              </a:rPr>
              <a:t># 'on_equal':This method calculates the expression present in input field</a:t>
            </a:r>
            <a:endParaRPr lang="en-US" sz="2400">
              <a:effectLst>
                <a:outerShdw blurRad="38100" dist="38100" dir="2700000" algn="tl">
                  <a:srgbClr val="000000">
                    <a:alpha val="43137"/>
                  </a:srgbClr>
                </a:outerShdw>
              </a:effectLst>
            </a:endParaRPr>
          </a:p>
          <a:p>
            <a:r>
              <a:rPr lang="en-US" sz="2400">
                <a:effectLst>
                  <a:outerShdw blurRad="38100" dist="38100" dir="2700000" algn="tl">
                    <a:srgbClr val="000000">
                      <a:alpha val="43137"/>
                    </a:srgbClr>
                  </a:outerShdw>
                </a:effectLst>
              </a:rPr>
              <a:t>def on_equal():</a:t>
            </a:r>
            <a:endParaRPr lang="en-US" sz="2400">
              <a:effectLst>
                <a:outerShdw blurRad="38100" dist="38100" dir="2700000" algn="tl">
                  <a:srgbClr val="000000">
                    <a:alpha val="43137"/>
                  </a:srgbClr>
                </a:outerShdw>
              </a:effectLst>
            </a:endParaRPr>
          </a:p>
          <a:p>
            <a:r>
              <a:rPr lang="en-US" sz="2400">
                <a:effectLst>
                  <a:outerShdw blurRad="38100" dist="38100" dir="2700000" algn="tl">
                    <a:srgbClr val="000000">
                      <a:alpha val="43137"/>
                    </a:srgbClr>
                  </a:outerShdw>
                </a:effectLst>
              </a:rPr>
              <a:t>    try:</a:t>
            </a:r>
            <a:endParaRPr lang="en-US" sz="2400">
              <a:effectLst>
                <a:outerShdw blurRad="38100" dist="38100" dir="2700000" algn="tl">
                  <a:srgbClr val="000000">
                    <a:alpha val="43137"/>
                  </a:srgbClr>
                </a:outerShdw>
              </a:effectLst>
            </a:endParaRPr>
          </a:p>
          <a:p>
            <a:r>
              <a:rPr lang="en-US" sz="2400">
                <a:effectLst>
                  <a:outerShdw blurRad="38100" dist="38100" dir="2700000" algn="tl">
                    <a:srgbClr val="000000">
                      <a:alpha val="43137"/>
                    </a:srgbClr>
                  </a:outerShdw>
                </a:effectLst>
              </a:rPr>
              <a:t>         result=str(eval(expression)) # 'eval':This function is used to evaluates the string expression directly</a:t>
            </a:r>
            <a:endParaRPr lang="en-US" sz="2400">
              <a:effectLst>
                <a:outerShdw blurRad="38100" dist="38100" dir="2700000" algn="tl">
                  <a:srgbClr val="000000">
                    <a:alpha val="43137"/>
                  </a:srgbClr>
                </a:outerShdw>
              </a:effectLst>
            </a:endParaRPr>
          </a:p>
          <a:p>
            <a:r>
              <a:rPr lang="en-US" sz="2400">
                <a:effectLst>
                  <a:outerShdw blurRad="38100" dist="38100" dir="2700000" algn="tl">
                    <a:srgbClr val="000000">
                      <a:alpha val="43137"/>
                    </a:srgbClr>
                  </a:outerShdw>
                </a:effectLst>
              </a:rPr>
              <a:t>    except:</a:t>
            </a:r>
            <a:endParaRPr lang="en-US" sz="2400">
              <a:effectLst>
                <a:outerShdw blurRad="38100" dist="38100" dir="2700000" algn="tl">
                  <a:srgbClr val="000000">
                    <a:alpha val="43137"/>
                  </a:srgbClr>
                </a:outerShdw>
              </a:effectLst>
            </a:endParaRPr>
          </a:p>
          <a:p>
            <a:r>
              <a:rPr lang="en-US" sz="2400">
                <a:effectLst>
                  <a:outerShdw blurRad="38100" dist="38100" dir="2700000" algn="tl">
                    <a:srgbClr val="000000">
                      <a:alpha val="43137"/>
                    </a:srgbClr>
                  </a:outerShdw>
                </a:effectLst>
              </a:rPr>
              <a:t>       result="Math Error" </a:t>
            </a:r>
            <a:endParaRPr lang="en-US" sz="2400">
              <a:effectLst>
                <a:outerShdw blurRad="38100" dist="38100" dir="2700000" algn="tl">
                  <a:srgbClr val="000000">
                    <a:alpha val="43137"/>
                  </a:srgbClr>
                </a:outerShdw>
              </a:effectLst>
            </a:endParaRPr>
          </a:p>
          <a:p>
            <a:r>
              <a:rPr lang="en-US" sz="2400">
                <a:effectLst>
                  <a:outerShdw blurRad="38100" dist="38100" dir="2700000" algn="tl">
                    <a:srgbClr val="000000">
                      <a:alpha val="43137"/>
                    </a:srgbClr>
                  </a:outerShdw>
                </a:effectLst>
              </a:rPr>
              <a:t>    result_field_data.set(result)</a:t>
            </a:r>
            <a:endParaRPr lang="en-US" sz="2400">
              <a:effectLst>
                <a:outerShdw blurRad="38100" dist="38100" dir="2700000" algn="tl">
                  <a:srgbClr val="000000">
                    <a:alpha val="43137"/>
                  </a:srgbClr>
                </a:outerShdw>
              </a:effectLst>
            </a:endParaRPr>
          </a:p>
        </p:txBody>
      </p:sp>
      <p:sp>
        <p:nvSpPr>
          <p:cNvPr id="4" name="Text Box 3"/>
          <p:cNvSpPr txBox="1"/>
          <p:nvPr/>
        </p:nvSpPr>
        <p:spPr>
          <a:xfrm>
            <a:off x="6784975" y="4816475"/>
            <a:ext cx="5083175" cy="1753235"/>
          </a:xfrm>
          <a:prstGeom prst="rect">
            <a:avLst/>
          </a:prstGeom>
          <a:noFill/>
          <a:ln>
            <a:solidFill>
              <a:schemeClr val="tx1"/>
            </a:solidFill>
          </a:ln>
        </p:spPr>
        <p:txBody>
          <a:bodyPr wrap="square" rtlCol="0">
            <a:spAutoFit/>
          </a:bodyPr>
          <a:p>
            <a:r>
              <a:rPr lang="en-US" altLang="en-US" b="1"/>
              <a:t>we have implemented the concept of</a:t>
            </a:r>
            <a:r>
              <a:rPr lang="en-US" altLang="en-US" b="1" u="sng"/>
              <a:t> High Order Functions</a:t>
            </a:r>
            <a:r>
              <a:rPr lang="en-US" altLang="en-US" b="1"/>
              <a:t> in our source code ,by making the on_equal function return the result of another function which is eval() and the result will be returned and showed on the GUI in the result_field_data entry field</a:t>
            </a:r>
            <a:endParaRPr lang="en-US" altLang="en-US" b="1"/>
          </a:p>
        </p:txBody>
      </p:sp>
      <p:sp>
        <p:nvSpPr>
          <p:cNvPr id="5" name="Text Box 4"/>
          <p:cNvSpPr txBox="1"/>
          <p:nvPr/>
        </p:nvSpPr>
        <p:spPr>
          <a:xfrm>
            <a:off x="4646295" y="2326640"/>
            <a:ext cx="3124835" cy="368300"/>
          </a:xfrm>
          <a:prstGeom prst="rect">
            <a:avLst/>
          </a:prstGeom>
          <a:noFill/>
        </p:spPr>
        <p:txBody>
          <a:bodyPr wrap="square" rtlCol="0">
            <a:spAutoFit/>
          </a:bodyPr>
          <a:p>
            <a:r>
              <a:rPr lang="en-US" altLang="ar-EG"/>
              <a:t>this is the first function</a:t>
            </a:r>
            <a:endParaRPr lang="en-US" altLang="ar-EG"/>
          </a:p>
        </p:txBody>
      </p:sp>
      <p:cxnSp>
        <p:nvCxnSpPr>
          <p:cNvPr id="6" name="Straight Arrow Connector 5"/>
          <p:cNvCxnSpPr>
            <a:stCxn id="5" idx="1"/>
          </p:cNvCxnSpPr>
          <p:nvPr/>
        </p:nvCxnSpPr>
        <p:spPr>
          <a:xfrm flipH="1">
            <a:off x="3185160" y="2510790"/>
            <a:ext cx="1461135" cy="20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6452235" y="2816860"/>
            <a:ext cx="2667000" cy="368300"/>
          </a:xfrm>
          <a:prstGeom prst="rect">
            <a:avLst/>
          </a:prstGeom>
          <a:noFill/>
        </p:spPr>
        <p:txBody>
          <a:bodyPr wrap="none" rtlCol="0">
            <a:spAutoFit/>
          </a:bodyPr>
          <a:p>
            <a:r>
              <a:rPr lang="en-US" altLang="ar-EG"/>
              <a:t>this is the second function </a:t>
            </a:r>
            <a:endParaRPr lang="en-US" altLang="ar-EG"/>
          </a:p>
        </p:txBody>
      </p:sp>
      <p:cxnSp>
        <p:nvCxnSpPr>
          <p:cNvPr id="8" name="Straight Arrow Connector 7"/>
          <p:cNvCxnSpPr>
            <a:stCxn id="7" idx="1"/>
          </p:cNvCxnSpPr>
          <p:nvPr/>
        </p:nvCxnSpPr>
        <p:spPr>
          <a:xfrm flipH="1">
            <a:off x="3338830" y="3001010"/>
            <a:ext cx="3113405" cy="255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6850" y="219075"/>
            <a:ext cx="10515600" cy="1325563"/>
          </a:xfrm>
        </p:spPr>
        <p:txBody>
          <a:bodyPr>
            <a:normAutofit/>
          </a:bodyPr>
          <a:p>
            <a:r>
              <a:rPr lang="en-US" altLang="ar-EG"/>
              <a:t>Task GUI </a:t>
            </a:r>
            <a:endParaRPr lang="en-US" altLang="ar-EG"/>
          </a:p>
        </p:txBody>
      </p:sp>
      <p:graphicFrame>
        <p:nvGraphicFramePr>
          <p:cNvPr id="4" name="Content Placeholder 3"/>
          <p:cNvGraphicFramePr>
            <a:graphicFrameLocks noChangeAspect="1"/>
          </p:cNvGraphicFramePr>
          <p:nvPr>
            <p:ph idx="1"/>
          </p:nvPr>
        </p:nvGraphicFramePr>
        <p:xfrm>
          <a:off x="4159885" y="2188845"/>
          <a:ext cx="2990850" cy="3648075"/>
        </p:xfrm>
        <a:graphic>
          <a:graphicData uri="http://schemas.openxmlformats.org/presentationml/2006/ole">
            <mc:AlternateContent xmlns:mc="http://schemas.openxmlformats.org/markup-compatibility/2006">
              <mc:Choice xmlns:v="urn:schemas-microsoft-com:vml" Requires="v">
                <p:oleObj spid="_x0000_s5" name="" r:id="rId1" imgW="2990850" imgH="3648075" progId="Paint.Picture">
                  <p:embed/>
                </p:oleObj>
              </mc:Choice>
              <mc:Fallback>
                <p:oleObj name="" r:id="rId1" imgW="2990850" imgH="3648075" progId="Paint.Picture">
                  <p:embed/>
                  <p:pic>
                    <p:nvPicPr>
                      <p:cNvPr id="0" name="Picture 4"/>
                      <p:cNvPicPr/>
                      <p:nvPr/>
                    </p:nvPicPr>
                    <p:blipFill>
                      <a:blip r:embed="rId2"/>
                      <a:stretch>
                        <a:fillRect/>
                      </a:stretch>
                    </p:blipFill>
                    <p:spPr>
                      <a:xfrm>
                        <a:off x="4159885" y="2188845"/>
                        <a:ext cx="2990850" cy="3648075"/>
                      </a:xfrm>
                      <a:prstGeom prst="rect">
                        <a:avLst/>
                      </a:prstGeom>
                    </p:spPr>
                  </p:pic>
                </p:oleObj>
              </mc:Fallback>
            </mc:AlternateContent>
          </a:graphicData>
        </a:graphic>
      </p:graphicFrame>
      <p:sp>
        <p:nvSpPr>
          <p:cNvPr id="6" name="Text Box 5"/>
          <p:cNvSpPr txBox="1"/>
          <p:nvPr/>
        </p:nvSpPr>
        <p:spPr>
          <a:xfrm>
            <a:off x="7058025" y="1176655"/>
            <a:ext cx="2637790" cy="368300"/>
          </a:xfrm>
          <a:prstGeom prst="rect">
            <a:avLst/>
          </a:prstGeom>
          <a:noFill/>
        </p:spPr>
        <p:txBody>
          <a:bodyPr wrap="square" rtlCol="0">
            <a:spAutoFit/>
          </a:bodyPr>
          <a:p>
            <a:r>
              <a:rPr lang="en-US"/>
              <a:t>Tkinter Window</a:t>
            </a:r>
            <a:endParaRPr lang="en-US"/>
          </a:p>
        </p:txBody>
      </p:sp>
      <p:sp>
        <p:nvSpPr>
          <p:cNvPr id="7" name="Text Box 6"/>
          <p:cNvSpPr txBox="1"/>
          <p:nvPr/>
        </p:nvSpPr>
        <p:spPr>
          <a:xfrm>
            <a:off x="7899400" y="1820545"/>
            <a:ext cx="3736340" cy="368300"/>
          </a:xfrm>
          <a:prstGeom prst="rect">
            <a:avLst/>
          </a:prstGeom>
          <a:noFill/>
        </p:spPr>
        <p:txBody>
          <a:bodyPr wrap="none" rtlCol="0">
            <a:spAutoFit/>
          </a:bodyPr>
          <a:p>
            <a:r>
              <a:rPr lang="en-US"/>
              <a:t>input_frame </a:t>
            </a:r>
            <a:r>
              <a:rPr lang="en-US">
                <a:solidFill>
                  <a:srgbClr val="FF0000"/>
                </a:solidFill>
              </a:rPr>
              <a:t>to put entry field inside it</a:t>
            </a:r>
            <a:endParaRPr lang="en-US">
              <a:solidFill>
                <a:srgbClr val="FF0000"/>
              </a:solidFill>
            </a:endParaRPr>
          </a:p>
        </p:txBody>
      </p:sp>
      <p:sp>
        <p:nvSpPr>
          <p:cNvPr id="8" name="Text Box 7"/>
          <p:cNvSpPr txBox="1"/>
          <p:nvPr/>
        </p:nvSpPr>
        <p:spPr>
          <a:xfrm>
            <a:off x="7779385" y="2367280"/>
            <a:ext cx="3541395" cy="368300"/>
          </a:xfrm>
          <a:prstGeom prst="rect">
            <a:avLst/>
          </a:prstGeom>
          <a:noFill/>
        </p:spPr>
        <p:txBody>
          <a:bodyPr wrap="none" rtlCol="0">
            <a:spAutoFit/>
          </a:bodyPr>
          <a:p>
            <a:r>
              <a:rPr lang="en-US"/>
              <a:t>input_field </a:t>
            </a:r>
            <a:r>
              <a:rPr lang="en-US">
                <a:solidFill>
                  <a:srgbClr val="FF0000"/>
                </a:solidFill>
              </a:rPr>
              <a:t>to display the expression</a:t>
            </a:r>
            <a:endParaRPr lang="en-US">
              <a:solidFill>
                <a:srgbClr val="FF0000"/>
              </a:solidFill>
            </a:endParaRPr>
          </a:p>
        </p:txBody>
      </p:sp>
      <p:sp>
        <p:nvSpPr>
          <p:cNvPr id="9" name="Text Box 8"/>
          <p:cNvSpPr txBox="1"/>
          <p:nvPr/>
        </p:nvSpPr>
        <p:spPr>
          <a:xfrm>
            <a:off x="7740015" y="4135120"/>
            <a:ext cx="4055745" cy="368300"/>
          </a:xfrm>
          <a:prstGeom prst="rect">
            <a:avLst/>
          </a:prstGeom>
          <a:noFill/>
        </p:spPr>
        <p:txBody>
          <a:bodyPr wrap="none" rtlCol="0">
            <a:spAutoFit/>
          </a:bodyPr>
          <a:p>
            <a:r>
              <a:rPr lang="en-US"/>
              <a:t>buttons_frame </a:t>
            </a:r>
            <a:r>
              <a:rPr lang="en-US">
                <a:solidFill>
                  <a:srgbClr val="FF0000"/>
                </a:solidFill>
              </a:rPr>
              <a:t>to display buttons inside it</a:t>
            </a:r>
            <a:endParaRPr lang="en-US">
              <a:solidFill>
                <a:srgbClr val="FF0000"/>
              </a:solidFill>
            </a:endParaRPr>
          </a:p>
        </p:txBody>
      </p:sp>
      <p:sp>
        <p:nvSpPr>
          <p:cNvPr id="10" name="Text Box 9"/>
          <p:cNvSpPr txBox="1"/>
          <p:nvPr/>
        </p:nvSpPr>
        <p:spPr>
          <a:xfrm>
            <a:off x="7899400" y="4826000"/>
            <a:ext cx="2989580" cy="368300"/>
          </a:xfrm>
          <a:prstGeom prst="rect">
            <a:avLst/>
          </a:prstGeom>
          <a:noFill/>
        </p:spPr>
        <p:txBody>
          <a:bodyPr wrap="none" rtlCol="0">
            <a:spAutoFit/>
          </a:bodyPr>
          <a:p>
            <a:r>
              <a:rPr lang="en-US">
                <a:solidFill>
                  <a:srgbClr val="FF0000"/>
                </a:solidFill>
              </a:rPr>
              <a:t>Buttons </a:t>
            </a:r>
            <a:r>
              <a:rPr lang="en-US">
                <a:solidFill>
                  <a:schemeClr val="tx1"/>
                </a:solidFill>
              </a:rPr>
              <a:t> inside</a:t>
            </a:r>
            <a:r>
              <a:rPr lang="en-US">
                <a:solidFill>
                  <a:srgbClr val="FF0000"/>
                </a:solidFill>
              </a:rPr>
              <a:t> </a:t>
            </a:r>
            <a:r>
              <a:rPr lang="en-US"/>
              <a:t>buttons_frame</a:t>
            </a:r>
            <a:endParaRPr lang="en-US"/>
          </a:p>
        </p:txBody>
      </p:sp>
      <p:sp>
        <p:nvSpPr>
          <p:cNvPr id="11" name="Text Box 10"/>
          <p:cNvSpPr txBox="1"/>
          <p:nvPr/>
        </p:nvSpPr>
        <p:spPr>
          <a:xfrm>
            <a:off x="8304530" y="2828290"/>
            <a:ext cx="2522220" cy="368300"/>
          </a:xfrm>
          <a:prstGeom prst="rect">
            <a:avLst/>
          </a:prstGeom>
          <a:noFill/>
        </p:spPr>
        <p:txBody>
          <a:bodyPr wrap="none" rtlCol="0">
            <a:spAutoFit/>
          </a:bodyPr>
          <a:p>
            <a:r>
              <a:rPr lang="en-US"/>
              <a:t>Canvas to</a:t>
            </a:r>
            <a:r>
              <a:rPr lang="en-US">
                <a:solidFill>
                  <a:srgbClr val="FF0000"/>
                </a:solidFill>
              </a:rPr>
              <a:t> display the line</a:t>
            </a:r>
            <a:endParaRPr lang="en-US">
              <a:solidFill>
                <a:srgbClr val="FF0000"/>
              </a:solidFill>
            </a:endParaRPr>
          </a:p>
        </p:txBody>
      </p:sp>
      <p:sp>
        <p:nvSpPr>
          <p:cNvPr id="12" name="Text Box 11"/>
          <p:cNvSpPr txBox="1"/>
          <p:nvPr/>
        </p:nvSpPr>
        <p:spPr>
          <a:xfrm>
            <a:off x="8281670" y="3375025"/>
            <a:ext cx="3014345" cy="368300"/>
          </a:xfrm>
          <a:prstGeom prst="rect">
            <a:avLst/>
          </a:prstGeom>
          <a:noFill/>
        </p:spPr>
        <p:txBody>
          <a:bodyPr wrap="none" rtlCol="0">
            <a:spAutoFit/>
          </a:bodyPr>
          <a:p>
            <a:r>
              <a:rPr lang="en-US"/>
              <a:t>result_field </a:t>
            </a:r>
            <a:r>
              <a:rPr lang="en-US">
                <a:solidFill>
                  <a:srgbClr val="FF0000"/>
                </a:solidFill>
              </a:rPr>
              <a:t>to disply the result</a:t>
            </a:r>
            <a:endParaRPr lang="en-US">
              <a:solidFill>
                <a:srgbClr val="FF0000"/>
              </a:solidFill>
            </a:endParaRPr>
          </a:p>
        </p:txBody>
      </p:sp>
      <p:cxnSp>
        <p:nvCxnSpPr>
          <p:cNvPr id="13" name="Straight Arrow Connector 12"/>
          <p:cNvCxnSpPr>
            <a:stCxn id="6" idx="1"/>
          </p:cNvCxnSpPr>
          <p:nvPr/>
        </p:nvCxnSpPr>
        <p:spPr>
          <a:xfrm flipH="1">
            <a:off x="6440170" y="1360805"/>
            <a:ext cx="617855" cy="789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p:cNvCxnSpPr>
          <p:nvPr/>
        </p:nvCxnSpPr>
        <p:spPr>
          <a:xfrm flipH="1">
            <a:off x="7153275" y="2004695"/>
            <a:ext cx="746125" cy="586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844030" y="2585085"/>
            <a:ext cx="1055370" cy="124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927215" y="2953385"/>
            <a:ext cx="1470025"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689725" y="3137535"/>
            <a:ext cx="1707515" cy="370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7117715" y="4313555"/>
            <a:ext cx="598805" cy="18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844030" y="5046980"/>
            <a:ext cx="1127125"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962775" y="5050155"/>
            <a:ext cx="1008380"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s 20"/>
          <p:cNvSpPr/>
          <p:nvPr/>
        </p:nvSpPr>
        <p:spPr>
          <a:xfrm>
            <a:off x="4170680" y="3256280"/>
            <a:ext cx="2947035" cy="255460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Rectangles 21"/>
          <p:cNvSpPr/>
          <p:nvPr/>
        </p:nvSpPr>
        <p:spPr>
          <a:xfrm>
            <a:off x="4182110" y="2458720"/>
            <a:ext cx="2947035" cy="37020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sources</a:t>
            </a:r>
            <a:endParaRPr lang="en-US"/>
          </a:p>
        </p:txBody>
      </p:sp>
      <p:sp>
        <p:nvSpPr>
          <p:cNvPr id="3" name="Content Placeholder 2"/>
          <p:cNvSpPr>
            <a:spLocks noGrp="1"/>
          </p:cNvSpPr>
          <p:nvPr>
            <p:ph idx="1"/>
          </p:nvPr>
        </p:nvSpPr>
        <p:spPr/>
        <p:txBody>
          <a:bodyPr/>
          <a:p>
            <a:r>
              <a:rPr lang="en-US"/>
              <a:t>https://docs.python.org/3/howto/functional.html</a:t>
            </a:r>
            <a:endParaRPr lang="en-US"/>
          </a:p>
          <a:p>
            <a:r>
              <a:rPr lang="en-US"/>
              <a:t>Data Visulalization in Python Book -Daniel Nelson</a:t>
            </a:r>
            <a:endParaRPr lang="en-US"/>
          </a:p>
          <a:p>
            <a:r>
              <a:rPr lang="en-US"/>
              <a:t>https://stackabuse.com/functional-programming-in-python/</a:t>
            </a:r>
            <a:endParaRPr lang="en-US"/>
          </a:p>
          <a:p>
            <a:r>
              <a:rPr lang="en-US"/>
              <a:t>https://realpython.com/python-gui-tkinter/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3310</Words>
  <Application>WPS Presentation</Application>
  <PresentationFormat>Widescreen</PresentationFormat>
  <Paragraphs>95</Paragraphs>
  <Slides>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9" baseType="lpstr">
      <vt:lpstr>Arial</vt:lpstr>
      <vt:lpstr>SimSun</vt:lpstr>
      <vt:lpstr>Wingdings</vt:lpstr>
      <vt:lpstr>Calibri Light</vt:lpstr>
      <vt:lpstr>Microsoft YaHei</vt:lpstr>
      <vt:lpstr>Arial Unicode MS</vt:lpstr>
      <vt:lpstr>Calibri</vt:lpstr>
      <vt:lpstr>Times New Roman</vt:lpstr>
      <vt:lpstr>Office Theme</vt:lpstr>
      <vt:lpstr>Paint.Picture</vt:lpstr>
      <vt:lpstr>Concepts Task</vt:lpstr>
      <vt:lpstr>What is Functional Programming ?(FP)</vt:lpstr>
      <vt:lpstr>Functional Programming Concepts</vt:lpstr>
      <vt:lpstr>Functional Programming in Python</vt:lpstr>
      <vt:lpstr>Functional Programming in Python</vt:lpstr>
      <vt:lpstr>Functional Programming in Python</vt:lpstr>
      <vt:lpstr>How we implement FP in our Code?</vt:lpstr>
      <vt:lpstr>شرح الكود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Task</dc:title>
  <dc:creator/>
  <cp:lastModifiedBy>Ahmed 3amer</cp:lastModifiedBy>
  <cp:revision>48</cp:revision>
  <dcterms:created xsi:type="dcterms:W3CDTF">2021-01-02T12:03:00Z</dcterms:created>
  <dcterms:modified xsi:type="dcterms:W3CDTF">2021-01-04T12:56:53Z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1033-11.2.0.9906</vt:lpwstr>
  </property>
</Properties>
</file>