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7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65E"/>
    <a:srgbClr val="0E0057"/>
    <a:srgbClr val="120067"/>
    <a:srgbClr val="1B009A"/>
    <a:srgbClr val="090373"/>
    <a:srgbClr val="002F90"/>
    <a:srgbClr val="00BCCF"/>
    <a:srgbClr val="005846"/>
    <a:srgbClr val="005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2"/>
    <p:restoredTop sz="82688"/>
  </p:normalViewPr>
  <p:slideViewPr>
    <p:cSldViewPr snapToGrid="0" snapToObjects="1">
      <p:cViewPr>
        <p:scale>
          <a:sx n="140" d="100"/>
          <a:sy n="140" d="100"/>
        </p:scale>
        <p:origin x="176" y="3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E454E-BBD7-3340-AF79-89456273C6B2}" type="datetimeFigureOut">
              <a:rPr lang="en-US" smtClean="0"/>
              <a:t>5/21/19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27E3-AEB3-0A4D-8636-772867E49EB6}" type="slidenum">
              <a:rPr lang="en-US" smtClean="0"/>
              <a:t>‹#›</a:t>
            </a:fld>
            <a:endParaRPr lang="en-US"/>
          </a:p>
        </p:txBody>
      </p:sp>
    </p:spTree>
    <p:extLst>
      <p:ext uri="{BB962C8B-B14F-4D97-AF65-F5344CB8AC3E}">
        <p14:creationId xmlns:p14="http://schemas.microsoft.com/office/powerpoint/2010/main" val="92479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26C2670-3342-473C-969D-FDFF399F20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900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6F0D6-425B-1A45-AB96-D41356C2204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188883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6F0D6-425B-1A45-AB96-D41356C2204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191489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6F0D6-425B-1A45-AB96-D41356C2204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344324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6F0D6-425B-1A45-AB96-D41356C2204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328601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36F0D6-425B-1A45-AB96-D41356C22047}"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109678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6F0D6-425B-1A45-AB96-D41356C22047}"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403755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6F0D6-425B-1A45-AB96-D41356C22047}"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354392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6F0D6-425B-1A45-AB96-D41356C22047}"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413802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6F0D6-425B-1A45-AB96-D41356C22047}"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3440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6F0D6-425B-1A45-AB96-D41356C22047}"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399673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6F0D6-425B-1A45-AB96-D41356C22047}"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612A1-3F58-EF4F-A96A-54942FFDA5AE}" type="slidenum">
              <a:rPr lang="en-US" smtClean="0"/>
              <a:t>‹#›</a:t>
            </a:fld>
            <a:endParaRPr lang="en-US"/>
          </a:p>
        </p:txBody>
      </p:sp>
    </p:spTree>
    <p:extLst>
      <p:ext uri="{BB962C8B-B14F-4D97-AF65-F5344CB8AC3E}">
        <p14:creationId xmlns:p14="http://schemas.microsoft.com/office/powerpoint/2010/main" val="3170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6F0D6-425B-1A45-AB96-D41356C22047}" type="datetimeFigureOut">
              <a:rPr lang="en-US" smtClean="0"/>
              <a:t>5/21/19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612A1-3F58-EF4F-A96A-54942FFDA5AE}" type="slidenum">
              <a:rPr lang="en-US" smtClean="0"/>
              <a:t>‹#›</a:t>
            </a:fld>
            <a:endParaRPr lang="en-US"/>
          </a:p>
        </p:txBody>
      </p:sp>
    </p:spTree>
    <p:extLst>
      <p:ext uri="{BB962C8B-B14F-4D97-AF65-F5344CB8AC3E}">
        <p14:creationId xmlns:p14="http://schemas.microsoft.com/office/powerpoint/2010/main" val="1567922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D70370-E93F-4514-A27C-F3366B01BF17}"/>
              </a:ext>
            </a:extLst>
          </p:cNvPr>
          <p:cNvSpPr/>
          <p:nvPr/>
        </p:nvSpPr>
        <p:spPr>
          <a:xfrm>
            <a:off x="2506578" y="1161146"/>
            <a:ext cx="4089293" cy="4616279"/>
          </a:xfrm>
          <a:prstGeom prst="rect">
            <a:avLst/>
          </a:prstGeom>
          <a:solidFill>
            <a:srgbClr val="0E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a:p>
        </p:txBody>
      </p:sp>
      <p:sp>
        <p:nvSpPr>
          <p:cNvPr id="16" name="Rectangle 15">
            <a:extLst>
              <a:ext uri="{FF2B5EF4-FFF2-40B4-BE49-F238E27FC236}">
                <a16:creationId xmlns:a16="http://schemas.microsoft.com/office/drawing/2014/main" id="{678733BE-059C-47B7-9415-5ADF2F3024F1}"/>
              </a:ext>
            </a:extLst>
          </p:cNvPr>
          <p:cNvSpPr/>
          <p:nvPr/>
        </p:nvSpPr>
        <p:spPr>
          <a:xfrm>
            <a:off x="0" y="1161146"/>
            <a:ext cx="2667000" cy="5696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200" tIns="133351" rIns="76200" rtlCol="0" anchor="t" anchorCtr="0"/>
          <a:lstStyle/>
          <a:p>
            <a:pPr>
              <a:spcAft>
                <a:spcPts val="251"/>
              </a:spcAft>
            </a:pPr>
            <a:r>
              <a:rPr lang="en-US" sz="1000" b="1" dirty="0">
                <a:solidFill>
                  <a:prstClr val="black"/>
                </a:solidFill>
                <a:latin typeface="Rasa" panose="020D0000000400000000" pitchFamily="34" charset="0"/>
                <a:cs typeface="Rasa" panose="020D0000000400000000" pitchFamily="34" charset="0"/>
              </a:rPr>
              <a:t>Introduction</a:t>
            </a:r>
          </a:p>
          <a:p>
            <a:pPr>
              <a:spcAft>
                <a:spcPts val="500"/>
              </a:spcAft>
            </a:pPr>
            <a:r>
              <a:rPr lang="en-US" sz="1000" dirty="0">
                <a:solidFill>
                  <a:prstClr val="black"/>
                </a:solidFill>
                <a:latin typeface="Rasa" panose="020D0000000400000000" pitchFamily="34" charset="0"/>
                <a:cs typeface="Rasa" panose="020D0000000400000000" pitchFamily="34" charset="0"/>
              </a:rPr>
              <a:t>Mike Morrison created a template for a “Better Scientific Poster” (BSP) (https://osf.io/ef53g/)</a:t>
            </a:r>
          </a:p>
          <a:p>
            <a:pPr>
              <a:spcAft>
                <a:spcPts val="500"/>
              </a:spcAft>
            </a:pPr>
            <a:r>
              <a:rPr lang="en-US" sz="1000" dirty="0">
                <a:solidFill>
                  <a:prstClr val="black"/>
                </a:solidFill>
                <a:latin typeface="Rasa" panose="020D0000000400000000" pitchFamily="34" charset="0"/>
                <a:cs typeface="Rasa" panose="020D0000000400000000" pitchFamily="34" charset="0"/>
              </a:rPr>
              <a:t>The BSP format has been praised by many, yet disparaged by others.</a:t>
            </a:r>
          </a:p>
          <a:p>
            <a:pPr>
              <a:spcAft>
                <a:spcPts val="500"/>
              </a:spcAft>
            </a:pPr>
            <a:r>
              <a:rPr lang="en-US" sz="1000" dirty="0">
                <a:solidFill>
                  <a:prstClr val="black"/>
                </a:solidFill>
                <a:latin typeface="Rasa" panose="020D0000000400000000" pitchFamily="34" charset="0"/>
                <a:cs typeface="Rasa" panose="020D0000000400000000" pitchFamily="34" charset="0"/>
              </a:rPr>
              <a:t>The current project had 2 goals: </a:t>
            </a:r>
          </a:p>
          <a:p>
            <a:pPr marL="190466" indent="-190466">
              <a:spcAft>
                <a:spcPts val="500"/>
              </a:spcAft>
              <a:buFont typeface="+mj-lt"/>
              <a:buAutoNum type="arabicPeriod"/>
            </a:pPr>
            <a:r>
              <a:rPr lang="en-US" sz="1000" dirty="0">
                <a:solidFill>
                  <a:prstClr val="black"/>
                </a:solidFill>
                <a:latin typeface="Rasa" panose="020D0000000400000000" pitchFamily="34" charset="0"/>
                <a:cs typeface="Rasa" panose="020D0000000400000000" pitchFamily="34" charset="0"/>
              </a:rPr>
              <a:t>Create a template that I think could be useful.</a:t>
            </a:r>
          </a:p>
          <a:p>
            <a:pPr marL="190466" indent="-190466">
              <a:spcAft>
                <a:spcPts val="500"/>
              </a:spcAft>
              <a:buFont typeface="+mj-lt"/>
              <a:buAutoNum type="arabicPeriod"/>
            </a:pPr>
            <a:r>
              <a:rPr lang="en-US" sz="1000" dirty="0">
                <a:solidFill>
                  <a:prstClr val="black"/>
                </a:solidFill>
                <a:latin typeface="Rasa" panose="020D0000000400000000" pitchFamily="34" charset="0"/>
                <a:cs typeface="Rasa" panose="020D0000000400000000" pitchFamily="34" charset="0"/>
              </a:rPr>
              <a:t>Point out that we don’t need to either love or hate the new format—the middle is just fine.</a:t>
            </a:r>
          </a:p>
          <a:p>
            <a:pPr marL="119040" indent="-119040">
              <a:spcAft>
                <a:spcPts val="751"/>
              </a:spcAft>
              <a:buFont typeface="Arial" panose="020B0604020202020204" pitchFamily="34" charset="0"/>
              <a:buChar char="•"/>
            </a:pPr>
            <a:endParaRPr lang="en-US" sz="1000" b="1" dirty="0">
              <a:solidFill>
                <a:prstClr val="black"/>
              </a:solidFill>
              <a:latin typeface="Rasa" panose="020D0000000400000000" pitchFamily="34" charset="0"/>
              <a:cs typeface="Rasa" panose="020D0000000400000000" pitchFamily="34" charset="0"/>
            </a:endParaRPr>
          </a:p>
          <a:p>
            <a:pPr marL="119040" indent="-119040">
              <a:spcAft>
                <a:spcPts val="751"/>
              </a:spcAft>
              <a:buFont typeface="Arial" panose="020B0604020202020204" pitchFamily="34" charset="0"/>
              <a:buChar char="•"/>
            </a:pPr>
            <a:endParaRPr lang="en-US" sz="1000" b="1" dirty="0">
              <a:solidFill>
                <a:prstClr val="black"/>
              </a:solidFill>
              <a:latin typeface="Rasa" panose="020D0000000400000000" pitchFamily="34" charset="0"/>
              <a:cs typeface="Rasa" panose="020D0000000400000000" pitchFamily="34" charset="0"/>
            </a:endParaRPr>
          </a:p>
          <a:p>
            <a:pPr>
              <a:spcAft>
                <a:spcPts val="251"/>
              </a:spcAft>
            </a:pPr>
            <a:r>
              <a:rPr lang="en-US" sz="1000" b="1" dirty="0">
                <a:solidFill>
                  <a:prstClr val="black"/>
                </a:solidFill>
                <a:latin typeface="Rasa" panose="020D0000000400000000" pitchFamily="34" charset="0"/>
                <a:cs typeface="Rasa" panose="020D0000000400000000" pitchFamily="34" charset="0"/>
              </a:rPr>
              <a:t>Methods</a:t>
            </a:r>
          </a:p>
          <a:p>
            <a:pPr>
              <a:spcAft>
                <a:spcPts val="500"/>
              </a:spcAft>
            </a:pPr>
            <a:r>
              <a:rPr lang="en-US" sz="1000" dirty="0">
                <a:solidFill>
                  <a:prstClr val="black"/>
                </a:solidFill>
                <a:latin typeface="Rasa" panose="020D0000000400000000" pitchFamily="34" charset="0"/>
                <a:cs typeface="Rasa" panose="020D0000000400000000" pitchFamily="34" charset="0"/>
              </a:rPr>
              <a:t>To create a new template, I identified strengths of the BSP template and the traditional format.</a:t>
            </a:r>
          </a:p>
          <a:p>
            <a:pPr>
              <a:spcAft>
                <a:spcPts val="500"/>
              </a:spcAft>
            </a:pPr>
            <a:r>
              <a:rPr lang="en-US" sz="1000" dirty="0">
                <a:solidFill>
                  <a:prstClr val="black"/>
                </a:solidFill>
                <a:latin typeface="Rasa" panose="020D0000000400000000" pitchFamily="34" charset="0"/>
                <a:cs typeface="Rasa" panose="020D0000000400000000" pitchFamily="34" charset="0"/>
              </a:rPr>
              <a:t>BSP strengths: clear take-away message, minimal text, QR code</a:t>
            </a:r>
          </a:p>
          <a:p>
            <a:pPr>
              <a:spcAft>
                <a:spcPts val="500"/>
              </a:spcAft>
            </a:pPr>
            <a:r>
              <a:rPr lang="en-US" sz="1000" dirty="0">
                <a:solidFill>
                  <a:prstClr val="black"/>
                </a:solidFill>
                <a:latin typeface="Rasa" panose="020D0000000400000000" pitchFamily="34" charset="0"/>
                <a:cs typeface="Rasa" panose="020D0000000400000000" pitchFamily="34" charset="0"/>
              </a:rPr>
              <a:t>Traditional format strengths: room for figures, reasonable text size on sides, large title to make finding posters in poster session easy, web link and email for people who don’t like QR codes</a:t>
            </a:r>
          </a:p>
          <a:p>
            <a:pPr>
              <a:spcAft>
                <a:spcPts val="500"/>
              </a:spcAft>
            </a:pPr>
            <a:endParaRPr lang="en-US" sz="1000" b="1" dirty="0">
              <a:solidFill>
                <a:prstClr val="black"/>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2782959" y="1528931"/>
            <a:ext cx="3619845" cy="3801719"/>
          </a:xfrm>
        </p:spPr>
        <p:txBody>
          <a:bodyPr anchor="t">
            <a:noAutofit/>
          </a:bodyPr>
          <a:lstStyle/>
          <a:p>
            <a:pPr>
              <a:lnSpc>
                <a:spcPct val="100000"/>
              </a:lnSpc>
            </a:pPr>
            <a:r>
              <a:rPr lang="en-US" sz="2000" dirty="0">
                <a:solidFill>
                  <a:schemeClr val="bg1"/>
                </a:solidFill>
                <a:latin typeface="Sana" pitchFamily="2" charset="-78"/>
                <a:ea typeface="Roboto" panose="02000000000000000000" pitchFamily="2" charset="0"/>
                <a:cs typeface="Sana" pitchFamily="2" charset="-78"/>
              </a:rPr>
              <a:t>Why must we pick sides? </a:t>
            </a:r>
            <a:br>
              <a:rPr lang="en-US" sz="2000" dirty="0">
                <a:solidFill>
                  <a:schemeClr val="bg1"/>
                </a:solidFill>
                <a:latin typeface="Sana" pitchFamily="2" charset="-78"/>
                <a:ea typeface="Roboto" panose="02000000000000000000" pitchFamily="2" charset="0"/>
                <a:cs typeface="Sana" pitchFamily="2" charset="-78"/>
              </a:rPr>
            </a:br>
            <a:r>
              <a:rPr lang="en-US" sz="2000" b="1" dirty="0">
                <a:solidFill>
                  <a:schemeClr val="bg1"/>
                </a:solidFill>
                <a:latin typeface="Sana" pitchFamily="2" charset="-78"/>
                <a:ea typeface="Roboto" panose="02000000000000000000" pitchFamily="2" charset="0"/>
                <a:cs typeface="Sana" pitchFamily="2" charset="-78"/>
              </a:rPr>
              <a:t>The new poster format is a revolution, or the new poster format is garbage!</a:t>
            </a:r>
            <a:br>
              <a:rPr lang="en-US" sz="2000" dirty="0">
                <a:solidFill>
                  <a:schemeClr val="bg1"/>
                </a:solidFill>
                <a:latin typeface="Sana" pitchFamily="2" charset="-78"/>
                <a:ea typeface="Roboto" panose="02000000000000000000" pitchFamily="2" charset="0"/>
                <a:cs typeface="Sana" pitchFamily="2" charset="-78"/>
              </a:rPr>
            </a:br>
            <a:br>
              <a:rPr lang="en-US" sz="2000" dirty="0">
                <a:solidFill>
                  <a:schemeClr val="bg1"/>
                </a:solidFill>
                <a:latin typeface="Sana" pitchFamily="2" charset="-78"/>
                <a:ea typeface="Roboto" panose="02000000000000000000" pitchFamily="2" charset="0"/>
                <a:cs typeface="Sana" pitchFamily="2" charset="-78"/>
              </a:rPr>
            </a:br>
            <a:r>
              <a:rPr lang="en-US" sz="2000" dirty="0">
                <a:solidFill>
                  <a:schemeClr val="bg1"/>
                </a:solidFill>
                <a:latin typeface="Sana" pitchFamily="2" charset="-78"/>
                <a:ea typeface="Roboto" panose="02000000000000000000" pitchFamily="2" charset="0"/>
                <a:cs typeface="Sana" pitchFamily="2" charset="-78"/>
              </a:rPr>
              <a:t>Take the good parts of the new format, keep the useful aspects of the traditional format, add in your own ideas, and create something better. </a:t>
            </a:r>
          </a:p>
        </p:txBody>
      </p:sp>
      <p:sp>
        <p:nvSpPr>
          <p:cNvPr id="2" name="Rectangle 1">
            <a:extLst>
              <a:ext uri="{FF2B5EF4-FFF2-40B4-BE49-F238E27FC236}">
                <a16:creationId xmlns:a16="http://schemas.microsoft.com/office/drawing/2014/main" id="{B0C5B857-0E51-4898-BAEF-B471D5E63813}"/>
              </a:ext>
            </a:extLst>
          </p:cNvPr>
          <p:cNvSpPr/>
          <p:nvPr/>
        </p:nvSpPr>
        <p:spPr>
          <a:xfrm>
            <a:off x="6477000" y="1161146"/>
            <a:ext cx="2667000" cy="5696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200" tIns="133351" rIns="76200" rtlCol="0" anchor="t" anchorCtr="0"/>
          <a:lstStyle/>
          <a:p>
            <a:pPr>
              <a:spcAft>
                <a:spcPts val="251"/>
              </a:spcAft>
            </a:pPr>
            <a:r>
              <a:rPr lang="en-US" sz="1000" b="1" dirty="0">
                <a:solidFill>
                  <a:prstClr val="black"/>
                </a:solidFill>
                <a:latin typeface="Rasa" panose="020D0000000400000000" pitchFamily="34" charset="0"/>
                <a:cs typeface="Rasa" panose="020D0000000400000000" pitchFamily="34" charset="0"/>
              </a:rPr>
              <a:t>RESULTS</a:t>
            </a:r>
          </a:p>
          <a:p>
            <a:r>
              <a:rPr lang="en-US" sz="1000" dirty="0">
                <a:solidFill>
                  <a:prstClr val="black"/>
                </a:solidFill>
                <a:latin typeface="Rasa" panose="020D0000000400000000" pitchFamily="34" charset="0"/>
                <a:cs typeface="Rasa" panose="020D0000000400000000" pitchFamily="34" charset="0"/>
              </a:rPr>
              <a:t>Preregistered analysis: 78% increase in liking compared to traditional format and 24% increase compared to the BSP format.</a:t>
            </a:r>
          </a:p>
          <a:p>
            <a:endParaRPr lang="en-US" sz="1000" dirty="0">
              <a:solidFill>
                <a:prstClr val="black"/>
              </a:solidFill>
              <a:latin typeface="Rasa" panose="020D0000000400000000" pitchFamily="34" charset="0"/>
              <a:cs typeface="Rasa" panose="020D0000000400000000" pitchFamily="34" charset="0"/>
            </a:endParaRPr>
          </a:p>
          <a:p>
            <a:pPr marL="119040" indent="-119040">
              <a:buFont typeface="Arial" panose="020B0604020202020204" pitchFamily="34" charset="0"/>
              <a:buChar char="•"/>
            </a:pPr>
            <a:endParaRPr lang="en-US" sz="1000" dirty="0">
              <a:solidFill>
                <a:prstClr val="black"/>
              </a:solidFill>
              <a:latin typeface="Rasa" panose="020D0000000400000000" pitchFamily="34" charset="0"/>
              <a:cs typeface="Rasa" panose="020D0000000400000000" pitchFamily="34" charset="0"/>
            </a:endParaRPr>
          </a:p>
          <a:p>
            <a:pPr marL="119040" indent="-119040">
              <a:buFont typeface="Arial" panose="020B0604020202020204" pitchFamily="34" charset="0"/>
              <a:buChar char="•"/>
            </a:pPr>
            <a:endParaRPr lang="en-US" sz="1000" dirty="0">
              <a:solidFill>
                <a:prstClr val="black"/>
              </a:solidFill>
              <a:latin typeface="Rasa" panose="020D0000000400000000" pitchFamily="34" charset="0"/>
              <a:cs typeface="Rasa" panose="020D0000000400000000" pitchFamily="34" charset="0"/>
            </a:endParaRPr>
          </a:p>
          <a:p>
            <a:pPr marL="119040" indent="-119040">
              <a:buFont typeface="Arial" panose="020B0604020202020204" pitchFamily="34" charset="0"/>
              <a:buChar char="•"/>
            </a:pPr>
            <a:endParaRPr lang="en-US" sz="1000" dirty="0">
              <a:solidFill>
                <a:prstClr val="black"/>
              </a:solidFill>
              <a:latin typeface="Rasa" panose="020D0000000400000000" pitchFamily="34" charset="0"/>
              <a:cs typeface="Rasa" panose="020D0000000400000000" pitchFamily="34" charset="0"/>
            </a:endParaRPr>
          </a:p>
          <a:p>
            <a:pPr marL="119040" indent="-119040">
              <a:buFont typeface="Arial" panose="020B0604020202020204" pitchFamily="34" charset="0"/>
              <a:buChar char="•"/>
            </a:pPr>
            <a:endParaRPr lang="en-US" sz="1000" dirty="0">
              <a:solidFill>
                <a:prstClr val="black"/>
              </a:solidFill>
              <a:latin typeface="Rasa" panose="020D0000000400000000" pitchFamily="34" charset="0"/>
              <a:cs typeface="Rasa" panose="020D0000000400000000" pitchFamily="34" charset="0"/>
            </a:endParaRPr>
          </a:p>
          <a:p>
            <a:pPr marL="119040" indent="-119040">
              <a:buFont typeface="Arial" panose="020B0604020202020204" pitchFamily="34" charset="0"/>
              <a:buChar char="•"/>
            </a:pPr>
            <a:endParaRPr lang="en-US" sz="1000" dirty="0">
              <a:solidFill>
                <a:prstClr val="black"/>
              </a:solidFill>
              <a:latin typeface="Rasa" panose="020D0000000400000000" pitchFamily="34" charset="0"/>
              <a:cs typeface="Rasa" panose="020D0000000400000000" pitchFamily="34" charset="0"/>
            </a:endParaRPr>
          </a:p>
          <a:p>
            <a:endParaRPr lang="en-US" sz="1000" dirty="0">
              <a:solidFill>
                <a:prstClr val="black"/>
              </a:solidFill>
              <a:latin typeface="Rasa" panose="020D0000000400000000" pitchFamily="34" charset="0"/>
              <a:cs typeface="Rasa" panose="020D0000000400000000" pitchFamily="34" charset="0"/>
            </a:endParaRPr>
          </a:p>
          <a:p>
            <a:endParaRPr lang="en-US" sz="1000" dirty="0">
              <a:solidFill>
                <a:prstClr val="black"/>
              </a:solidFill>
              <a:latin typeface="Rasa" panose="020D0000000400000000" pitchFamily="34" charset="0"/>
              <a:cs typeface="Rasa" panose="020D0000000400000000" pitchFamily="34" charset="0"/>
            </a:endParaRPr>
          </a:p>
          <a:p>
            <a:endParaRPr lang="en-US" sz="1000" dirty="0">
              <a:solidFill>
                <a:prstClr val="black"/>
              </a:solidFill>
              <a:latin typeface="Rasa" panose="020D0000000400000000" pitchFamily="34" charset="0"/>
              <a:cs typeface="Rasa" panose="020D0000000400000000" pitchFamily="34" charset="0"/>
            </a:endParaRPr>
          </a:p>
          <a:p>
            <a:endParaRPr lang="en-US" sz="1000" dirty="0">
              <a:solidFill>
                <a:prstClr val="black"/>
              </a:solidFill>
              <a:latin typeface="Rasa" panose="020D0000000400000000" pitchFamily="34" charset="0"/>
              <a:cs typeface="Rasa" panose="020D0000000400000000" pitchFamily="34" charset="0"/>
            </a:endParaRPr>
          </a:p>
          <a:p>
            <a:r>
              <a:rPr lang="en-US" sz="1000" dirty="0">
                <a:solidFill>
                  <a:prstClr val="black"/>
                </a:solidFill>
                <a:latin typeface="Rasa" panose="020D0000000400000000" pitchFamily="34" charset="0"/>
                <a:cs typeface="Rasa" panose="020D0000000400000000" pitchFamily="34" charset="0"/>
              </a:rPr>
              <a:t>Exploratory analysis: room for improvement in this template (Arial font, seriously?!?!).</a:t>
            </a:r>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endParaRPr lang="en-US" sz="1000" b="1" dirty="0">
              <a:solidFill>
                <a:prstClr val="black"/>
              </a:solidFill>
              <a:latin typeface="Rasa" panose="020D0000000400000000" pitchFamily="34" charset="0"/>
              <a:cs typeface="Rasa" panose="020D0000000400000000" pitchFamily="34" charset="0"/>
            </a:endParaRPr>
          </a:p>
          <a:p>
            <a:r>
              <a:rPr lang="en-US" sz="1000" b="1" dirty="0">
                <a:solidFill>
                  <a:prstClr val="black"/>
                </a:solidFill>
                <a:latin typeface="Rasa" panose="020D0000000400000000" pitchFamily="34" charset="0"/>
                <a:cs typeface="Rasa" panose="020D0000000400000000" pitchFamily="34" charset="0"/>
              </a:rPr>
              <a:t>DISCUSSION</a:t>
            </a:r>
          </a:p>
          <a:p>
            <a:pPr>
              <a:spcAft>
                <a:spcPts val="500"/>
              </a:spcAft>
            </a:pPr>
            <a:r>
              <a:rPr lang="en-US" sz="1000" dirty="0">
                <a:solidFill>
                  <a:prstClr val="black"/>
                </a:solidFill>
                <a:latin typeface="Rasa" panose="020D0000000400000000" pitchFamily="34" charset="0"/>
                <a:cs typeface="Rasa" panose="020D0000000400000000" pitchFamily="34" charset="0"/>
              </a:rPr>
              <a:t>Sometimes it makes sense to pick a side; this is not one of those times.</a:t>
            </a:r>
          </a:p>
          <a:p>
            <a:pPr>
              <a:spcAft>
                <a:spcPts val="500"/>
              </a:spcAft>
            </a:pPr>
            <a:r>
              <a:rPr lang="en-US" sz="1000" dirty="0">
                <a:solidFill>
                  <a:prstClr val="black"/>
                </a:solidFill>
                <a:latin typeface="Rasa" panose="020D0000000400000000" pitchFamily="34" charset="0"/>
                <a:cs typeface="Rasa" panose="020D0000000400000000" pitchFamily="34" charset="0"/>
              </a:rPr>
              <a:t>Praise what you like, make suggestions for improvement, and </a:t>
            </a:r>
            <a:r>
              <a:rPr lang="en-US" sz="1000" b="1" dirty="0">
                <a:solidFill>
                  <a:prstClr val="black"/>
                </a:solidFill>
                <a:latin typeface="Rasa" panose="020D0000000400000000" pitchFamily="34" charset="0"/>
                <a:cs typeface="Rasa" panose="020D0000000400000000" pitchFamily="34" charset="0"/>
              </a:rPr>
              <a:t>then make something better</a:t>
            </a:r>
            <a:r>
              <a:rPr lang="en-US" sz="1000" dirty="0">
                <a:solidFill>
                  <a:prstClr val="black"/>
                </a:solidFill>
                <a:latin typeface="Rasa" panose="020D0000000400000000" pitchFamily="34" charset="0"/>
                <a:cs typeface="Rasa" panose="020D0000000400000000" pitchFamily="34" charset="0"/>
              </a:rPr>
              <a:t>.</a:t>
            </a:r>
          </a:p>
          <a:p>
            <a:pPr>
              <a:spcAft>
                <a:spcPts val="500"/>
              </a:spcAft>
            </a:pPr>
            <a:r>
              <a:rPr lang="en-US" sz="1000" dirty="0">
                <a:solidFill>
                  <a:prstClr val="black"/>
                </a:solidFill>
                <a:latin typeface="Rasa" panose="020D0000000400000000" pitchFamily="34" charset="0"/>
                <a:cs typeface="Rasa" panose="020D0000000400000000" pitchFamily="34" charset="0"/>
              </a:rPr>
              <a:t>Take Mike’s ideas, incorporate some of mine, </a:t>
            </a:r>
            <a:r>
              <a:rPr lang="en-US" sz="1000" b="1" dirty="0">
                <a:solidFill>
                  <a:prstClr val="black"/>
                </a:solidFill>
                <a:latin typeface="Rasa" panose="020D0000000400000000" pitchFamily="34" charset="0"/>
                <a:cs typeface="Rasa" panose="020D0000000400000000" pitchFamily="34" charset="0"/>
              </a:rPr>
              <a:t>be creative</a:t>
            </a:r>
            <a:r>
              <a:rPr lang="en-US" sz="1000" dirty="0">
                <a:solidFill>
                  <a:prstClr val="black"/>
                </a:solidFill>
                <a:latin typeface="Rasa" panose="020D0000000400000000" pitchFamily="34" charset="0"/>
                <a:cs typeface="Rasa" panose="020D0000000400000000" pitchFamily="34" charset="0"/>
              </a:rPr>
              <a:t>, and let’s make posters more useful.</a:t>
            </a:r>
          </a:p>
        </p:txBody>
      </p:sp>
      <p:sp>
        <p:nvSpPr>
          <p:cNvPr id="18" name="Rectangle 17">
            <a:extLst>
              <a:ext uri="{FF2B5EF4-FFF2-40B4-BE49-F238E27FC236}">
                <a16:creationId xmlns:a16="http://schemas.microsoft.com/office/drawing/2014/main" id="{678733BE-059C-47B7-9415-5ADF2F3024F1}"/>
              </a:ext>
            </a:extLst>
          </p:cNvPr>
          <p:cNvSpPr/>
          <p:nvPr/>
        </p:nvSpPr>
        <p:spPr>
          <a:xfrm>
            <a:off x="0" y="3"/>
            <a:ext cx="9144000" cy="1161143"/>
          </a:xfrm>
          <a:prstGeom prst="rect">
            <a:avLst/>
          </a:prstGeom>
          <a:solidFill>
            <a:srgbClr val="002F9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black"/>
              </a:solidFill>
              <a:latin typeface="Sana" pitchFamily="2" charset="-78"/>
              <a:cs typeface="Sana" pitchFamily="2" charset="-78"/>
            </a:endParaRPr>
          </a:p>
          <a:p>
            <a:pPr algn="ctr"/>
            <a:endParaRPr lang="en-US" sz="1600" b="1" dirty="0">
              <a:solidFill>
                <a:prstClr val="black"/>
              </a:solidFill>
              <a:latin typeface="Sana" pitchFamily="2" charset="-78"/>
              <a:cs typeface="Sana" pitchFamily="2" charset="-78"/>
            </a:endParaRPr>
          </a:p>
          <a:p>
            <a:pPr algn="ctr"/>
            <a:endParaRPr lang="en-US" b="1" dirty="0">
              <a:solidFill>
                <a:prstClr val="black"/>
              </a:solidFill>
              <a:latin typeface="Sana" pitchFamily="2" charset="-78"/>
              <a:cs typeface="Sana" pitchFamily="2" charset="-78"/>
            </a:endParaRPr>
          </a:p>
          <a:p>
            <a:pPr algn="ctr"/>
            <a:endParaRPr lang="en-US" b="1" dirty="0">
              <a:solidFill>
                <a:prstClr val="black"/>
              </a:solidFill>
              <a:latin typeface="Sana" pitchFamily="2" charset="-78"/>
              <a:cs typeface="Sana" pitchFamily="2" charset="-78"/>
            </a:endParaRPr>
          </a:p>
          <a:p>
            <a:pPr algn="ctr"/>
            <a:r>
              <a:rPr lang="en-US" b="1" dirty="0">
                <a:solidFill>
                  <a:prstClr val="black"/>
                </a:solidFill>
                <a:latin typeface="Sana" pitchFamily="2" charset="-78"/>
                <a:cs typeface="Sana" pitchFamily="2" charset="-78"/>
              </a:rPr>
              <a:t>Evaluation of Machine Learning Methods That Identify Colorectal Lesions with Microbiota-Associated Biomarkers</a:t>
            </a:r>
            <a:endParaRPr lang="en-US" sz="1000" b="1" dirty="0">
              <a:solidFill>
                <a:prstClr val="black"/>
              </a:solidFill>
              <a:latin typeface="Sana" pitchFamily="2" charset="-78"/>
              <a:cs typeface="Sana" pitchFamily="2" charset="-78"/>
            </a:endParaRPr>
          </a:p>
          <a:p>
            <a:pPr algn="ctr"/>
            <a:r>
              <a:rPr lang="en-US" sz="1200" dirty="0">
                <a:solidFill>
                  <a:prstClr val="black"/>
                </a:solidFill>
                <a:latin typeface="Sana" pitchFamily="2" charset="-78"/>
                <a:cs typeface="Sana" pitchFamily="2" charset="-78"/>
              </a:rPr>
              <a:t>B. D. Topçuoğlu</a:t>
            </a:r>
            <a:r>
              <a:rPr lang="en-US" sz="1200" baseline="30000" dirty="0">
                <a:solidFill>
                  <a:prstClr val="black"/>
                </a:solidFill>
                <a:latin typeface="Sana" pitchFamily="2" charset="-78"/>
                <a:cs typeface="Sana" pitchFamily="2" charset="-78"/>
              </a:rPr>
              <a:t>1</a:t>
            </a:r>
            <a:r>
              <a:rPr lang="en-US" sz="1200" dirty="0">
                <a:solidFill>
                  <a:prstClr val="black"/>
                </a:solidFill>
                <a:latin typeface="Sana" pitchFamily="2" charset="-78"/>
                <a:cs typeface="Sana" pitchFamily="2" charset="-78"/>
              </a:rPr>
              <a:t>, J. Wiens</a:t>
            </a:r>
            <a:r>
              <a:rPr lang="en-US" sz="1200" baseline="30000" dirty="0">
                <a:solidFill>
                  <a:prstClr val="black"/>
                </a:solidFill>
                <a:latin typeface="Sana" pitchFamily="2" charset="-78"/>
                <a:cs typeface="Sana" pitchFamily="2" charset="-78"/>
              </a:rPr>
              <a:t>2</a:t>
            </a:r>
            <a:r>
              <a:rPr lang="en-US" sz="1200" dirty="0">
                <a:solidFill>
                  <a:prstClr val="black"/>
                </a:solidFill>
                <a:latin typeface="Sana" pitchFamily="2" charset="-78"/>
                <a:cs typeface="Sana" pitchFamily="2" charset="-78"/>
              </a:rPr>
              <a:t>, M. T. Ruffin</a:t>
            </a:r>
            <a:r>
              <a:rPr lang="en-US" sz="1200" baseline="30000" dirty="0">
                <a:solidFill>
                  <a:prstClr val="black"/>
                </a:solidFill>
                <a:latin typeface="Sana" pitchFamily="2" charset="-78"/>
                <a:cs typeface="Sana" pitchFamily="2" charset="-78"/>
              </a:rPr>
              <a:t>3</a:t>
            </a:r>
            <a:r>
              <a:rPr lang="en-US" sz="1200" dirty="0">
                <a:solidFill>
                  <a:prstClr val="black"/>
                </a:solidFill>
                <a:latin typeface="Sana" pitchFamily="2" charset="-78"/>
                <a:cs typeface="Sana" pitchFamily="2" charset="-78"/>
              </a:rPr>
              <a:t>, P. D. Schloss</a:t>
            </a:r>
            <a:r>
              <a:rPr lang="en-US" sz="1200" baseline="30000" dirty="0">
                <a:solidFill>
                  <a:prstClr val="black"/>
                </a:solidFill>
                <a:latin typeface="Sana" pitchFamily="2" charset="-78"/>
                <a:cs typeface="Sana" pitchFamily="2" charset="-78"/>
              </a:rPr>
              <a:t>1</a:t>
            </a:r>
          </a:p>
          <a:p>
            <a:pPr algn="ctr"/>
            <a:endParaRPr lang="en-US" sz="1200" baseline="30000" dirty="0">
              <a:solidFill>
                <a:prstClr val="black"/>
              </a:solidFill>
              <a:latin typeface="Sana" pitchFamily="2" charset="-78"/>
              <a:cs typeface="Sana" pitchFamily="2" charset="-78"/>
            </a:endParaRPr>
          </a:p>
          <a:p>
            <a:pPr algn="ctr"/>
            <a:r>
              <a:rPr lang="en-US" sz="1200" baseline="30000" dirty="0">
                <a:solidFill>
                  <a:prstClr val="black"/>
                </a:solidFill>
                <a:latin typeface="Sana" pitchFamily="2" charset="-78"/>
                <a:cs typeface="Sana" pitchFamily="2" charset="-78"/>
              </a:rPr>
              <a:t>1. Department of Microbiology and Immunology, University of Michigan,  2. Department of Computer Science and Engineering, University or Michigan , 3. Department of Family Medicine and Community Medicine, Penn State Hershey Medical Center </a:t>
            </a:r>
          </a:p>
          <a:p>
            <a:pPr algn="ctr"/>
            <a:endParaRPr lang="en-US" sz="1833" baseline="30000" dirty="0">
              <a:solidFill>
                <a:prstClr val="black"/>
              </a:solidFill>
              <a:latin typeface="Sana" pitchFamily="2" charset="-78"/>
              <a:cs typeface="Sana" pitchFamily="2" charset="-78"/>
            </a:endParaRPr>
          </a:p>
          <a:p>
            <a:pPr algn="ctr"/>
            <a:endParaRPr lang="en-US" sz="1200" baseline="30000" dirty="0">
              <a:solidFill>
                <a:prstClr val="black"/>
              </a:solidFill>
              <a:latin typeface="Sana" pitchFamily="2" charset="-78"/>
              <a:cs typeface="Sana" pitchFamily="2" charset="-78"/>
            </a:endParaRPr>
          </a:p>
          <a:p>
            <a:pPr algn="ctr"/>
            <a:br>
              <a:rPr lang="en-US" sz="1833" baseline="30000" dirty="0">
                <a:solidFill>
                  <a:prstClr val="black"/>
                </a:solidFill>
                <a:latin typeface="Sana" pitchFamily="2" charset="-78"/>
                <a:cs typeface="Sana" pitchFamily="2" charset="-78"/>
              </a:rPr>
            </a:br>
            <a:endParaRPr lang="en-US" sz="1833" baseline="30000" dirty="0">
              <a:solidFill>
                <a:prstClr val="black"/>
              </a:solidFill>
              <a:latin typeface="Sana" pitchFamily="2" charset="-78"/>
              <a:cs typeface="Sana" pitchFamily="2" charset="-78"/>
            </a:endParaRPr>
          </a:p>
          <a:p>
            <a:pPr algn="ctr"/>
            <a:endParaRPr lang="en-US" sz="1833" baseline="30000" dirty="0">
              <a:solidFill>
                <a:prstClr val="black"/>
              </a:solidFill>
              <a:latin typeface="Sana" pitchFamily="2" charset="-78"/>
              <a:cs typeface="Sana" pitchFamily="2" charset="-78"/>
            </a:endParaRPr>
          </a:p>
        </p:txBody>
      </p:sp>
      <p:sp>
        <p:nvSpPr>
          <p:cNvPr id="21" name="Rectangle 20">
            <a:extLst>
              <a:ext uri="{FF2B5EF4-FFF2-40B4-BE49-F238E27FC236}">
                <a16:creationId xmlns:a16="http://schemas.microsoft.com/office/drawing/2014/main" id="{678733BE-059C-47B7-9415-5ADF2F3024F1}"/>
              </a:ext>
            </a:extLst>
          </p:cNvPr>
          <p:cNvSpPr/>
          <p:nvPr/>
        </p:nvSpPr>
        <p:spPr>
          <a:xfrm>
            <a:off x="2667000" y="5698437"/>
            <a:ext cx="3810000" cy="1159565"/>
          </a:xfrm>
          <a:prstGeom prst="rect">
            <a:avLst/>
          </a:prstGeom>
          <a:solidFill>
            <a:srgbClr val="002F9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Ins="1162051" rtlCol="0" anchor="ctr"/>
          <a:lstStyle/>
          <a:p>
            <a:pPr algn="r"/>
            <a:endParaRPr lang="en-US" sz="1251" dirty="0">
              <a:solidFill>
                <a:prstClr val="black"/>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077" y="5824857"/>
            <a:ext cx="985712" cy="985712"/>
          </a:xfrm>
          <a:prstGeom prst="rect">
            <a:avLst/>
          </a:prstGeom>
          <a:ln>
            <a:solidFill>
              <a:schemeClr val="tx1"/>
            </a:solidFill>
          </a:ln>
        </p:spPr>
      </p:pic>
      <p:pic>
        <p:nvPicPr>
          <p:cNvPr id="4" name="Picture 3">
            <a:extLst>
              <a:ext uri="{FF2B5EF4-FFF2-40B4-BE49-F238E27FC236}">
                <a16:creationId xmlns:a16="http://schemas.microsoft.com/office/drawing/2014/main" id="{2E50827D-7958-384B-93F9-58B5FCF195D2}"/>
              </a:ext>
            </a:extLst>
          </p:cNvPr>
          <p:cNvPicPr>
            <a:picLocks noChangeAspect="1"/>
          </p:cNvPicPr>
          <p:nvPr/>
        </p:nvPicPr>
        <p:blipFill>
          <a:blip r:embed="rId4"/>
          <a:stretch>
            <a:fillRect/>
          </a:stretch>
        </p:blipFill>
        <p:spPr>
          <a:xfrm>
            <a:off x="2741196" y="5885247"/>
            <a:ext cx="2107586" cy="320353"/>
          </a:xfrm>
          <a:prstGeom prst="rect">
            <a:avLst/>
          </a:prstGeom>
        </p:spPr>
      </p:pic>
      <p:sp>
        <p:nvSpPr>
          <p:cNvPr id="13" name="Rectangle 12">
            <a:extLst>
              <a:ext uri="{FF2B5EF4-FFF2-40B4-BE49-F238E27FC236}">
                <a16:creationId xmlns:a16="http://schemas.microsoft.com/office/drawing/2014/main" id="{E448043F-65AA-0847-9EF0-77FF13921CD6}"/>
              </a:ext>
            </a:extLst>
          </p:cNvPr>
          <p:cNvSpPr/>
          <p:nvPr/>
        </p:nvSpPr>
        <p:spPr>
          <a:xfrm>
            <a:off x="39401612" y="0"/>
            <a:ext cx="10058400" cy="33196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latin typeface="Lato" panose="020F0502020204030203" pitchFamily="34" charset="0"/>
                <a:cs typeface="Lato" panose="020F0502020204030203" pitchFamily="34" charset="0"/>
              </a:rPr>
              <a:t>Non-Cognitive Predictors of Student Success:</a:t>
            </a:r>
            <a:br>
              <a:rPr lang="en-US" i="1" dirty="0">
                <a:latin typeface="Lato" panose="020F0502020204030203" pitchFamily="34" charset="0"/>
                <a:cs typeface="Lato" panose="020F0502020204030203" pitchFamily="34" charset="0"/>
              </a:rPr>
            </a:br>
            <a:r>
              <a:rPr lang="en-US" i="1" dirty="0">
                <a:latin typeface="Lato" panose="020F0502020204030203" pitchFamily="34" charset="0"/>
                <a:cs typeface="Lato" panose="020F0502020204030203" pitchFamily="34" charset="0"/>
              </a:rPr>
              <a:t>A Predictive Validity Comparison Between Domestic and International Students</a:t>
            </a:r>
          </a:p>
        </p:txBody>
      </p:sp>
      <p:sp>
        <p:nvSpPr>
          <p:cNvPr id="14" name="Rectangle 13">
            <a:extLst>
              <a:ext uri="{FF2B5EF4-FFF2-40B4-BE49-F238E27FC236}">
                <a16:creationId xmlns:a16="http://schemas.microsoft.com/office/drawing/2014/main" id="{16E994A6-68FA-EA47-8463-E93F12BFE546}"/>
              </a:ext>
            </a:extLst>
          </p:cNvPr>
          <p:cNvSpPr/>
          <p:nvPr/>
        </p:nvSpPr>
        <p:spPr>
          <a:xfrm>
            <a:off x="39554012" y="152400"/>
            <a:ext cx="10058400" cy="33196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latin typeface="Lato" panose="020F0502020204030203" pitchFamily="34" charset="0"/>
                <a:cs typeface="Lato" panose="020F0502020204030203" pitchFamily="34" charset="0"/>
              </a:rPr>
              <a:t>Non-Cognitive Predictors of Student Success:</a:t>
            </a:r>
            <a:br>
              <a:rPr lang="en-US" i="1" dirty="0">
                <a:latin typeface="Lato" panose="020F0502020204030203" pitchFamily="34" charset="0"/>
                <a:cs typeface="Lato" panose="020F0502020204030203" pitchFamily="34" charset="0"/>
              </a:rPr>
            </a:br>
            <a:r>
              <a:rPr lang="en-US" i="1" dirty="0">
                <a:latin typeface="Lato" panose="020F0502020204030203" pitchFamily="34" charset="0"/>
                <a:cs typeface="Lato" panose="020F0502020204030203" pitchFamily="34" charset="0"/>
              </a:rPr>
              <a:t>A Predictive Validity Comparison Between Domestic and International Students</a:t>
            </a:r>
          </a:p>
        </p:txBody>
      </p:sp>
    </p:spTree>
    <p:extLst>
      <p:ext uri="{BB962C8B-B14F-4D97-AF65-F5344CB8AC3E}">
        <p14:creationId xmlns:p14="http://schemas.microsoft.com/office/powerpoint/2010/main" val="3291552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1321</TotalTime>
  <Words>446</Words>
  <Application>Microsoft Macintosh PowerPoint</Application>
  <PresentationFormat>On-screen Show (4:3)</PresentationFormat>
  <Paragraphs>60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Rasa</vt:lpstr>
      <vt:lpstr>Roboto</vt:lpstr>
      <vt:lpstr>Sana</vt:lpstr>
      <vt:lpstr>Office Theme</vt:lpstr>
      <vt:lpstr>Why must we pick sides?  The new poster format is a revolution, or the new poster format is garbage!  Take the good parts of the new format, keep the useful aspects of the traditional format, add in your own ideas, and create something better.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must we pick sides?  The new poster format is a revolution, or the new poster format is garbage!  Take the good parts of the new format, keep the useful aspects of the traditional format, add in your own ideas, and create something better. </dc:title>
  <dc:creator>Microsoft Office User</dc:creator>
  <cp:lastModifiedBy>Microsoft Office User</cp:lastModifiedBy>
  <cp:revision>11</cp:revision>
  <dcterms:created xsi:type="dcterms:W3CDTF">2019-05-21T17:05:33Z</dcterms:created>
  <dcterms:modified xsi:type="dcterms:W3CDTF">2019-05-22T15:08:10Z</dcterms:modified>
</cp:coreProperties>
</file>