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58" r:id="rId5"/>
    <p:sldId id="282" r:id="rId6"/>
    <p:sldId id="283" r:id="rId7"/>
    <p:sldId id="284" r:id="rId8"/>
    <p:sldId id="285" r:id="rId9"/>
    <p:sldId id="286" r:id="rId10"/>
    <p:sldId id="287" r:id="rId11"/>
    <p:sldId id="288"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008"/>
    <p:restoredTop sz="94681"/>
  </p:normalViewPr>
  <p:slideViewPr>
    <p:cSldViewPr snapToGrid="0" snapToObjects="1" showGuides="1">
      <p:cViewPr varScale="1">
        <p:scale>
          <a:sx n="103" d="100"/>
          <a:sy n="103" d="100"/>
        </p:scale>
        <p:origin x="114" y="378"/>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1/24/2024</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1/24/2024</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1/24/2024</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1/24/2024</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1/24/2024</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1/24/2024</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1/24/2024</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1/24/2024</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1/24/2024</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1/24/2024</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1/24/2024</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1/24/2024</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3893374"/>
          </a:xfrm>
          <a:prstGeom prst="rect">
            <a:avLst/>
          </a:prstGeom>
          <a:solidFill>
            <a:schemeClr val="bg2">
              <a:lumMod val="25000"/>
            </a:schemeClr>
          </a:solidFill>
        </p:spPr>
        <p:txBody>
          <a:bodyPr wrap="none" rtlCol="0">
            <a:spAutoFit/>
          </a:bodyPr>
          <a:lstStyle/>
          <a:p>
            <a:r>
              <a:rPr lang="en-US" sz="6600" dirty="0">
                <a:solidFill>
                  <a:srgbClr val="FF6600"/>
                </a:solidFill>
              </a:rPr>
              <a:t>Exploratory Data Analysis</a:t>
            </a:r>
          </a:p>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 – Ahmed Abubekr Elageib</a:t>
            </a:r>
          </a:p>
          <a:p>
            <a:r>
              <a:rPr lang="en-US" sz="2500" dirty="0">
                <a:solidFill>
                  <a:srgbClr val="FF6600"/>
                </a:solidFill>
              </a:rPr>
              <a:t>Ahmedkata@Gmail.com</a:t>
            </a:r>
          </a:p>
          <a:p>
            <a:endParaRPr lang="en-US" sz="4000" dirty="0"/>
          </a:p>
          <a:p>
            <a:r>
              <a:rPr lang="en-US" sz="2500" dirty="0">
                <a:solidFill>
                  <a:srgbClr val="FF6600"/>
                </a:solidFill>
              </a:rPr>
              <a:t>20-Jan-2023</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0" i="0" dirty="0">
                <a:solidFill>
                  <a:srgbClr val="E3E3E3"/>
                </a:solidFill>
                <a:effectLst/>
                <a:latin typeface="Google Sans"/>
              </a:rPr>
              <a:t>Trends and Seasonality</a:t>
            </a:r>
            <a:endParaRPr lang="en-US" sz="4400" b="1" dirty="0">
              <a:solidFill>
                <a:schemeClr val="bg2">
                  <a:lumMod val="25000"/>
                </a:schemeClr>
              </a:solidFill>
              <a:latin typeface="+mj-lt"/>
            </a:endParaRPr>
          </a:p>
        </p:txBody>
      </p:sp>
      <p:sp>
        <p:nvSpPr>
          <p:cNvPr id="7" name="TextBox 6">
            <a:extLst>
              <a:ext uri="{FF2B5EF4-FFF2-40B4-BE49-F238E27FC236}">
                <a16:creationId xmlns:a16="http://schemas.microsoft.com/office/drawing/2014/main" id="{589D611C-1097-620A-C788-D712024B3C98}"/>
              </a:ext>
            </a:extLst>
          </p:cNvPr>
          <p:cNvSpPr txBox="1"/>
          <p:nvPr/>
        </p:nvSpPr>
        <p:spPr>
          <a:xfrm>
            <a:off x="0" y="4044963"/>
            <a:ext cx="12192000" cy="2893100"/>
          </a:xfrm>
          <a:prstGeom prst="rect">
            <a:avLst/>
          </a:prstGeom>
          <a:noFill/>
        </p:spPr>
        <p:txBody>
          <a:bodyPr wrap="square">
            <a:spAutoFit/>
          </a:bodyPr>
          <a:lstStyle/>
          <a:p>
            <a:r>
              <a:rPr lang="en-US" sz="1400" dirty="0"/>
              <a:t>While both Yellow Cab and Pink Cab experience seasonal fluctuations in monthly profit, Yellow Cab demonstrates a stronger overall financial performance and consistent profitability throughout the years.</a:t>
            </a:r>
          </a:p>
          <a:p>
            <a:pPr marL="285750" indent="-285750">
              <a:buFont typeface="Arial" panose="020B0604020202020204" pitchFamily="34" charset="0"/>
              <a:buChar char="•"/>
            </a:pPr>
            <a:r>
              <a:rPr lang="en-US" sz="1400" dirty="0"/>
              <a:t>Yellow Cab consistently outperforms Pink Cab in monthly profit across all three years. This indicates a wider customer base, potentially higher fares, or better cost management for Yellow Cab.</a:t>
            </a:r>
          </a:p>
          <a:p>
            <a:pPr marL="285750" indent="-285750">
              <a:buFont typeface="Arial" panose="020B0604020202020204" pitchFamily="34" charset="0"/>
              <a:buChar char="•"/>
            </a:pPr>
            <a:r>
              <a:rPr lang="en-US" sz="1400" dirty="0"/>
              <a:t>Both companies exhibit similar seasonal patterns, with peaks in profitability during summer months (June-August) and dips in winter (December-February). This aligns with expectations of higher travel demand during warmer seasons and holidays.</a:t>
            </a:r>
          </a:p>
          <a:p>
            <a:pPr marL="285750" indent="-285750">
              <a:buFont typeface="Arial" panose="020B0604020202020204" pitchFamily="34" charset="0"/>
              <a:buChar char="•"/>
            </a:pPr>
            <a:r>
              <a:rPr lang="en-US" sz="1400" dirty="0"/>
              <a:t>Yellow Cab generally exhibits a faster recovery from profit dips, suggesting better resilience to seasonal fluctuations or more effective pricing strategies during low-demand periods.</a:t>
            </a:r>
          </a:p>
          <a:p>
            <a:pPr marL="285750" indent="-285750">
              <a:buFont typeface="Arial" panose="020B0604020202020204" pitchFamily="34" charset="0"/>
              <a:buChar char="•"/>
            </a:pPr>
            <a:r>
              <a:rPr lang="en-US" sz="1400" dirty="0"/>
              <a:t>In 2018, the gap between Yellow Cab and Pink Cab's monthly profits widens significantly. This further strengthens the evidence of Yellow Cab's growing financial lead.</a:t>
            </a:r>
          </a:p>
          <a:p>
            <a:r>
              <a:rPr lang="en-US" sz="1400" dirty="0"/>
              <a:t>Overall, considering the consistent lead in monthly and yearly profits, wider customer reach, and faster recovery during low seasons, Yellow Cab appears to be the more profitable company with a stronger financial position. However, it's important to acknowledge that these graphs only represent a limited timeframe and don't account for other factors that could influence investment decisions.</a:t>
            </a:r>
          </a:p>
        </p:txBody>
      </p:sp>
      <p:pic>
        <p:nvPicPr>
          <p:cNvPr id="9" name="Picture 8">
            <a:extLst>
              <a:ext uri="{FF2B5EF4-FFF2-40B4-BE49-F238E27FC236}">
                <a16:creationId xmlns:a16="http://schemas.microsoft.com/office/drawing/2014/main" id="{AB7ED00E-B880-86C6-FC57-5C1567F17804}"/>
              </a:ext>
            </a:extLst>
          </p:cNvPr>
          <p:cNvPicPr>
            <a:picLocks noChangeAspect="1"/>
          </p:cNvPicPr>
          <p:nvPr/>
        </p:nvPicPr>
        <p:blipFill>
          <a:blip r:embed="rId2"/>
          <a:stretch>
            <a:fillRect/>
          </a:stretch>
        </p:blipFill>
        <p:spPr>
          <a:xfrm>
            <a:off x="0" y="1391019"/>
            <a:ext cx="3337793" cy="2678476"/>
          </a:xfrm>
          <a:prstGeom prst="rect">
            <a:avLst/>
          </a:prstGeom>
        </p:spPr>
      </p:pic>
      <p:pic>
        <p:nvPicPr>
          <p:cNvPr id="11" name="Picture 10">
            <a:extLst>
              <a:ext uri="{FF2B5EF4-FFF2-40B4-BE49-F238E27FC236}">
                <a16:creationId xmlns:a16="http://schemas.microsoft.com/office/drawing/2014/main" id="{673C3446-C461-A70C-999C-DCF642AAC5A4}"/>
              </a:ext>
            </a:extLst>
          </p:cNvPr>
          <p:cNvPicPr>
            <a:picLocks noChangeAspect="1"/>
          </p:cNvPicPr>
          <p:nvPr/>
        </p:nvPicPr>
        <p:blipFill>
          <a:blip r:embed="rId3"/>
          <a:stretch>
            <a:fillRect/>
          </a:stretch>
        </p:blipFill>
        <p:spPr>
          <a:xfrm>
            <a:off x="4342568" y="1401232"/>
            <a:ext cx="3337793" cy="2636625"/>
          </a:xfrm>
          <a:prstGeom prst="rect">
            <a:avLst/>
          </a:prstGeom>
        </p:spPr>
      </p:pic>
      <p:pic>
        <p:nvPicPr>
          <p:cNvPr id="13" name="Picture 12">
            <a:extLst>
              <a:ext uri="{FF2B5EF4-FFF2-40B4-BE49-F238E27FC236}">
                <a16:creationId xmlns:a16="http://schemas.microsoft.com/office/drawing/2014/main" id="{6205D8D3-F46C-86A6-627F-5F3695EC984A}"/>
              </a:ext>
            </a:extLst>
          </p:cNvPr>
          <p:cNvPicPr>
            <a:picLocks noChangeAspect="1"/>
          </p:cNvPicPr>
          <p:nvPr/>
        </p:nvPicPr>
        <p:blipFill>
          <a:blip r:embed="rId4"/>
          <a:stretch>
            <a:fillRect/>
          </a:stretch>
        </p:blipFill>
        <p:spPr>
          <a:xfrm>
            <a:off x="8854207" y="1401232"/>
            <a:ext cx="3337793" cy="2678476"/>
          </a:xfrm>
          <a:prstGeom prst="rect">
            <a:avLst/>
          </a:prstGeom>
        </p:spPr>
      </p:pic>
    </p:spTree>
    <p:extLst>
      <p:ext uri="{BB962C8B-B14F-4D97-AF65-F5344CB8AC3E}">
        <p14:creationId xmlns:p14="http://schemas.microsoft.com/office/powerpoint/2010/main" val="2404634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0" i="0" dirty="0">
                <a:solidFill>
                  <a:srgbClr val="E3E3E3"/>
                </a:solidFill>
                <a:effectLst/>
                <a:latin typeface="Google Sans"/>
              </a:rPr>
              <a:t>Investment Recommendation and Conclusion</a:t>
            </a:r>
            <a:endParaRPr lang="en-US" sz="4400" b="1" dirty="0">
              <a:solidFill>
                <a:schemeClr val="bg2">
                  <a:lumMod val="25000"/>
                </a:schemeClr>
              </a:solidFill>
              <a:latin typeface="+mj-lt"/>
            </a:endParaRPr>
          </a:p>
        </p:txBody>
      </p:sp>
      <p:sp>
        <p:nvSpPr>
          <p:cNvPr id="4" name="TextBox 3">
            <a:extLst>
              <a:ext uri="{FF2B5EF4-FFF2-40B4-BE49-F238E27FC236}">
                <a16:creationId xmlns:a16="http://schemas.microsoft.com/office/drawing/2014/main" id="{D6AB0037-20AE-FB05-1858-47CE8128D9E1}"/>
              </a:ext>
            </a:extLst>
          </p:cNvPr>
          <p:cNvSpPr txBox="1"/>
          <p:nvPr/>
        </p:nvSpPr>
        <p:spPr>
          <a:xfrm>
            <a:off x="0" y="1382843"/>
            <a:ext cx="12192000" cy="4832092"/>
          </a:xfrm>
          <a:prstGeom prst="rect">
            <a:avLst/>
          </a:prstGeom>
          <a:noFill/>
        </p:spPr>
        <p:txBody>
          <a:bodyPr wrap="square">
            <a:spAutoFit/>
          </a:bodyPr>
          <a:lstStyle/>
          <a:p>
            <a:pPr algn="l"/>
            <a:r>
              <a:rPr lang="en-US" sz="1400" dirty="0"/>
              <a:t>Based on the comprehensive analysis of various data visualizations, including price comparisons, demand distribution, profit trends, user demographics, and income brackets, I recommend investing in Yellow Cab. Here's a summary of the key findings supporting this recommendation:</a:t>
            </a:r>
          </a:p>
          <a:p>
            <a:pPr algn="l"/>
            <a:endParaRPr lang="en-US" sz="1400" dirty="0"/>
          </a:p>
          <a:p>
            <a:pPr algn="l"/>
            <a:r>
              <a:rPr lang="en-US" sz="1400" b="1" dirty="0"/>
              <a:t>Financial Performance:</a:t>
            </a:r>
          </a:p>
          <a:p>
            <a:pPr algn="l">
              <a:buFont typeface="Arial" panose="020B0604020202020204" pitchFamily="34" charset="0"/>
              <a:buChar char="•"/>
            </a:pPr>
            <a:r>
              <a:rPr lang="en-US" sz="1400" dirty="0"/>
              <a:t>Consistently higher profits: Yellow Cab demonstrates a clear lead in both yearly and monthly profitability throughout the period analyzed.</a:t>
            </a:r>
          </a:p>
          <a:p>
            <a:pPr algn="l">
              <a:buFont typeface="Arial" panose="020B0604020202020204" pitchFamily="34" charset="0"/>
              <a:buChar char="•"/>
            </a:pPr>
            <a:r>
              <a:rPr lang="en-US" sz="1400" dirty="0"/>
              <a:t>Wider profit margin: Their pricing strategy and potentially better cost management lead to higher profit per kilometer traveled compared to Pink Cab.</a:t>
            </a:r>
          </a:p>
          <a:p>
            <a:pPr algn="l">
              <a:buFont typeface="Arial" panose="020B0604020202020204" pitchFamily="34" charset="0"/>
              <a:buChar char="•"/>
            </a:pPr>
            <a:r>
              <a:rPr lang="en-US" sz="1400" dirty="0"/>
              <a:t>Resilient to fluctuations: Yellow Cab exhibits faster recovery from seasonal dips and appears less susceptible to external factors impacting profitability.</a:t>
            </a:r>
          </a:p>
          <a:p>
            <a:pPr algn="l">
              <a:buFont typeface="Arial" panose="020B0604020202020204" pitchFamily="34" charset="0"/>
              <a:buChar char="•"/>
            </a:pPr>
            <a:endParaRPr lang="en-US" sz="1400" dirty="0"/>
          </a:p>
          <a:p>
            <a:pPr algn="l"/>
            <a:r>
              <a:rPr lang="en-US" sz="1400" b="1" dirty="0"/>
              <a:t>Market Reach and Customer Base:</a:t>
            </a:r>
          </a:p>
          <a:p>
            <a:pPr algn="l">
              <a:buFont typeface="Arial" panose="020B0604020202020204" pitchFamily="34" charset="0"/>
              <a:buChar char="•"/>
            </a:pPr>
            <a:r>
              <a:rPr lang="en-US" sz="1400" dirty="0"/>
              <a:t>Dominant presence: Yellow Cab enjoys a wider reach in major cities and a larger overall customer base compared to Pink Cab.</a:t>
            </a:r>
          </a:p>
          <a:p>
            <a:pPr algn="l">
              <a:buFont typeface="Arial" panose="020B0604020202020204" pitchFamily="34" charset="0"/>
              <a:buChar char="•"/>
            </a:pPr>
            <a:r>
              <a:rPr lang="en-US" sz="1400" dirty="0"/>
              <a:t>Attracts diverse demographics: They cater to a broader range of users across different age groups and income levels, offering wider market appeal.</a:t>
            </a:r>
          </a:p>
          <a:p>
            <a:pPr algn="l">
              <a:buFont typeface="Arial" panose="020B0604020202020204" pitchFamily="34" charset="0"/>
              <a:buChar char="•"/>
            </a:pPr>
            <a:r>
              <a:rPr lang="en-US" sz="1400" dirty="0"/>
              <a:t>Potential for niche markets: While Yellow Cab caters to a wider audience, Pink Cab's success in specific cities suggests potential for niche market dominance.</a:t>
            </a:r>
          </a:p>
          <a:p>
            <a:pPr algn="l">
              <a:buFont typeface="Arial" panose="020B0604020202020204" pitchFamily="34" charset="0"/>
              <a:buChar char="•"/>
            </a:pPr>
            <a:endParaRPr lang="en-US" sz="1400" dirty="0"/>
          </a:p>
          <a:p>
            <a:pPr algn="l"/>
            <a:r>
              <a:rPr lang="en-US" sz="1400" b="1" dirty="0"/>
              <a:t>Competitive Advantages:</a:t>
            </a:r>
          </a:p>
          <a:p>
            <a:pPr algn="l">
              <a:buFont typeface="Arial" panose="020B0604020202020204" pitchFamily="34" charset="0"/>
              <a:buChar char="•"/>
            </a:pPr>
            <a:r>
              <a:rPr lang="en-US" sz="1400" dirty="0"/>
              <a:t>Established brand recognition: Yellow Cab's longer history and wider presence contribute to stronger brand awareness and potentially attract more customers.</a:t>
            </a:r>
          </a:p>
          <a:p>
            <a:pPr algn="l">
              <a:buFont typeface="Arial" panose="020B0604020202020204" pitchFamily="34" charset="0"/>
              <a:buChar char="•"/>
            </a:pPr>
            <a:r>
              <a:rPr lang="en-US" sz="1400" dirty="0"/>
              <a:t>Adaptability to seasonality: Their pricing strategies seem effective in adjusting to seasonal demand fluctuations, leading to faster profit recovery during low seasons.</a:t>
            </a:r>
          </a:p>
          <a:p>
            <a:pPr algn="l">
              <a:buFont typeface="Arial" panose="020B0604020202020204" pitchFamily="34" charset="0"/>
              <a:buChar char="•"/>
            </a:pPr>
            <a:r>
              <a:rPr lang="en-US" sz="1400" dirty="0"/>
              <a:t>Potential for further growth: Yellow Cab's consistent financial lead and wider market reach position them well for future expansion and continued profitability.</a:t>
            </a:r>
          </a:p>
          <a:p>
            <a:pPr algn="l">
              <a:buFont typeface="Arial" panose="020B0604020202020204" pitchFamily="34" charset="0"/>
              <a:buChar char="•"/>
            </a:pPr>
            <a:endParaRPr lang="en-US" sz="1400" dirty="0"/>
          </a:p>
          <a:p>
            <a:pPr algn="l"/>
            <a:r>
              <a:rPr lang="en-US" sz="1400" dirty="0"/>
              <a:t>While both companies have their strengths and weaknesses, Yellow Cab's overall financial performance, broader market reach, diverse customer base, and established brand suggest a stronger potential for future growth and higher returns on investment. However, it's essential to remember that this recommendation is based on the data analyzed and may not account for unforeseen circumstances or future market changes. Conducting further due diligence and considering factors like industry trends, operational efficiency, and brand reputation is crucial before making any final investment decisions.</a:t>
            </a:r>
          </a:p>
        </p:txBody>
      </p:sp>
    </p:spTree>
    <p:extLst>
      <p:ext uri="{BB962C8B-B14F-4D97-AF65-F5344CB8AC3E}">
        <p14:creationId xmlns:p14="http://schemas.microsoft.com/office/powerpoint/2010/main" val="1905935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marL="0" indent="0">
              <a:buNone/>
            </a:pPr>
            <a:r>
              <a:rPr lang="en-US" sz="1800" dirty="0"/>
              <a:t>Case:</a:t>
            </a:r>
          </a:p>
          <a:p>
            <a:r>
              <a:rPr lang="en-US" sz="1800" dirty="0"/>
              <a:t>XYZ is a private equity firm in US. Due to remarkable growth in the Cab Industry in last few years and multiple key players in the market, it is planning for an investment in Cab industry. </a:t>
            </a:r>
          </a:p>
          <a:p>
            <a:pPr marL="0" indent="0">
              <a:buNone/>
            </a:pPr>
            <a:r>
              <a:rPr lang="en-US" sz="1800" dirty="0"/>
              <a:t>Objective : </a:t>
            </a:r>
          </a:p>
          <a:p>
            <a:r>
              <a:rPr lang="en-US" sz="1800" dirty="0"/>
              <a:t>Provide actionable insights to help XYZ firm in identifying the right company for making investment.</a:t>
            </a:r>
          </a:p>
          <a:p>
            <a:endParaRPr lang="en-US" sz="1800" dirty="0"/>
          </a:p>
          <a:p>
            <a:pPr marL="0" indent="0">
              <a:buNone/>
            </a:pPr>
            <a:r>
              <a:rPr lang="en-US" sz="1800" dirty="0"/>
              <a:t>The analysis has been divided into several parts: </a:t>
            </a:r>
          </a:p>
          <a:p>
            <a:r>
              <a:rPr lang="en-US" sz="1800" dirty="0"/>
              <a:t>Data Exploration</a:t>
            </a:r>
          </a:p>
          <a:p>
            <a:r>
              <a:rPr lang="en-US" sz="1800" dirty="0"/>
              <a:t>Price and Profit</a:t>
            </a:r>
          </a:p>
          <a:p>
            <a:r>
              <a:rPr lang="en-US" sz="1800" dirty="0"/>
              <a:t>Demand and Distribution</a:t>
            </a:r>
          </a:p>
          <a:p>
            <a:r>
              <a:rPr lang="en-US" sz="1800" dirty="0"/>
              <a:t>Trends and Seasonality</a:t>
            </a:r>
          </a:p>
          <a:p>
            <a:r>
              <a:rPr lang="en-US" sz="1800" dirty="0"/>
              <a:t>Investment Recommendation and Conclusion</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788543" y="1363607"/>
            <a:ext cx="7092470" cy="6186309"/>
          </a:xfrm>
          <a:prstGeom prst="rect">
            <a:avLst/>
          </a:prstGeom>
          <a:noFill/>
        </p:spPr>
        <p:txBody>
          <a:bodyPr wrap="square" rtlCol="0">
            <a:spAutoFit/>
          </a:bodyPr>
          <a:lstStyle/>
          <a:p>
            <a:r>
              <a:rPr lang="en-US" b="1" dirty="0"/>
              <a:t>Data information:</a:t>
            </a:r>
          </a:p>
          <a:p>
            <a:pPr marL="285750" indent="-285750">
              <a:buFont typeface="Arial" panose="020B0604020202020204" pitchFamily="34" charset="0"/>
              <a:buChar char="•"/>
            </a:pPr>
            <a:r>
              <a:rPr lang="en-US" dirty="0"/>
              <a:t>Features: 24, including 9 derived features.</a:t>
            </a:r>
          </a:p>
          <a:p>
            <a:pPr marL="285750" indent="-285750">
              <a:buFont typeface="Arial" panose="020B0604020202020204" pitchFamily="34" charset="0"/>
              <a:buChar char="•"/>
            </a:pPr>
            <a:r>
              <a:rPr lang="en-US" dirty="0"/>
              <a:t>Timeframe: December 31, 2016, to December 31, 2018.</a:t>
            </a:r>
          </a:p>
          <a:p>
            <a:pPr marL="285750" indent="-285750">
              <a:buFont typeface="Arial" panose="020B0604020202020204" pitchFamily="34" charset="0"/>
              <a:buChar char="•"/>
            </a:pPr>
            <a:r>
              <a:rPr lang="en-US" dirty="0"/>
              <a:t>Data points: 355,032.</a:t>
            </a:r>
          </a:p>
          <a:p>
            <a:r>
              <a:rPr lang="en-US" b="1" dirty="0"/>
              <a:t>Assumptions:</a:t>
            </a:r>
          </a:p>
          <a:p>
            <a:pPr marL="285750" indent="-285750">
              <a:buFont typeface="Arial" panose="020B0604020202020204" pitchFamily="34" charset="0"/>
              <a:buChar char="•"/>
            </a:pPr>
            <a:r>
              <a:rPr lang="en-US" dirty="0"/>
              <a:t>Outliers are present in the price charged feature, but due to the unavailability of trip duration details, they are not being treated as outliers.</a:t>
            </a:r>
          </a:p>
          <a:p>
            <a:pPr marL="285750" indent="-285750">
              <a:buFont typeface="Arial" panose="020B0604020202020204" pitchFamily="34" charset="0"/>
              <a:buChar char="•"/>
            </a:pPr>
            <a:r>
              <a:rPr lang="en-US" dirty="0"/>
              <a:t>The profit of rides is calculated by keeping other factors constant and using only the price charged and cost of trip features.</a:t>
            </a:r>
          </a:p>
          <a:p>
            <a:pPr marL="285750" indent="-285750">
              <a:buFont typeface="Arial" panose="020B0604020202020204" pitchFamily="34" charset="0"/>
              <a:buChar char="•"/>
            </a:pPr>
            <a:r>
              <a:rPr lang="en-US" dirty="0"/>
              <a:t>The users feature of the city dataset is treated as the number of cab users in the city. It is assumed that this can also include other cab users, such as yellow and pink cabs.</a:t>
            </a:r>
          </a:p>
          <a:p>
            <a:r>
              <a:rPr lang="en-US" b="1" dirty="0"/>
              <a:t>Initial hypothesis questions:</a:t>
            </a:r>
          </a:p>
          <a:p>
            <a:pPr marL="285750" indent="-285750">
              <a:buFont typeface="Arial" panose="020B0604020202020204" pitchFamily="34" charset="0"/>
              <a:buChar char="•"/>
            </a:pPr>
            <a:r>
              <a:rPr lang="en-US" dirty="0"/>
              <a:t>Is there any seasonality in number of customers using the cab service?</a:t>
            </a:r>
          </a:p>
          <a:p>
            <a:pPr marL="285750" indent="-285750">
              <a:buFont typeface="Arial" panose="020B0604020202020204" pitchFamily="34" charset="0"/>
              <a:buChar char="•"/>
            </a:pPr>
            <a:r>
              <a:rPr lang="en-US" dirty="0"/>
              <a:t>Is there a sales difference between companies?</a:t>
            </a:r>
          </a:p>
          <a:p>
            <a:pPr marL="285750" indent="-285750">
              <a:buFont typeface="Arial" panose="020B0604020202020204" pitchFamily="34" charset="0"/>
              <a:buChar char="•"/>
            </a:pPr>
            <a:r>
              <a:rPr lang="en-US" dirty="0"/>
              <a:t>Is there a difference in sales between the cities?</a:t>
            </a:r>
          </a:p>
          <a:p>
            <a:pPr marL="285750" indent="-285750">
              <a:buFont typeface="Arial" panose="020B0604020202020204" pitchFamily="34" charset="0"/>
              <a:buChar char="•"/>
            </a:pPr>
            <a:r>
              <a:rPr lang="en-US" dirty="0"/>
              <a:t>Is there a difference in sales between the years?</a:t>
            </a:r>
          </a:p>
          <a:p>
            <a:pPr marL="285750" indent="-285750">
              <a:buFont typeface="Arial" panose="020B0604020202020204" pitchFamily="34" charset="0"/>
              <a:buChar char="•"/>
            </a:pPr>
            <a:r>
              <a:rPr lang="en-US" dirty="0"/>
              <a:t>Is there a certain age group that uses the cab service more than others?</a:t>
            </a:r>
          </a:p>
          <a:p>
            <a:br>
              <a:rPr lang="en-US" dirty="0"/>
            </a:br>
            <a:endParaRPr lang="en-US" dirty="0"/>
          </a:p>
        </p:txBody>
      </p:sp>
      <p:grpSp>
        <p:nvGrpSpPr>
          <p:cNvPr id="13" name="Group 12">
            <a:extLst>
              <a:ext uri="{FF2B5EF4-FFF2-40B4-BE49-F238E27FC236}">
                <a16:creationId xmlns:a16="http://schemas.microsoft.com/office/drawing/2014/main" id="{C0570A45-712A-FC4A-9402-2A4A4E723192}"/>
              </a:ext>
            </a:extLst>
          </p:cNvPr>
          <p:cNvGrpSpPr/>
          <p:nvPr/>
        </p:nvGrpSpPr>
        <p:grpSpPr>
          <a:xfrm>
            <a:off x="7077643" y="1405506"/>
            <a:ext cx="4831612" cy="1246863"/>
            <a:chOff x="1702411" y="4026102"/>
            <a:chExt cx="5168575" cy="1602250"/>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id="{CE17AD06-A64A-D646-AFEE-C6362DD5F738}"/>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0" i="0" dirty="0">
                <a:solidFill>
                  <a:srgbClr val="E3E3E3"/>
                </a:solidFill>
                <a:effectLst/>
                <a:latin typeface="Google Sans"/>
              </a:rPr>
              <a:t>Price and Profit</a:t>
            </a:r>
            <a:endParaRPr lang="en-US" sz="4400" b="1" dirty="0">
              <a:solidFill>
                <a:schemeClr val="bg2">
                  <a:lumMod val="25000"/>
                </a:schemeClr>
              </a:solidFill>
              <a:latin typeface="+mj-lt"/>
            </a:endParaRPr>
          </a:p>
        </p:txBody>
      </p:sp>
      <p:pic>
        <p:nvPicPr>
          <p:cNvPr id="7" name="Picture 6">
            <a:extLst>
              <a:ext uri="{FF2B5EF4-FFF2-40B4-BE49-F238E27FC236}">
                <a16:creationId xmlns:a16="http://schemas.microsoft.com/office/drawing/2014/main" id="{AD2B7797-E0C8-2C82-99EF-30193DD3A114}"/>
              </a:ext>
            </a:extLst>
          </p:cNvPr>
          <p:cNvPicPr>
            <a:picLocks noChangeAspect="1"/>
          </p:cNvPicPr>
          <p:nvPr/>
        </p:nvPicPr>
        <p:blipFill>
          <a:blip r:embed="rId2"/>
          <a:stretch>
            <a:fillRect/>
          </a:stretch>
        </p:blipFill>
        <p:spPr>
          <a:xfrm>
            <a:off x="0" y="1980519"/>
            <a:ext cx="5581650" cy="4333875"/>
          </a:xfrm>
          <a:prstGeom prst="rect">
            <a:avLst/>
          </a:prstGeom>
        </p:spPr>
      </p:pic>
      <p:sp>
        <p:nvSpPr>
          <p:cNvPr id="9" name="TextBox 8">
            <a:extLst>
              <a:ext uri="{FF2B5EF4-FFF2-40B4-BE49-F238E27FC236}">
                <a16:creationId xmlns:a16="http://schemas.microsoft.com/office/drawing/2014/main" id="{47C2B409-C381-F045-8349-2CE3D0ED8999}"/>
              </a:ext>
            </a:extLst>
          </p:cNvPr>
          <p:cNvSpPr txBox="1"/>
          <p:nvPr/>
        </p:nvSpPr>
        <p:spPr>
          <a:xfrm>
            <a:off x="687355" y="2303684"/>
            <a:ext cx="4819650" cy="646331"/>
          </a:xfrm>
          <a:prstGeom prst="rect">
            <a:avLst/>
          </a:prstGeom>
          <a:noFill/>
        </p:spPr>
        <p:txBody>
          <a:bodyPr wrap="square" rtlCol="0">
            <a:spAutoFit/>
          </a:bodyPr>
          <a:lstStyle/>
          <a:p>
            <a:r>
              <a:rPr lang="en-US" dirty="0">
                <a:solidFill>
                  <a:schemeClr val="accent1"/>
                </a:solidFill>
              </a:rPr>
              <a:t>Yellow Cab</a:t>
            </a:r>
          </a:p>
          <a:p>
            <a:r>
              <a:rPr lang="en-US" dirty="0">
                <a:solidFill>
                  <a:schemeClr val="accent2">
                    <a:lumMod val="75000"/>
                  </a:schemeClr>
                </a:solidFill>
              </a:rPr>
              <a:t>Pink Cab</a:t>
            </a:r>
          </a:p>
        </p:txBody>
      </p:sp>
      <p:sp>
        <p:nvSpPr>
          <p:cNvPr id="21" name="TextBox 20">
            <a:extLst>
              <a:ext uri="{FF2B5EF4-FFF2-40B4-BE49-F238E27FC236}">
                <a16:creationId xmlns:a16="http://schemas.microsoft.com/office/drawing/2014/main" id="{69B816D2-04A1-B5A1-B89E-167CAC0C6FD6}"/>
              </a:ext>
            </a:extLst>
          </p:cNvPr>
          <p:cNvSpPr txBox="1"/>
          <p:nvPr/>
        </p:nvSpPr>
        <p:spPr>
          <a:xfrm>
            <a:off x="5581650" y="1391019"/>
            <a:ext cx="6228184" cy="5078313"/>
          </a:xfrm>
          <a:prstGeom prst="rect">
            <a:avLst/>
          </a:prstGeom>
          <a:noFill/>
        </p:spPr>
        <p:txBody>
          <a:bodyPr wrap="square">
            <a:spAutoFit/>
          </a:bodyPr>
          <a:lstStyle/>
          <a:p>
            <a:r>
              <a:rPr lang="en-US" dirty="0"/>
              <a:t>This scatter plot shows the relationship between the price charged and the distance traveled for both Yellow Cab and Pink Cab. Here are some key observations:</a:t>
            </a:r>
          </a:p>
          <a:p>
            <a:endParaRPr lang="en-US" dirty="0"/>
          </a:p>
          <a:p>
            <a:pPr marL="285750" indent="-285750">
              <a:buFont typeface="Arial" panose="020B0604020202020204" pitchFamily="34" charset="0"/>
              <a:buChar char="•"/>
            </a:pPr>
            <a:r>
              <a:rPr lang="en-US" dirty="0"/>
              <a:t>The price generally increases with the distance traveled for both companies. This is expected, as longer trips typically incur higher costs for drivers.</a:t>
            </a:r>
          </a:p>
          <a:p>
            <a:pPr marL="285750" indent="-285750">
              <a:buFont typeface="Arial" panose="020B0604020202020204" pitchFamily="34" charset="0"/>
              <a:buChar char="•"/>
            </a:pPr>
            <a:r>
              <a:rPr lang="en-US" dirty="0"/>
              <a:t>Yellow Cab charges more per kilometer traveled compared to Pink Cab. This suggests that Yellow Cab may have a different pricing strategy or target a different customer segment than Pink Cab.</a:t>
            </a:r>
          </a:p>
          <a:p>
            <a:pPr marL="285750" indent="-285750">
              <a:buFont typeface="Arial" panose="020B0604020202020204" pitchFamily="34" charset="0"/>
              <a:buChar char="•"/>
            </a:pPr>
            <a:r>
              <a:rPr lang="en-US" dirty="0"/>
              <a:t>There is a wider range of prices for Yellow Cab compared to Pink Cab. This could be due to factors such as different car types, routes, or demand fluctuations.</a:t>
            </a:r>
          </a:p>
          <a:p>
            <a:r>
              <a:rPr lang="en-US" dirty="0"/>
              <a:t>Overall, this graph suggests that Yellow Cab charges higher prices than Pink Cab, but also covers a wider range of distances and potentially caters to customers willing to pay more for the service</a:t>
            </a:r>
          </a:p>
        </p:txBody>
      </p:sp>
    </p:spTree>
    <p:extLst>
      <p:ext uri="{BB962C8B-B14F-4D97-AF65-F5344CB8AC3E}">
        <p14:creationId xmlns:p14="http://schemas.microsoft.com/office/powerpoint/2010/main" val="384811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0" i="0" dirty="0">
                <a:solidFill>
                  <a:srgbClr val="E3E3E3"/>
                </a:solidFill>
                <a:effectLst/>
                <a:latin typeface="Google Sans"/>
              </a:rPr>
              <a:t>Price and Profit</a:t>
            </a:r>
            <a:endParaRPr lang="en-US" sz="4400" b="1" dirty="0">
              <a:solidFill>
                <a:schemeClr val="bg2">
                  <a:lumMod val="25000"/>
                </a:schemeClr>
              </a:solidFill>
              <a:latin typeface="+mj-lt"/>
            </a:endParaRPr>
          </a:p>
        </p:txBody>
      </p:sp>
      <p:sp>
        <p:nvSpPr>
          <p:cNvPr id="21" name="TextBox 20">
            <a:extLst>
              <a:ext uri="{FF2B5EF4-FFF2-40B4-BE49-F238E27FC236}">
                <a16:creationId xmlns:a16="http://schemas.microsoft.com/office/drawing/2014/main" id="{69B816D2-04A1-B5A1-B89E-167CAC0C6FD6}"/>
              </a:ext>
            </a:extLst>
          </p:cNvPr>
          <p:cNvSpPr txBox="1"/>
          <p:nvPr/>
        </p:nvSpPr>
        <p:spPr>
          <a:xfrm>
            <a:off x="4335840" y="1671195"/>
            <a:ext cx="7856160" cy="5078313"/>
          </a:xfrm>
          <a:prstGeom prst="rect">
            <a:avLst/>
          </a:prstGeom>
          <a:noFill/>
        </p:spPr>
        <p:txBody>
          <a:bodyPr wrap="square">
            <a:spAutoFit/>
          </a:bodyPr>
          <a:lstStyle/>
          <a:p>
            <a:pPr marL="285750" indent="-285750">
              <a:buFont typeface="Arial" panose="020B0604020202020204" pitchFamily="34" charset="0"/>
              <a:buChar char="•"/>
            </a:pPr>
            <a:r>
              <a:rPr lang="en-US" dirty="0"/>
              <a:t>Yellow Cab has a higher average price per transaction compared to Pink Cab. This confirms the findings from the previous slide that Yellow Cab generally charges more.</a:t>
            </a:r>
          </a:p>
          <a:p>
            <a:pPr marL="285750" indent="-285750">
              <a:buFont typeface="Arial" panose="020B0604020202020204" pitchFamily="34" charset="0"/>
              <a:buChar char="•"/>
            </a:pPr>
            <a:r>
              <a:rPr lang="en-US" dirty="0"/>
              <a:t>The difference in average price is around $30 USD, which is significant and could contribute to Yellow Cab's higher overall profits.</a:t>
            </a:r>
          </a:p>
          <a:p>
            <a:pPr marL="285750" indent="-285750">
              <a:buFont typeface="Arial" panose="020B0604020202020204" pitchFamily="34" charset="0"/>
              <a:buChar char="•"/>
            </a:pPr>
            <a:r>
              <a:rPr lang="en-US" dirty="0"/>
              <a:t>Both companies generally make more profit per kilometer as the distance traveled increases. This is likely because longer trips incur fewer fixed costs (e.g., driver pickup) and can be priced at a premium.</a:t>
            </a:r>
          </a:p>
          <a:p>
            <a:pPr marL="285750" indent="-285750">
              <a:buFont typeface="Arial" panose="020B0604020202020204" pitchFamily="34" charset="0"/>
              <a:buChar char="•"/>
            </a:pPr>
            <a:r>
              <a:rPr lang="en-US" dirty="0"/>
              <a:t>Yellow Cab consistently makes more profit per kilometer compared to Pink Cab. This suggests that Yellow Cab is more efficient at managing costs or has a more profitable pricing strategy, even after accounting for the higher fares they charge.</a:t>
            </a:r>
          </a:p>
          <a:p>
            <a:pPr marL="285750" indent="-285750">
              <a:buFont typeface="Arial" panose="020B0604020202020204" pitchFamily="34" charset="0"/>
              <a:buChar char="•"/>
            </a:pPr>
            <a:r>
              <a:rPr lang="en-US" dirty="0"/>
              <a:t>There is a wider spread of profit per kilometer for Yellow Cab compared to Pink Cab. This could indicate that Yellow Cab has a more variable cost structure or caters to a wider range of customers with different profit margins.</a:t>
            </a:r>
          </a:p>
          <a:p>
            <a:r>
              <a:rPr lang="en-US" dirty="0"/>
              <a:t>Overall, these graphs highlight Yellow Cab's advantage in terms of profit per kilometer traveled, which contributes to their overall higher profitability compared to Pink Cab.</a:t>
            </a:r>
          </a:p>
        </p:txBody>
      </p:sp>
      <p:pic>
        <p:nvPicPr>
          <p:cNvPr id="4" name="Picture 3">
            <a:extLst>
              <a:ext uri="{FF2B5EF4-FFF2-40B4-BE49-F238E27FC236}">
                <a16:creationId xmlns:a16="http://schemas.microsoft.com/office/drawing/2014/main" id="{D245F7B2-BC04-337D-2BF1-F754F4A3D481}"/>
              </a:ext>
            </a:extLst>
          </p:cNvPr>
          <p:cNvPicPr>
            <a:picLocks noChangeAspect="1"/>
          </p:cNvPicPr>
          <p:nvPr/>
        </p:nvPicPr>
        <p:blipFill>
          <a:blip r:embed="rId2"/>
          <a:stretch>
            <a:fillRect/>
          </a:stretch>
        </p:blipFill>
        <p:spPr>
          <a:xfrm>
            <a:off x="762000" y="1391019"/>
            <a:ext cx="3573840" cy="2847806"/>
          </a:xfrm>
          <a:prstGeom prst="rect">
            <a:avLst/>
          </a:prstGeom>
        </p:spPr>
      </p:pic>
      <p:pic>
        <p:nvPicPr>
          <p:cNvPr id="6" name="Picture 5">
            <a:extLst>
              <a:ext uri="{FF2B5EF4-FFF2-40B4-BE49-F238E27FC236}">
                <a16:creationId xmlns:a16="http://schemas.microsoft.com/office/drawing/2014/main" id="{1C08ACC9-741B-93C5-181D-E32CB9D72C25}"/>
              </a:ext>
            </a:extLst>
          </p:cNvPr>
          <p:cNvPicPr>
            <a:picLocks noChangeAspect="1"/>
          </p:cNvPicPr>
          <p:nvPr/>
        </p:nvPicPr>
        <p:blipFill>
          <a:blip r:embed="rId3"/>
          <a:stretch>
            <a:fillRect/>
          </a:stretch>
        </p:blipFill>
        <p:spPr>
          <a:xfrm>
            <a:off x="762000" y="4058438"/>
            <a:ext cx="3573840" cy="2723781"/>
          </a:xfrm>
          <a:prstGeom prst="rect">
            <a:avLst/>
          </a:prstGeom>
        </p:spPr>
      </p:pic>
    </p:spTree>
    <p:extLst>
      <p:ext uri="{BB962C8B-B14F-4D97-AF65-F5344CB8AC3E}">
        <p14:creationId xmlns:p14="http://schemas.microsoft.com/office/powerpoint/2010/main" val="2960169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0" i="0" dirty="0">
                <a:solidFill>
                  <a:srgbClr val="E3E3E3"/>
                </a:solidFill>
                <a:effectLst/>
                <a:latin typeface="Google Sans"/>
              </a:rPr>
              <a:t>Demand and Distribution</a:t>
            </a:r>
            <a:endParaRPr lang="en-US" sz="4400" b="1" dirty="0">
              <a:solidFill>
                <a:schemeClr val="bg2">
                  <a:lumMod val="25000"/>
                </a:schemeClr>
              </a:solidFill>
              <a:latin typeface="+mj-lt"/>
            </a:endParaRPr>
          </a:p>
        </p:txBody>
      </p:sp>
      <p:sp>
        <p:nvSpPr>
          <p:cNvPr id="10" name="TextBox 9">
            <a:extLst>
              <a:ext uri="{FF2B5EF4-FFF2-40B4-BE49-F238E27FC236}">
                <a16:creationId xmlns:a16="http://schemas.microsoft.com/office/drawing/2014/main" id="{E84761E1-3C2E-7C61-F15A-AD35D9F135A6}"/>
              </a:ext>
            </a:extLst>
          </p:cNvPr>
          <p:cNvSpPr txBox="1"/>
          <p:nvPr/>
        </p:nvSpPr>
        <p:spPr>
          <a:xfrm>
            <a:off x="-1" y="1479591"/>
            <a:ext cx="6671389" cy="5262979"/>
          </a:xfrm>
          <a:prstGeom prst="rect">
            <a:avLst/>
          </a:prstGeom>
          <a:noFill/>
        </p:spPr>
        <p:txBody>
          <a:bodyPr wrap="square">
            <a:spAutoFit/>
          </a:bodyPr>
          <a:lstStyle/>
          <a:p>
            <a:r>
              <a:rPr lang="en-US" sz="1600" dirty="0"/>
              <a:t>This bar chart compares the normalized ratio of cab service users to the total population for each city. Here are the key observations:</a:t>
            </a:r>
          </a:p>
          <a:p>
            <a:endParaRPr lang="en-US" sz="1600" dirty="0"/>
          </a:p>
          <a:p>
            <a:pPr marL="285750" indent="-285750">
              <a:buFont typeface="Arial" panose="020B0604020202020204" pitchFamily="34" charset="0"/>
              <a:buChar char="•"/>
            </a:pPr>
            <a:r>
              <a:rPr lang="en-US" sz="1600" dirty="0"/>
              <a:t>The ratio of users to population varies significantly across different cities. This suggests that cab service usage patterns differ based on factors like demographics, infrastructure, and alternative transportation options.</a:t>
            </a:r>
          </a:p>
          <a:p>
            <a:pPr marL="285750" indent="-285750">
              <a:buFont typeface="Arial" panose="020B0604020202020204" pitchFamily="34" charset="0"/>
              <a:buChar char="•"/>
            </a:pPr>
            <a:r>
              <a:rPr lang="en-US" sz="1600" dirty="0"/>
              <a:t>Several cities have a user-to-population ratio above 0.1, indicating that a relatively high proportion of residents use cab services. These cities include San Francisco, Boston, Washington DC, and Los Angeles.</a:t>
            </a:r>
          </a:p>
          <a:p>
            <a:pPr marL="285750" indent="-285750">
              <a:buFont typeface="Arial" panose="020B0604020202020204" pitchFamily="34" charset="0"/>
              <a:buChar char="•"/>
            </a:pPr>
            <a:r>
              <a:rPr lang="en-US" sz="1600" dirty="0"/>
              <a:t>Yellow Cab generally has a higher user-to-population ratio compared to Pink Cab in most cities. This aligns with the previous finding that Yellow Cab has a wider customer base and higher transaction volume in most locations.</a:t>
            </a:r>
          </a:p>
          <a:p>
            <a:pPr marL="285750" indent="-285750">
              <a:buFont typeface="Arial" panose="020B0604020202020204" pitchFamily="34" charset="0"/>
              <a:buChar char="•"/>
            </a:pPr>
            <a:r>
              <a:rPr lang="en-US" sz="1600" dirty="0"/>
              <a:t>Interestingly, Pink Cab has a higher user-to-population ratio in a few cities, such as Seattle and Denver. This suggests that Pink Cab may be more effective at targeting specific demographics or catering to niche markets in certain areas.</a:t>
            </a:r>
          </a:p>
          <a:p>
            <a:r>
              <a:rPr lang="en-US" sz="1600" dirty="0"/>
              <a:t>Overall, this graph provides insights into the geographic distribution of cab service usage and highlights Yellow Cab's generally wider reach and customer base compared to Pink Cab. However, Pink Cab may have found success in targeting specific demographics or markets in certain cities.</a:t>
            </a:r>
          </a:p>
        </p:txBody>
      </p:sp>
      <p:pic>
        <p:nvPicPr>
          <p:cNvPr id="14" name="Picture 13">
            <a:extLst>
              <a:ext uri="{FF2B5EF4-FFF2-40B4-BE49-F238E27FC236}">
                <a16:creationId xmlns:a16="http://schemas.microsoft.com/office/drawing/2014/main" id="{543898C3-6413-230A-F25A-2D13E60CFCA0}"/>
              </a:ext>
            </a:extLst>
          </p:cNvPr>
          <p:cNvPicPr>
            <a:picLocks noChangeAspect="1"/>
          </p:cNvPicPr>
          <p:nvPr/>
        </p:nvPicPr>
        <p:blipFill>
          <a:blip r:embed="rId2"/>
          <a:stretch>
            <a:fillRect/>
          </a:stretch>
        </p:blipFill>
        <p:spPr>
          <a:xfrm>
            <a:off x="6716097" y="1391019"/>
            <a:ext cx="5355966" cy="5459874"/>
          </a:xfrm>
          <a:prstGeom prst="rect">
            <a:avLst/>
          </a:prstGeom>
        </p:spPr>
      </p:pic>
    </p:spTree>
    <p:extLst>
      <p:ext uri="{BB962C8B-B14F-4D97-AF65-F5344CB8AC3E}">
        <p14:creationId xmlns:p14="http://schemas.microsoft.com/office/powerpoint/2010/main" val="3914115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0" i="0" dirty="0">
                <a:solidFill>
                  <a:srgbClr val="E3E3E3"/>
                </a:solidFill>
                <a:effectLst/>
                <a:latin typeface="Google Sans"/>
              </a:rPr>
              <a:t>Demand and Distribution</a:t>
            </a:r>
            <a:endParaRPr lang="en-US" sz="4400" b="1" dirty="0">
              <a:solidFill>
                <a:schemeClr val="bg2">
                  <a:lumMod val="25000"/>
                </a:schemeClr>
              </a:solidFill>
              <a:latin typeface="+mj-lt"/>
            </a:endParaRPr>
          </a:p>
        </p:txBody>
      </p:sp>
      <p:pic>
        <p:nvPicPr>
          <p:cNvPr id="5" name="Picture 4">
            <a:extLst>
              <a:ext uri="{FF2B5EF4-FFF2-40B4-BE49-F238E27FC236}">
                <a16:creationId xmlns:a16="http://schemas.microsoft.com/office/drawing/2014/main" id="{44A6A903-758D-B310-67DF-E570293A18A6}"/>
              </a:ext>
            </a:extLst>
          </p:cNvPr>
          <p:cNvPicPr>
            <a:picLocks noChangeAspect="1"/>
          </p:cNvPicPr>
          <p:nvPr/>
        </p:nvPicPr>
        <p:blipFill>
          <a:blip r:embed="rId2"/>
          <a:stretch>
            <a:fillRect/>
          </a:stretch>
        </p:blipFill>
        <p:spPr>
          <a:xfrm>
            <a:off x="6591731" y="1905742"/>
            <a:ext cx="5600269" cy="4226010"/>
          </a:xfrm>
          <a:prstGeom prst="rect">
            <a:avLst/>
          </a:prstGeom>
        </p:spPr>
      </p:pic>
      <p:sp>
        <p:nvSpPr>
          <p:cNvPr id="10" name="TextBox 9">
            <a:extLst>
              <a:ext uri="{FF2B5EF4-FFF2-40B4-BE49-F238E27FC236}">
                <a16:creationId xmlns:a16="http://schemas.microsoft.com/office/drawing/2014/main" id="{E84761E1-3C2E-7C61-F15A-AD35D9F135A6}"/>
              </a:ext>
            </a:extLst>
          </p:cNvPr>
          <p:cNvSpPr txBox="1"/>
          <p:nvPr/>
        </p:nvSpPr>
        <p:spPr>
          <a:xfrm>
            <a:off x="-1" y="1479591"/>
            <a:ext cx="6718041" cy="5078313"/>
          </a:xfrm>
          <a:prstGeom prst="rect">
            <a:avLst/>
          </a:prstGeom>
          <a:noFill/>
        </p:spPr>
        <p:txBody>
          <a:bodyPr wrap="square">
            <a:spAutoFit/>
          </a:bodyPr>
          <a:lstStyle/>
          <a:p>
            <a:r>
              <a:rPr lang="en-US" dirty="0"/>
              <a:t>This bar chart shows the number of transactions completed by Yellow Cab and Pink Cab in each major city. Here are the key observations:</a:t>
            </a:r>
          </a:p>
          <a:p>
            <a:endParaRPr lang="en-US" dirty="0"/>
          </a:p>
          <a:p>
            <a:pPr marL="285750" indent="-285750">
              <a:buFont typeface="Arial" panose="020B0604020202020204" pitchFamily="34" charset="0"/>
              <a:buChar char="•"/>
            </a:pPr>
            <a:r>
              <a:rPr lang="en-US" dirty="0"/>
              <a:t>Yellow Cab generally has a higher number of transactions than Pink Cab in most cities. This indicates that Yellow Cab has a wider reach and customer base compared to Pink Cab.</a:t>
            </a:r>
          </a:p>
          <a:p>
            <a:pPr marL="285750" indent="-285750">
              <a:buFont typeface="Arial" panose="020B0604020202020204" pitchFamily="34" charset="0"/>
              <a:buChar char="•"/>
            </a:pPr>
            <a:r>
              <a:rPr lang="en-US" dirty="0"/>
              <a:t>There are a few cities where Pink Cab has a higher number of transactions, such as San Diego and Miami. This suggests that Pink Cab may have a stronger presence or competitive advantage in certain markets.</a:t>
            </a:r>
          </a:p>
          <a:p>
            <a:pPr marL="285750" indent="-285750">
              <a:buFont typeface="Arial" panose="020B0604020202020204" pitchFamily="34" charset="0"/>
              <a:buChar char="•"/>
            </a:pPr>
            <a:r>
              <a:rPr lang="en-US" dirty="0"/>
              <a:t>The difference in transaction volume is particularly significant in large cities like New York, Chicago, and Los Angeles. This highlights Yellow Cab's dominance in major markets, which likely contributes to their overall higher profitability.</a:t>
            </a:r>
          </a:p>
          <a:p>
            <a:r>
              <a:rPr lang="en-US" dirty="0"/>
              <a:t>Overall, this graph suggests that Yellow Cab has a broader market reach and higher transaction volume compared to Pink Cab, especially in major cities. This wider customer base likely contributes to Yellow Cab's overall financial success.</a:t>
            </a:r>
          </a:p>
        </p:txBody>
      </p:sp>
    </p:spTree>
    <p:extLst>
      <p:ext uri="{BB962C8B-B14F-4D97-AF65-F5344CB8AC3E}">
        <p14:creationId xmlns:p14="http://schemas.microsoft.com/office/powerpoint/2010/main" val="1933205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0" i="0" dirty="0">
                <a:solidFill>
                  <a:srgbClr val="E3E3E3"/>
                </a:solidFill>
                <a:effectLst/>
                <a:latin typeface="Google Sans"/>
              </a:rPr>
              <a:t>Demand and Distribution</a:t>
            </a:r>
            <a:endParaRPr lang="en-US" sz="4400" b="1" dirty="0">
              <a:solidFill>
                <a:schemeClr val="bg2">
                  <a:lumMod val="25000"/>
                </a:schemeClr>
              </a:solidFill>
              <a:latin typeface="+mj-lt"/>
            </a:endParaRPr>
          </a:p>
        </p:txBody>
      </p:sp>
      <p:pic>
        <p:nvPicPr>
          <p:cNvPr id="4" name="Picture 3">
            <a:extLst>
              <a:ext uri="{FF2B5EF4-FFF2-40B4-BE49-F238E27FC236}">
                <a16:creationId xmlns:a16="http://schemas.microsoft.com/office/drawing/2014/main" id="{0CAAB13A-F375-A3B8-B097-2819232116AC}"/>
              </a:ext>
            </a:extLst>
          </p:cNvPr>
          <p:cNvPicPr>
            <a:picLocks noChangeAspect="1"/>
          </p:cNvPicPr>
          <p:nvPr/>
        </p:nvPicPr>
        <p:blipFill>
          <a:blip r:embed="rId2"/>
          <a:stretch>
            <a:fillRect/>
          </a:stretch>
        </p:blipFill>
        <p:spPr>
          <a:xfrm>
            <a:off x="1253412" y="1391020"/>
            <a:ext cx="3187959" cy="2500898"/>
          </a:xfrm>
          <a:prstGeom prst="rect">
            <a:avLst/>
          </a:prstGeom>
        </p:spPr>
      </p:pic>
      <p:sp>
        <p:nvSpPr>
          <p:cNvPr id="9" name="TextBox 8">
            <a:extLst>
              <a:ext uri="{FF2B5EF4-FFF2-40B4-BE49-F238E27FC236}">
                <a16:creationId xmlns:a16="http://schemas.microsoft.com/office/drawing/2014/main" id="{7459DBF6-518E-54EB-9BF8-7E172BA73B5E}"/>
              </a:ext>
            </a:extLst>
          </p:cNvPr>
          <p:cNvSpPr txBox="1"/>
          <p:nvPr/>
        </p:nvSpPr>
        <p:spPr>
          <a:xfrm>
            <a:off x="0" y="3753005"/>
            <a:ext cx="6096000" cy="2031325"/>
          </a:xfrm>
          <a:prstGeom prst="rect">
            <a:avLst/>
          </a:prstGeom>
          <a:noFill/>
        </p:spPr>
        <p:txBody>
          <a:bodyPr wrap="square">
            <a:spAutoFit/>
          </a:bodyPr>
          <a:lstStyle/>
          <a:p>
            <a:r>
              <a:rPr lang="en-US" sz="1400" dirty="0"/>
              <a:t>This histogram shows the age distribution of users for both Yellow Cab and Pink Cab. Here are the key takeaways:</a:t>
            </a:r>
          </a:p>
          <a:p>
            <a:pPr marL="285750" indent="-285750">
              <a:buFont typeface="Arial" panose="020B0604020202020204" pitchFamily="34" charset="0"/>
              <a:buChar char="•"/>
            </a:pPr>
            <a:r>
              <a:rPr lang="en-US" sz="1400" dirty="0"/>
              <a:t>Both companies have a similar user base distribution, with the largest concentration in the 25-44 age group. This age group is typically more mobile and career-oriented, making them frequent users of transportation services.</a:t>
            </a:r>
          </a:p>
          <a:p>
            <a:pPr marL="285750" indent="-285750">
              <a:buFont typeface="Arial" panose="020B0604020202020204" pitchFamily="34" charset="0"/>
              <a:buChar char="•"/>
            </a:pPr>
            <a:r>
              <a:rPr lang="en-US" sz="1400" dirty="0"/>
              <a:t>There is a noticeable secondary peak in the 18-24 age group for both companies. This suggests that young adults also form a significant portion of the customer base, likely due to factors like social outings, limited car ownership, and reliance on convenient transportation options.</a:t>
            </a:r>
          </a:p>
        </p:txBody>
      </p:sp>
      <p:pic>
        <p:nvPicPr>
          <p:cNvPr id="12" name="Picture 11">
            <a:extLst>
              <a:ext uri="{FF2B5EF4-FFF2-40B4-BE49-F238E27FC236}">
                <a16:creationId xmlns:a16="http://schemas.microsoft.com/office/drawing/2014/main" id="{15E26421-6724-4274-4143-61CD88C9E6CA}"/>
              </a:ext>
            </a:extLst>
          </p:cNvPr>
          <p:cNvPicPr>
            <a:picLocks noChangeAspect="1"/>
          </p:cNvPicPr>
          <p:nvPr/>
        </p:nvPicPr>
        <p:blipFill>
          <a:blip r:embed="rId3"/>
          <a:stretch>
            <a:fillRect/>
          </a:stretch>
        </p:blipFill>
        <p:spPr>
          <a:xfrm>
            <a:off x="7750629" y="1391020"/>
            <a:ext cx="3187959" cy="2500899"/>
          </a:xfrm>
          <a:prstGeom prst="rect">
            <a:avLst/>
          </a:prstGeom>
        </p:spPr>
      </p:pic>
      <p:sp>
        <p:nvSpPr>
          <p:cNvPr id="16" name="TextBox 15">
            <a:extLst>
              <a:ext uri="{FF2B5EF4-FFF2-40B4-BE49-F238E27FC236}">
                <a16:creationId xmlns:a16="http://schemas.microsoft.com/office/drawing/2014/main" id="{3484405F-B4F7-4663-FF5B-51C8619EDDDB}"/>
              </a:ext>
            </a:extLst>
          </p:cNvPr>
          <p:cNvSpPr txBox="1"/>
          <p:nvPr/>
        </p:nvSpPr>
        <p:spPr>
          <a:xfrm>
            <a:off x="6011465" y="3753005"/>
            <a:ext cx="6096000" cy="2031325"/>
          </a:xfrm>
          <a:prstGeom prst="rect">
            <a:avLst/>
          </a:prstGeom>
          <a:noFill/>
        </p:spPr>
        <p:txBody>
          <a:bodyPr wrap="square">
            <a:spAutoFit/>
          </a:bodyPr>
          <a:lstStyle/>
          <a:p>
            <a:r>
              <a:rPr lang="en-US" sz="1400" dirty="0"/>
              <a:t>This chart shows the distribution of users across different income brackets for both Yellow Cab and Pink Cab. Here are the key observations:</a:t>
            </a:r>
          </a:p>
          <a:p>
            <a:endParaRPr lang="en-US" sz="1400" dirty="0"/>
          </a:p>
          <a:p>
            <a:pPr marL="285750" indent="-285750">
              <a:buFont typeface="Arial" panose="020B0604020202020204" pitchFamily="34" charset="0"/>
              <a:buChar char="•"/>
            </a:pPr>
            <a:r>
              <a:rPr lang="en-US" sz="1400" dirty="0"/>
              <a:t>Both companies have a larger concentration of users in the lower and middle-income brackets. This aligns with the expectation that cab services are often used by people who may not own a car or prefer not to drive themselves, which can be more common in lower-income groups.</a:t>
            </a:r>
          </a:p>
          <a:p>
            <a:pPr marL="285750" indent="-285750">
              <a:buFont typeface="Arial" panose="020B0604020202020204" pitchFamily="34" charset="0"/>
              <a:buChar char="•"/>
            </a:pPr>
            <a:r>
              <a:rPr lang="en-US" sz="1400" dirty="0"/>
              <a:t>Yellow Cab appears to have a slightly higher proportion of users in the higher income brackets compared to Pink Cab. </a:t>
            </a:r>
          </a:p>
        </p:txBody>
      </p:sp>
      <p:sp>
        <p:nvSpPr>
          <p:cNvPr id="21" name="TextBox 20">
            <a:extLst>
              <a:ext uri="{FF2B5EF4-FFF2-40B4-BE49-F238E27FC236}">
                <a16:creationId xmlns:a16="http://schemas.microsoft.com/office/drawing/2014/main" id="{0D61F4AB-F58C-9B0A-4455-990CD389BF27}"/>
              </a:ext>
            </a:extLst>
          </p:cNvPr>
          <p:cNvSpPr txBox="1"/>
          <p:nvPr/>
        </p:nvSpPr>
        <p:spPr>
          <a:xfrm>
            <a:off x="0" y="5896136"/>
            <a:ext cx="12192000" cy="954107"/>
          </a:xfrm>
          <a:prstGeom prst="rect">
            <a:avLst/>
          </a:prstGeom>
          <a:noFill/>
        </p:spPr>
        <p:txBody>
          <a:bodyPr wrap="square">
            <a:spAutoFit/>
          </a:bodyPr>
          <a:lstStyle/>
          <a:p>
            <a:r>
              <a:rPr lang="en-US" sz="1400" b="1" dirty="0"/>
              <a:t>Both Yellow Cab and Pink Cab cater to a similar customer base in terms of age and income, with a focus on:</a:t>
            </a:r>
          </a:p>
          <a:p>
            <a:r>
              <a:rPr lang="en-US" sz="1400" b="1" dirty="0"/>
              <a:t>Young professionals and adults: </a:t>
            </a:r>
            <a:r>
              <a:rPr lang="en-US" sz="1400" dirty="0"/>
              <a:t>The largest user concentration falls within the 25-44 age group, indicating frequent usage for work, social outings, or convenience.</a:t>
            </a:r>
          </a:p>
          <a:p>
            <a:r>
              <a:rPr lang="en-US" sz="1400" b="1" dirty="0"/>
              <a:t>Lower and middle-income brackets:</a:t>
            </a:r>
            <a:r>
              <a:rPr lang="en-US" sz="1400" dirty="0"/>
              <a:t> A significant portion of users comes from these groups, suggesting reliance on cab services due to lack of car ownership or preference for alternative transportation.</a:t>
            </a:r>
          </a:p>
        </p:txBody>
      </p:sp>
    </p:spTree>
    <p:extLst>
      <p:ext uri="{BB962C8B-B14F-4D97-AF65-F5344CB8AC3E}">
        <p14:creationId xmlns:p14="http://schemas.microsoft.com/office/powerpoint/2010/main" val="264686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0" i="0" dirty="0">
                <a:solidFill>
                  <a:srgbClr val="E3E3E3"/>
                </a:solidFill>
                <a:effectLst/>
                <a:latin typeface="Google Sans"/>
              </a:rPr>
              <a:t>Trends and Seasonality</a:t>
            </a:r>
            <a:endParaRPr lang="en-US" sz="4400" b="1" dirty="0">
              <a:solidFill>
                <a:schemeClr val="bg2">
                  <a:lumMod val="25000"/>
                </a:schemeClr>
              </a:solidFill>
              <a:latin typeface="+mj-lt"/>
            </a:endParaRPr>
          </a:p>
        </p:txBody>
      </p:sp>
      <p:pic>
        <p:nvPicPr>
          <p:cNvPr id="5" name="Picture 4">
            <a:extLst>
              <a:ext uri="{FF2B5EF4-FFF2-40B4-BE49-F238E27FC236}">
                <a16:creationId xmlns:a16="http://schemas.microsoft.com/office/drawing/2014/main" id="{C6F2C660-D7D4-6B2D-DEBD-EF39809C9844}"/>
              </a:ext>
            </a:extLst>
          </p:cNvPr>
          <p:cNvPicPr>
            <a:picLocks noChangeAspect="1"/>
          </p:cNvPicPr>
          <p:nvPr/>
        </p:nvPicPr>
        <p:blipFill>
          <a:blip r:embed="rId2"/>
          <a:stretch>
            <a:fillRect/>
          </a:stretch>
        </p:blipFill>
        <p:spPr>
          <a:xfrm>
            <a:off x="0" y="1866881"/>
            <a:ext cx="5691673" cy="4519566"/>
          </a:xfrm>
          <a:prstGeom prst="rect">
            <a:avLst/>
          </a:prstGeom>
        </p:spPr>
      </p:pic>
      <p:sp>
        <p:nvSpPr>
          <p:cNvPr id="15" name="TextBox 14">
            <a:extLst>
              <a:ext uri="{FF2B5EF4-FFF2-40B4-BE49-F238E27FC236}">
                <a16:creationId xmlns:a16="http://schemas.microsoft.com/office/drawing/2014/main" id="{0B85084B-D36C-E866-E594-B91BB80FC9FD}"/>
              </a:ext>
            </a:extLst>
          </p:cNvPr>
          <p:cNvSpPr txBox="1"/>
          <p:nvPr/>
        </p:nvSpPr>
        <p:spPr>
          <a:xfrm>
            <a:off x="5626359" y="1391019"/>
            <a:ext cx="6565641" cy="5355312"/>
          </a:xfrm>
          <a:prstGeom prst="rect">
            <a:avLst/>
          </a:prstGeom>
          <a:noFill/>
        </p:spPr>
        <p:txBody>
          <a:bodyPr wrap="square">
            <a:spAutoFit/>
          </a:bodyPr>
          <a:lstStyle/>
          <a:p>
            <a:r>
              <a:rPr lang="en-US" dirty="0"/>
              <a:t>This line graph shows the yearly profit for both Yellow Cab and Pink Cab from 2016 to 2018. Here are the key observations:</a:t>
            </a:r>
          </a:p>
          <a:p>
            <a:pPr marL="285750" indent="-285750">
              <a:buFont typeface="Arial" panose="020B0604020202020204" pitchFamily="34" charset="0"/>
              <a:buChar char="•"/>
            </a:pPr>
            <a:r>
              <a:rPr lang="en-US" dirty="0"/>
              <a:t>Yellow Cab consistently has a higher annual profit than Pink Cab throughout the entire period. This confirms the findings from previous slides that Yellow Cab generally charges more, has a wider customer base, and potentially enjoys higher profit margins.</a:t>
            </a:r>
          </a:p>
          <a:p>
            <a:pPr marL="285750" indent="-285750">
              <a:buFont typeface="Arial" panose="020B0604020202020204" pitchFamily="34" charset="0"/>
              <a:buChar char="•"/>
            </a:pPr>
            <a:r>
              <a:rPr lang="en-US" dirty="0"/>
              <a:t>The gap in yearly profit between the two companies widens over time. This suggests that Yellow Cab is not only more profitable but also growing its profit at a faster rate compared to Pink Cab.</a:t>
            </a:r>
          </a:p>
          <a:p>
            <a:pPr marL="285750" indent="-285750">
              <a:buFont typeface="Arial" panose="020B0604020202020204" pitchFamily="34" charset="0"/>
              <a:buChar char="•"/>
            </a:pPr>
            <a:r>
              <a:rPr lang="en-US" dirty="0"/>
              <a:t>Both companies experience some fluctuations in profit from year to year. This could be due to seasonal variations in demand, economic factors, or changes in their pricing strategies. However, Yellow Cab appears to be more resilient to these fluctuations, maintaining a consistently higher profit level.</a:t>
            </a:r>
          </a:p>
          <a:p>
            <a:r>
              <a:rPr lang="en-US" dirty="0"/>
              <a:t>Overall, this graph clearly demonstrates Yellow Cab's dominance in terms of yearly profitability. Their consistent lead and increasing profit gap highlight their strong financial performance compared to Pink Cab.</a:t>
            </a:r>
          </a:p>
        </p:txBody>
      </p:sp>
    </p:spTree>
    <p:extLst>
      <p:ext uri="{BB962C8B-B14F-4D97-AF65-F5344CB8AC3E}">
        <p14:creationId xmlns:p14="http://schemas.microsoft.com/office/powerpoint/2010/main" val="2274081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2936</TotalTime>
  <Words>2173</Words>
  <Application>Microsoft Office PowerPoint</Application>
  <PresentationFormat>Widescreen</PresentationFormat>
  <Paragraphs>121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Google Sans</vt:lpstr>
      <vt:lpstr>Office Theme</vt:lpstr>
      <vt:lpstr>PowerPoint Presentation</vt:lpstr>
      <vt:lpstr>Background –G2M(cab industry) case study</vt:lpstr>
      <vt:lpstr>Data Exploration</vt:lpstr>
      <vt:lpstr>Profit Analysis</vt:lpstr>
      <vt:lpstr>Profit Analysis</vt:lpstr>
      <vt:lpstr>Profit Analysis</vt:lpstr>
      <vt:lpstr>Profit Analysis</vt:lpstr>
      <vt:lpstr>Profit Analysis</vt:lpstr>
      <vt:lpstr>Profit Analysis</vt:lpstr>
      <vt:lpstr>Profit Analysis</vt:lpstr>
      <vt:lpstr>Profit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Ahmed Abubakr</cp:lastModifiedBy>
  <cp:revision>147</cp:revision>
  <cp:lastPrinted>2019-08-24T08:13:50Z</cp:lastPrinted>
  <dcterms:created xsi:type="dcterms:W3CDTF">2019-08-19T15:39:24Z</dcterms:created>
  <dcterms:modified xsi:type="dcterms:W3CDTF">2024-01-24T16:00:01Z</dcterms:modified>
</cp:coreProperties>
</file>