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2" r:id="rId1"/>
    <p:sldMasterId id="2147483882" r:id="rId2"/>
  </p:sldMasterIdLst>
  <p:notesMasterIdLst>
    <p:notesMasterId r:id="rId40"/>
  </p:notesMasterIdLst>
  <p:sldIdLst>
    <p:sldId id="257" r:id="rId3"/>
    <p:sldId id="326" r:id="rId4"/>
    <p:sldId id="262" r:id="rId5"/>
    <p:sldId id="325" r:id="rId6"/>
    <p:sldId id="327" r:id="rId7"/>
    <p:sldId id="328" r:id="rId8"/>
    <p:sldId id="344" r:id="rId9"/>
    <p:sldId id="330" r:id="rId10"/>
    <p:sldId id="263" r:id="rId11"/>
    <p:sldId id="343" r:id="rId12"/>
    <p:sldId id="265" r:id="rId13"/>
    <p:sldId id="275" r:id="rId14"/>
    <p:sldId id="276" r:id="rId15"/>
    <p:sldId id="277" r:id="rId16"/>
    <p:sldId id="334" r:id="rId17"/>
    <p:sldId id="333" r:id="rId18"/>
    <p:sldId id="336" r:id="rId19"/>
    <p:sldId id="279" r:id="rId20"/>
    <p:sldId id="337" r:id="rId21"/>
    <p:sldId id="266" r:id="rId22"/>
    <p:sldId id="339" r:id="rId23"/>
    <p:sldId id="338" r:id="rId24"/>
    <p:sldId id="300" r:id="rId25"/>
    <p:sldId id="340" r:id="rId26"/>
    <p:sldId id="319" r:id="rId27"/>
    <p:sldId id="320" r:id="rId28"/>
    <p:sldId id="321" r:id="rId29"/>
    <p:sldId id="301" r:id="rId30"/>
    <p:sldId id="268" r:id="rId31"/>
    <p:sldId id="341" r:id="rId32"/>
    <p:sldId id="267" r:id="rId33"/>
    <p:sldId id="303" r:id="rId34"/>
    <p:sldId id="322" r:id="rId35"/>
    <p:sldId id="323" r:id="rId36"/>
    <p:sldId id="342" r:id="rId37"/>
    <p:sldId id="332"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167896-B7BF-459E-9C30-FE19B7687102}">
          <p14:sldIdLst/>
        </p14:section>
        <p14:section name="Untitled Section" id="{3FEAB4CF-4CFC-4AE6-B3A1-8FEB0ED416AE}">
          <p14:sldIdLst>
            <p14:sldId id="257"/>
            <p14:sldId id="326"/>
            <p14:sldId id="262"/>
            <p14:sldId id="325"/>
            <p14:sldId id="327"/>
            <p14:sldId id="328"/>
            <p14:sldId id="344"/>
            <p14:sldId id="330"/>
            <p14:sldId id="263"/>
            <p14:sldId id="343"/>
            <p14:sldId id="265"/>
            <p14:sldId id="275"/>
            <p14:sldId id="276"/>
            <p14:sldId id="277"/>
            <p14:sldId id="334"/>
            <p14:sldId id="333"/>
            <p14:sldId id="336"/>
            <p14:sldId id="279"/>
            <p14:sldId id="337"/>
            <p14:sldId id="266"/>
            <p14:sldId id="339"/>
            <p14:sldId id="338"/>
            <p14:sldId id="300"/>
            <p14:sldId id="340"/>
            <p14:sldId id="319"/>
            <p14:sldId id="320"/>
            <p14:sldId id="321"/>
            <p14:sldId id="301"/>
            <p14:sldId id="268"/>
            <p14:sldId id="341"/>
            <p14:sldId id="267"/>
            <p14:sldId id="303"/>
            <p14:sldId id="322"/>
            <p14:sldId id="323"/>
            <p14:sldId id="342"/>
            <p14:sldId id="332"/>
            <p14:sldId id="292"/>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E630"/>
    <a:srgbClr val="0000FF"/>
    <a:srgbClr val="FF99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9822" autoAdjust="0"/>
  </p:normalViewPr>
  <p:slideViewPr>
    <p:cSldViewPr>
      <p:cViewPr>
        <p:scale>
          <a:sx n="81" d="100"/>
          <a:sy n="81"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638"/>
    </p:cViewPr>
  </p:sorterViewPr>
  <p:notesViewPr>
    <p:cSldViewPr>
      <p:cViewPr varScale="1">
        <p:scale>
          <a:sx n="56" d="100"/>
          <a:sy n="56" d="100"/>
        </p:scale>
        <p:origin x="-2838" y="-84"/>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59E3E-01FE-4D06-8A5A-AE0ADB044EB3}" type="datetimeFigureOut">
              <a:rPr lang="en-US" smtClean="0"/>
              <a:t>9/17/2018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E3246-EED8-42D8-88C2-9E631146636B}" type="slidenum">
              <a:rPr lang="en-US" smtClean="0"/>
              <a:t>‹#›</a:t>
            </a:fld>
            <a:endParaRPr lang="en-US"/>
          </a:p>
        </p:txBody>
      </p:sp>
    </p:spTree>
    <p:extLst>
      <p:ext uri="{BB962C8B-B14F-4D97-AF65-F5344CB8AC3E}">
        <p14:creationId xmlns:p14="http://schemas.microsoft.com/office/powerpoint/2010/main" val="358420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E3246-EED8-42D8-88C2-9E631146636B}" type="slidenum">
              <a:rPr lang="en-US" smtClean="0"/>
              <a:t>1</a:t>
            </a:fld>
            <a:endParaRPr lang="en-US"/>
          </a:p>
        </p:txBody>
      </p:sp>
    </p:spTree>
    <p:extLst>
      <p:ext uri="{BB962C8B-B14F-4D97-AF65-F5344CB8AC3E}">
        <p14:creationId xmlns:p14="http://schemas.microsoft.com/office/powerpoint/2010/main" val="259899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7781A3-FA68-46BD-945B-E105009FAA2B}"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41767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B316A-0D1C-422F-9305-FABB1E4E44C3}"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22510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1FF00-5523-4416-AF1D-8C2782FBC4BE}"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737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0C313-E429-46E3-AFE6-C876071214D8}"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0179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72AAB-76C0-4DA8-B9DE-CC6428F40F9F}"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41460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CCB95D-B206-4CCA-AB65-200A5E89CC69}"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4149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368384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72AAB-76C0-4DA8-B9DE-CC6428F40F9F}" type="datetime1">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7758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9BAFB-BF7E-4104-BFC2-9ED01573EE74}" type="datetime1">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2486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75DEE9FA-1909-4B89-ACCA-25BB804E4E33}" type="datetime1">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72454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21208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97E7A-FB3E-45A1-9F2C-B4F4DB41D75B}"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3003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FE3F3-DF37-4487-B377-A633A52B2944}"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2585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682321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505989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251483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72AAB-76C0-4DA8-B9DE-CC6428F40F9F}"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370592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4872AAB-76C0-4DA8-B9DE-CC6428F40F9F}" type="datetime1">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252299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4872AAB-76C0-4DA8-B9DE-CC6428F40F9F}" type="datetime1">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500172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72AAB-76C0-4DA8-B9DE-CC6428F40F9F}"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607820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72AAB-76C0-4DA8-B9DE-CC6428F40F9F}"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4252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70495-F45A-4E02-8907-E3BF2BC9B904}" type="datetime1">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16950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0267CB-0D45-45AE-96F9-00EF5C92F109}"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3231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218972-E2C3-4932-A76C-95F921676BE4}" type="datetime1">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8550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6113A2-7E04-4D29-9E72-55F8ADCE8E86}" type="datetime1">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16794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DE844-D37E-4F08-9137-796AC9EAA5D4}" type="datetime1">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81963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907FC-9123-474D-AF15-179F2702AE6B}"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48067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88D33-1E70-49DB-9B89-D99895A53448}" type="datetime1">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92420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72AAB-76C0-4DA8-B9DE-CC6428F40F9F}" type="datetime1">
              <a:rPr lang="en-US" smtClean="0"/>
              <a:t>9/17/2018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3630899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74872AAB-76C0-4DA8-B9DE-CC6428F40F9F}" type="datetime1">
              <a:rPr lang="en-US" smtClean="0"/>
              <a:t>9/17/2018</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0285683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12.jpe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Rectangle 11"/>
          <p:cNvSpPr/>
          <p:nvPr/>
        </p:nvSpPr>
        <p:spPr>
          <a:xfrm>
            <a:off x="1845245" y="548625"/>
            <a:ext cx="5281590" cy="1200329"/>
          </a:xfrm>
          <a:prstGeom prst="rect">
            <a:avLst/>
          </a:prstGeom>
        </p:spPr>
        <p:txBody>
          <a:bodyPr wrap="square">
            <a:spAutoFit/>
          </a:bodyPr>
          <a:lstStyle/>
          <a:p>
            <a:pPr algn="ctr"/>
            <a:r>
              <a:rPr lang="en-US" sz="1400"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CAIRO UNIVERSITY</a:t>
            </a:r>
            <a:endParaRPr lang="en-US" sz="1400" dirty="0">
              <a:latin typeface="Times New Roman" panose="02020603050405020304" pitchFamily="18" charset="0"/>
              <a:ea typeface="Times New Roman" panose="02020603050405020304" pitchFamily="18" charset="0"/>
            </a:endParaRPr>
          </a:p>
          <a:p>
            <a:pPr marL="228600" marR="0" indent="-228600" algn="ctr">
              <a:spcBef>
                <a:spcPts val="0"/>
              </a:spcBef>
              <a:spcAft>
                <a:spcPts val="0"/>
              </a:spcAft>
            </a:pPr>
            <a:r>
              <a:rPr lang="en-US" b="1" dirty="0">
                <a:latin typeface="Times New Roman" panose="02020603050405020304" pitchFamily="18" charset="0"/>
                <a:ea typeface="Times New Roman" panose="02020603050405020304" pitchFamily="18" charset="0"/>
              </a:rPr>
              <a:t>INSTITUTE OF STATISTICAL STUDIES</a:t>
            </a:r>
            <a:endParaRPr lang="en-US" sz="1400" dirty="0">
              <a:latin typeface="Times New Roman" panose="02020603050405020304" pitchFamily="18" charset="0"/>
              <a:ea typeface="Times New Roman" panose="02020603050405020304" pitchFamily="18" charset="0"/>
            </a:endParaRPr>
          </a:p>
          <a:p>
            <a:pPr marL="228600" marR="0" indent="-228600" algn="ctr">
              <a:spcBef>
                <a:spcPts val="0"/>
              </a:spcBef>
              <a:spcAft>
                <a:spcPts val="0"/>
              </a:spcAft>
            </a:pPr>
            <a:r>
              <a:rPr lang="en-US" b="1" dirty="0">
                <a:latin typeface="Times New Roman" panose="02020603050405020304" pitchFamily="18" charset="0"/>
                <a:ea typeface="Times New Roman" panose="02020603050405020304" pitchFamily="18" charset="0"/>
              </a:rPr>
              <a:t>AND RESEARCHES, CAIRO UNIVERSITY</a:t>
            </a:r>
            <a:endParaRPr lang="en-US" sz="1400" dirty="0">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Calibri" panose="020F0502020204030204" pitchFamily="34" charset="0"/>
                <a:cs typeface="Arial" panose="020B0604020202020204" pitchFamily="34" charset="0"/>
              </a:rPr>
              <a:t>EGYPT</a:t>
            </a:r>
            <a:endParaRPr lang="en-US" dirty="0"/>
          </a:p>
        </p:txBody>
      </p:sp>
      <p:sp>
        <p:nvSpPr>
          <p:cNvPr id="13" name="Rectangle 12"/>
          <p:cNvSpPr/>
          <p:nvPr/>
        </p:nvSpPr>
        <p:spPr>
          <a:xfrm>
            <a:off x="1230765" y="1931205"/>
            <a:ext cx="6682470" cy="646331"/>
          </a:xfrm>
          <a:prstGeom prst="rect">
            <a:avLst/>
          </a:prstGeom>
        </p:spPr>
        <p:txBody>
          <a:bodyPr wrap="square">
            <a:spAutoFit/>
          </a:bodyPr>
          <a:lstStyle/>
          <a:p>
            <a:pPr algn="ctr"/>
            <a:r>
              <a:rPr lang="en-ZA" b="1" dirty="0"/>
              <a:t>Using Radio Frequency Identification for Storage Optimizing based on Objects Distance</a:t>
            </a:r>
            <a:endParaRPr lang="en-US" dirty="0"/>
          </a:p>
        </p:txBody>
      </p:sp>
      <p:sp>
        <p:nvSpPr>
          <p:cNvPr id="14" name="Rectangle 13"/>
          <p:cNvSpPr/>
          <p:nvPr/>
        </p:nvSpPr>
        <p:spPr>
          <a:xfrm>
            <a:off x="2304300" y="2584090"/>
            <a:ext cx="4572000" cy="655564"/>
          </a:xfrm>
          <a:prstGeom prst="rect">
            <a:avLst/>
          </a:prstGeom>
        </p:spPr>
        <p:txBody>
          <a:bodyPr>
            <a:spAutoFit/>
          </a:bodyPr>
          <a:lstStyle/>
          <a:p>
            <a:pPr algn="ctr">
              <a:lnSpc>
                <a:spcPct val="115000"/>
              </a:lnSpc>
              <a:spcBef>
                <a:spcPts val="1200"/>
              </a:spcBef>
              <a:spcAft>
                <a:spcPts val="300"/>
              </a:spcAft>
            </a:pPr>
            <a:r>
              <a:rPr lang="en-US" sz="1400" kern="1400" dirty="0">
                <a:latin typeface="Times New Roman" panose="02020603050405020304" pitchFamily="18" charset="0"/>
                <a:ea typeface="Times New Roman" panose="02020603050405020304" pitchFamily="18" charset="0"/>
                <a:cs typeface="Times New Roman" panose="02020603050405020304" pitchFamily="18" charset="0"/>
              </a:rPr>
              <a:t>By</a:t>
            </a:r>
            <a:endParaRPr lang="en-US" sz="1400" dirty="0">
              <a:latin typeface="Times New Roman" panose="02020603050405020304" pitchFamily="18" charset="0"/>
              <a:ea typeface="Calibri" panose="020F0502020204030204" pitchFamily="34" charset="0"/>
              <a:cs typeface="Arial" panose="020B0604020202020204" pitchFamily="34" charset="0"/>
            </a:endParaRPr>
          </a:p>
          <a:p>
            <a:pPr algn="ctr"/>
            <a:r>
              <a:rPr lang="en-US" b="1" kern="1400" dirty="0">
                <a:latin typeface="Times New Roman" panose="02020603050405020304" pitchFamily="18" charset="0"/>
                <a:ea typeface="Times New Roman" panose="02020603050405020304" pitchFamily="18" charset="0"/>
              </a:rPr>
              <a:t>Ahmed Adel</a:t>
            </a:r>
            <a:endParaRPr lang="en-US" dirty="0"/>
          </a:p>
        </p:txBody>
      </p:sp>
      <p:sp>
        <p:nvSpPr>
          <p:cNvPr id="18" name="Rectangle 17"/>
          <p:cNvSpPr/>
          <p:nvPr/>
        </p:nvSpPr>
        <p:spPr>
          <a:xfrm>
            <a:off x="3279498" y="3160165"/>
            <a:ext cx="2585003"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Under The Supervision of</a:t>
            </a:r>
            <a:endParaRPr lang="en-US" dirty="0"/>
          </a:p>
        </p:txBody>
      </p:sp>
      <p:pic>
        <p:nvPicPr>
          <p:cNvPr id="22" name="Picture 21"/>
          <p:cNvPicPr/>
          <p:nvPr/>
        </p:nvPicPr>
        <p:blipFill>
          <a:blip r:embed="rId3" cstate="print"/>
          <a:srcRect/>
          <a:stretch>
            <a:fillRect/>
          </a:stretch>
        </p:blipFill>
        <p:spPr bwMode="auto">
          <a:xfrm>
            <a:off x="501070" y="87765"/>
            <a:ext cx="1123950" cy="1054100"/>
          </a:xfrm>
          <a:prstGeom prst="rect">
            <a:avLst/>
          </a:prstGeom>
          <a:noFill/>
          <a:ln w="9525">
            <a:noFill/>
            <a:miter lim="800000"/>
            <a:headEnd/>
            <a:tailEnd/>
          </a:ln>
        </p:spPr>
      </p:pic>
      <p:pic>
        <p:nvPicPr>
          <p:cNvPr id="23" name="Picture 22"/>
          <p:cNvPicPr/>
          <p:nvPr/>
        </p:nvPicPr>
        <p:blipFill>
          <a:blip r:embed="rId4" cstate="print"/>
          <a:srcRect/>
          <a:stretch>
            <a:fillRect/>
          </a:stretch>
        </p:blipFill>
        <p:spPr bwMode="auto">
          <a:xfrm>
            <a:off x="7842220" y="111307"/>
            <a:ext cx="723900" cy="857250"/>
          </a:xfrm>
          <a:prstGeom prst="rect">
            <a:avLst/>
          </a:prstGeom>
          <a:noFill/>
        </p:spPr>
      </p:pic>
      <p:sp>
        <p:nvSpPr>
          <p:cNvPr id="25" name="Rectangle 24"/>
          <p:cNvSpPr/>
          <p:nvPr/>
        </p:nvSpPr>
        <p:spPr>
          <a:xfrm>
            <a:off x="78615" y="3564682"/>
            <a:ext cx="3790632" cy="1477328"/>
          </a:xfrm>
          <a:prstGeom prst="rect">
            <a:avLst/>
          </a:prstGeom>
        </p:spPr>
        <p:txBody>
          <a:bodyPr wrap="square">
            <a:spAutoFit/>
          </a:bodyPr>
          <a:lstStyle/>
          <a:p>
            <a:pPr algn="ctr"/>
            <a:r>
              <a:rPr lang="en-US" b="1" dirty="0"/>
              <a:t>Dr. Mervat Gheith</a:t>
            </a:r>
          </a:p>
          <a:p>
            <a:pPr algn="ctr"/>
            <a:r>
              <a:rPr lang="en-US" dirty="0"/>
              <a:t>Computer Science Department</a:t>
            </a:r>
          </a:p>
          <a:p>
            <a:pPr algn="ctr"/>
            <a:r>
              <a:rPr lang="en-US" dirty="0"/>
              <a:t>Institute of Statistical Studies and Researches</a:t>
            </a:r>
          </a:p>
          <a:p>
            <a:pPr algn="ctr"/>
            <a:r>
              <a:rPr lang="en-US" dirty="0"/>
              <a:t>Cairo University</a:t>
            </a:r>
          </a:p>
        </p:txBody>
      </p:sp>
      <p:sp>
        <p:nvSpPr>
          <p:cNvPr id="27" name="Rectangle 26"/>
          <p:cNvSpPr/>
          <p:nvPr/>
        </p:nvSpPr>
        <p:spPr>
          <a:xfrm>
            <a:off x="5301695" y="3564682"/>
            <a:ext cx="3790632" cy="1477328"/>
          </a:xfrm>
          <a:prstGeom prst="rect">
            <a:avLst/>
          </a:prstGeom>
        </p:spPr>
        <p:txBody>
          <a:bodyPr wrap="square">
            <a:spAutoFit/>
          </a:bodyPr>
          <a:lstStyle/>
          <a:p>
            <a:pPr algn="ctr"/>
            <a:r>
              <a:rPr lang="en-US" b="1" dirty="0"/>
              <a:t>Dr. Mostafa Ezzat</a:t>
            </a:r>
          </a:p>
          <a:p>
            <a:pPr algn="ctr"/>
            <a:r>
              <a:rPr lang="en-US" dirty="0"/>
              <a:t>Computer Science Department</a:t>
            </a:r>
          </a:p>
          <a:p>
            <a:pPr algn="ctr"/>
            <a:r>
              <a:rPr lang="en-US" dirty="0"/>
              <a:t>Institute of Statistical Studies and Researches</a:t>
            </a:r>
          </a:p>
          <a:p>
            <a:pPr algn="ctr"/>
            <a:r>
              <a:rPr lang="en-US" dirty="0"/>
              <a:t>Cairo University</a:t>
            </a:r>
          </a:p>
        </p:txBody>
      </p:sp>
      <p:sp>
        <p:nvSpPr>
          <p:cNvPr id="21" name="Rectangle 20"/>
          <p:cNvSpPr/>
          <p:nvPr/>
        </p:nvSpPr>
        <p:spPr>
          <a:xfrm>
            <a:off x="1077145" y="5003605"/>
            <a:ext cx="7220140" cy="1237262"/>
          </a:xfrm>
          <a:prstGeom prst="rect">
            <a:avLst/>
          </a:prstGeom>
        </p:spPr>
        <p:txBody>
          <a:bodyPr wrap="square">
            <a:spAutoFit/>
          </a:bodyPr>
          <a:lstStyle/>
          <a:p>
            <a:pPr algn="ctr">
              <a:lnSpc>
                <a:spcPct val="115000"/>
              </a:lnSpc>
              <a:spcBef>
                <a:spcPts val="1200"/>
              </a:spcBef>
              <a:spcAft>
                <a:spcPts val="300"/>
              </a:spcAft>
            </a:pPr>
            <a:r>
              <a:rPr lang="en-US" kern="1400" dirty="0">
                <a:latin typeface="Times New Roman" panose="02020603050405020304" pitchFamily="18" charset="0"/>
                <a:ea typeface="Times New Roman" panose="02020603050405020304" pitchFamily="18" charset="0"/>
                <a:cs typeface="Arial" panose="020B0604020202020204" pitchFamily="34" charset="0"/>
              </a:rPr>
              <a:t>A Thesis</a:t>
            </a:r>
            <a:endParaRPr lang="en-US" sz="1200" dirty="0">
              <a:latin typeface="Calibri" panose="020F0502020204030204" pitchFamily="34" charset="0"/>
              <a:ea typeface="Times New Roman" panose="02020603050405020304" pitchFamily="18" charset="0"/>
              <a:cs typeface="Arial" panose="020B0604020202020204" pitchFamily="34" charset="0"/>
            </a:endParaRPr>
          </a:p>
          <a:p>
            <a:pPr algn="ctr">
              <a:lnSpc>
                <a:spcPct val="115000"/>
              </a:lnSpc>
              <a:spcBef>
                <a:spcPts val="1200"/>
              </a:spcBef>
              <a:spcAft>
                <a:spcPts val="300"/>
              </a:spcAft>
            </a:pPr>
            <a:r>
              <a:rPr lang="en-US" kern="1400" dirty="0">
                <a:latin typeface="Times New Roman" panose="02020603050405020304" pitchFamily="18" charset="0"/>
                <a:ea typeface="Times New Roman" panose="02020603050405020304" pitchFamily="18" charset="0"/>
                <a:cs typeface="Arial" panose="020B0604020202020204" pitchFamily="34" charset="0"/>
              </a:rPr>
              <a:t>Submitted in Partial Fulfillment of the Requirements for the Degree of</a:t>
            </a:r>
            <a:endParaRPr lang="en-US" sz="1200" dirty="0">
              <a:latin typeface="Calibri" panose="020F0502020204030204" pitchFamily="34" charset="0"/>
              <a:ea typeface="Calibri" panose="020F0502020204030204" pitchFamily="34" charset="0"/>
              <a:cs typeface="Arial" panose="020B0604020202020204" pitchFamily="34" charset="0"/>
            </a:endParaRPr>
          </a:p>
          <a:p>
            <a:pPr algn="ctr"/>
            <a:r>
              <a:rPr lang="en-US" b="1" kern="1400" smtClean="0">
                <a:latin typeface="Times New Roman" panose="02020603050405020304" pitchFamily="18" charset="0"/>
                <a:ea typeface="Times New Roman" panose="02020603050405020304" pitchFamily="18" charset="0"/>
              </a:rPr>
              <a:t>Master </a:t>
            </a:r>
            <a:r>
              <a:rPr lang="en-US" b="1" kern="1400" dirty="0">
                <a:latin typeface="Times New Roman" panose="02020603050405020304" pitchFamily="18" charset="0"/>
                <a:ea typeface="Times New Roman" panose="02020603050405020304" pitchFamily="18" charset="0"/>
              </a:rPr>
              <a:t>in Software Engineering</a:t>
            </a:r>
            <a:endParaRPr lang="en-US" dirty="0"/>
          </a:p>
        </p:txBody>
      </p:sp>
    </p:spTree>
    <p:extLst>
      <p:ext uri="{BB962C8B-B14F-4D97-AF65-F5344CB8AC3E}">
        <p14:creationId xmlns:p14="http://schemas.microsoft.com/office/powerpoint/2010/main" val="37007303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Rectangle 5"/>
          <p:cNvSpPr/>
          <p:nvPr/>
        </p:nvSpPr>
        <p:spPr>
          <a:xfrm>
            <a:off x="662039" y="1931205"/>
            <a:ext cx="7565784" cy="1477328"/>
          </a:xfrm>
          <a:prstGeom prst="rect">
            <a:avLst/>
          </a:prstGeom>
          <a:noFill/>
        </p:spPr>
        <p:txBody>
          <a:bodyPr wrap="square">
            <a:spAutoFit/>
          </a:bodyPr>
          <a:lstStyle/>
          <a:p>
            <a:pPr algn="just"/>
            <a:r>
              <a:rPr lang="en-US" dirty="0"/>
              <a:t>In-library case HF band is used with 13.56 MHz, any tagged book within the range of the reader will discover the signal. Once the tag has empowered, it replies to the reader and indicates its location.</a:t>
            </a:r>
          </a:p>
          <a:p>
            <a:pPr algn="just"/>
            <a:endParaRPr lang="en-US" dirty="0"/>
          </a:p>
          <a:p>
            <a:pPr algn="just"/>
            <a:r>
              <a:rPr lang="en-US" dirty="0"/>
              <a:t>therefore, the books require much less human managing.</a:t>
            </a:r>
          </a:p>
        </p:txBody>
      </p:sp>
    </p:spTree>
    <p:extLst>
      <p:ext uri="{BB962C8B-B14F-4D97-AF65-F5344CB8AC3E}">
        <p14:creationId xmlns:p14="http://schemas.microsoft.com/office/powerpoint/2010/main" val="2947562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67"/>
          <p:cNvSpPr>
            <a:spLocks noGrp="1"/>
          </p:cNvSpPr>
          <p:nvPr>
            <p:ph idx="1"/>
          </p:nvPr>
        </p:nvSpPr>
        <p:spPr>
          <a:xfrm>
            <a:off x="408940" y="1086295"/>
            <a:ext cx="8229600" cy="5222275"/>
          </a:xfrm>
        </p:spPr>
        <p:txBody>
          <a:bodyPr/>
          <a:lstStyle/>
          <a:p>
            <a:pPr marL="0" indent="0">
              <a:buNone/>
            </a:pPr>
            <a:r>
              <a:rPr lang="en-US" sz="2400" b="1" dirty="0"/>
              <a:t>Overview of RFID passive - UHF system </a:t>
            </a:r>
          </a:p>
          <a:p>
            <a:pPr marL="0" indent="0">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4" name="Rectangle 3"/>
          <p:cNvSpPr/>
          <p:nvPr/>
        </p:nvSpPr>
        <p:spPr>
          <a:xfrm>
            <a:off x="3458255" y="548625"/>
            <a:ext cx="238887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Proposed system</a:t>
            </a:r>
          </a:p>
        </p:txBody>
      </p:sp>
      <p:sp>
        <p:nvSpPr>
          <p:cNvPr id="5" name="Rectangle 4"/>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9" name="Oval 68"/>
          <p:cNvSpPr>
            <a:spLocks/>
          </p:cNvSpPr>
          <p:nvPr/>
        </p:nvSpPr>
        <p:spPr>
          <a:xfrm>
            <a:off x="3511622" y="1585560"/>
            <a:ext cx="1679503" cy="95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300" b="1" dirty="0">
                <a:effectLst/>
                <a:latin typeface="Calibri,Bold"/>
                <a:ea typeface="Calibri"/>
                <a:cs typeface="Calibri,Bold"/>
              </a:rPr>
              <a:t>Software Application</a:t>
            </a:r>
            <a:endParaRPr lang="en-US" sz="1100" dirty="0">
              <a:effectLst/>
              <a:ea typeface="Calibri"/>
              <a:cs typeface="Arial"/>
            </a:endParaRPr>
          </a:p>
          <a:p>
            <a:pPr marL="0" marR="0" algn="ctr">
              <a:lnSpc>
                <a:spcPct val="150000"/>
              </a:lnSpc>
              <a:spcBef>
                <a:spcPts val="600"/>
              </a:spcBef>
              <a:spcAft>
                <a:spcPts val="600"/>
              </a:spcAft>
            </a:pPr>
            <a:r>
              <a:rPr lang="en-US" sz="1100" dirty="0">
                <a:effectLst/>
                <a:ea typeface="Calibri"/>
                <a:cs typeface="Arial"/>
              </a:rPr>
              <a:t> </a:t>
            </a:r>
          </a:p>
        </p:txBody>
      </p:sp>
      <p:cxnSp>
        <p:nvCxnSpPr>
          <p:cNvPr id="70" name="Straight Arrow Connector 69"/>
          <p:cNvCxnSpPr>
            <a:cxnSpLocks/>
          </p:cNvCxnSpPr>
          <p:nvPr/>
        </p:nvCxnSpPr>
        <p:spPr>
          <a:xfrm flipH="1">
            <a:off x="2038454" y="3544215"/>
            <a:ext cx="1765446" cy="6427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a:cxnSpLocks/>
          </p:cNvCxnSpPr>
          <p:nvPr/>
        </p:nvCxnSpPr>
        <p:spPr>
          <a:xfrm>
            <a:off x="4361815" y="2545685"/>
            <a:ext cx="0" cy="5810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cxnSpLocks/>
          </p:cNvCxnSpPr>
          <p:nvPr/>
        </p:nvCxnSpPr>
        <p:spPr>
          <a:xfrm>
            <a:off x="4879240" y="3505810"/>
            <a:ext cx="1666335" cy="5905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Oval 73"/>
          <p:cNvSpPr>
            <a:spLocks/>
          </p:cNvSpPr>
          <p:nvPr/>
        </p:nvSpPr>
        <p:spPr>
          <a:xfrm>
            <a:off x="3810000" y="3160165"/>
            <a:ext cx="1076325" cy="561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300" b="1" dirty="0">
                <a:effectLst/>
                <a:latin typeface="Calibri,Bold"/>
                <a:ea typeface="Calibri"/>
                <a:cs typeface="Calibri,Bold"/>
              </a:rPr>
              <a:t>Active Reader</a:t>
            </a:r>
            <a:endParaRPr lang="en-US" sz="1100" dirty="0">
              <a:effectLst/>
              <a:ea typeface="Calibri"/>
              <a:cs typeface="Arial"/>
            </a:endParaRPr>
          </a:p>
        </p:txBody>
      </p:sp>
      <p:cxnSp>
        <p:nvCxnSpPr>
          <p:cNvPr id="77" name="Straight Arrow Connector 76"/>
          <p:cNvCxnSpPr>
            <a:cxnSpLocks/>
          </p:cNvCxnSpPr>
          <p:nvPr/>
        </p:nvCxnSpPr>
        <p:spPr>
          <a:xfrm flipV="1">
            <a:off x="2328412" y="4760835"/>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8" name="Rectangle 77"/>
          <p:cNvSpPr>
            <a:spLocks/>
          </p:cNvSpPr>
          <p:nvPr/>
        </p:nvSpPr>
        <p:spPr>
          <a:xfrm>
            <a:off x="4557268" y="2660900"/>
            <a:ext cx="2357437" cy="32385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150" dirty="0">
                <a:solidFill>
                  <a:srgbClr val="4F81BD"/>
                </a:solidFill>
                <a:effectLst/>
                <a:ea typeface="Calibri"/>
                <a:cs typeface="Calibri"/>
              </a:rPr>
              <a:t>LLRP protocol or Multiplexer</a:t>
            </a:r>
            <a:endParaRPr lang="en-US" sz="1100" dirty="0">
              <a:effectLst/>
              <a:ea typeface="Calibri"/>
              <a:cs typeface="Arial"/>
            </a:endParaRPr>
          </a:p>
        </p:txBody>
      </p:sp>
      <p:sp>
        <p:nvSpPr>
          <p:cNvPr id="79" name="Rectangle 78"/>
          <p:cNvSpPr>
            <a:spLocks/>
          </p:cNvSpPr>
          <p:nvPr/>
        </p:nvSpPr>
        <p:spPr>
          <a:xfrm>
            <a:off x="3990975" y="4005075"/>
            <a:ext cx="790575" cy="49607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150" dirty="0">
                <a:effectLst/>
                <a:ea typeface="Calibri"/>
                <a:cs typeface="Calibri"/>
              </a:rPr>
              <a:t>Antenna 2</a:t>
            </a:r>
            <a:endParaRPr lang="en-US" sz="1100" dirty="0">
              <a:effectLst/>
              <a:ea typeface="Calibri"/>
              <a:cs typeface="Arial"/>
            </a:endParaRPr>
          </a:p>
        </p:txBody>
      </p:sp>
      <p:cxnSp>
        <p:nvCxnSpPr>
          <p:cNvPr id="80" name="Straight Connector 79"/>
          <p:cNvCxnSpPr>
            <a:cxnSpLocks/>
          </p:cNvCxnSpPr>
          <p:nvPr/>
        </p:nvCxnSpPr>
        <p:spPr>
          <a:xfrm>
            <a:off x="4362450" y="3697835"/>
            <a:ext cx="0" cy="352425"/>
          </a:xfrm>
          <a:prstGeom prst="line">
            <a:avLst/>
          </a:prstGeom>
        </p:spPr>
        <p:style>
          <a:lnRef idx="2">
            <a:schemeClr val="dk1"/>
          </a:lnRef>
          <a:fillRef idx="0">
            <a:schemeClr val="dk1"/>
          </a:fillRef>
          <a:effectRef idx="1">
            <a:schemeClr val="dk1"/>
          </a:effectRef>
          <a:fontRef idx="minor">
            <a:schemeClr val="tx1"/>
          </a:fontRef>
        </p:style>
      </p:cxnSp>
      <p:sp>
        <p:nvSpPr>
          <p:cNvPr id="81" name="Rectangle 80"/>
          <p:cNvSpPr>
            <a:spLocks/>
          </p:cNvSpPr>
          <p:nvPr/>
        </p:nvSpPr>
        <p:spPr>
          <a:xfrm>
            <a:off x="6400800" y="4005075"/>
            <a:ext cx="790575" cy="50482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150" dirty="0">
                <a:effectLst/>
                <a:ea typeface="Calibri"/>
                <a:cs typeface="Calibri"/>
              </a:rPr>
              <a:t>Antenna 3</a:t>
            </a:r>
            <a:endParaRPr lang="en-US" sz="1100" dirty="0">
              <a:effectLst/>
              <a:ea typeface="Calibri"/>
              <a:cs typeface="Arial"/>
            </a:endParaRPr>
          </a:p>
        </p:txBody>
      </p:sp>
      <p:sp>
        <p:nvSpPr>
          <p:cNvPr id="83" name="Rectangle 82"/>
          <p:cNvSpPr>
            <a:spLocks/>
          </p:cNvSpPr>
          <p:nvPr/>
        </p:nvSpPr>
        <p:spPr>
          <a:xfrm>
            <a:off x="1704975" y="4003410"/>
            <a:ext cx="790575" cy="4953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150" dirty="0">
                <a:effectLst/>
                <a:ea typeface="Calibri"/>
                <a:cs typeface="Calibri"/>
              </a:rPr>
              <a:t>Antenna 1</a:t>
            </a:r>
            <a:endParaRPr lang="en-US" sz="1100" dirty="0">
              <a:effectLst/>
              <a:ea typeface="Calibri"/>
              <a:cs typeface="Arial"/>
            </a:endParaRPr>
          </a:p>
        </p:txBody>
      </p:sp>
      <p:sp>
        <p:nvSpPr>
          <p:cNvPr id="85" name="Oval 84"/>
          <p:cNvSpPr>
            <a:spLocks/>
          </p:cNvSpPr>
          <p:nvPr/>
        </p:nvSpPr>
        <p:spPr>
          <a:xfrm>
            <a:off x="4676775" y="53750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Oval 85"/>
          <p:cNvSpPr>
            <a:spLocks/>
          </p:cNvSpPr>
          <p:nvPr/>
        </p:nvSpPr>
        <p:spPr>
          <a:xfrm>
            <a:off x="3600450" y="54702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Oval 86"/>
          <p:cNvSpPr>
            <a:spLocks/>
          </p:cNvSpPr>
          <p:nvPr/>
        </p:nvSpPr>
        <p:spPr>
          <a:xfrm>
            <a:off x="5133975" y="55655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Oval 87"/>
          <p:cNvSpPr>
            <a:spLocks/>
          </p:cNvSpPr>
          <p:nvPr/>
        </p:nvSpPr>
        <p:spPr>
          <a:xfrm>
            <a:off x="3857625" y="56893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Oval 88"/>
          <p:cNvSpPr>
            <a:spLocks/>
          </p:cNvSpPr>
          <p:nvPr/>
        </p:nvSpPr>
        <p:spPr>
          <a:xfrm>
            <a:off x="4067175" y="54702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Oval 89"/>
          <p:cNvSpPr>
            <a:spLocks/>
          </p:cNvSpPr>
          <p:nvPr/>
        </p:nvSpPr>
        <p:spPr>
          <a:xfrm>
            <a:off x="4886325" y="58798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Oval 90"/>
          <p:cNvSpPr>
            <a:spLocks/>
          </p:cNvSpPr>
          <p:nvPr/>
        </p:nvSpPr>
        <p:spPr>
          <a:xfrm>
            <a:off x="4429125" y="605128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2" name="Oval 91"/>
          <p:cNvSpPr>
            <a:spLocks/>
          </p:cNvSpPr>
          <p:nvPr/>
        </p:nvSpPr>
        <p:spPr>
          <a:xfrm>
            <a:off x="4981575" y="605128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Oval 92"/>
          <p:cNvSpPr>
            <a:spLocks/>
          </p:cNvSpPr>
          <p:nvPr/>
        </p:nvSpPr>
        <p:spPr>
          <a:xfrm>
            <a:off x="4057650" y="605128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Oval 95"/>
          <p:cNvSpPr>
            <a:spLocks/>
          </p:cNvSpPr>
          <p:nvPr/>
        </p:nvSpPr>
        <p:spPr>
          <a:xfrm>
            <a:off x="7086600" y="54226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a:spLocks/>
          </p:cNvSpPr>
          <p:nvPr/>
        </p:nvSpPr>
        <p:spPr>
          <a:xfrm>
            <a:off x="6010275" y="551788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8" name="Oval 97"/>
          <p:cNvSpPr>
            <a:spLocks/>
          </p:cNvSpPr>
          <p:nvPr/>
        </p:nvSpPr>
        <p:spPr>
          <a:xfrm>
            <a:off x="7543800" y="56131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a:spLocks/>
          </p:cNvSpPr>
          <p:nvPr/>
        </p:nvSpPr>
        <p:spPr>
          <a:xfrm>
            <a:off x="6267450" y="57369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 name="Oval 99"/>
          <p:cNvSpPr>
            <a:spLocks/>
          </p:cNvSpPr>
          <p:nvPr/>
        </p:nvSpPr>
        <p:spPr>
          <a:xfrm>
            <a:off x="6477000" y="551788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Oval 100"/>
          <p:cNvSpPr>
            <a:spLocks/>
          </p:cNvSpPr>
          <p:nvPr/>
        </p:nvSpPr>
        <p:spPr>
          <a:xfrm>
            <a:off x="7296150" y="59274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2" name="Oval 101"/>
          <p:cNvSpPr>
            <a:spLocks/>
          </p:cNvSpPr>
          <p:nvPr/>
        </p:nvSpPr>
        <p:spPr>
          <a:xfrm>
            <a:off x="6838950" y="60989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 name="Oval 102"/>
          <p:cNvSpPr>
            <a:spLocks/>
          </p:cNvSpPr>
          <p:nvPr/>
        </p:nvSpPr>
        <p:spPr>
          <a:xfrm>
            <a:off x="7391400" y="60989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 name="Oval 103"/>
          <p:cNvSpPr>
            <a:spLocks/>
          </p:cNvSpPr>
          <p:nvPr/>
        </p:nvSpPr>
        <p:spPr>
          <a:xfrm>
            <a:off x="6467475" y="60989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5" name="Straight Arrow Connector 104"/>
          <p:cNvCxnSpPr>
            <a:cxnSpLocks/>
          </p:cNvCxnSpPr>
          <p:nvPr/>
        </p:nvCxnSpPr>
        <p:spPr>
          <a:xfrm flipH="1">
            <a:off x="693095" y="4546335"/>
            <a:ext cx="999496" cy="16823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6" name="Straight Arrow Connector 105"/>
          <p:cNvCxnSpPr>
            <a:cxnSpLocks/>
          </p:cNvCxnSpPr>
          <p:nvPr/>
        </p:nvCxnSpPr>
        <p:spPr>
          <a:xfrm>
            <a:off x="2529638" y="4508235"/>
            <a:ext cx="1043832" cy="17204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7" name="Oval 106"/>
          <p:cNvSpPr>
            <a:spLocks/>
          </p:cNvSpPr>
          <p:nvPr/>
        </p:nvSpPr>
        <p:spPr>
          <a:xfrm>
            <a:off x="2466975" y="53369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8" name="Oval 107"/>
          <p:cNvSpPr>
            <a:spLocks/>
          </p:cNvSpPr>
          <p:nvPr/>
        </p:nvSpPr>
        <p:spPr>
          <a:xfrm>
            <a:off x="1390650" y="54321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Oval 108"/>
          <p:cNvSpPr>
            <a:spLocks/>
          </p:cNvSpPr>
          <p:nvPr/>
        </p:nvSpPr>
        <p:spPr>
          <a:xfrm>
            <a:off x="2924175" y="552741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Oval 109"/>
          <p:cNvSpPr>
            <a:spLocks/>
          </p:cNvSpPr>
          <p:nvPr/>
        </p:nvSpPr>
        <p:spPr>
          <a:xfrm>
            <a:off x="1647825" y="56512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Oval 110"/>
          <p:cNvSpPr>
            <a:spLocks/>
          </p:cNvSpPr>
          <p:nvPr/>
        </p:nvSpPr>
        <p:spPr>
          <a:xfrm>
            <a:off x="1857375" y="5432160"/>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2" name="Oval 111"/>
          <p:cNvSpPr>
            <a:spLocks/>
          </p:cNvSpPr>
          <p:nvPr/>
        </p:nvSpPr>
        <p:spPr>
          <a:xfrm>
            <a:off x="3133490" y="5983695"/>
            <a:ext cx="209550" cy="9525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Oval 112"/>
          <p:cNvSpPr>
            <a:spLocks/>
          </p:cNvSpPr>
          <p:nvPr/>
        </p:nvSpPr>
        <p:spPr>
          <a:xfrm>
            <a:off x="2242333" y="5705481"/>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4" name="Oval 113"/>
          <p:cNvSpPr>
            <a:spLocks/>
          </p:cNvSpPr>
          <p:nvPr/>
        </p:nvSpPr>
        <p:spPr>
          <a:xfrm>
            <a:off x="2037715" y="59179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5" name="Oval 114"/>
          <p:cNvSpPr>
            <a:spLocks/>
          </p:cNvSpPr>
          <p:nvPr/>
        </p:nvSpPr>
        <p:spPr>
          <a:xfrm>
            <a:off x="1376347" y="5841735"/>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8" name="Arc 165"/>
          <p:cNvSpPr>
            <a:spLocks/>
          </p:cNvSpPr>
          <p:nvPr/>
        </p:nvSpPr>
        <p:spPr bwMode="auto">
          <a:xfrm rot="10800000">
            <a:off x="1000335" y="5216510"/>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19" name="Arc 166"/>
          <p:cNvSpPr>
            <a:spLocks/>
          </p:cNvSpPr>
          <p:nvPr/>
        </p:nvSpPr>
        <p:spPr bwMode="auto">
          <a:xfrm rot="10800000">
            <a:off x="1319212" y="466063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20" name="Arc 169"/>
          <p:cNvSpPr>
            <a:spLocks/>
          </p:cNvSpPr>
          <p:nvPr/>
        </p:nvSpPr>
        <p:spPr bwMode="auto">
          <a:xfrm>
            <a:off x="2145705" y="5165498"/>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21" name="Arc 170"/>
          <p:cNvSpPr>
            <a:spLocks/>
          </p:cNvSpPr>
          <p:nvPr/>
        </p:nvSpPr>
        <p:spPr bwMode="auto">
          <a:xfrm>
            <a:off x="2145705" y="4723923"/>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32" name="Rectangle 131"/>
          <p:cNvSpPr/>
          <p:nvPr/>
        </p:nvSpPr>
        <p:spPr>
          <a:xfrm>
            <a:off x="40210" y="4434084"/>
            <a:ext cx="1232917"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t>Backscattering Electromagnetic wave</a:t>
            </a:r>
          </a:p>
        </p:txBody>
      </p:sp>
      <p:sp>
        <p:nvSpPr>
          <p:cNvPr id="75" name="Rectangle 74"/>
          <p:cNvSpPr/>
          <p:nvPr/>
        </p:nvSpPr>
        <p:spPr>
          <a:xfrm>
            <a:off x="693095" y="6232565"/>
            <a:ext cx="760419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1200" dirty="0"/>
              <a:t>Passive Tags</a:t>
            </a:r>
          </a:p>
        </p:txBody>
      </p:sp>
      <p:sp>
        <p:nvSpPr>
          <p:cNvPr id="84" name="Rectangle 83"/>
          <p:cNvSpPr>
            <a:spLocks/>
          </p:cNvSpPr>
          <p:nvPr/>
        </p:nvSpPr>
        <p:spPr>
          <a:xfrm>
            <a:off x="2020166" y="3262910"/>
            <a:ext cx="1243436" cy="32385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600"/>
              </a:spcBef>
              <a:spcAft>
                <a:spcPts val="600"/>
              </a:spcAft>
            </a:pPr>
            <a:r>
              <a:rPr lang="en-US" sz="1150" dirty="0">
                <a:solidFill>
                  <a:srgbClr val="4F81BD"/>
                </a:solidFill>
                <a:effectLst/>
                <a:ea typeface="Calibri"/>
                <a:cs typeface="Calibri"/>
              </a:rPr>
              <a:t>WLAN or Cable</a:t>
            </a:r>
            <a:endParaRPr lang="en-US" sz="1100" dirty="0">
              <a:effectLst/>
              <a:ea typeface="Calibri"/>
              <a:cs typeface="Arial"/>
            </a:endParaRPr>
          </a:p>
        </p:txBody>
      </p:sp>
      <p:sp>
        <p:nvSpPr>
          <p:cNvPr id="129" name="Arc 166"/>
          <p:cNvSpPr>
            <a:spLocks/>
          </p:cNvSpPr>
          <p:nvPr/>
        </p:nvSpPr>
        <p:spPr bwMode="auto">
          <a:xfrm rot="10800000">
            <a:off x="2606565" y="481303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30" name="Arc 165"/>
          <p:cNvSpPr>
            <a:spLocks/>
          </p:cNvSpPr>
          <p:nvPr/>
        </p:nvSpPr>
        <p:spPr bwMode="auto">
          <a:xfrm rot="10800000">
            <a:off x="2798590" y="5119106"/>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131" name="Straight Arrow Connector 130"/>
          <p:cNvCxnSpPr>
            <a:cxnSpLocks/>
          </p:cNvCxnSpPr>
          <p:nvPr/>
        </p:nvCxnSpPr>
        <p:spPr>
          <a:xfrm flipV="1">
            <a:off x="1905957" y="4771682"/>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4" name="Arc 169"/>
          <p:cNvSpPr>
            <a:spLocks/>
          </p:cNvSpPr>
          <p:nvPr/>
        </p:nvSpPr>
        <p:spPr bwMode="auto">
          <a:xfrm>
            <a:off x="1723250" y="5176345"/>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38" name="Arc 170"/>
          <p:cNvSpPr>
            <a:spLocks/>
          </p:cNvSpPr>
          <p:nvPr/>
        </p:nvSpPr>
        <p:spPr bwMode="auto">
          <a:xfrm>
            <a:off x="1723250" y="4734770"/>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139" name="Straight Arrow Connector 138"/>
          <p:cNvCxnSpPr>
            <a:cxnSpLocks/>
          </p:cNvCxnSpPr>
          <p:nvPr/>
        </p:nvCxnSpPr>
        <p:spPr>
          <a:xfrm flipV="1">
            <a:off x="4632712" y="4795345"/>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0" name="Straight Arrow Connector 139"/>
          <p:cNvCxnSpPr>
            <a:cxnSpLocks/>
          </p:cNvCxnSpPr>
          <p:nvPr/>
        </p:nvCxnSpPr>
        <p:spPr>
          <a:xfrm flipH="1">
            <a:off x="2974802" y="4580845"/>
            <a:ext cx="1022089" cy="16133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a:cxnSpLocks/>
          </p:cNvCxnSpPr>
          <p:nvPr/>
        </p:nvCxnSpPr>
        <p:spPr>
          <a:xfrm>
            <a:off x="4833938" y="4542745"/>
            <a:ext cx="1043832" cy="1685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2" name="Arc 165"/>
          <p:cNvSpPr>
            <a:spLocks/>
          </p:cNvSpPr>
          <p:nvPr/>
        </p:nvSpPr>
        <p:spPr bwMode="auto">
          <a:xfrm rot="10800000">
            <a:off x="3454334" y="5001216"/>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43" name="Arc 166"/>
          <p:cNvSpPr>
            <a:spLocks/>
          </p:cNvSpPr>
          <p:nvPr/>
        </p:nvSpPr>
        <p:spPr bwMode="auto">
          <a:xfrm rot="10800000">
            <a:off x="3623512" y="469514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44" name="Arc 169"/>
          <p:cNvSpPr>
            <a:spLocks/>
          </p:cNvSpPr>
          <p:nvPr/>
        </p:nvSpPr>
        <p:spPr bwMode="auto">
          <a:xfrm>
            <a:off x="4450005" y="5200008"/>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45" name="Arc 170"/>
          <p:cNvSpPr>
            <a:spLocks/>
          </p:cNvSpPr>
          <p:nvPr/>
        </p:nvSpPr>
        <p:spPr bwMode="auto">
          <a:xfrm>
            <a:off x="4450005" y="4758433"/>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46" name="Arc 166"/>
          <p:cNvSpPr>
            <a:spLocks/>
          </p:cNvSpPr>
          <p:nvPr/>
        </p:nvSpPr>
        <p:spPr bwMode="auto">
          <a:xfrm rot="10800000">
            <a:off x="4910865" y="484754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47" name="Arc 165"/>
          <p:cNvSpPr>
            <a:spLocks/>
          </p:cNvSpPr>
          <p:nvPr/>
        </p:nvSpPr>
        <p:spPr bwMode="auto">
          <a:xfrm rot="10800000">
            <a:off x="5102890" y="5153616"/>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148" name="Straight Arrow Connector 147"/>
          <p:cNvCxnSpPr>
            <a:cxnSpLocks/>
          </p:cNvCxnSpPr>
          <p:nvPr/>
        </p:nvCxnSpPr>
        <p:spPr>
          <a:xfrm flipV="1">
            <a:off x="4210257" y="4806192"/>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9" name="Arc 169"/>
          <p:cNvSpPr>
            <a:spLocks/>
          </p:cNvSpPr>
          <p:nvPr/>
        </p:nvSpPr>
        <p:spPr bwMode="auto">
          <a:xfrm>
            <a:off x="4027550" y="5210855"/>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0" name="Arc 170"/>
          <p:cNvSpPr>
            <a:spLocks/>
          </p:cNvSpPr>
          <p:nvPr/>
        </p:nvSpPr>
        <p:spPr bwMode="auto">
          <a:xfrm>
            <a:off x="4027550" y="4769280"/>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151" name="Straight Arrow Connector 150"/>
          <p:cNvCxnSpPr>
            <a:cxnSpLocks/>
          </p:cNvCxnSpPr>
          <p:nvPr/>
        </p:nvCxnSpPr>
        <p:spPr>
          <a:xfrm flipV="1">
            <a:off x="7052227" y="4795345"/>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52" name="Straight Arrow Connector 151"/>
          <p:cNvCxnSpPr>
            <a:cxnSpLocks/>
          </p:cNvCxnSpPr>
          <p:nvPr/>
        </p:nvCxnSpPr>
        <p:spPr>
          <a:xfrm flipH="1">
            <a:off x="5355854" y="4580845"/>
            <a:ext cx="1060552" cy="16517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3" name="Straight Arrow Connector 152"/>
          <p:cNvCxnSpPr>
            <a:cxnSpLocks/>
          </p:cNvCxnSpPr>
          <p:nvPr/>
        </p:nvCxnSpPr>
        <p:spPr>
          <a:xfrm>
            <a:off x="7253453" y="4542745"/>
            <a:ext cx="1043832" cy="1685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4" name="Arc 165"/>
          <p:cNvSpPr>
            <a:spLocks/>
          </p:cNvSpPr>
          <p:nvPr/>
        </p:nvSpPr>
        <p:spPr bwMode="auto">
          <a:xfrm rot="10800000">
            <a:off x="5873849" y="5001216"/>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5" name="Arc 166"/>
          <p:cNvSpPr>
            <a:spLocks/>
          </p:cNvSpPr>
          <p:nvPr/>
        </p:nvSpPr>
        <p:spPr bwMode="auto">
          <a:xfrm rot="10800000">
            <a:off x="6043027" y="469514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6" name="Arc 169"/>
          <p:cNvSpPr>
            <a:spLocks/>
          </p:cNvSpPr>
          <p:nvPr/>
        </p:nvSpPr>
        <p:spPr bwMode="auto">
          <a:xfrm>
            <a:off x="6869520" y="5200008"/>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7" name="Arc 170"/>
          <p:cNvSpPr>
            <a:spLocks/>
          </p:cNvSpPr>
          <p:nvPr/>
        </p:nvSpPr>
        <p:spPr bwMode="auto">
          <a:xfrm>
            <a:off x="6869520" y="4758433"/>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8" name="Arc 166"/>
          <p:cNvSpPr>
            <a:spLocks/>
          </p:cNvSpPr>
          <p:nvPr/>
        </p:nvSpPr>
        <p:spPr bwMode="auto">
          <a:xfrm rot="10800000">
            <a:off x="7330380" y="4847545"/>
            <a:ext cx="352425" cy="190500"/>
          </a:xfrm>
          <a:custGeom>
            <a:avLst/>
            <a:gdLst>
              <a:gd name="T0" fmla="*/ 1399 w 352425"/>
              <a:gd name="T1" fmla="*/ 107229 h 190500"/>
              <a:gd name="T2" fmla="*/ 118614 w 352425"/>
              <a:gd name="T3" fmla="*/ 5232 h 190500"/>
              <a:gd name="T4" fmla="*/ 226204 w 352425"/>
              <a:gd name="T5" fmla="*/ 3913 h 190500"/>
              <a:gd name="T6" fmla="*/ 352426 w 352425"/>
              <a:gd name="T7" fmla="*/ 95249 h 190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190500" stroke="0">
                <a:moveTo>
                  <a:pt x="1399" y="107229"/>
                </a:moveTo>
                <a:cubicBezTo>
                  <a:pt x="-9086" y="62523"/>
                  <a:pt x="39825" y="19962"/>
                  <a:pt x="118614" y="5232"/>
                </a:cubicBezTo>
                <a:cubicBezTo>
                  <a:pt x="153345" y="-1261"/>
                  <a:pt x="190964" y="-1722"/>
                  <a:pt x="226204" y="3913"/>
                </a:cubicBezTo>
                <a:cubicBezTo>
                  <a:pt x="301062" y="15884"/>
                  <a:pt x="352426" y="53052"/>
                  <a:pt x="352426" y="95249"/>
                </a:cubicBezTo>
                <a:lnTo>
                  <a:pt x="176213" y="95250"/>
                </a:lnTo>
                <a:lnTo>
                  <a:pt x="1399" y="107229"/>
                </a:lnTo>
                <a:close/>
              </a:path>
              <a:path w="352425" h="190500" fill="none">
                <a:moveTo>
                  <a:pt x="1399" y="107229"/>
                </a:moveTo>
                <a:cubicBezTo>
                  <a:pt x="-9086" y="62523"/>
                  <a:pt x="39825" y="19962"/>
                  <a:pt x="118614" y="5232"/>
                </a:cubicBezTo>
                <a:cubicBezTo>
                  <a:pt x="153345" y="-1261"/>
                  <a:pt x="190964" y="-1722"/>
                  <a:pt x="226204" y="3913"/>
                </a:cubicBezTo>
                <a:cubicBezTo>
                  <a:pt x="301062" y="15884"/>
                  <a:pt x="352426" y="53052"/>
                  <a:pt x="352426" y="95249"/>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59" name="Arc 165"/>
          <p:cNvSpPr>
            <a:spLocks/>
          </p:cNvSpPr>
          <p:nvPr/>
        </p:nvSpPr>
        <p:spPr bwMode="auto">
          <a:xfrm rot="10800000">
            <a:off x="7522405" y="5153616"/>
            <a:ext cx="352425" cy="209550"/>
          </a:xfrm>
          <a:custGeom>
            <a:avLst/>
            <a:gdLst>
              <a:gd name="T0" fmla="*/ 1159 w 352425"/>
              <a:gd name="T1" fmla="*/ 116770 h 209550"/>
              <a:gd name="T2" fmla="*/ 113554 w 352425"/>
              <a:gd name="T3" fmla="*/ 6847 h 209550"/>
              <a:gd name="T4" fmla="*/ 230745 w 352425"/>
              <a:gd name="T5" fmla="*/ 5143 h 209550"/>
              <a:gd name="T6" fmla="*/ 352426 w 352425"/>
              <a:gd name="T7" fmla="*/ 104775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09550" stroke="0">
                <a:moveTo>
                  <a:pt x="1159" y="116770"/>
                </a:moveTo>
                <a:cubicBezTo>
                  <a:pt x="-8070" y="69157"/>
                  <a:pt x="38215" y="23890"/>
                  <a:pt x="113554" y="6847"/>
                </a:cubicBezTo>
                <a:cubicBezTo>
                  <a:pt x="151146" y="-1657"/>
                  <a:pt x="192499" y="-2258"/>
                  <a:pt x="230745" y="5143"/>
                </a:cubicBezTo>
                <a:cubicBezTo>
                  <a:pt x="303309" y="19184"/>
                  <a:pt x="352426" y="59402"/>
                  <a:pt x="352426" y="104775"/>
                </a:cubicBezTo>
                <a:lnTo>
                  <a:pt x="176213" y="104775"/>
                </a:lnTo>
                <a:lnTo>
                  <a:pt x="1159" y="116770"/>
                </a:lnTo>
                <a:close/>
              </a:path>
              <a:path w="352425" h="209550" fill="none">
                <a:moveTo>
                  <a:pt x="1159" y="116770"/>
                </a:moveTo>
                <a:cubicBezTo>
                  <a:pt x="-8070" y="69157"/>
                  <a:pt x="38215" y="23890"/>
                  <a:pt x="113554" y="6847"/>
                </a:cubicBezTo>
                <a:cubicBezTo>
                  <a:pt x="151146" y="-1657"/>
                  <a:pt x="192499" y="-2258"/>
                  <a:pt x="230745" y="5143"/>
                </a:cubicBezTo>
                <a:cubicBezTo>
                  <a:pt x="303309" y="19184"/>
                  <a:pt x="352426" y="59402"/>
                  <a:pt x="352426" y="1047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160" name="Straight Arrow Connector 159"/>
          <p:cNvCxnSpPr>
            <a:cxnSpLocks/>
          </p:cNvCxnSpPr>
          <p:nvPr/>
        </p:nvCxnSpPr>
        <p:spPr>
          <a:xfrm flipV="1">
            <a:off x="6629772" y="4806192"/>
            <a:ext cx="0" cy="8572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1" name="Arc 169"/>
          <p:cNvSpPr>
            <a:spLocks/>
          </p:cNvSpPr>
          <p:nvPr/>
        </p:nvSpPr>
        <p:spPr bwMode="auto">
          <a:xfrm>
            <a:off x="6447065" y="5210855"/>
            <a:ext cx="352425" cy="285750"/>
          </a:xfrm>
          <a:custGeom>
            <a:avLst/>
            <a:gdLst>
              <a:gd name="T0" fmla="*/ 626 w 352425"/>
              <a:gd name="T1" fmla="*/ 154907 h 285750"/>
              <a:gd name="T2" fmla="*/ 95064 w 352425"/>
              <a:gd name="T3" fmla="*/ 16052 h 285750"/>
              <a:gd name="T4" fmla="*/ 247690 w 352425"/>
              <a:gd name="T5" fmla="*/ 12282 h 285750"/>
              <a:gd name="T6" fmla="*/ 352425 w 352425"/>
              <a:gd name="T7" fmla="*/ 142875 h 285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285750" stroke="0">
                <a:moveTo>
                  <a:pt x="626" y="154907"/>
                </a:moveTo>
                <a:cubicBezTo>
                  <a:pt x="-5368" y="97406"/>
                  <a:pt x="31889" y="42626"/>
                  <a:pt x="95064" y="16052"/>
                </a:cubicBezTo>
                <a:cubicBezTo>
                  <a:pt x="142591" y="-3940"/>
                  <a:pt x="198751" y="-5327"/>
                  <a:pt x="247690" y="12282"/>
                </a:cubicBezTo>
                <a:cubicBezTo>
                  <a:pt x="311373" y="35197"/>
                  <a:pt x="352425" y="86384"/>
                  <a:pt x="352425" y="142875"/>
                </a:cubicBezTo>
                <a:lnTo>
                  <a:pt x="176213" y="142875"/>
                </a:lnTo>
                <a:lnTo>
                  <a:pt x="626" y="154907"/>
                </a:lnTo>
                <a:close/>
              </a:path>
              <a:path w="352425" h="285750" fill="none">
                <a:moveTo>
                  <a:pt x="626" y="154907"/>
                </a:moveTo>
                <a:cubicBezTo>
                  <a:pt x="-5368" y="97406"/>
                  <a:pt x="31889" y="42626"/>
                  <a:pt x="95064" y="16052"/>
                </a:cubicBezTo>
                <a:cubicBezTo>
                  <a:pt x="142591" y="-3940"/>
                  <a:pt x="198751" y="-5327"/>
                  <a:pt x="247690" y="12282"/>
                </a:cubicBezTo>
                <a:cubicBezTo>
                  <a:pt x="311373" y="35197"/>
                  <a:pt x="352425" y="86384"/>
                  <a:pt x="352425" y="142875"/>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62" name="Arc 170"/>
          <p:cNvSpPr>
            <a:spLocks/>
          </p:cNvSpPr>
          <p:nvPr/>
        </p:nvSpPr>
        <p:spPr bwMode="auto">
          <a:xfrm>
            <a:off x="6447065" y="4769280"/>
            <a:ext cx="352425" cy="304800"/>
          </a:xfrm>
          <a:custGeom>
            <a:avLst/>
            <a:gdLst>
              <a:gd name="T0" fmla="*/ 551 w 352425"/>
              <a:gd name="T1" fmla="*/ 164437 h 304800"/>
              <a:gd name="T2" fmla="*/ 90893 w 352425"/>
              <a:gd name="T3" fmla="*/ 19056 h 304800"/>
              <a:gd name="T4" fmla="*/ 251607 w 352425"/>
              <a:gd name="T5" fmla="*/ 14654 h 304800"/>
              <a:gd name="T6" fmla="*/ 352427 w 352425"/>
              <a:gd name="T7" fmla="*/ 152401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425" h="304800" stroke="0">
                <a:moveTo>
                  <a:pt x="551" y="164437"/>
                </a:moveTo>
                <a:cubicBezTo>
                  <a:pt x="-4908" y="104847"/>
                  <a:pt x="30418" y="47999"/>
                  <a:pt x="90893" y="19056"/>
                </a:cubicBezTo>
                <a:cubicBezTo>
                  <a:pt x="140523" y="-4697"/>
                  <a:pt x="200339" y="-6335"/>
                  <a:pt x="251607" y="14654"/>
                </a:cubicBezTo>
                <a:cubicBezTo>
                  <a:pt x="313171" y="39858"/>
                  <a:pt x="352427" y="93492"/>
                  <a:pt x="352427" y="152401"/>
                </a:cubicBezTo>
                <a:lnTo>
                  <a:pt x="176213" y="152400"/>
                </a:lnTo>
                <a:lnTo>
                  <a:pt x="551" y="164437"/>
                </a:lnTo>
                <a:close/>
              </a:path>
              <a:path w="352425" h="304800" fill="none">
                <a:moveTo>
                  <a:pt x="551" y="164437"/>
                </a:moveTo>
                <a:cubicBezTo>
                  <a:pt x="-4908" y="104847"/>
                  <a:pt x="30418" y="47999"/>
                  <a:pt x="90893" y="19056"/>
                </a:cubicBezTo>
                <a:cubicBezTo>
                  <a:pt x="140523" y="-4697"/>
                  <a:pt x="200339" y="-6335"/>
                  <a:pt x="251607" y="14654"/>
                </a:cubicBezTo>
                <a:cubicBezTo>
                  <a:pt x="313171" y="39858"/>
                  <a:pt x="352427" y="93492"/>
                  <a:pt x="352427" y="152401"/>
                </a:cubicBezTo>
              </a:path>
            </a:pathLst>
          </a:custGeom>
          <a:noFill/>
          <a:ln w="9525">
            <a:solidFill>
              <a:schemeClr val="accent1">
                <a:lumMod val="95000"/>
                <a:lumOff val="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163" name="Oval 162"/>
          <p:cNvSpPr>
            <a:spLocks/>
          </p:cNvSpPr>
          <p:nvPr/>
        </p:nvSpPr>
        <p:spPr>
          <a:xfrm>
            <a:off x="2819400" y="5794109"/>
            <a:ext cx="209550" cy="95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4" name="Oval 163"/>
          <p:cNvSpPr>
            <a:spLocks/>
          </p:cNvSpPr>
          <p:nvPr/>
        </p:nvSpPr>
        <p:spPr>
          <a:xfrm>
            <a:off x="5514600" y="6040540"/>
            <a:ext cx="209550" cy="9525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5" name="Rectangle 164"/>
          <p:cNvSpPr/>
          <p:nvPr/>
        </p:nvSpPr>
        <p:spPr>
          <a:xfrm>
            <a:off x="7832468" y="4549299"/>
            <a:ext cx="1232917"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t>Backscattering Electromagnetic wave</a:t>
            </a:r>
          </a:p>
        </p:txBody>
      </p:sp>
      <p:pic>
        <p:nvPicPr>
          <p:cNvPr id="94" name="Picture 93"/>
          <p:cNvPicPr/>
          <p:nvPr/>
        </p:nvPicPr>
        <p:blipFill>
          <a:blip r:embed="rId2" cstate="print"/>
          <a:srcRect/>
          <a:stretch>
            <a:fillRect/>
          </a:stretch>
        </p:blipFill>
        <p:spPr bwMode="auto">
          <a:xfrm>
            <a:off x="8420100" y="10955"/>
            <a:ext cx="723900" cy="857250"/>
          </a:xfrm>
          <a:prstGeom prst="rect">
            <a:avLst/>
          </a:prstGeom>
          <a:noFill/>
        </p:spPr>
      </p:pic>
      <p:pic>
        <p:nvPicPr>
          <p:cNvPr id="95" name="Picture 9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42047491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Content Placeholder 67"/>
          <p:cNvSpPr txBox="1">
            <a:spLocks/>
          </p:cNvSpPr>
          <p:nvPr/>
        </p:nvSpPr>
        <p:spPr>
          <a:xfrm>
            <a:off x="567970" y="1585560"/>
            <a:ext cx="8229600" cy="472381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b="1" u="sng" dirty="0"/>
              <a:t>UHF - RFID </a:t>
            </a:r>
            <a:r>
              <a:rPr lang="en-US" b="1" u="sng" dirty="0" smtClean="0"/>
              <a:t>system </a:t>
            </a:r>
            <a:r>
              <a:rPr lang="en-US" sz="2000" dirty="0"/>
              <a:t>: 860-950 MHz </a:t>
            </a:r>
          </a:p>
          <a:p>
            <a:pPr>
              <a:buFontTx/>
              <a:buChar char="-"/>
            </a:pPr>
            <a:r>
              <a:rPr lang="en-US" sz="2000" dirty="0" smtClean="0"/>
              <a:t>Hz = wave/second</a:t>
            </a:r>
          </a:p>
          <a:p>
            <a:pPr>
              <a:buFontTx/>
              <a:buChar char="-"/>
            </a:pPr>
            <a:r>
              <a:rPr lang="en-US" sz="1800" dirty="0" smtClean="0"/>
              <a:t>The </a:t>
            </a:r>
            <a:r>
              <a:rPr lang="en-US" sz="1800" dirty="0"/>
              <a:t>reading scope of passive UHF systems can be the length of </a:t>
            </a:r>
            <a:r>
              <a:rPr lang="en-US" sz="1800" dirty="0" smtClean="0"/>
              <a:t>30m.</a:t>
            </a:r>
          </a:p>
          <a:p>
            <a:pPr algn="just">
              <a:buFontTx/>
              <a:buChar char="-"/>
            </a:pPr>
            <a:r>
              <a:rPr lang="en-US" sz="1800" dirty="0" smtClean="0"/>
              <a:t>UHF </a:t>
            </a:r>
            <a:r>
              <a:rPr lang="en-US" sz="1800" dirty="0"/>
              <a:t>RFID has a faster information transfer rate than LF or HF. </a:t>
            </a:r>
            <a:endParaRPr lang="en-US" sz="1800" dirty="0" smtClean="0"/>
          </a:p>
          <a:p>
            <a:pPr algn="just">
              <a:buFontTx/>
              <a:buChar char="-"/>
            </a:pPr>
            <a:r>
              <a:rPr lang="en-US" sz="1800" dirty="0" smtClean="0"/>
              <a:t>UHF </a:t>
            </a:r>
            <a:r>
              <a:rPr lang="en-US" sz="1800" dirty="0"/>
              <a:t>radio waves </a:t>
            </a:r>
            <a:r>
              <a:rPr lang="en-US" sz="1800" dirty="0" smtClean="0"/>
              <a:t>can recognize </a:t>
            </a:r>
            <a:r>
              <a:rPr lang="en-US" sz="1800" dirty="0"/>
              <a:t>a bigger number of tags in the area at a given time</a:t>
            </a:r>
            <a:r>
              <a:rPr lang="en-US" sz="1800" dirty="0" smtClean="0"/>
              <a:t>.</a:t>
            </a:r>
          </a:p>
          <a:p>
            <a:pPr algn="just">
              <a:buFontTx/>
              <a:buChar char="-"/>
            </a:pPr>
            <a:r>
              <a:rPr lang="en-US" sz="1800" dirty="0"/>
              <a:t>Microwave </a:t>
            </a:r>
            <a:r>
              <a:rPr lang="en-US" sz="1800" dirty="0" smtClean="0"/>
              <a:t>are used as </a:t>
            </a:r>
            <a:r>
              <a:rPr lang="en-US" sz="1800" dirty="0"/>
              <a:t>a part of active RFID frameworks </a:t>
            </a:r>
            <a:r>
              <a:rPr lang="en-US" sz="1800" dirty="0" smtClean="0"/>
              <a:t>– active tag -higher </a:t>
            </a:r>
            <a:r>
              <a:rPr lang="en-US" sz="1800" dirty="0"/>
              <a:t>cost per tag. </a:t>
            </a:r>
            <a:endParaRPr lang="en-US" sz="1800" dirty="0" smtClean="0"/>
          </a:p>
          <a:p>
            <a:pPr algn="just">
              <a:buFontTx/>
              <a:buChar char="-"/>
            </a:pPr>
            <a:endParaRPr lang="en-US" sz="1800" dirty="0"/>
          </a:p>
          <a:p>
            <a:pPr algn="just">
              <a:buFontTx/>
              <a:buChar char="-"/>
            </a:pPr>
            <a:r>
              <a:rPr lang="en-US" sz="1800" dirty="0"/>
              <a:t>UHF frequencies RFID system uses communication technology called </a:t>
            </a:r>
            <a:r>
              <a:rPr lang="en-US" sz="1800" dirty="0">
                <a:solidFill>
                  <a:srgbClr val="FF0000"/>
                </a:solidFill>
              </a:rPr>
              <a:t>Backscattering</a:t>
            </a:r>
            <a:r>
              <a:rPr lang="en-US" sz="1800" dirty="0"/>
              <a:t>. it's the operation of accumulating an RF </a:t>
            </a:r>
            <a:r>
              <a:rPr lang="en-US" sz="1800" dirty="0" smtClean="0"/>
              <a:t>signal, </a:t>
            </a:r>
            <a:r>
              <a:rPr lang="en-US" sz="1800" dirty="0"/>
              <a:t>processing the signal and reflecting it again to wherein it originated from.</a:t>
            </a:r>
          </a:p>
          <a:p>
            <a:pPr algn="just">
              <a:buFontTx/>
              <a:buChar char="-"/>
            </a:pPr>
            <a:r>
              <a:rPr lang="en-US" sz="1800" dirty="0"/>
              <a:t> it works like a (Active)reader sends the </a:t>
            </a:r>
            <a:r>
              <a:rPr lang="en-US" sz="1800" dirty="0">
                <a:solidFill>
                  <a:srgbClr val="FF0000"/>
                </a:solidFill>
              </a:rPr>
              <a:t>electromagnetic wave </a:t>
            </a:r>
            <a:r>
              <a:rPr lang="en-US" sz="1800" dirty="0"/>
              <a:t>to a (Passive)tag, the tag receives the wave, encodes the records into the wave, and scatters it again to the reader. </a:t>
            </a:r>
          </a:p>
          <a:p>
            <a:pPr algn="just">
              <a:buFontTx/>
              <a:buChar char="-"/>
            </a:pPr>
            <a:endParaRPr lang="en-US" sz="1800" dirty="0" smtClean="0"/>
          </a:p>
          <a:p>
            <a:pPr algn="just">
              <a:buFontTx/>
              <a:buChar char="-"/>
            </a:pPr>
            <a:endParaRPr lang="en-US" sz="1800" dirty="0" smtClean="0"/>
          </a:p>
          <a:p>
            <a:pPr marL="0" indent="0" algn="just">
              <a:buNone/>
            </a:pPr>
            <a:r>
              <a:rPr lang="en-US" sz="1800" dirty="0" smtClean="0"/>
              <a:t>    </a:t>
            </a:r>
            <a:endParaRPr lang="en-US" sz="1800" dirty="0"/>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4083609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Content Placeholder 67"/>
          <p:cNvSpPr txBox="1">
            <a:spLocks/>
          </p:cNvSpPr>
          <p:nvPr/>
        </p:nvSpPr>
        <p:spPr>
          <a:xfrm>
            <a:off x="464389" y="1547155"/>
            <a:ext cx="8229600" cy="395571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b="1" u="sng" dirty="0"/>
              <a:t>Passive - RFID system:</a:t>
            </a:r>
          </a:p>
          <a:p>
            <a:pPr marL="0" indent="0">
              <a:buFont typeface="Wingdings 3"/>
              <a:buNone/>
            </a:pPr>
            <a:endParaRPr lang="en-US" b="1" u="sng" dirty="0"/>
          </a:p>
          <a:p>
            <a:pPr algn="just">
              <a:buFontTx/>
              <a:buChar char="-"/>
            </a:pPr>
            <a:r>
              <a:rPr lang="en-US" sz="1800" dirty="0"/>
              <a:t>In passive RFID systems the Active reader antenna sends a radio signal to the Passive tag. The RFID tag then uses the transmitted signal to power on, and reflect energy back to the reader.</a:t>
            </a:r>
          </a:p>
          <a:p>
            <a:pPr algn="just">
              <a:buFontTx/>
              <a:buChar char="-"/>
            </a:pPr>
            <a:endParaRPr lang="en-US" sz="1800" dirty="0"/>
          </a:p>
          <a:p>
            <a:pPr algn="just">
              <a:buFontTx/>
              <a:buChar char="-"/>
            </a:pPr>
            <a:r>
              <a:rPr lang="en-US" sz="1800" dirty="0"/>
              <a:t>Passive RFID systems can work in the low, high or ultra-high frequency radio bands. As passive system ranges are restricted by the radio signal reflected from the Passive tag back to the reader.</a:t>
            </a:r>
          </a:p>
          <a:p>
            <a:pPr algn="just">
              <a:buFontTx/>
              <a:buChar char="-"/>
            </a:pPr>
            <a:endParaRPr lang="en-US" sz="2000" b="1" dirty="0"/>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27827093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11" name="Content Placeholder 67"/>
          <p:cNvSpPr txBox="1">
            <a:spLocks/>
          </p:cNvSpPr>
          <p:nvPr/>
        </p:nvSpPr>
        <p:spPr>
          <a:xfrm>
            <a:off x="309045" y="868204"/>
            <a:ext cx="8229600" cy="571000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000" b="1" u="sng" dirty="0"/>
              <a:t>Passive UHF EPC</a:t>
            </a:r>
            <a:r>
              <a:rPr lang="en-US" sz="2000" u="sng" dirty="0"/>
              <a:t> </a:t>
            </a:r>
            <a:r>
              <a:rPr lang="en-US" sz="2000" b="1" u="sng" dirty="0"/>
              <a:t>Tag:</a:t>
            </a:r>
          </a:p>
          <a:p>
            <a:pPr algn="just">
              <a:buFontTx/>
              <a:buChar char="-"/>
            </a:pPr>
            <a:r>
              <a:rPr lang="en-US" sz="1600" dirty="0"/>
              <a:t>Small tag antenna…shorter read range, larger tag antenna….longer read range.</a:t>
            </a:r>
          </a:p>
          <a:p>
            <a:pPr algn="just">
              <a:buFontTx/>
              <a:buChar char="-"/>
            </a:pPr>
            <a:r>
              <a:rPr lang="en-US" sz="1600" dirty="0"/>
              <a:t>IN02 Embeddable RFID Wire Tag, 360-degree read profile to reduce the worry of reading angle - Harsh environment RFID tags - Embeddable into plastics, pallets, concrete, rubber, etc.</a:t>
            </a:r>
          </a:p>
          <a:p>
            <a:pPr algn="just">
              <a:buFontTx/>
              <a:buChar char="-"/>
            </a:pPr>
            <a:r>
              <a:rPr lang="en-US" sz="1600" dirty="0"/>
              <a:t>Choose the suitable tag for the item according to its material.</a:t>
            </a:r>
          </a:p>
          <a:p>
            <a:pPr algn="just">
              <a:buFontTx/>
              <a:buChar char="-"/>
            </a:pPr>
            <a:r>
              <a:rPr lang="en-US" sz="1600" dirty="0"/>
              <a:t>the reflection of RF energy and absorption of RF energy.</a:t>
            </a:r>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pic>
        <p:nvPicPr>
          <p:cNvPr id="1026" name="Picture 2" descr="C:\Users\Al_Rehab\Desktop\Polarization IN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95" y="3006545"/>
            <a:ext cx="71247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_Rehab\Desktop\WF-SM-IN02-ttn-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075" y="4076615"/>
            <a:ext cx="45212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00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pic>
        <p:nvPicPr>
          <p:cNvPr id="3" name="Picture 3" descr="C:\Users\Al_Rehab\Desktop\Read Range-IN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40" y="1086295"/>
            <a:ext cx="6336825" cy="50006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5" name="Picture 4"/>
          <p:cNvPicPr/>
          <p:nvPr/>
        </p:nvPicPr>
        <p:blipFill>
          <a:blip r:embed="rId3" cstate="print"/>
          <a:srcRect/>
          <a:stretch>
            <a:fillRect/>
          </a:stretch>
        </p:blipFill>
        <p:spPr bwMode="auto">
          <a:xfrm>
            <a:off x="8420100" y="10955"/>
            <a:ext cx="723900" cy="857250"/>
          </a:xfrm>
          <a:prstGeom prst="rect">
            <a:avLst/>
          </a:prstGeom>
          <a:noFill/>
        </p:spPr>
      </p:pic>
      <p:pic>
        <p:nvPicPr>
          <p:cNvPr id="6" name="Picture 5"/>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2950538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Content Placeholder 67"/>
          <p:cNvSpPr txBox="1">
            <a:spLocks/>
          </p:cNvSpPr>
          <p:nvPr/>
        </p:nvSpPr>
        <p:spPr>
          <a:xfrm>
            <a:off x="309045" y="868204"/>
            <a:ext cx="8229600" cy="5479576"/>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None/>
            </a:pPr>
            <a:r>
              <a:rPr lang="en-US" sz="2000" u="sng" dirty="0"/>
              <a:t>EPC(Electronic Item Code):</a:t>
            </a:r>
          </a:p>
          <a:p>
            <a:pPr marL="0" indent="0" algn="just">
              <a:buNone/>
            </a:pPr>
            <a:r>
              <a:rPr lang="en-US" sz="1600" dirty="0"/>
              <a:t>- The electronic item code number can be utilized as a key into a </a:t>
            </a:r>
            <a:r>
              <a:rPr lang="en-US" sz="1600" dirty="0" smtClean="0"/>
              <a:t>database </a:t>
            </a:r>
            <a:r>
              <a:rPr lang="en-US" sz="1600" dirty="0"/>
              <a:t>to recognize a specific item.</a:t>
            </a:r>
          </a:p>
          <a:p>
            <a:pPr algn="just">
              <a:buFontTx/>
              <a:buChar char="-"/>
            </a:pPr>
            <a:endParaRPr lang="en-US" sz="900" dirty="0"/>
          </a:p>
          <a:p>
            <a:pPr marL="0" indent="0" algn="just">
              <a:buNone/>
            </a:pPr>
            <a:r>
              <a:rPr lang="en-US" sz="1600" dirty="0"/>
              <a:t>- Can contain spare part info , expiration, warranty </a:t>
            </a:r>
            <a:r>
              <a:rPr lang="en-US" sz="1600" dirty="0" smtClean="0"/>
              <a:t>and </a:t>
            </a:r>
            <a:r>
              <a:rPr lang="en-US" sz="1600" dirty="0"/>
              <a:t>storage instructions, and service history. </a:t>
            </a:r>
          </a:p>
          <a:p>
            <a:pPr marL="0" indent="0" algn="just">
              <a:buNone/>
            </a:pPr>
            <a:endParaRPr lang="en-US" sz="800" dirty="0"/>
          </a:p>
          <a:p>
            <a:pPr marL="0" indent="0" algn="just">
              <a:buNone/>
            </a:pPr>
            <a:r>
              <a:rPr lang="en-US" sz="1600" dirty="0" smtClean="0"/>
              <a:t>- Written </a:t>
            </a:r>
            <a:r>
              <a:rPr lang="en-US" sz="1600" dirty="0"/>
              <a:t>into a tag by an RFID printer</a:t>
            </a:r>
            <a:r>
              <a:rPr lang="en-US" sz="1600" dirty="0" smtClean="0"/>
              <a:t>.</a:t>
            </a:r>
          </a:p>
          <a:p>
            <a:pPr algn="just">
              <a:buFontTx/>
              <a:buChar char="-"/>
            </a:pPr>
            <a:endParaRPr lang="en-US" sz="1600" dirty="0"/>
          </a:p>
          <a:p>
            <a:pPr marL="0" indent="0" algn="just">
              <a:buNone/>
            </a:pPr>
            <a:r>
              <a:rPr lang="en-US" sz="1600" dirty="0"/>
              <a:t>- </a:t>
            </a:r>
            <a:r>
              <a:rPr lang="en-US" sz="1600" dirty="0" smtClean="0"/>
              <a:t>Includes </a:t>
            </a:r>
            <a:r>
              <a:rPr lang="en-US" sz="1600" dirty="0"/>
              <a:t>a 96-bit string of information: </a:t>
            </a:r>
          </a:p>
          <a:p>
            <a:pPr algn="just">
              <a:buFont typeface="Arial" pitchFamily="34" charset="0"/>
              <a:buChar char="•"/>
            </a:pPr>
            <a:r>
              <a:rPr lang="en-US" sz="1600" dirty="0"/>
              <a:t>The initial eight bits are a header which distinguishes the version of the protocol (UHF EPC Class 1 Generation 2). </a:t>
            </a:r>
          </a:p>
          <a:p>
            <a:pPr algn="just">
              <a:buFont typeface="Arial" pitchFamily="34" charset="0"/>
              <a:buChar char="•"/>
            </a:pPr>
            <a:r>
              <a:rPr lang="en-US" sz="1600" dirty="0"/>
              <a:t> The following twenty-eight bits recognize the company that controls with the information for   this tag(</a:t>
            </a:r>
            <a:r>
              <a:rPr lang="en-US" sz="1600" dirty="0" err="1"/>
              <a:t>Asec</a:t>
            </a:r>
            <a:r>
              <a:rPr lang="en-US" sz="1600" dirty="0"/>
              <a:t>). </a:t>
            </a:r>
          </a:p>
          <a:p>
            <a:pPr algn="just">
              <a:buFont typeface="Arial" pitchFamily="34" charset="0"/>
              <a:buChar char="•"/>
            </a:pPr>
            <a:r>
              <a:rPr lang="en-US" sz="1600" dirty="0"/>
              <a:t>The following 24 bits are an object class, distinguishing the sort of spare parts – its Area. </a:t>
            </a:r>
          </a:p>
          <a:p>
            <a:pPr algn="just">
              <a:buFont typeface="Arial" pitchFamily="34" charset="0"/>
              <a:buChar char="•"/>
            </a:pPr>
            <a:r>
              <a:rPr lang="en-US" sz="1600" dirty="0"/>
              <a:t>the last 36 bits are an interesting serial number(unique identity info) for a specific tag descriptions.</a:t>
            </a:r>
          </a:p>
          <a:p>
            <a:pPr marL="0" indent="0" algn="just">
              <a:buNone/>
            </a:pPr>
            <a:endParaRPr lang="en-US" sz="1050" dirty="0"/>
          </a:p>
          <a:p>
            <a:pPr marL="0" indent="0" algn="just">
              <a:buNone/>
            </a:pPr>
            <a:r>
              <a:rPr lang="en-US" sz="1600" dirty="0"/>
              <a:t>- The last two fields are set by the association that issued the tag. </a:t>
            </a:r>
          </a:p>
        </p:txBody>
      </p:sp>
    </p:spTree>
    <p:extLst>
      <p:ext uri="{BB962C8B-B14F-4D97-AF65-F5344CB8AC3E}">
        <p14:creationId xmlns:p14="http://schemas.microsoft.com/office/powerpoint/2010/main" val="38536017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pic>
        <p:nvPicPr>
          <p:cNvPr id="4098" name="Picture 2" descr="C:\Users\Al_Rehab\Desktop\RFID-Printer-Mark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51" y="779055"/>
            <a:ext cx="6866989" cy="4800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Rectangle 5"/>
          <p:cNvSpPr/>
          <p:nvPr/>
        </p:nvSpPr>
        <p:spPr>
          <a:xfrm>
            <a:off x="3727090" y="5809573"/>
            <a:ext cx="1114408"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400" dirty="0"/>
              <a:t>RFID printer</a:t>
            </a:r>
          </a:p>
        </p:txBody>
      </p:sp>
    </p:spTree>
    <p:extLst>
      <p:ext uri="{BB962C8B-B14F-4D97-AF65-F5344CB8AC3E}">
        <p14:creationId xmlns:p14="http://schemas.microsoft.com/office/powerpoint/2010/main" val="4814832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Content Placeholder 67"/>
          <p:cNvSpPr txBox="1">
            <a:spLocks/>
          </p:cNvSpPr>
          <p:nvPr/>
        </p:nvSpPr>
        <p:spPr>
          <a:xfrm>
            <a:off x="309045" y="855865"/>
            <a:ext cx="8229600" cy="522227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en-US" sz="2000" b="1" u="sng" dirty="0"/>
          </a:p>
          <a:p>
            <a:pPr marL="0" indent="0">
              <a:buNone/>
            </a:pPr>
            <a:r>
              <a:rPr lang="en-US" sz="2000" b="1" u="sng" dirty="0"/>
              <a:t>Active UHF Reader:</a:t>
            </a:r>
          </a:p>
          <a:p>
            <a:pPr marL="0" indent="0">
              <a:buNone/>
            </a:pPr>
            <a:endParaRPr lang="en-US" sz="600" b="1" u="sng" dirty="0"/>
          </a:p>
          <a:p>
            <a:pPr algn="just">
              <a:buFontTx/>
              <a:buChar char="-"/>
            </a:pPr>
            <a:r>
              <a:rPr lang="en-US" sz="1800" dirty="0"/>
              <a:t>Readers are set up to make a particular inquiry zone which can be firmly controlled. This permits an exceedingly determined reading zone for when tags go all through the inquiry zone. </a:t>
            </a:r>
          </a:p>
          <a:p>
            <a:pPr marL="0" indent="0" algn="just">
              <a:buNone/>
            </a:pPr>
            <a:endParaRPr lang="en-US" sz="1800" dirty="0"/>
          </a:p>
          <a:p>
            <a:pPr algn="just">
              <a:buFontTx/>
              <a:buChar char="-"/>
            </a:pPr>
            <a:r>
              <a:rPr lang="en-US" sz="1800" dirty="0"/>
              <a:t>it comprises a read or read/write unit and a connected to (internal or external)antenna.</a:t>
            </a:r>
          </a:p>
          <a:p>
            <a:pPr algn="just">
              <a:buFontTx/>
              <a:buChar char="-"/>
            </a:pPr>
            <a:endParaRPr lang="en-US" sz="1800" dirty="0"/>
          </a:p>
          <a:p>
            <a:pPr algn="just">
              <a:buFontTx/>
              <a:buChar char="-"/>
            </a:pPr>
            <a:r>
              <a:rPr lang="en-US" sz="1800" dirty="0"/>
              <a:t>Empower tags – send Signals – listen and pick up the Tags(read- receive info) – process info –store info – checks the quality of the data transmission.</a:t>
            </a:r>
          </a:p>
          <a:p>
            <a:pPr algn="just">
              <a:buFontTx/>
              <a:buChar char="-"/>
            </a:pPr>
            <a:endParaRPr lang="en-US" sz="1800" dirty="0"/>
          </a:p>
          <a:p>
            <a:pPr algn="just">
              <a:buFontTx/>
              <a:buChar char="-"/>
            </a:pPr>
            <a:r>
              <a:rPr lang="en-US" sz="1800" dirty="0"/>
              <a:t>Higher power settings will bring a greater read range, while bring down power settings will bring reduced read range.</a:t>
            </a:r>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14992126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pic>
        <p:nvPicPr>
          <p:cNvPr id="5122" name="Picture 2" descr="C:\Users\Al_Rehab\Desktop\UHF 32 Ports Channel Reader Suppliers_files\df24b251f153bd8b9c5649839f620705_sm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130" y="2584090"/>
            <a:ext cx="3933825" cy="2209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Rectangle 5"/>
          <p:cNvSpPr/>
          <p:nvPr/>
        </p:nvSpPr>
        <p:spPr>
          <a:xfrm>
            <a:off x="2805370" y="5042010"/>
            <a:ext cx="3409010"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400" dirty="0"/>
              <a:t>UHF RFID Reader 32 Ports Channel Reader</a:t>
            </a:r>
          </a:p>
        </p:txBody>
      </p:sp>
      <p:sp>
        <p:nvSpPr>
          <p:cNvPr id="7" name="Rectangle 6"/>
          <p:cNvSpPr/>
          <p:nvPr/>
        </p:nvSpPr>
        <p:spPr>
          <a:xfrm>
            <a:off x="546060" y="1086295"/>
            <a:ext cx="3603230" cy="400110"/>
          </a:xfrm>
          <a:prstGeom prst="rect">
            <a:avLst/>
          </a:prstGeom>
        </p:spPr>
        <p:txBody>
          <a:bodyPr wrap="none">
            <a:spAutoFit/>
          </a:bodyPr>
          <a:lstStyle/>
          <a:p>
            <a:r>
              <a:rPr lang="en-US" sz="2000" dirty="0"/>
              <a:t>- </a:t>
            </a:r>
            <a:r>
              <a:rPr lang="en-US" dirty="0"/>
              <a:t>Could connect 32 external antenna.</a:t>
            </a:r>
            <a:endParaRPr lang="en-US" sz="2000" dirty="0"/>
          </a:p>
        </p:txBody>
      </p:sp>
      <p:sp>
        <p:nvSpPr>
          <p:cNvPr id="8" name="Rectangle 7"/>
          <p:cNvSpPr/>
          <p:nvPr/>
        </p:nvSpPr>
        <p:spPr>
          <a:xfrm>
            <a:off x="561975" y="1547155"/>
            <a:ext cx="3017173" cy="400110"/>
          </a:xfrm>
          <a:prstGeom prst="rect">
            <a:avLst/>
          </a:prstGeom>
        </p:spPr>
        <p:txBody>
          <a:bodyPr wrap="none">
            <a:spAutoFit/>
          </a:bodyPr>
          <a:lstStyle/>
          <a:p>
            <a:r>
              <a:rPr lang="en-US" sz="2000" dirty="0"/>
              <a:t>- </a:t>
            </a:r>
            <a:r>
              <a:rPr lang="en-US" dirty="0"/>
              <a:t>Multiple tags reading ability</a:t>
            </a:r>
            <a:r>
              <a:rPr lang="en-US" sz="1600" dirty="0"/>
              <a:t>.</a:t>
            </a:r>
          </a:p>
        </p:txBody>
      </p:sp>
    </p:spTree>
    <p:extLst>
      <p:ext uri="{BB962C8B-B14F-4D97-AF65-F5344CB8AC3E}">
        <p14:creationId xmlns:p14="http://schemas.microsoft.com/office/powerpoint/2010/main" val="8726746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3" name="Rectangle 2"/>
          <p:cNvSpPr/>
          <p:nvPr/>
        </p:nvSpPr>
        <p:spPr>
          <a:xfrm>
            <a:off x="347449" y="1694410"/>
            <a:ext cx="8333885" cy="3847207"/>
          </a:xfrm>
          <a:prstGeom prst="rect">
            <a:avLst/>
          </a:prstGeom>
        </p:spPr>
        <p:txBody>
          <a:bodyPr wrap="square">
            <a:spAutoFit/>
          </a:bodyPr>
          <a:lstStyle/>
          <a:p>
            <a:pPr marL="457200" indent="-457200">
              <a:buFont typeface="Wingdings" panose="05000000000000000000" pitchFamily="2" charset="2"/>
              <a:buChar char="Ø"/>
            </a:pPr>
            <a:r>
              <a:rPr lang="en-US" sz="2800" b="1" dirty="0"/>
              <a:t>Abstract</a:t>
            </a:r>
          </a:p>
          <a:p>
            <a:pPr marL="342900" lvl="0" indent="-342900">
              <a:buFont typeface="Wingdings" panose="05000000000000000000" pitchFamily="2" charset="2"/>
              <a:buChar char="Ø"/>
            </a:pPr>
            <a:r>
              <a:rPr lang="en-US" sz="2800" b="1" dirty="0"/>
              <a:t>introduction</a:t>
            </a:r>
          </a:p>
          <a:p>
            <a:pPr marL="342900" lvl="0" indent="-342900">
              <a:buFont typeface="Wingdings" panose="05000000000000000000" pitchFamily="2" charset="2"/>
              <a:buChar char="Ø"/>
            </a:pPr>
            <a:r>
              <a:rPr lang="en-US" sz="2800" b="1" dirty="0"/>
              <a:t>Problem definition</a:t>
            </a:r>
          </a:p>
          <a:p>
            <a:pPr marL="342900" lvl="0" indent="-342900">
              <a:buFont typeface="Wingdings" panose="05000000000000000000" pitchFamily="2" charset="2"/>
              <a:buChar char="Ø"/>
            </a:pPr>
            <a:r>
              <a:rPr lang="en-US" sz="2800" b="1" dirty="0"/>
              <a:t>Objectives</a:t>
            </a:r>
          </a:p>
          <a:p>
            <a:pPr marL="342900" lvl="0" indent="-342900">
              <a:buFont typeface="Wingdings" panose="05000000000000000000" pitchFamily="2" charset="2"/>
              <a:buChar char="Ø"/>
            </a:pPr>
            <a:r>
              <a:rPr lang="en-US" sz="2800" b="1" dirty="0"/>
              <a:t>Previous Work</a:t>
            </a:r>
          </a:p>
          <a:p>
            <a:pPr marL="342900" indent="-342900">
              <a:buFont typeface="Wingdings" panose="05000000000000000000" pitchFamily="2" charset="2"/>
              <a:buChar char="Ø"/>
            </a:pPr>
            <a:r>
              <a:rPr lang="en-US" sz="2800" b="1" dirty="0"/>
              <a:t>Proposed system</a:t>
            </a:r>
          </a:p>
          <a:p>
            <a:pPr marL="342900" indent="-342900">
              <a:buFont typeface="Wingdings" panose="05000000000000000000" pitchFamily="2" charset="2"/>
              <a:buChar char="Ø"/>
            </a:pPr>
            <a:r>
              <a:rPr lang="en-US" sz="2800" b="1" dirty="0" smtClean="0"/>
              <a:t>Conclusion</a:t>
            </a:r>
          </a:p>
          <a:p>
            <a:pPr marL="342900" indent="-342900">
              <a:buFont typeface="Wingdings" panose="05000000000000000000" pitchFamily="2" charset="2"/>
              <a:buChar char="Ø"/>
            </a:pPr>
            <a:r>
              <a:rPr lang="en-US" sz="2800" b="1" dirty="0" smtClean="0">
                <a:solidFill>
                  <a:prstClr val="black"/>
                </a:solidFill>
                <a:latin typeface="Calibri" panose="020F0502020204030204" pitchFamily="34" charset="0"/>
              </a:rPr>
              <a:t>Future Work</a:t>
            </a:r>
            <a:endParaRPr lang="en-US" sz="2800" b="1" dirty="0">
              <a:solidFill>
                <a:prstClr val="black"/>
              </a:solidFill>
              <a:latin typeface="Calibri" panose="020F0502020204030204" pitchFamily="34" charset="0"/>
            </a:endParaRPr>
          </a:p>
          <a:p>
            <a:pPr algn="ctr"/>
            <a:endParaRPr lang="en-US" sz="2000" b="1" dirty="0">
              <a:latin typeface="Calibri" panose="020F0502020204030204" pitchFamily="34" charset="0"/>
            </a:endParaRPr>
          </a:p>
        </p:txBody>
      </p:sp>
      <p:sp>
        <p:nvSpPr>
          <p:cNvPr id="4" name="Rectangle 3"/>
          <p:cNvSpPr/>
          <p:nvPr/>
        </p:nvSpPr>
        <p:spPr>
          <a:xfrm>
            <a:off x="0" y="10955"/>
            <a:ext cx="9158379" cy="51022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3847578" y="868205"/>
            <a:ext cx="1463221" cy="523220"/>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pPr algn="ctr"/>
            <a:r>
              <a:rPr lang="en-US" sz="2800" b="1" u="sng" dirty="0">
                <a:solidFill>
                  <a:prstClr val="black"/>
                </a:solidFill>
              </a:rPr>
              <a:t>Agenda</a:t>
            </a:r>
            <a:endParaRPr lang="en-US" dirty="0"/>
          </a:p>
        </p:txBody>
      </p:sp>
      <p:pic>
        <p:nvPicPr>
          <p:cNvPr id="6" name="Picture 5"/>
          <p:cNvPicPr/>
          <p:nvPr/>
        </p:nvPicPr>
        <p:blipFill>
          <a:blip r:embed="rId2" cstate="print"/>
          <a:srcRect/>
          <a:stretch>
            <a:fillRect/>
          </a:stretch>
        </p:blipFill>
        <p:spPr bwMode="auto">
          <a:xfrm>
            <a:off x="8420100" y="10955"/>
            <a:ext cx="723900" cy="857250"/>
          </a:xfrm>
          <a:prstGeom prst="rect">
            <a:avLst/>
          </a:prstGeom>
          <a:noFill/>
        </p:spPr>
      </p:pic>
      <p:pic>
        <p:nvPicPr>
          <p:cNvPr id="7" name="Picture 6"/>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7639544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8" name="Rectangle 7"/>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Content Placeholder 67"/>
          <p:cNvSpPr txBox="1">
            <a:spLocks/>
          </p:cNvSpPr>
          <p:nvPr/>
        </p:nvSpPr>
        <p:spPr>
          <a:xfrm>
            <a:off x="249900" y="1470345"/>
            <a:ext cx="8229600" cy="472381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buFontTx/>
              <a:buChar char="-"/>
            </a:pPr>
            <a:r>
              <a:rPr lang="en-US" sz="1800" dirty="0"/>
              <a:t>Several antennae can be mounted away from a reader unit and positioned strategically to enhance the quality and range of the radio signals.</a:t>
            </a:r>
            <a:endParaRPr lang="en-US" sz="1800" dirty="0">
              <a:solidFill>
                <a:srgbClr val="FF0000"/>
              </a:solidFill>
            </a:endParaRPr>
          </a:p>
          <a:p>
            <a:pPr algn="just">
              <a:buFontTx/>
              <a:buChar char="-"/>
            </a:pPr>
            <a:endParaRPr lang="en-US" sz="1800" dirty="0"/>
          </a:p>
          <a:p>
            <a:pPr algn="just">
              <a:buFontTx/>
              <a:buChar char="-"/>
            </a:pPr>
            <a:r>
              <a:rPr lang="en-US" sz="1800" dirty="0"/>
              <a:t>UHF reader antennas can be categorized around a:</a:t>
            </a:r>
          </a:p>
          <a:p>
            <a:pPr marL="0" indent="0" algn="just">
              <a:buNone/>
            </a:pPr>
            <a:r>
              <a:rPr lang="en-US" sz="1800" dirty="0">
                <a:solidFill>
                  <a:srgbClr val="FF0000"/>
                </a:solidFill>
              </a:rPr>
              <a:t>           - circular-polarized</a:t>
            </a:r>
            <a:r>
              <a:rPr lang="en-US" sz="1800" dirty="0"/>
              <a:t> antenna: split the power from the Antenna across two axes to </a:t>
            </a:r>
            <a:r>
              <a:rPr lang="en-US" sz="1800" dirty="0" smtClean="0"/>
              <a:t>	cover </a:t>
            </a:r>
            <a:r>
              <a:rPr lang="en-US" sz="1800" dirty="0"/>
              <a:t>	as many places as possible - get radio waves from all directions - </a:t>
            </a:r>
            <a:r>
              <a:rPr lang="en-US" sz="1800" dirty="0" smtClean="0"/>
              <a:t>	smaller </a:t>
            </a:r>
            <a:r>
              <a:rPr lang="en-US" sz="1800" dirty="0"/>
              <a:t>gain(short 	range).</a:t>
            </a:r>
          </a:p>
          <a:p>
            <a:pPr marL="0" indent="0" algn="just">
              <a:buNone/>
            </a:pPr>
            <a:endParaRPr lang="en-US" sz="700" dirty="0"/>
          </a:p>
          <a:p>
            <a:pPr marL="0" indent="0" algn="just">
              <a:buNone/>
            </a:pPr>
            <a:r>
              <a:rPr lang="en-US" sz="1800" dirty="0">
                <a:solidFill>
                  <a:srgbClr val="FF0000"/>
                </a:solidFill>
              </a:rPr>
              <a:t>          - linear-polarized</a:t>
            </a:r>
            <a:r>
              <a:rPr lang="en-US" sz="1800" dirty="0"/>
              <a:t> antenna: work best in one specific direction - narrower area- </a:t>
            </a:r>
            <a:r>
              <a:rPr lang="en-US" sz="1800" dirty="0" smtClean="0"/>
              <a:t>-	higher </a:t>
            </a:r>
            <a:r>
              <a:rPr lang="en-US" sz="1800" dirty="0"/>
              <a:t>	gain(long range) - tag orientation very more significant with linear </a:t>
            </a:r>
            <a:r>
              <a:rPr lang="en-US" sz="1800" dirty="0" smtClean="0"/>
              <a:t>	antennas</a:t>
            </a:r>
            <a:r>
              <a:rPr lang="en-US" sz="1800" dirty="0"/>
              <a:t>.</a:t>
            </a:r>
          </a:p>
          <a:p>
            <a:pPr marL="0" indent="0" algn="just">
              <a:buNone/>
            </a:pPr>
            <a:endParaRPr lang="en-US" sz="1800" dirty="0"/>
          </a:p>
          <a:p>
            <a:pPr algn="just">
              <a:buFontTx/>
              <a:buChar char="-"/>
            </a:pPr>
            <a:r>
              <a:rPr lang="en-US" sz="1800" dirty="0">
                <a:solidFill>
                  <a:srgbClr val="FF0000"/>
                </a:solidFill>
              </a:rPr>
              <a:t>Polarization</a:t>
            </a:r>
            <a:r>
              <a:rPr lang="en-US" sz="1800" dirty="0"/>
              <a:t> refers to a type of electromagnetic field the antenna is generating. The choice between circular polarization antennas and linear polarization antennas can make a significant difference in an RFID system.</a:t>
            </a:r>
          </a:p>
          <a:p>
            <a:pPr marL="0" indent="0">
              <a:buNone/>
            </a:pPr>
            <a:endParaRPr lang="en-US" sz="2000" dirty="0"/>
          </a:p>
          <a:p>
            <a:pPr>
              <a:buFontTx/>
              <a:buChar char="-"/>
            </a:pPr>
            <a:endParaRPr lang="en-US" sz="2000" b="1" dirty="0"/>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3" name="Rectangle 2"/>
          <p:cNvSpPr/>
          <p:nvPr/>
        </p:nvSpPr>
        <p:spPr>
          <a:xfrm>
            <a:off x="570083" y="1049398"/>
            <a:ext cx="1172116" cy="369332"/>
          </a:xfrm>
          <a:prstGeom prst="rect">
            <a:avLst/>
          </a:prstGeom>
        </p:spPr>
        <p:txBody>
          <a:bodyPr wrap="none">
            <a:spAutoFit/>
          </a:bodyPr>
          <a:lstStyle/>
          <a:p>
            <a:r>
              <a:rPr lang="en-US" b="1" u="sng" dirty="0"/>
              <a:t>Antenna:</a:t>
            </a:r>
          </a:p>
        </p:txBody>
      </p:sp>
    </p:spTree>
    <p:extLst>
      <p:ext uri="{BB962C8B-B14F-4D97-AF65-F5344CB8AC3E}">
        <p14:creationId xmlns:p14="http://schemas.microsoft.com/office/powerpoint/2010/main" val="2350071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pic>
        <p:nvPicPr>
          <p:cNvPr id="7170" name="Picture 2" descr="C:\Users\Al_Rehab\Desktop\71103_3T__02267.1408912167.480.4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555" y="1931065"/>
            <a:ext cx="2152650"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 name="Picture 3" descr="C:\Users\Al_Rehab\Desktop\71100-2__06372.1405965382.480.48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75" y="1931205"/>
            <a:ext cx="4103540" cy="236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731500" y="4880226"/>
            <a:ext cx="3979294"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b="1" dirty="0"/>
              <a:t>linear-polarized antenna </a:t>
            </a:r>
            <a:r>
              <a:rPr lang="en-US" sz="1200" dirty="0"/>
              <a:t>-Times-7 A5531 Indoor Antenna</a:t>
            </a:r>
            <a:endParaRPr lang="en-US" sz="1400" dirty="0"/>
          </a:p>
        </p:txBody>
      </p:sp>
      <p:sp>
        <p:nvSpPr>
          <p:cNvPr id="6" name="Rectangle 5"/>
          <p:cNvSpPr/>
          <p:nvPr/>
        </p:nvSpPr>
        <p:spPr>
          <a:xfrm>
            <a:off x="6300225" y="4840427"/>
            <a:ext cx="12993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b="1" dirty="0"/>
              <a:t>linear-polarized</a:t>
            </a:r>
          </a:p>
        </p:txBody>
      </p:sp>
    </p:spTree>
    <p:extLst>
      <p:ext uri="{BB962C8B-B14F-4D97-AF65-F5344CB8AC3E}">
        <p14:creationId xmlns:p14="http://schemas.microsoft.com/office/powerpoint/2010/main" val="37371759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Content Placeholder 67"/>
          <p:cNvSpPr txBox="1">
            <a:spLocks/>
          </p:cNvSpPr>
          <p:nvPr/>
        </p:nvSpPr>
        <p:spPr>
          <a:xfrm>
            <a:off x="232235" y="1137039"/>
            <a:ext cx="8229600" cy="5210741"/>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buFontTx/>
              <a:buChar char="-"/>
            </a:pPr>
            <a:r>
              <a:rPr lang="en-US" sz="1600" dirty="0"/>
              <a:t>Circularly polarized antennas, such as the Laird S9028PCR Indoor RFID Antenna and the MTI MT-242043 Outdoor RFID Antenna, emit electromagnetic fields.</a:t>
            </a:r>
          </a:p>
          <a:p>
            <a:pPr marL="0" indent="0" algn="just">
              <a:buNone/>
            </a:pPr>
            <a:endParaRPr lang="en-US" sz="1600" dirty="0"/>
          </a:p>
          <a:p>
            <a:pPr algn="just">
              <a:buFontTx/>
              <a:buChar char="-"/>
            </a:pPr>
            <a:r>
              <a:rPr lang="en-US" sz="1600" dirty="0"/>
              <a:t>linear polarized antennas , such as the MTI MT-263003 Outdoor Antenna, and the Times-7 A5531 Indoor Antenna.</a:t>
            </a:r>
          </a:p>
          <a:p>
            <a:pPr marL="0" indent="0">
              <a:buNone/>
            </a:pPr>
            <a:endParaRPr lang="en-US" sz="2000" dirty="0"/>
          </a:p>
          <a:p>
            <a:pPr>
              <a:buFontTx/>
              <a:buChar char="-"/>
            </a:pPr>
            <a:endParaRPr lang="en-US" sz="2000" b="1" dirty="0"/>
          </a:p>
        </p:txBody>
      </p:sp>
      <p:pic>
        <p:nvPicPr>
          <p:cNvPr id="6146" name="Picture 2" descr="C:\Users\Al_Rehab\Desktop\81qA2M9ysGL._SX679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74" y="2929735"/>
            <a:ext cx="3428251" cy="2841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Rectangle 6"/>
          <p:cNvSpPr/>
          <p:nvPr/>
        </p:nvSpPr>
        <p:spPr>
          <a:xfrm>
            <a:off x="1873444" y="5955566"/>
            <a:ext cx="4734021" cy="2769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b="1" dirty="0"/>
              <a:t>Circularly polarized antennas </a:t>
            </a:r>
            <a:r>
              <a:rPr lang="en-US" sz="1200" dirty="0"/>
              <a:t>-Laird S9028PCR Indoor RFID Antenna </a:t>
            </a:r>
          </a:p>
        </p:txBody>
      </p:sp>
      <p:pic>
        <p:nvPicPr>
          <p:cNvPr id="6148" name="Picture 4" descr="C:\Users\Al_Rehab\Desktop\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313" y="2891330"/>
            <a:ext cx="3842366" cy="288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139580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8" name="Rectangle 7"/>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Content Placeholder 67"/>
          <p:cNvSpPr txBox="1">
            <a:spLocks/>
          </p:cNvSpPr>
          <p:nvPr/>
        </p:nvSpPr>
        <p:spPr>
          <a:xfrm>
            <a:off x="232235" y="1060230"/>
            <a:ext cx="8229600" cy="52875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None/>
            </a:pPr>
            <a:endParaRPr lang="en-US" sz="1800" dirty="0"/>
          </a:p>
          <a:p>
            <a:pPr marL="0" indent="0" algn="just">
              <a:buNone/>
            </a:pPr>
            <a:r>
              <a:rPr lang="en-US" sz="1800" dirty="0"/>
              <a:t>The company needs to implement a system to locate their expensive spare parts. They hope to have an inventory system to produce active protection, which means every item enables to be identified, tracked and monitored.</a:t>
            </a:r>
          </a:p>
          <a:p>
            <a:pPr marL="0" indent="0" algn="just">
              <a:buNone/>
            </a:pPr>
            <a:endParaRPr lang="en-US" sz="1800" b="1" dirty="0"/>
          </a:p>
          <a:p>
            <a:pPr marL="0" indent="0" algn="just">
              <a:buNone/>
            </a:pPr>
            <a:r>
              <a:rPr lang="en-US" sz="1600" dirty="0"/>
              <a:t>1- </a:t>
            </a:r>
            <a:r>
              <a:rPr lang="en-US" sz="1600" dirty="0">
                <a:solidFill>
                  <a:srgbClr val="FF0000"/>
                </a:solidFill>
              </a:rPr>
              <a:t>Tags</a:t>
            </a:r>
            <a:r>
              <a:rPr lang="en-US" sz="1600" dirty="0"/>
              <a:t> attached to each item. We will use in our system UH113-MZ3 passive tag. These tags decrease the problems UHF RFID faces around metal. Every object can be identified by an electronic product code in an automatic manner.</a:t>
            </a:r>
          </a:p>
          <a:p>
            <a:pPr marL="0" indent="0" algn="just">
              <a:buNone/>
            </a:pPr>
            <a:endParaRPr lang="en-US" sz="1600" dirty="0"/>
          </a:p>
          <a:p>
            <a:pPr marL="0" indent="0" algn="just">
              <a:buNone/>
            </a:pPr>
            <a:r>
              <a:rPr lang="en-US" sz="1600" dirty="0"/>
              <a:t>2- R2000 Long Range TCP/IP </a:t>
            </a:r>
            <a:r>
              <a:rPr lang="en-US" sz="1600" dirty="0">
                <a:solidFill>
                  <a:srgbClr val="FF0000"/>
                </a:solidFill>
              </a:rPr>
              <a:t>Reader</a:t>
            </a:r>
            <a:r>
              <a:rPr lang="en-US" sz="1600" dirty="0"/>
              <a:t> </a:t>
            </a:r>
            <a:r>
              <a:rPr lang="en-US" sz="1600" dirty="0">
                <a:solidFill>
                  <a:srgbClr val="FF0000"/>
                </a:solidFill>
              </a:rPr>
              <a:t>30M</a:t>
            </a:r>
            <a:r>
              <a:rPr lang="en-US" sz="1600" dirty="0"/>
              <a:t>, which achieve high-speed processing operations, the stable reading distance could reach 30M, multiple tags reading ability and High sensitivity to tag. And the most important characteristic of its performance that high scanning speed of RFID reader up to 300 tags/sec. </a:t>
            </a:r>
          </a:p>
          <a:p>
            <a:pPr marL="0" indent="0" algn="just">
              <a:buNone/>
            </a:pPr>
            <a:endParaRPr lang="en-US" sz="1600" dirty="0"/>
          </a:p>
          <a:p>
            <a:pPr marL="0" indent="0" algn="just">
              <a:buNone/>
            </a:pPr>
            <a:r>
              <a:rPr lang="en-US" sz="1600" dirty="0"/>
              <a:t>RFID readers use a standardized language called Low-Level Reader Protocol or LLRP. </a:t>
            </a:r>
            <a:r>
              <a:rPr lang="en-US" sz="1600" dirty="0">
                <a:solidFill>
                  <a:srgbClr val="FF0000"/>
                </a:solidFill>
              </a:rPr>
              <a:t>LLRP</a:t>
            </a:r>
            <a:r>
              <a:rPr lang="en-US" sz="1600" dirty="0"/>
              <a:t> is a standardized protocol that any application can use to support RFID readers.</a:t>
            </a:r>
          </a:p>
          <a:p>
            <a:pPr marL="0" indent="0" algn="just">
              <a:buNone/>
            </a:pPr>
            <a:r>
              <a:rPr lang="en-US" sz="1600" dirty="0"/>
              <a:t> </a:t>
            </a:r>
          </a:p>
          <a:p>
            <a:pPr marL="0" indent="0">
              <a:buNone/>
            </a:pPr>
            <a:endParaRPr lang="en-US" sz="2000" dirty="0"/>
          </a:p>
          <a:p>
            <a:pPr>
              <a:buFontTx/>
              <a:buChar char="-"/>
            </a:pPr>
            <a:endParaRPr lang="en-US" sz="2000" b="1" dirty="0"/>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3" name="Rectangle 2"/>
          <p:cNvSpPr/>
          <p:nvPr/>
        </p:nvSpPr>
        <p:spPr>
          <a:xfrm>
            <a:off x="2955108" y="690898"/>
            <a:ext cx="2961067" cy="369332"/>
          </a:xfrm>
          <a:prstGeom prst="rect">
            <a:avLst/>
          </a:prstGeom>
        </p:spPr>
        <p:txBody>
          <a:bodyPr wrap="none">
            <a:spAutoFit/>
          </a:bodyPr>
          <a:lstStyle/>
          <a:p>
            <a:pPr algn="ctr"/>
            <a:r>
              <a:rPr lang="en-US" b="1" u="sng" dirty="0"/>
              <a:t>Solution Implementation:</a:t>
            </a:r>
          </a:p>
        </p:txBody>
      </p:sp>
    </p:spTree>
    <p:extLst>
      <p:ext uri="{BB962C8B-B14F-4D97-AF65-F5344CB8AC3E}">
        <p14:creationId xmlns:p14="http://schemas.microsoft.com/office/powerpoint/2010/main" val="36971079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Content Placeholder 67"/>
          <p:cNvSpPr txBox="1">
            <a:spLocks/>
          </p:cNvSpPr>
          <p:nvPr/>
        </p:nvSpPr>
        <p:spPr>
          <a:xfrm>
            <a:off x="232235" y="1739180"/>
            <a:ext cx="8229600" cy="264377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None/>
            </a:pPr>
            <a:r>
              <a:rPr lang="en-US" sz="1600" dirty="0"/>
              <a:t>3- UHF RFID reader </a:t>
            </a:r>
            <a:r>
              <a:rPr lang="en-US" sz="1600" dirty="0">
                <a:solidFill>
                  <a:srgbClr val="FF0000"/>
                </a:solidFill>
              </a:rPr>
              <a:t>antenna</a:t>
            </a:r>
            <a:r>
              <a:rPr lang="en-US" sz="1600" dirty="0"/>
              <a:t> A100 is designed by </a:t>
            </a:r>
            <a:r>
              <a:rPr lang="en-US" sz="1600" dirty="0" err="1"/>
              <a:t>Scirocco</a:t>
            </a:r>
            <a:r>
              <a:rPr lang="en-US" sz="1600" dirty="0"/>
              <a:t> Company. </a:t>
            </a:r>
          </a:p>
          <a:p>
            <a:pPr marL="0" indent="0" algn="just">
              <a:buNone/>
            </a:pPr>
            <a:r>
              <a:rPr lang="en-US" sz="1600" dirty="0"/>
              <a:t>The antennas are mounted far from the reader unit and situated strategically to upgrade and enhance the quality and scope of the radio signals. All tagged spare parts can be automatically monitored and locate its location.</a:t>
            </a:r>
          </a:p>
          <a:p>
            <a:pPr marL="0" indent="0" algn="just">
              <a:buNone/>
            </a:pPr>
            <a:endParaRPr lang="en-US" sz="1600" dirty="0"/>
          </a:p>
          <a:p>
            <a:pPr marL="0" indent="0" algn="just">
              <a:buNone/>
            </a:pPr>
            <a:r>
              <a:rPr lang="en-US" sz="1600" dirty="0"/>
              <a:t>4- The </a:t>
            </a:r>
            <a:r>
              <a:rPr lang="en-US" sz="1600" dirty="0">
                <a:solidFill>
                  <a:srgbClr val="FF0000"/>
                </a:solidFill>
              </a:rPr>
              <a:t>software</a:t>
            </a:r>
            <a:r>
              <a:rPr lang="en-US" sz="1600" dirty="0"/>
              <a:t> system is used to manage, trace, locate and manipulate the data transmitted between the tag and the reader. </a:t>
            </a:r>
          </a:p>
          <a:p>
            <a:pPr marL="0" indent="0">
              <a:buNone/>
            </a:pPr>
            <a:endParaRPr lang="en-US" sz="2000" dirty="0"/>
          </a:p>
          <a:p>
            <a:pPr>
              <a:buFontTx/>
              <a:buChar char="-"/>
            </a:pPr>
            <a:endParaRPr lang="en-US" sz="2000" b="1" dirty="0"/>
          </a:p>
        </p:txBody>
      </p:sp>
    </p:spTree>
    <p:extLst>
      <p:ext uri="{BB962C8B-B14F-4D97-AF65-F5344CB8AC3E}">
        <p14:creationId xmlns:p14="http://schemas.microsoft.com/office/powerpoint/2010/main" val="15486309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4" name="Group 3"/>
          <p:cNvGrpSpPr/>
          <p:nvPr/>
        </p:nvGrpSpPr>
        <p:grpSpPr>
          <a:xfrm>
            <a:off x="1295561" y="1101557"/>
            <a:ext cx="6567255" cy="4455740"/>
            <a:chOff x="1295561" y="1101557"/>
            <a:chExt cx="6567255" cy="4455740"/>
          </a:xfrm>
        </p:grpSpPr>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561" y="1101557"/>
              <a:ext cx="6567255" cy="3686881"/>
            </a:xfrm>
            <a:prstGeom prst="rect">
              <a:avLst/>
            </a:prstGeom>
            <a:noFill/>
            <a:ln>
              <a:noFill/>
            </a:ln>
          </p:spPr>
        </p:pic>
        <p:sp>
          <p:nvSpPr>
            <p:cNvPr id="6" name="Rectangle 5"/>
            <p:cNvSpPr/>
            <p:nvPr/>
          </p:nvSpPr>
          <p:spPr>
            <a:xfrm>
              <a:off x="2475980" y="5187965"/>
              <a:ext cx="429014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Distribute RF readers inside the warehouse</a:t>
              </a:r>
            </a:p>
          </p:txBody>
        </p:sp>
      </p:grpSp>
      <p:pic>
        <p:nvPicPr>
          <p:cNvPr id="7" name="Picture 6"/>
          <p:cNvPicPr/>
          <p:nvPr/>
        </p:nvPicPr>
        <p:blipFill>
          <a:blip r:embed="rId3" cstate="print"/>
          <a:srcRect/>
          <a:stretch>
            <a:fillRect/>
          </a:stretch>
        </p:blipFill>
        <p:spPr bwMode="auto">
          <a:xfrm>
            <a:off x="8420100" y="10955"/>
            <a:ext cx="723900" cy="857250"/>
          </a:xfrm>
          <a:prstGeom prst="rect">
            <a:avLst/>
          </a:prstGeom>
          <a:noFill/>
        </p:spPr>
      </p:pic>
      <p:pic>
        <p:nvPicPr>
          <p:cNvPr id="8" name="Picture 7"/>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40512682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1269171" y="868205"/>
            <a:ext cx="6567254" cy="3597729"/>
          </a:xfrm>
          <a:prstGeom prst="rect">
            <a:avLst/>
          </a:prstGeom>
          <a:noFill/>
          <a:ln w="9525">
            <a:solidFill>
              <a:schemeClr val="tx1"/>
            </a:solidFill>
            <a:miter lim="800000"/>
            <a:headEnd/>
            <a:tailEnd/>
          </a:ln>
        </p:spPr>
      </p:pic>
      <p:sp>
        <p:nvSpPr>
          <p:cNvPr id="5" name="Rectangle 4"/>
          <p:cNvSpPr/>
          <p:nvPr/>
        </p:nvSpPr>
        <p:spPr>
          <a:xfrm>
            <a:off x="859645" y="4746374"/>
            <a:ext cx="7439088"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Communication between RFID passive and active Reader within UHF system</a:t>
            </a:r>
            <a:endParaRPr lang="en-US" dirty="0"/>
          </a:p>
        </p:txBody>
      </p:sp>
      <p:pic>
        <p:nvPicPr>
          <p:cNvPr id="6" name="Picture 5"/>
          <p:cNvPicPr/>
          <p:nvPr/>
        </p:nvPicPr>
        <p:blipFill>
          <a:blip r:embed="rId3" cstate="print"/>
          <a:srcRect/>
          <a:stretch>
            <a:fillRect/>
          </a:stretch>
        </p:blipFill>
        <p:spPr bwMode="auto">
          <a:xfrm>
            <a:off x="8420100" y="10955"/>
            <a:ext cx="723900" cy="857250"/>
          </a:xfrm>
          <a:prstGeom prst="rect">
            <a:avLst/>
          </a:prstGeom>
          <a:noFill/>
        </p:spPr>
      </p:pic>
      <p:pic>
        <p:nvPicPr>
          <p:cNvPr id="7" name="Picture 6"/>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0211953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1077145" y="971080"/>
            <a:ext cx="6951305" cy="4467695"/>
          </a:xfrm>
          <a:prstGeom prst="rect">
            <a:avLst/>
          </a:prstGeom>
          <a:noFill/>
          <a:ln w="9525">
            <a:solidFill>
              <a:schemeClr val="tx1"/>
            </a:solidFill>
            <a:miter lim="800000"/>
            <a:headEnd/>
            <a:tailEnd/>
          </a:ln>
        </p:spPr>
      </p:pic>
      <p:sp>
        <p:nvSpPr>
          <p:cNvPr id="5" name="Rectangle 4"/>
          <p:cNvSpPr/>
          <p:nvPr/>
        </p:nvSpPr>
        <p:spPr>
          <a:xfrm>
            <a:off x="2114080" y="5671208"/>
            <a:ext cx="5031958"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Communication between RFID system components</a:t>
            </a:r>
          </a:p>
        </p:txBody>
      </p:sp>
      <p:pic>
        <p:nvPicPr>
          <p:cNvPr id="6" name="Picture 5"/>
          <p:cNvPicPr/>
          <p:nvPr/>
        </p:nvPicPr>
        <p:blipFill>
          <a:blip r:embed="rId3" cstate="print"/>
          <a:srcRect/>
          <a:stretch>
            <a:fillRect/>
          </a:stretch>
        </p:blipFill>
        <p:spPr bwMode="auto">
          <a:xfrm>
            <a:off x="8420100" y="10955"/>
            <a:ext cx="723900" cy="857250"/>
          </a:xfrm>
          <a:prstGeom prst="rect">
            <a:avLst/>
          </a:prstGeom>
          <a:noFill/>
        </p:spPr>
      </p:pic>
      <p:pic>
        <p:nvPicPr>
          <p:cNvPr id="7" name="Picture 6"/>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9342313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8" name="Rectangle 7"/>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Content Placeholder 67"/>
          <p:cNvSpPr txBox="1">
            <a:spLocks/>
          </p:cNvSpPr>
          <p:nvPr/>
        </p:nvSpPr>
        <p:spPr>
          <a:xfrm>
            <a:off x="309045" y="943130"/>
            <a:ext cx="8229600" cy="50206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000" b="1" u="sng" dirty="0"/>
              <a:t>Software: </a:t>
            </a:r>
          </a:p>
          <a:p>
            <a:pPr marL="0" indent="0">
              <a:buNone/>
            </a:pPr>
            <a:endParaRPr lang="en-US" sz="400" b="1" u="sng" dirty="0"/>
          </a:p>
          <a:p>
            <a:pPr marL="0" indent="0">
              <a:buNone/>
            </a:pPr>
            <a:r>
              <a:rPr lang="en-US" sz="2000" dirty="0"/>
              <a:t>the major functions of system software are the ability of data collecting, information management, monitoring and tracking warehouse spare parts, identify its locations accurately and integration with all hardware parts of the system. </a:t>
            </a:r>
          </a:p>
          <a:p>
            <a:pPr marL="0" indent="0" algn="just">
              <a:buNone/>
            </a:pPr>
            <a:endParaRPr lang="en-US" sz="2000" dirty="0"/>
          </a:p>
          <a:p>
            <a:pPr marL="0" indent="0" algn="just">
              <a:buNone/>
            </a:pPr>
            <a:r>
              <a:rPr lang="en-US" sz="2000" dirty="0"/>
              <a:t>It can be summarized in the following:</a:t>
            </a:r>
          </a:p>
          <a:p>
            <a:pPr marL="0" indent="0" algn="just">
              <a:buNone/>
            </a:pPr>
            <a:r>
              <a:rPr lang="en-US" sz="2000" dirty="0"/>
              <a:t>1- Efficient spare parts tracking: the system tracks the spare parts without traditional stocktaking and inquiries a selected item and immediately getting spare part locations info and its quantities.</a:t>
            </a:r>
          </a:p>
          <a:p>
            <a:pPr marL="0" indent="0" algn="just">
              <a:buNone/>
            </a:pPr>
            <a:endParaRPr lang="en-US" sz="2000" dirty="0"/>
          </a:p>
          <a:p>
            <a:pPr marL="0" indent="0" algn="just">
              <a:buNone/>
            </a:pPr>
            <a:r>
              <a:rPr lang="en-US" sz="2000" dirty="0"/>
              <a:t>2- Easier item location: the company no longer need as much staff to actively manage the stocktaking .</a:t>
            </a:r>
          </a:p>
          <a:p>
            <a:pPr>
              <a:buFontTx/>
              <a:buChar char="-"/>
            </a:pPr>
            <a:endParaRPr lang="en-US" sz="2000" b="1" dirty="0"/>
          </a:p>
        </p:txBody>
      </p:sp>
      <p:pic>
        <p:nvPicPr>
          <p:cNvPr id="9" name="Picture 8"/>
          <p:cNvPicPr/>
          <p:nvPr/>
        </p:nvPicPr>
        <p:blipFill>
          <a:blip r:embed="rId2" cstate="print"/>
          <a:srcRect/>
          <a:stretch>
            <a:fillRect/>
          </a:stretch>
        </p:blipFill>
        <p:spPr bwMode="auto">
          <a:xfrm>
            <a:off x="8420100" y="10955"/>
            <a:ext cx="723900" cy="857250"/>
          </a:xfrm>
          <a:prstGeom prst="rect">
            <a:avLst/>
          </a:prstGeom>
          <a:noFill/>
        </p:spPr>
      </p:pic>
      <p:pic>
        <p:nvPicPr>
          <p:cNvPr id="10" name="Picture 9"/>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10273274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11" name="Rectangle 10"/>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Content Placeholder 67"/>
          <p:cNvSpPr txBox="1">
            <a:spLocks/>
          </p:cNvSpPr>
          <p:nvPr/>
        </p:nvSpPr>
        <p:spPr>
          <a:xfrm>
            <a:off x="309045" y="1060099"/>
            <a:ext cx="8229600" cy="4442771"/>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000" b="1" u="sng" dirty="0"/>
              <a:t>Software: </a:t>
            </a:r>
          </a:p>
          <a:p>
            <a:pPr marL="0" indent="0">
              <a:buNone/>
            </a:pPr>
            <a:endParaRPr lang="en-US" sz="1800" b="1" dirty="0"/>
          </a:p>
          <a:p>
            <a:pPr marL="0" lvl="0" indent="0" algn="just">
              <a:buNone/>
            </a:pPr>
            <a:r>
              <a:rPr lang="en-US" sz="1800" dirty="0"/>
              <a:t>- After distributing the antennas to cover all areas inside the warehouse, many places are located in a share range (more than one reader).</a:t>
            </a:r>
          </a:p>
          <a:p>
            <a:pPr lvl="0" algn="just">
              <a:buFontTx/>
              <a:buChar char="-"/>
            </a:pPr>
            <a:r>
              <a:rPr lang="en-US" sz="1800" dirty="0"/>
              <a:t>Duplication quantity of the selected spare part </a:t>
            </a:r>
          </a:p>
          <a:p>
            <a:pPr lvl="0" algn="just">
              <a:buFontTx/>
              <a:buChar char="-"/>
            </a:pPr>
            <a:r>
              <a:rPr lang="en-US" sz="1800" dirty="0"/>
              <a:t>product location is reached by two antennas. </a:t>
            </a:r>
          </a:p>
          <a:p>
            <a:pPr marL="0" lvl="0" indent="0" algn="just">
              <a:buNone/>
            </a:pPr>
            <a:endParaRPr lang="en-US" sz="1800" dirty="0"/>
          </a:p>
          <a:p>
            <a:pPr marL="0" lvl="0" indent="0" algn="just">
              <a:buNone/>
            </a:pPr>
            <a:r>
              <a:rPr lang="en-US" sz="1800" dirty="0"/>
              <a:t>We have suggested a solve by naming the readers with alphabetic characters and using the character sequence to determine the location of the inquired spare part and calculate its quantity.</a:t>
            </a:r>
            <a:endParaRPr lang="en-US" sz="2000" dirty="0"/>
          </a:p>
          <a:p>
            <a:pPr>
              <a:buFontTx/>
              <a:buChar char="-"/>
            </a:pPr>
            <a:endParaRPr lang="en-US" sz="2000" b="1" dirty="0"/>
          </a:p>
        </p:txBody>
      </p:sp>
      <p:pic>
        <p:nvPicPr>
          <p:cNvPr id="22" name="Picture 21"/>
          <p:cNvPicPr/>
          <p:nvPr/>
        </p:nvPicPr>
        <p:blipFill>
          <a:blip r:embed="rId2" cstate="print"/>
          <a:srcRect/>
          <a:stretch>
            <a:fillRect/>
          </a:stretch>
        </p:blipFill>
        <p:spPr bwMode="auto">
          <a:xfrm>
            <a:off x="8420100" y="10955"/>
            <a:ext cx="723900" cy="857250"/>
          </a:xfrm>
          <a:prstGeom prst="rect">
            <a:avLst/>
          </a:prstGeom>
          <a:noFill/>
        </p:spPr>
      </p:pic>
      <p:pic>
        <p:nvPicPr>
          <p:cNvPr id="23" name="Picture 22"/>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1384858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Rectangle 6"/>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ectangle 13"/>
          <p:cNvSpPr/>
          <p:nvPr/>
        </p:nvSpPr>
        <p:spPr>
          <a:xfrm>
            <a:off x="501763" y="1815990"/>
            <a:ext cx="7911017" cy="3416320"/>
          </a:xfrm>
          <a:prstGeom prst="rect">
            <a:avLst/>
          </a:prstGeom>
        </p:spPr>
        <p:txBody>
          <a:bodyPr wrap="square">
            <a:spAutoFit/>
          </a:bodyPr>
          <a:lstStyle/>
          <a:p>
            <a:pPr lvl="0" algn="just"/>
            <a:r>
              <a:rPr lang="en-US" b="1" dirty="0"/>
              <a:t>Controllership Department </a:t>
            </a:r>
            <a:r>
              <a:rPr lang="en-US" dirty="0"/>
              <a:t>of ASEC El-</a:t>
            </a:r>
            <a:r>
              <a:rPr lang="en-US" dirty="0" err="1"/>
              <a:t>Minya</a:t>
            </a:r>
            <a:r>
              <a:rPr lang="en-US" dirty="0"/>
              <a:t> Cement Company needs to locate the spare parts in the warehouse right on time to manage many operations, such as physical inventory, handling and monitoring from the real world to save time, cost and effort. In addition, prevent fake stocking process to improve general logistics. </a:t>
            </a:r>
          </a:p>
          <a:p>
            <a:pPr lvl="0" algn="just"/>
            <a:endParaRPr lang="en-US" dirty="0"/>
          </a:p>
          <a:p>
            <a:pPr lvl="0" algn="just"/>
            <a:r>
              <a:rPr lang="en-US" dirty="0"/>
              <a:t>We have designed a </a:t>
            </a:r>
            <a:r>
              <a:rPr lang="en-US" b="1" dirty="0"/>
              <a:t>proposed solution </a:t>
            </a:r>
            <a:r>
              <a:rPr lang="en-US" dirty="0" smtClean="0"/>
              <a:t>:</a:t>
            </a:r>
          </a:p>
          <a:p>
            <a:pPr lvl="0" algn="just"/>
            <a:r>
              <a:rPr lang="en-US" dirty="0" smtClean="0"/>
              <a:t>able </a:t>
            </a:r>
            <a:r>
              <a:rPr lang="en-US" dirty="0"/>
              <a:t>to detect/scanner the locations of tagged spare parts </a:t>
            </a:r>
            <a:r>
              <a:rPr lang="en-US" dirty="0" smtClean="0"/>
              <a:t>to read its info by </a:t>
            </a:r>
            <a:r>
              <a:rPr lang="en-US" dirty="0"/>
              <a:t>using fixed </a:t>
            </a:r>
            <a:r>
              <a:rPr lang="en-US" dirty="0" smtClean="0"/>
              <a:t>antennas </a:t>
            </a:r>
            <a:r>
              <a:rPr lang="en-US" dirty="0"/>
              <a:t>connect with the reader by using radio waves</a:t>
            </a:r>
            <a:r>
              <a:rPr lang="en-US" dirty="0" smtClean="0"/>
              <a:t>.</a:t>
            </a:r>
          </a:p>
          <a:p>
            <a:pPr lvl="0" algn="just"/>
            <a:endParaRPr lang="en-US" dirty="0"/>
          </a:p>
          <a:p>
            <a:pPr lvl="0" algn="just"/>
            <a:r>
              <a:rPr lang="en-US" dirty="0" smtClean="0"/>
              <a:t>and </a:t>
            </a:r>
            <a:r>
              <a:rPr lang="en-US" dirty="0"/>
              <a:t>then </a:t>
            </a:r>
            <a:r>
              <a:rPr lang="en-US" dirty="0" smtClean="0"/>
              <a:t>connects with </a:t>
            </a:r>
            <a:r>
              <a:rPr lang="en-US" dirty="0"/>
              <a:t>the warehouse inventory software system. </a:t>
            </a:r>
            <a:endParaRPr lang="en-US" dirty="0" smtClean="0"/>
          </a:p>
          <a:p>
            <a:pPr lvl="0" algn="just"/>
            <a:endParaRPr lang="en-US" dirty="0"/>
          </a:p>
          <a:p>
            <a:pPr lvl="0" algn="just"/>
            <a:r>
              <a:rPr lang="en-US" dirty="0" smtClean="0"/>
              <a:t>This </a:t>
            </a:r>
            <a:r>
              <a:rPr lang="en-US" dirty="0"/>
              <a:t>would have </a:t>
            </a:r>
            <a:r>
              <a:rPr lang="en-US" dirty="0" smtClean="0"/>
              <a:t>many benefits </a:t>
            </a:r>
            <a:r>
              <a:rPr lang="en-US" dirty="0"/>
              <a:t>in terms of tracking and identify a </a:t>
            </a:r>
            <a:r>
              <a:rPr lang="en-US" dirty="0" smtClean="0"/>
              <a:t>spare parts.</a:t>
            </a:r>
            <a:endParaRPr lang="en-US" sz="2800" b="1" dirty="0"/>
          </a:p>
        </p:txBody>
      </p:sp>
      <p:pic>
        <p:nvPicPr>
          <p:cNvPr id="6" name="Picture 5"/>
          <p:cNvPicPr/>
          <p:nvPr/>
        </p:nvPicPr>
        <p:blipFill>
          <a:blip r:embed="rId2" cstate="print"/>
          <a:srcRect/>
          <a:stretch>
            <a:fillRect/>
          </a:stretch>
        </p:blipFill>
        <p:spPr bwMode="auto">
          <a:xfrm>
            <a:off x="8420100" y="10955"/>
            <a:ext cx="723900" cy="857250"/>
          </a:xfrm>
          <a:prstGeom prst="rect">
            <a:avLst/>
          </a:prstGeom>
          <a:noFill/>
        </p:spPr>
      </p:pic>
      <p:pic>
        <p:nvPicPr>
          <p:cNvPr id="8" name="Picture 7"/>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9" name="Rectangle 8"/>
          <p:cNvSpPr/>
          <p:nvPr/>
        </p:nvSpPr>
        <p:spPr>
          <a:xfrm>
            <a:off x="3582995" y="574791"/>
            <a:ext cx="156508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r>
              <a:rPr lang="en-US" sz="2400" b="1" u="sng" dirty="0"/>
              <a:t>Abstract</a:t>
            </a:r>
          </a:p>
        </p:txBody>
      </p:sp>
    </p:spTree>
    <p:extLst>
      <p:ext uri="{BB962C8B-B14F-4D97-AF65-F5344CB8AC3E}">
        <p14:creationId xmlns:p14="http://schemas.microsoft.com/office/powerpoint/2010/main" val="35229865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grpSp>
        <p:nvGrpSpPr>
          <p:cNvPr id="4" name="Group 3"/>
          <p:cNvGrpSpPr/>
          <p:nvPr/>
        </p:nvGrpSpPr>
        <p:grpSpPr>
          <a:xfrm>
            <a:off x="1559317" y="989222"/>
            <a:ext cx="5969867" cy="2900637"/>
            <a:chOff x="0" y="0"/>
            <a:chExt cx="4059555" cy="1854835"/>
          </a:xfrm>
        </p:grpSpPr>
        <p:sp>
          <p:nvSpPr>
            <p:cNvPr id="6" name="Oval 5"/>
            <p:cNvSpPr>
              <a:spLocks/>
            </p:cNvSpPr>
            <p:nvPr/>
          </p:nvSpPr>
          <p:spPr>
            <a:xfrm>
              <a:off x="1781175" y="371475"/>
              <a:ext cx="1699260" cy="1483360"/>
            </a:xfrm>
            <a:prstGeom prst="ellipse">
              <a:avLst/>
            </a:prstGeom>
            <a:noFill/>
            <a:ln cmpd="thickThin">
              <a:solidFill>
                <a:schemeClr val="tx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a:spLocks/>
            </p:cNvSpPr>
            <p:nvPr/>
          </p:nvSpPr>
          <p:spPr>
            <a:xfrm>
              <a:off x="457200" y="361950"/>
              <a:ext cx="1699260" cy="1483360"/>
            </a:xfrm>
            <a:prstGeom prst="ellipse">
              <a:avLst/>
            </a:prstGeom>
            <a:noFill/>
            <a:ln cmpd="thickThin">
              <a:solidFill>
                <a:schemeClr val="tx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Isosceles Triangle 7"/>
            <p:cNvSpPr>
              <a:spLocks/>
            </p:cNvSpPr>
            <p:nvPr/>
          </p:nvSpPr>
          <p:spPr>
            <a:xfrm rot="5400000">
              <a:off x="2066925" y="95250"/>
              <a:ext cx="1168400" cy="1742440"/>
            </a:xfrm>
            <a:prstGeom prst="triangle">
              <a:avLst>
                <a:gd name="adj" fmla="val 5106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Isosceles Triangle 8"/>
            <p:cNvSpPr>
              <a:spLocks/>
            </p:cNvSpPr>
            <p:nvPr/>
          </p:nvSpPr>
          <p:spPr>
            <a:xfrm rot="16200000">
              <a:off x="752475" y="114300"/>
              <a:ext cx="1172210" cy="169799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 name="Straight Arrow Connector 9"/>
            <p:cNvCxnSpPr>
              <a:cxnSpLocks/>
            </p:cNvCxnSpPr>
            <p:nvPr/>
          </p:nvCxnSpPr>
          <p:spPr>
            <a:xfrm>
              <a:off x="1924050" y="0"/>
              <a:ext cx="85725" cy="879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Flowchart: Decision 10"/>
            <p:cNvSpPr>
              <a:spLocks/>
            </p:cNvSpPr>
            <p:nvPr/>
          </p:nvSpPr>
          <p:spPr>
            <a:xfrm>
              <a:off x="3543300" y="800100"/>
              <a:ext cx="516255" cy="588010"/>
            </a:xfrm>
            <a:prstGeom prst="flowChartDecisi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50000"/>
                </a:lnSpc>
                <a:spcBef>
                  <a:spcPts val="600"/>
                </a:spcBef>
                <a:spcAft>
                  <a:spcPts val="600"/>
                </a:spcAft>
              </a:pPr>
              <a:r>
                <a:rPr lang="en-US" sz="1100">
                  <a:effectLst/>
                  <a:ea typeface="Calibri"/>
                  <a:cs typeface="Arial"/>
                </a:rPr>
                <a:t>A</a:t>
              </a:r>
            </a:p>
          </p:txBody>
        </p:sp>
        <p:sp>
          <p:nvSpPr>
            <p:cNvPr id="12" name="Flowchart: Decision 11"/>
            <p:cNvSpPr>
              <a:spLocks/>
            </p:cNvSpPr>
            <p:nvPr/>
          </p:nvSpPr>
          <p:spPr>
            <a:xfrm>
              <a:off x="0" y="790575"/>
              <a:ext cx="452120" cy="588010"/>
            </a:xfrm>
            <a:prstGeom prst="flowChartDecis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50000"/>
                </a:lnSpc>
                <a:spcBef>
                  <a:spcPts val="600"/>
                </a:spcBef>
                <a:spcAft>
                  <a:spcPts val="600"/>
                </a:spcAft>
              </a:pPr>
              <a:r>
                <a:rPr lang="en-US" sz="1100">
                  <a:effectLst/>
                  <a:ea typeface="Calibri"/>
                  <a:cs typeface="Arial"/>
                </a:rPr>
                <a:t>B</a:t>
              </a:r>
            </a:p>
          </p:txBody>
        </p:sp>
      </p:grpSp>
      <p:sp>
        <p:nvSpPr>
          <p:cNvPr id="13" name="Rectangle 12"/>
          <p:cNvSpPr/>
          <p:nvPr/>
        </p:nvSpPr>
        <p:spPr>
          <a:xfrm>
            <a:off x="2920585" y="4452817"/>
            <a:ext cx="3357675"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Calibri" panose="020F0502020204030204" pitchFamily="34" charset="0"/>
                <a:ea typeface="Calibri" panose="020F0502020204030204" pitchFamily="34" charset="0"/>
                <a:cs typeface="Arial" panose="020B0604020202020204" pitchFamily="34" charset="0"/>
              </a:rPr>
              <a:t>intersection area between two antennas</a:t>
            </a:r>
          </a:p>
        </p:txBody>
      </p:sp>
    </p:spTree>
    <p:extLst>
      <p:ext uri="{BB962C8B-B14F-4D97-AF65-F5344CB8AC3E}">
        <p14:creationId xmlns:p14="http://schemas.microsoft.com/office/powerpoint/2010/main" val="37822035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 name="Rectangle 2"/>
          <p:cNvSpPr/>
          <p:nvPr/>
        </p:nvSpPr>
        <p:spPr>
          <a:xfrm>
            <a:off x="5438" y="809062"/>
            <a:ext cx="8520333" cy="1569660"/>
          </a:xfrm>
          <a:prstGeom prst="rect">
            <a:avLst/>
          </a:prstGeom>
        </p:spPr>
        <p:txBody>
          <a:bodyPr wrap="square">
            <a:spAutoFit/>
          </a:bodyPr>
          <a:lstStyle/>
          <a:p>
            <a:endParaRPr lang="en-US" sz="2400" dirty="0"/>
          </a:p>
          <a:p>
            <a:endParaRPr lang="en-US" sz="2400" dirty="0"/>
          </a:p>
          <a:p>
            <a:endParaRPr lang="en-US" sz="2400" dirty="0"/>
          </a:p>
          <a:p>
            <a:endParaRPr lang="en-US" sz="2400" dirty="0"/>
          </a:p>
        </p:txBody>
      </p:sp>
      <p:sp>
        <p:nvSpPr>
          <p:cNvPr id="5" name="Rectangle 4"/>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4" name="Group 3"/>
          <p:cNvGrpSpPr/>
          <p:nvPr/>
        </p:nvGrpSpPr>
        <p:grpSpPr>
          <a:xfrm>
            <a:off x="769905" y="957420"/>
            <a:ext cx="7604190" cy="4814285"/>
            <a:chOff x="769905" y="957420"/>
            <a:chExt cx="7604190" cy="4814285"/>
          </a:xfrm>
        </p:grpSpPr>
        <p:pic>
          <p:nvPicPr>
            <p:cNvPr id="14" name="Picture 13" descr="C:\Users\Al_Rehab\Desktop\Select a product_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905" y="957420"/>
              <a:ext cx="7604190" cy="4161400"/>
            </a:xfrm>
            <a:prstGeom prst="rect">
              <a:avLst/>
            </a:prstGeom>
            <a:noFill/>
            <a:ln>
              <a:noFill/>
            </a:ln>
          </p:spPr>
        </p:pic>
        <p:sp>
          <p:nvSpPr>
            <p:cNvPr id="9" name="Rectangle 8"/>
            <p:cNvSpPr/>
            <p:nvPr/>
          </p:nvSpPr>
          <p:spPr>
            <a:xfrm>
              <a:off x="1538006" y="5402373"/>
              <a:ext cx="5982792"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Showing the Places of the selected product in the warehouse</a:t>
              </a:r>
            </a:p>
          </p:txBody>
        </p:sp>
      </p:grpSp>
      <p:pic>
        <p:nvPicPr>
          <p:cNvPr id="10" name="Picture 9"/>
          <p:cNvPicPr/>
          <p:nvPr/>
        </p:nvPicPr>
        <p:blipFill>
          <a:blip r:embed="rId3" cstate="print"/>
          <a:srcRect/>
          <a:stretch>
            <a:fillRect/>
          </a:stretch>
        </p:blipFill>
        <p:spPr bwMode="auto">
          <a:xfrm>
            <a:off x="8420100" y="10955"/>
            <a:ext cx="723900" cy="857250"/>
          </a:xfrm>
          <a:prstGeom prst="rect">
            <a:avLst/>
          </a:prstGeom>
          <a:noFill/>
        </p:spPr>
      </p:pic>
      <p:pic>
        <p:nvPicPr>
          <p:cNvPr id="11" name="Picture 10"/>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0086723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5" name="Rectangle 4"/>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2" name="Picture 11" descr="C:\Users\Al_Rehab\Desktop\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930" y="1201511"/>
            <a:ext cx="7373760" cy="3768952"/>
          </a:xfrm>
          <a:prstGeom prst="rect">
            <a:avLst/>
          </a:prstGeom>
          <a:noFill/>
          <a:ln>
            <a:noFill/>
          </a:ln>
        </p:spPr>
      </p:pic>
      <p:sp>
        <p:nvSpPr>
          <p:cNvPr id="3" name="Rectangle 2"/>
          <p:cNvSpPr/>
          <p:nvPr/>
        </p:nvSpPr>
        <p:spPr>
          <a:xfrm>
            <a:off x="2152485" y="5195630"/>
            <a:ext cx="4511556"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Showing the quantity based on each location </a:t>
            </a:r>
          </a:p>
        </p:txBody>
      </p:sp>
      <p:pic>
        <p:nvPicPr>
          <p:cNvPr id="9" name="Picture 8"/>
          <p:cNvPicPr/>
          <p:nvPr/>
        </p:nvPicPr>
        <p:blipFill>
          <a:blip r:embed="rId3" cstate="print"/>
          <a:srcRect/>
          <a:stretch>
            <a:fillRect/>
          </a:stretch>
        </p:blipFill>
        <p:spPr bwMode="auto">
          <a:xfrm>
            <a:off x="8420100" y="10955"/>
            <a:ext cx="723900" cy="857250"/>
          </a:xfrm>
          <a:prstGeom prst="rect">
            <a:avLst/>
          </a:prstGeom>
          <a:noFill/>
        </p:spPr>
      </p:pic>
      <p:pic>
        <p:nvPicPr>
          <p:cNvPr id="10" name="Picture 9"/>
          <p:cNvPicPr/>
          <p:nvPr/>
        </p:nvPicPr>
        <p:blipFill>
          <a:blip r:embed="rId4"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2181226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Content Placeholder 67"/>
          <p:cNvSpPr txBox="1">
            <a:spLocks/>
          </p:cNvSpPr>
          <p:nvPr/>
        </p:nvSpPr>
        <p:spPr>
          <a:xfrm>
            <a:off x="464389" y="932676"/>
            <a:ext cx="8229600" cy="5261484"/>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lnSpc>
                <a:spcPct val="150000"/>
              </a:lnSpc>
              <a:buNone/>
            </a:pPr>
            <a:r>
              <a:rPr lang="en-US" sz="1800" dirty="0"/>
              <a:t>Since we cannot do an actual experiment with the high cost for us, we recommend that the experiments will be carried out by at least two kinds of readers. </a:t>
            </a:r>
            <a:endParaRPr lang="en-US" sz="1800" dirty="0" smtClean="0"/>
          </a:p>
          <a:p>
            <a:pPr marL="0" indent="0" algn="just">
              <a:lnSpc>
                <a:spcPct val="150000"/>
              </a:lnSpc>
              <a:buNone/>
            </a:pPr>
            <a:endParaRPr lang="en-US" sz="800" dirty="0"/>
          </a:p>
          <a:p>
            <a:pPr marL="0" indent="0" algn="just">
              <a:lnSpc>
                <a:spcPct val="150000"/>
              </a:lnSpc>
              <a:buNone/>
            </a:pPr>
            <a:r>
              <a:rPr lang="en-US" sz="1800" dirty="0"/>
              <a:t>The aim of the solution is to test the performance characteristics of different Passive UHF RFID tags when attached to different spare parts. There are 2 different tags on which the tests will be performed, with different kinds of items. </a:t>
            </a:r>
          </a:p>
          <a:p>
            <a:pPr marL="0" indent="0" algn="just">
              <a:lnSpc>
                <a:spcPct val="150000"/>
              </a:lnSpc>
              <a:buNone/>
            </a:pPr>
            <a:endParaRPr lang="en-US" sz="700" dirty="0"/>
          </a:p>
          <a:p>
            <a:pPr marL="0" indent="0" algn="just">
              <a:lnSpc>
                <a:spcPct val="150000"/>
              </a:lnSpc>
              <a:buNone/>
            </a:pPr>
            <a:r>
              <a:rPr lang="en-US" sz="1800" dirty="0"/>
              <a:t>Both the Backscatter analysis and Electromagnetic field threshold will be carried out on the tags with and without the items. </a:t>
            </a:r>
          </a:p>
          <a:p>
            <a:pPr marL="0" indent="0" algn="just">
              <a:lnSpc>
                <a:spcPct val="150000"/>
              </a:lnSpc>
              <a:buNone/>
            </a:pPr>
            <a:endParaRPr lang="en-US" sz="1000" dirty="0"/>
          </a:p>
          <a:p>
            <a:pPr marL="0" indent="0" algn="just">
              <a:lnSpc>
                <a:spcPct val="150000"/>
              </a:lnSpc>
              <a:buNone/>
            </a:pPr>
            <a:r>
              <a:rPr lang="en-US" sz="1800" dirty="0"/>
              <a:t>All the tests will be carried out for two different environmental conditions. All the tests will be carried on all the items in the same setup and at the same time.</a:t>
            </a:r>
          </a:p>
          <a:p>
            <a:pPr marL="0" indent="0" algn="just">
              <a:buNone/>
            </a:pPr>
            <a:endParaRPr lang="en-US" sz="700" dirty="0"/>
          </a:p>
          <a:p>
            <a:pPr>
              <a:buFontTx/>
              <a:buChar char="-"/>
            </a:pPr>
            <a:endParaRPr lang="en-US" sz="2000" b="1" dirty="0"/>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40875645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Content Placeholder 67"/>
          <p:cNvSpPr txBox="1">
            <a:spLocks/>
          </p:cNvSpPr>
          <p:nvPr/>
        </p:nvSpPr>
        <p:spPr>
          <a:xfrm>
            <a:off x="309045" y="1969610"/>
            <a:ext cx="8229600" cy="385244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None/>
            </a:pPr>
            <a:r>
              <a:rPr lang="en-US" sz="1800" dirty="0"/>
              <a:t>- We have developed an RFID tracking system for improving the inventory process in the warehouse through developed a method to locate products. </a:t>
            </a:r>
          </a:p>
          <a:p>
            <a:pPr marL="0" indent="0" algn="just">
              <a:buNone/>
            </a:pPr>
            <a:endParaRPr lang="en-US" sz="700" dirty="0"/>
          </a:p>
          <a:p>
            <a:pPr marL="0" indent="0" algn="just">
              <a:buNone/>
            </a:pPr>
            <a:r>
              <a:rPr lang="en-US" sz="1800" dirty="0"/>
              <a:t>- The system requires simple tools like: an RFID reader, group of antennas, groups of a tag and software. </a:t>
            </a:r>
          </a:p>
          <a:p>
            <a:pPr algn="just">
              <a:buFontTx/>
              <a:buChar char="-"/>
            </a:pPr>
            <a:endParaRPr lang="en-US" sz="1800" dirty="0"/>
          </a:p>
          <a:p>
            <a:pPr marL="0" indent="0" algn="just">
              <a:buNone/>
            </a:pPr>
            <a:r>
              <a:rPr lang="en-US" sz="1800" dirty="0"/>
              <a:t>- Briefly, we can mention the system tasks:</a:t>
            </a:r>
          </a:p>
          <a:p>
            <a:pPr lvl="0" algn="just"/>
            <a:r>
              <a:rPr lang="en-US" sz="1800" dirty="0"/>
              <a:t>Determine the current position info of the selected item in the presence of thousands of items in a warehouse in the a shortest possible time. – easily stocktaking.</a:t>
            </a:r>
          </a:p>
          <a:p>
            <a:pPr lvl="0" algn="just"/>
            <a:endParaRPr lang="en-US" sz="1800" dirty="0"/>
          </a:p>
          <a:p>
            <a:pPr lvl="0" algn="just"/>
            <a:r>
              <a:rPr lang="en-US" sz="1800" dirty="0"/>
              <a:t>Automatic update of currently item quantity (sensing of live-stock status).</a:t>
            </a:r>
          </a:p>
          <a:p>
            <a:pPr marL="0" indent="0">
              <a:buNone/>
            </a:pPr>
            <a:endParaRPr lang="en-US" sz="1800" b="1" dirty="0"/>
          </a:p>
        </p:txBody>
      </p:sp>
      <p:sp>
        <p:nvSpPr>
          <p:cNvPr id="5" name="TextBox 4"/>
          <p:cNvSpPr txBox="1"/>
          <p:nvPr/>
        </p:nvSpPr>
        <p:spPr>
          <a:xfrm>
            <a:off x="3419850" y="719333"/>
            <a:ext cx="1576072" cy="461665"/>
          </a:xfrm>
          <a:prstGeom prst="rect">
            <a:avLst/>
          </a:prstGeom>
          <a:ln>
            <a:noFill/>
          </a:ln>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2400" b="1" u="sng" dirty="0">
                <a:latin typeface="Calibri" panose="020F0502020204030204" pitchFamily="34" charset="0"/>
              </a:rPr>
              <a:t>Conclusion</a:t>
            </a:r>
          </a:p>
        </p:txBody>
      </p:sp>
      <p:pic>
        <p:nvPicPr>
          <p:cNvPr id="6" name="Picture 5"/>
          <p:cNvPicPr/>
          <p:nvPr/>
        </p:nvPicPr>
        <p:blipFill>
          <a:blip r:embed="rId2" cstate="print"/>
          <a:srcRect/>
          <a:stretch>
            <a:fillRect/>
          </a:stretch>
        </p:blipFill>
        <p:spPr bwMode="auto">
          <a:xfrm>
            <a:off x="8420100" y="10955"/>
            <a:ext cx="723900" cy="857250"/>
          </a:xfrm>
          <a:prstGeom prst="rect">
            <a:avLst/>
          </a:prstGeom>
          <a:noFill/>
        </p:spPr>
      </p:pic>
      <p:pic>
        <p:nvPicPr>
          <p:cNvPr id="7" name="Picture 6"/>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40961836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67"/>
          <p:cNvSpPr txBox="1">
            <a:spLocks/>
          </p:cNvSpPr>
          <p:nvPr/>
        </p:nvSpPr>
        <p:spPr>
          <a:xfrm>
            <a:off x="464389" y="1854395"/>
            <a:ext cx="8229600" cy="357166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0" algn="just"/>
            <a:r>
              <a:rPr lang="en-US" sz="1800" dirty="0"/>
              <a:t>Prevent spar part shortages and allowed to keep just enough stock.</a:t>
            </a:r>
          </a:p>
          <a:p>
            <a:pPr marL="0" lvl="0" indent="0" algn="just">
              <a:buNone/>
            </a:pPr>
            <a:endParaRPr lang="en-US" sz="1800" dirty="0"/>
          </a:p>
          <a:p>
            <a:pPr lvl="0" algn="just"/>
            <a:r>
              <a:rPr lang="en-US" sz="1800" dirty="0"/>
              <a:t>More organized warehouse.</a:t>
            </a:r>
          </a:p>
          <a:p>
            <a:pPr marL="0" lvl="0" indent="0" algn="just">
              <a:buNone/>
            </a:pPr>
            <a:endParaRPr lang="en-US" sz="1800" dirty="0"/>
          </a:p>
          <a:p>
            <a:pPr lvl="0" algn="just"/>
            <a:r>
              <a:rPr lang="en-US" sz="1800" dirty="0"/>
              <a:t>Save time, cost, and effort.</a:t>
            </a:r>
          </a:p>
          <a:p>
            <a:pPr marL="0" lvl="0" indent="0" algn="just">
              <a:buNone/>
            </a:pPr>
            <a:endParaRPr lang="en-US" sz="1800" dirty="0"/>
          </a:p>
          <a:p>
            <a:pPr lvl="0" algn="just"/>
            <a:r>
              <a:rPr lang="en-US" sz="1800" dirty="0"/>
              <a:t>Increases efficiency and productivity.</a:t>
            </a:r>
          </a:p>
          <a:p>
            <a:pPr marL="0" lvl="0" indent="0" algn="just">
              <a:buNone/>
            </a:pPr>
            <a:endParaRPr lang="en-US" sz="1800" dirty="0"/>
          </a:p>
          <a:p>
            <a:pPr lvl="0" algn="just"/>
            <a:r>
              <a:rPr lang="en-US" sz="1800" dirty="0"/>
              <a:t>Reduce the chance of misplacement, and also can help the users to find the missed items.</a:t>
            </a:r>
          </a:p>
        </p:txBody>
      </p:sp>
      <p:sp>
        <p:nvSpPr>
          <p:cNvPr id="5" name="Rectangle 4"/>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6" name="Picture 5"/>
          <p:cNvPicPr/>
          <p:nvPr/>
        </p:nvPicPr>
        <p:blipFill>
          <a:blip r:embed="rId2" cstate="print"/>
          <a:srcRect/>
          <a:stretch>
            <a:fillRect/>
          </a:stretch>
        </p:blipFill>
        <p:spPr bwMode="auto">
          <a:xfrm>
            <a:off x="8420100" y="10955"/>
            <a:ext cx="723900" cy="857250"/>
          </a:xfrm>
          <a:prstGeom prst="rect">
            <a:avLst/>
          </a:prstGeom>
          <a:noFill/>
        </p:spPr>
      </p:pic>
      <p:pic>
        <p:nvPicPr>
          <p:cNvPr id="7" name="Picture 6"/>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41311942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3343040" y="587030"/>
            <a:ext cx="1781770" cy="461665"/>
          </a:xfrm>
          <a:prstGeom prst="rect">
            <a:avLst/>
          </a:prstGeom>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u="sng" dirty="0">
                <a:latin typeface="Calibri" panose="020F0502020204030204" pitchFamily="34" charset="0"/>
              </a:rPr>
              <a:t>Future Work</a:t>
            </a:r>
          </a:p>
        </p:txBody>
      </p:sp>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7" name="Content Placeholder 67"/>
          <p:cNvSpPr txBox="1">
            <a:spLocks/>
          </p:cNvSpPr>
          <p:nvPr/>
        </p:nvSpPr>
        <p:spPr>
          <a:xfrm>
            <a:off x="314668" y="1739180"/>
            <a:ext cx="8229600" cy="3583607"/>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None/>
            </a:pPr>
            <a:r>
              <a:rPr lang="en-US" sz="1800" dirty="0"/>
              <a:t>The idea will be presented to the chairman of the board of directors for its implementation in the next year. This is done before making the general budget of the company. This can be achieved after presenting and agreeing on it through the warehouse manager and general manager of the factory.</a:t>
            </a:r>
          </a:p>
          <a:p>
            <a:pPr marL="0" indent="0" algn="just">
              <a:buNone/>
            </a:pPr>
            <a:endParaRPr lang="en-US" sz="1800" b="1" dirty="0"/>
          </a:p>
          <a:p>
            <a:pPr marL="0" indent="0" algn="just">
              <a:buNone/>
            </a:pPr>
            <a:r>
              <a:rPr lang="en-US" sz="1800" dirty="0"/>
              <a:t>The idea has already been presented to the warehouse manager and warehouse supervisor during the past few days. They found it is productive and can solve problems of warehouse from which we suffer few years ago. The idea was also presented to inventory team of financial department. they found that the idea is valuable and they are the first beneficiaries after implementing the idea of remotely inventory especially after their suffering that they found in each stocktaking.</a:t>
            </a:r>
          </a:p>
        </p:txBody>
      </p:sp>
    </p:spTree>
    <p:extLst>
      <p:ext uri="{BB962C8B-B14F-4D97-AF65-F5344CB8AC3E}">
        <p14:creationId xmlns:p14="http://schemas.microsoft.com/office/powerpoint/2010/main" val="19487278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3" name="TextBox 2"/>
          <p:cNvSpPr txBox="1"/>
          <p:nvPr/>
        </p:nvSpPr>
        <p:spPr>
          <a:xfrm>
            <a:off x="347450" y="2377749"/>
            <a:ext cx="8449101" cy="1200329"/>
          </a:xfrm>
          <a:prstGeom prst="rect">
            <a:avLst/>
          </a:prstGeom>
          <a:noFill/>
        </p:spPr>
        <p:txBody>
          <a:bodyPr wrap="square" rtlCol="0">
            <a:spAutoFit/>
          </a:bodyPr>
          <a:lstStyle/>
          <a:p>
            <a:r>
              <a:rPr 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abic Typesetting" panose="03020402040406030203" pitchFamily="66" charset="-78"/>
                <a:cs typeface="Arabic Typesetting" panose="03020402040406030203" pitchFamily="66" charset="-78"/>
              </a:rPr>
              <a:t>Thank you for your attention</a:t>
            </a:r>
          </a:p>
        </p:txBody>
      </p:sp>
      <p:sp>
        <p:nvSpPr>
          <p:cNvPr id="5" name="Rectangle 4"/>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7" name="Picture 6"/>
          <p:cNvPicPr/>
          <p:nvPr/>
        </p:nvPicPr>
        <p:blipFill>
          <a:blip r:embed="rId2" cstate="print"/>
          <a:srcRect/>
          <a:stretch>
            <a:fillRect/>
          </a:stretch>
        </p:blipFill>
        <p:spPr bwMode="auto">
          <a:xfrm>
            <a:off x="8420100" y="10955"/>
            <a:ext cx="723900" cy="857250"/>
          </a:xfrm>
          <a:prstGeom prst="rect">
            <a:avLst/>
          </a:prstGeom>
          <a:noFill/>
        </p:spPr>
      </p:pic>
      <p:pic>
        <p:nvPicPr>
          <p:cNvPr id="8" name="Picture 7"/>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21550497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Rectangle 5"/>
          <p:cNvSpPr/>
          <p:nvPr/>
        </p:nvSpPr>
        <p:spPr>
          <a:xfrm>
            <a:off x="3582995" y="574791"/>
            <a:ext cx="198753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r>
              <a:rPr lang="en-US" sz="2400" b="1" u="sng" dirty="0"/>
              <a:t>introduction</a:t>
            </a:r>
          </a:p>
        </p:txBody>
      </p:sp>
      <p:sp>
        <p:nvSpPr>
          <p:cNvPr id="7" name="Rectangle 6"/>
          <p:cNvSpPr/>
          <p:nvPr/>
        </p:nvSpPr>
        <p:spPr>
          <a:xfrm>
            <a:off x="612648" y="1662370"/>
            <a:ext cx="7565784" cy="4247317"/>
          </a:xfrm>
          <a:prstGeom prst="rect">
            <a:avLst/>
          </a:prstGeom>
          <a:noFill/>
        </p:spPr>
        <p:txBody>
          <a:bodyPr wrap="square">
            <a:spAutoFit/>
          </a:bodyPr>
          <a:lstStyle/>
          <a:p>
            <a:pPr algn="just"/>
            <a:r>
              <a:rPr lang="en-US" b="1" dirty="0" smtClean="0"/>
              <a:t>Why RFID???</a:t>
            </a:r>
          </a:p>
          <a:p>
            <a:pPr algn="just"/>
            <a:endParaRPr lang="en-US" b="1" dirty="0"/>
          </a:p>
          <a:p>
            <a:pPr algn="just"/>
            <a:r>
              <a:rPr lang="en-US" b="1" dirty="0" smtClean="0"/>
              <a:t>Barcodes </a:t>
            </a:r>
            <a:r>
              <a:rPr lang="en-US" dirty="0"/>
              <a:t>have been the primary means of identifying </a:t>
            </a:r>
            <a:r>
              <a:rPr lang="en-US" dirty="0" smtClean="0"/>
              <a:t>items </a:t>
            </a:r>
            <a:r>
              <a:rPr lang="en-US" dirty="0"/>
              <a:t>for a long time. Customary bar-coding technology has an essential limitation: </a:t>
            </a:r>
            <a:endParaRPr lang="en-US" dirty="0" smtClean="0"/>
          </a:p>
          <a:p>
            <a:pPr marL="285750" indent="-285750" algn="just">
              <a:buFontTx/>
              <a:buChar char="-"/>
            </a:pPr>
            <a:r>
              <a:rPr lang="en-US" dirty="0" smtClean="0"/>
              <a:t>each </a:t>
            </a:r>
            <a:r>
              <a:rPr lang="en-US" dirty="0"/>
              <a:t>barcoded item must be scanned one by one, thus restricting the checking speed. </a:t>
            </a:r>
            <a:endParaRPr lang="en-US" dirty="0" smtClean="0"/>
          </a:p>
          <a:p>
            <a:pPr marL="285750" indent="-285750" algn="just">
              <a:buFontTx/>
              <a:buChar char="-"/>
            </a:pPr>
            <a:r>
              <a:rPr lang="en-US" dirty="0" smtClean="0"/>
              <a:t>Additional </a:t>
            </a:r>
            <a:r>
              <a:rPr lang="en-US" dirty="0"/>
              <a:t>when the scanning is manually executed, there is the added probability of human </a:t>
            </a:r>
            <a:r>
              <a:rPr lang="en-US" dirty="0" smtClean="0"/>
              <a:t>errors.</a:t>
            </a:r>
            <a:endParaRPr lang="en-US" dirty="0"/>
          </a:p>
          <a:p>
            <a:pPr algn="just"/>
            <a:endParaRPr lang="en-US" dirty="0" smtClean="0"/>
          </a:p>
          <a:p>
            <a:pPr algn="just"/>
            <a:r>
              <a:rPr lang="en-US" b="1" dirty="0"/>
              <a:t>GPS </a:t>
            </a:r>
            <a:r>
              <a:rPr lang="en-US" dirty="0"/>
              <a:t>good strategy for </a:t>
            </a:r>
            <a:r>
              <a:rPr lang="en-US" dirty="0">
                <a:solidFill>
                  <a:srgbClr val="FF0000"/>
                </a:solidFill>
              </a:rPr>
              <a:t>outside</a:t>
            </a:r>
            <a:r>
              <a:rPr lang="en-US" dirty="0"/>
              <a:t> place systems – performance </a:t>
            </a:r>
            <a:r>
              <a:rPr lang="en-US" dirty="0" smtClean="0"/>
              <a:t>is not </a:t>
            </a:r>
            <a:r>
              <a:rPr lang="en-US" dirty="0"/>
              <a:t>accurate to find spare parts within indoor environments – higher cost because the system connecting a GPS receiver with a radio transmitter that can be </a:t>
            </a:r>
            <a:r>
              <a:rPr lang="en-US" dirty="0" smtClean="0"/>
              <a:t>captured by </a:t>
            </a:r>
            <a:r>
              <a:rPr lang="en-US" dirty="0"/>
              <a:t>satellite (which costs approximately$4,000 per tag</a:t>
            </a:r>
            <a:r>
              <a:rPr lang="en-US" dirty="0" smtClean="0"/>
              <a:t>).</a:t>
            </a:r>
            <a:endParaRPr lang="en-US" dirty="0"/>
          </a:p>
          <a:p>
            <a:pPr algn="just"/>
            <a:endParaRPr lang="en-US" dirty="0"/>
          </a:p>
          <a:p>
            <a:pPr algn="just"/>
            <a:endParaRPr lang="en-US" dirty="0"/>
          </a:p>
        </p:txBody>
      </p:sp>
    </p:spTree>
    <p:extLst>
      <p:ext uri="{BB962C8B-B14F-4D97-AF65-F5344CB8AC3E}">
        <p14:creationId xmlns:p14="http://schemas.microsoft.com/office/powerpoint/2010/main" val="1059560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3" name="Rectangle 2"/>
          <p:cNvSpPr/>
          <p:nvPr/>
        </p:nvSpPr>
        <p:spPr>
          <a:xfrm>
            <a:off x="668005" y="1316725"/>
            <a:ext cx="7565784" cy="4801314"/>
          </a:xfrm>
          <a:prstGeom prst="rect">
            <a:avLst/>
          </a:prstGeom>
          <a:noFill/>
        </p:spPr>
        <p:txBody>
          <a:bodyPr wrap="square">
            <a:spAutoFit/>
          </a:bodyPr>
          <a:lstStyle/>
          <a:p>
            <a:pPr algn="just"/>
            <a:endParaRPr lang="en-US" b="1" dirty="0" smtClean="0"/>
          </a:p>
          <a:p>
            <a:pPr algn="just"/>
            <a:r>
              <a:rPr lang="en-US" b="1" dirty="0"/>
              <a:t>RFID</a:t>
            </a:r>
            <a:r>
              <a:rPr lang="en-US" dirty="0"/>
              <a:t> offers many advantages over </a:t>
            </a:r>
            <a:r>
              <a:rPr lang="en-US" dirty="0" smtClean="0"/>
              <a:t>barcodes and GPS, </a:t>
            </a:r>
            <a:r>
              <a:rPr lang="en-US" dirty="0"/>
              <a:t>including non-line-of-sight operation - minimizing human interference - faster identification - sense spare parts and collect its info - track spare parts – suitable for indoor location </a:t>
            </a:r>
            <a:r>
              <a:rPr lang="en-US" dirty="0" smtClean="0"/>
              <a:t>system – lower cost.</a:t>
            </a:r>
            <a:endParaRPr lang="en-US" dirty="0"/>
          </a:p>
          <a:p>
            <a:pPr algn="just"/>
            <a:endParaRPr lang="en-US" dirty="0"/>
          </a:p>
          <a:p>
            <a:pPr algn="just"/>
            <a:r>
              <a:rPr lang="en-US" dirty="0" smtClean="0"/>
              <a:t>Thus </a:t>
            </a:r>
            <a:r>
              <a:rPr lang="en-US" dirty="0"/>
              <a:t>the companies will be able to know exactly where every item in the warehouse is at any moment of time and hence its quantity.</a:t>
            </a:r>
          </a:p>
          <a:p>
            <a:pPr algn="just"/>
            <a:endParaRPr lang="en-US" b="1" dirty="0"/>
          </a:p>
          <a:p>
            <a:pPr algn="just"/>
            <a:r>
              <a:rPr lang="en-US" b="1" dirty="0" smtClean="0"/>
              <a:t>UHF </a:t>
            </a:r>
            <a:r>
              <a:rPr lang="en-US" b="1" dirty="0"/>
              <a:t>passive RFID solution </a:t>
            </a:r>
            <a:r>
              <a:rPr lang="en-US" dirty="0"/>
              <a:t>that suitable for ASEC El-</a:t>
            </a:r>
            <a:r>
              <a:rPr lang="en-US" dirty="0" err="1"/>
              <a:t>Minya</a:t>
            </a:r>
            <a:r>
              <a:rPr lang="en-US" dirty="0"/>
              <a:t> Cement Company by design RFID system according to the </a:t>
            </a:r>
            <a:r>
              <a:rPr lang="en-US" dirty="0" smtClean="0"/>
              <a:t>physical specification </a:t>
            </a:r>
            <a:r>
              <a:rPr lang="en-US" dirty="0"/>
              <a:t>of the spare parts </a:t>
            </a:r>
            <a:r>
              <a:rPr lang="en-US" dirty="0" smtClean="0"/>
              <a:t>and </a:t>
            </a:r>
            <a:r>
              <a:rPr lang="en-US" dirty="0"/>
              <a:t>company needs. </a:t>
            </a:r>
          </a:p>
          <a:p>
            <a:pPr algn="just"/>
            <a:endParaRPr lang="en-US" dirty="0"/>
          </a:p>
          <a:p>
            <a:pPr algn="just"/>
            <a:r>
              <a:rPr lang="en-US" dirty="0"/>
              <a:t>We have divided the warehouse into some sub-areas; </a:t>
            </a:r>
            <a:r>
              <a:rPr lang="en-US" dirty="0" smtClean="0"/>
              <a:t>design appropriate graphic </a:t>
            </a:r>
            <a:r>
              <a:rPr lang="en-US" dirty="0"/>
              <a:t>that make the antennas easier to </a:t>
            </a:r>
            <a:r>
              <a:rPr lang="en-US" dirty="0" smtClean="0"/>
              <a:t>scanner </a:t>
            </a:r>
            <a:r>
              <a:rPr lang="en-US" dirty="0"/>
              <a:t>the tags. Then, </a:t>
            </a:r>
            <a:r>
              <a:rPr lang="en-US" dirty="0" smtClean="0"/>
              <a:t>employing the </a:t>
            </a:r>
            <a:r>
              <a:rPr lang="en-US" dirty="0"/>
              <a:t>(Ultra High Frequency) UHF technique between each transmitter and receiver in each sub-area</a:t>
            </a:r>
            <a:r>
              <a:rPr lang="en-US" dirty="0" smtClean="0"/>
              <a:t>.</a:t>
            </a:r>
            <a:endParaRPr lang="en-US" dirty="0"/>
          </a:p>
        </p:txBody>
      </p:sp>
      <p:sp>
        <p:nvSpPr>
          <p:cNvPr id="4" name="Rectangle 3"/>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5" name="Picture 4"/>
          <p:cNvPicPr/>
          <p:nvPr/>
        </p:nvPicPr>
        <p:blipFill>
          <a:blip r:embed="rId2" cstate="print"/>
          <a:srcRect/>
          <a:stretch>
            <a:fillRect/>
          </a:stretch>
        </p:blipFill>
        <p:spPr bwMode="auto">
          <a:xfrm>
            <a:off x="8420100" y="10955"/>
            <a:ext cx="723900" cy="857250"/>
          </a:xfrm>
          <a:prstGeom prst="rect">
            <a:avLst/>
          </a:prstGeom>
          <a:noFill/>
        </p:spPr>
      </p:pic>
      <p:pic>
        <p:nvPicPr>
          <p:cNvPr id="6" name="Picture 5"/>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Tree>
    <p:extLst>
      <p:ext uri="{BB962C8B-B14F-4D97-AF65-F5344CB8AC3E}">
        <p14:creationId xmlns:p14="http://schemas.microsoft.com/office/powerpoint/2010/main" val="324706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Rectangle 5"/>
          <p:cNvSpPr/>
          <p:nvPr/>
        </p:nvSpPr>
        <p:spPr>
          <a:xfrm>
            <a:off x="3112610" y="574791"/>
            <a:ext cx="290925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r>
              <a:rPr lang="en-US" sz="2400" b="1" u="sng" dirty="0"/>
              <a:t>Problem definition</a:t>
            </a:r>
          </a:p>
        </p:txBody>
      </p:sp>
      <p:sp>
        <p:nvSpPr>
          <p:cNvPr id="7" name="Rectangle 6"/>
          <p:cNvSpPr/>
          <p:nvPr/>
        </p:nvSpPr>
        <p:spPr>
          <a:xfrm>
            <a:off x="612648" y="1554630"/>
            <a:ext cx="7565784" cy="4524315"/>
          </a:xfrm>
          <a:prstGeom prst="rect">
            <a:avLst/>
          </a:prstGeom>
          <a:noFill/>
        </p:spPr>
        <p:txBody>
          <a:bodyPr wrap="square">
            <a:spAutoFit/>
          </a:bodyPr>
          <a:lstStyle/>
          <a:p>
            <a:pPr algn="just"/>
            <a:r>
              <a:rPr lang="en-US" dirty="0"/>
              <a:t>There are many spare parts in the warehouse that vary in value, size, and shape and differ in their physical components. </a:t>
            </a:r>
          </a:p>
          <a:p>
            <a:pPr algn="just"/>
            <a:endParaRPr lang="en-US" dirty="0"/>
          </a:p>
          <a:p>
            <a:pPr algn="just"/>
            <a:r>
              <a:rPr lang="en-US" dirty="0"/>
              <a:t>For example, spare parts of coal mill , a preheater, a raw mill, and a kiln, which of course are very expensive. </a:t>
            </a:r>
          </a:p>
          <a:p>
            <a:pPr algn="just"/>
            <a:endParaRPr lang="en-US" dirty="0"/>
          </a:p>
          <a:p>
            <a:pPr algn="just"/>
            <a:r>
              <a:rPr lang="en-US" dirty="0"/>
              <a:t>The warehouse may contain costly spare parts estimated millions of pounds, hence the idea of preserving it</a:t>
            </a:r>
            <a:r>
              <a:rPr lang="en-US" dirty="0" smtClean="0"/>
              <a:t>.</a:t>
            </a:r>
            <a:endParaRPr lang="en-US" dirty="0"/>
          </a:p>
          <a:p>
            <a:pPr algn="just"/>
            <a:endParaRPr lang="en-US" dirty="0"/>
          </a:p>
          <a:p>
            <a:pPr algn="just"/>
            <a:r>
              <a:rPr lang="en-US" dirty="0"/>
              <a:t>on the other hand, there are several </a:t>
            </a:r>
            <a:r>
              <a:rPr lang="en-US" b="1" dirty="0"/>
              <a:t>problems</a:t>
            </a:r>
            <a:r>
              <a:rPr lang="en-US" dirty="0"/>
              <a:t> occur during the annual inventory, for example, </a:t>
            </a:r>
            <a:r>
              <a:rPr lang="en-US" dirty="0" smtClean="0"/>
              <a:t>many </a:t>
            </a:r>
            <a:r>
              <a:rPr lang="en-US" dirty="0"/>
              <a:t>spare parts are not in their right places and its actual physical quantities is not matched with the current real stock. </a:t>
            </a:r>
          </a:p>
          <a:p>
            <a:pPr algn="just"/>
            <a:endParaRPr lang="en-US" dirty="0"/>
          </a:p>
          <a:p>
            <a:pPr algn="just"/>
            <a:r>
              <a:rPr lang="en-US" dirty="0"/>
              <a:t>That definitely</a:t>
            </a:r>
            <a:r>
              <a:rPr lang="en-US" b="1" dirty="0"/>
              <a:t> </a:t>
            </a:r>
            <a:r>
              <a:rPr lang="en-US" dirty="0"/>
              <a:t>affect the many departments such as supply chain department, financial department and procurement management.</a:t>
            </a:r>
          </a:p>
          <a:p>
            <a:pPr algn="just"/>
            <a:endParaRPr lang="en-US" dirty="0"/>
          </a:p>
        </p:txBody>
      </p:sp>
    </p:spTree>
    <p:extLst>
      <p:ext uri="{BB962C8B-B14F-4D97-AF65-F5344CB8AC3E}">
        <p14:creationId xmlns:p14="http://schemas.microsoft.com/office/powerpoint/2010/main" val="1417400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Rectangle 5"/>
          <p:cNvSpPr/>
          <p:nvPr/>
        </p:nvSpPr>
        <p:spPr>
          <a:xfrm>
            <a:off x="612648" y="1393535"/>
            <a:ext cx="7565784" cy="2031325"/>
          </a:xfrm>
          <a:prstGeom prst="rect">
            <a:avLst/>
          </a:prstGeom>
          <a:noFill/>
        </p:spPr>
        <p:txBody>
          <a:bodyPr wrap="square">
            <a:spAutoFit/>
          </a:bodyPr>
          <a:lstStyle/>
          <a:p>
            <a:pPr algn="just"/>
            <a:endParaRPr lang="en-US" dirty="0"/>
          </a:p>
          <a:p>
            <a:pPr algn="just"/>
            <a:r>
              <a:rPr lang="en-US" dirty="0"/>
              <a:t>So our main </a:t>
            </a:r>
            <a:r>
              <a:rPr lang="en-US" b="1" dirty="0"/>
              <a:t>goal</a:t>
            </a:r>
            <a:r>
              <a:rPr lang="en-US" dirty="0"/>
              <a:t> is to solve the problems of location detection and real stock capturing  of the spare parts, and hence cost and time control.</a:t>
            </a:r>
          </a:p>
          <a:p>
            <a:pPr algn="just"/>
            <a:endParaRPr lang="en-US" b="1" dirty="0"/>
          </a:p>
          <a:p>
            <a:pPr algn="just"/>
            <a:r>
              <a:rPr lang="en-US" dirty="0"/>
              <a:t>So we propose a </a:t>
            </a:r>
            <a:r>
              <a:rPr lang="en-US" b="1" dirty="0"/>
              <a:t>UHF passive RFID solution </a:t>
            </a:r>
            <a:r>
              <a:rPr lang="en-US" dirty="0"/>
              <a:t>that can catch “live stock” info, trace spare parts inside the warehouse to provide the visibility and transparency for stock-taking staff. </a:t>
            </a:r>
          </a:p>
        </p:txBody>
      </p:sp>
    </p:spTree>
    <p:extLst>
      <p:ext uri="{BB962C8B-B14F-4D97-AF65-F5344CB8AC3E}">
        <p14:creationId xmlns:p14="http://schemas.microsoft.com/office/powerpoint/2010/main" val="23921054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Rectangle 2"/>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Picture 3"/>
          <p:cNvPicPr/>
          <p:nvPr/>
        </p:nvPicPr>
        <p:blipFill>
          <a:blip r:embed="rId2" cstate="print"/>
          <a:srcRect/>
          <a:stretch>
            <a:fillRect/>
          </a:stretch>
        </p:blipFill>
        <p:spPr bwMode="auto">
          <a:xfrm>
            <a:off x="8420100" y="10955"/>
            <a:ext cx="723900" cy="857250"/>
          </a:xfrm>
          <a:prstGeom prst="rect">
            <a:avLst/>
          </a:prstGeom>
          <a:noFill/>
        </p:spPr>
      </p:pic>
      <p:pic>
        <p:nvPicPr>
          <p:cNvPr id="5" name="Picture 4"/>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6" name="Rectangle 5"/>
          <p:cNvSpPr/>
          <p:nvPr/>
        </p:nvSpPr>
        <p:spPr>
          <a:xfrm>
            <a:off x="3582995" y="701440"/>
            <a:ext cx="175710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r>
              <a:rPr lang="en-US" sz="2400" b="1" u="sng" dirty="0"/>
              <a:t>Objectives</a:t>
            </a:r>
          </a:p>
        </p:txBody>
      </p:sp>
      <p:sp>
        <p:nvSpPr>
          <p:cNvPr id="7" name="Rectangle 6"/>
          <p:cNvSpPr/>
          <p:nvPr/>
        </p:nvSpPr>
        <p:spPr>
          <a:xfrm>
            <a:off x="631586" y="1470345"/>
            <a:ext cx="7565784" cy="5078313"/>
          </a:xfrm>
          <a:prstGeom prst="rect">
            <a:avLst/>
          </a:prstGeom>
          <a:noFill/>
        </p:spPr>
        <p:txBody>
          <a:bodyPr wrap="square">
            <a:spAutoFit/>
          </a:bodyPr>
          <a:lstStyle/>
          <a:p>
            <a:pPr algn="just"/>
            <a:r>
              <a:rPr lang="en-US" dirty="0"/>
              <a:t>The main objective of stock-tacking processes to have the inventory spare parts at the right time, at the right quantity, and at the right place. </a:t>
            </a:r>
          </a:p>
          <a:p>
            <a:pPr algn="just"/>
            <a:endParaRPr lang="en-US" dirty="0"/>
          </a:p>
          <a:p>
            <a:pPr algn="just"/>
            <a:r>
              <a:rPr lang="en-US" dirty="0"/>
              <a:t>Can identify and manage the flow of spare parts information without human intervention in order to avoid human error. </a:t>
            </a:r>
            <a:endParaRPr lang="en-US" dirty="0" smtClean="0"/>
          </a:p>
          <a:p>
            <a:pPr algn="just"/>
            <a:endParaRPr lang="en-US" dirty="0"/>
          </a:p>
          <a:p>
            <a:pPr algn="just"/>
            <a:r>
              <a:rPr lang="en-US" dirty="0" smtClean="0"/>
              <a:t>The Information can </a:t>
            </a:r>
            <a:r>
              <a:rPr lang="en-US" dirty="0"/>
              <a:t>be stored and retrieved </a:t>
            </a:r>
            <a:r>
              <a:rPr lang="en-US" dirty="0" smtClean="0"/>
              <a:t>at any time</a:t>
            </a:r>
            <a:r>
              <a:rPr lang="en-US" dirty="0"/>
              <a:t>, giving better visibility for decision making.</a:t>
            </a:r>
          </a:p>
          <a:p>
            <a:pPr algn="just"/>
            <a:endParaRPr lang="en-US" dirty="0"/>
          </a:p>
          <a:p>
            <a:r>
              <a:rPr lang="en-US" dirty="0"/>
              <a:t>Lower effort, since we do not need to track or locate spare parts manually.</a:t>
            </a:r>
          </a:p>
          <a:p>
            <a:endParaRPr lang="en-US" dirty="0"/>
          </a:p>
          <a:p>
            <a:r>
              <a:rPr lang="en-US" dirty="0"/>
              <a:t>Track </a:t>
            </a:r>
            <a:r>
              <a:rPr lang="en-US" dirty="0" smtClean="0"/>
              <a:t>and find </a:t>
            </a:r>
            <a:r>
              <a:rPr lang="en-US" dirty="0"/>
              <a:t>a selected spare </a:t>
            </a:r>
            <a:r>
              <a:rPr lang="en-US" dirty="0" smtClean="0"/>
              <a:t>part that can </a:t>
            </a:r>
            <a:r>
              <a:rPr lang="en-US" dirty="0"/>
              <a:t>lead to </a:t>
            </a:r>
            <a:r>
              <a:rPr lang="en-US" dirty="0" smtClean="0"/>
              <a:t>more </a:t>
            </a:r>
            <a:r>
              <a:rPr lang="en-US" dirty="0"/>
              <a:t>effective </a:t>
            </a:r>
            <a:r>
              <a:rPr lang="en-US" dirty="0" smtClean="0"/>
              <a:t>utilization </a:t>
            </a:r>
            <a:r>
              <a:rPr lang="en-US" dirty="0"/>
              <a:t>of item (Emergency </a:t>
            </a:r>
            <a:r>
              <a:rPr lang="en-US" dirty="0" smtClean="0"/>
              <a:t>Situations).</a:t>
            </a:r>
            <a:endParaRPr lang="en-US" dirty="0"/>
          </a:p>
          <a:p>
            <a:endParaRPr lang="en-US" dirty="0"/>
          </a:p>
          <a:p>
            <a:r>
              <a:rPr lang="en-US" dirty="0"/>
              <a:t>The growth </a:t>
            </a:r>
            <a:r>
              <a:rPr lang="en-US" dirty="0" smtClean="0"/>
              <a:t>of the company is </a:t>
            </a:r>
            <a:r>
              <a:rPr lang="en-US" dirty="0"/>
              <a:t>mainly related to the tracking of spare </a:t>
            </a:r>
            <a:r>
              <a:rPr lang="en-US" dirty="0" smtClean="0"/>
              <a:t>parts: </a:t>
            </a:r>
            <a:r>
              <a:rPr lang="en-US" dirty="0"/>
              <a:t>Reduce thefts </a:t>
            </a:r>
            <a:r>
              <a:rPr lang="en-US" dirty="0" smtClean="0"/>
              <a:t>- Preserving </a:t>
            </a:r>
            <a:r>
              <a:rPr lang="en-US" dirty="0"/>
              <a:t>Company Resources - Buying Less Spare Parts</a:t>
            </a:r>
            <a:endParaRPr lang="en-US" dirty="0" smtClean="0"/>
          </a:p>
          <a:p>
            <a:endParaRPr lang="en-US" dirty="0" smtClean="0"/>
          </a:p>
          <a:p>
            <a:r>
              <a:rPr lang="en-US" dirty="0" smtClean="0"/>
              <a:t>Immediately </a:t>
            </a:r>
            <a:r>
              <a:rPr lang="en-US" dirty="0"/>
              <a:t>know where our spare parts have been allocated</a:t>
            </a:r>
            <a:r>
              <a:rPr lang="en-US" dirty="0" smtClean="0"/>
              <a:t>.</a:t>
            </a:r>
            <a:endParaRPr lang="en-US" dirty="0"/>
          </a:p>
        </p:txBody>
      </p:sp>
    </p:spTree>
    <p:extLst>
      <p:ext uri="{BB962C8B-B14F-4D97-AF65-F5344CB8AC3E}">
        <p14:creationId xmlns:p14="http://schemas.microsoft.com/office/powerpoint/2010/main" val="4922048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5" name="Rectangle 4"/>
          <p:cNvSpPr/>
          <p:nvPr/>
        </p:nvSpPr>
        <p:spPr>
          <a:xfrm>
            <a:off x="622284" y="1392730"/>
            <a:ext cx="8023856" cy="461665"/>
          </a:xfrm>
          <a:prstGeom prst="rect">
            <a:avLst/>
          </a:prstGeom>
          <a:solidFill>
            <a:schemeClr val="accent2"/>
          </a:solidFill>
        </p:spPr>
        <p:txBody>
          <a:bodyPr wrap="square">
            <a:spAutoFit/>
          </a:bodyPr>
          <a:lstStyle/>
          <a:p>
            <a:pPr algn="ctr"/>
            <a:r>
              <a:rPr lang="en-US" sz="2400" dirty="0"/>
              <a:t>RFID Technology in Libraries</a:t>
            </a:r>
            <a:endParaRPr lang="en-US" sz="2400" b="1" dirty="0">
              <a:solidFill>
                <a:schemeClr val="bg1"/>
              </a:solidFill>
              <a:latin typeface="Calibri" panose="020F0502020204030204" pitchFamily="34" charset="0"/>
            </a:endParaRPr>
          </a:p>
        </p:txBody>
      </p:sp>
      <p:sp>
        <p:nvSpPr>
          <p:cNvPr id="7" name="Rectangle 6"/>
          <p:cNvSpPr/>
          <p:nvPr/>
        </p:nvSpPr>
        <p:spPr>
          <a:xfrm>
            <a:off x="0" y="10955"/>
            <a:ext cx="9158379" cy="510220"/>
          </a:xfrm>
          <a:prstGeom prst="rect">
            <a:avLst/>
          </a:prstGeom>
          <a:solidFill>
            <a:srgbClr val="00CC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8" name="Picture 7"/>
          <p:cNvPicPr/>
          <p:nvPr/>
        </p:nvPicPr>
        <p:blipFill>
          <a:blip r:embed="rId2" cstate="print"/>
          <a:srcRect/>
          <a:stretch>
            <a:fillRect/>
          </a:stretch>
        </p:blipFill>
        <p:spPr bwMode="auto">
          <a:xfrm>
            <a:off x="8420100" y="10955"/>
            <a:ext cx="723900" cy="857250"/>
          </a:xfrm>
          <a:prstGeom prst="rect">
            <a:avLst/>
          </a:prstGeom>
          <a:noFill/>
        </p:spPr>
      </p:pic>
      <p:pic>
        <p:nvPicPr>
          <p:cNvPr id="9" name="Picture 8"/>
          <p:cNvPicPr/>
          <p:nvPr/>
        </p:nvPicPr>
        <p:blipFill>
          <a:blip r:embed="rId3" cstate="print"/>
          <a:srcRect/>
          <a:stretch>
            <a:fillRect/>
          </a:stretch>
        </p:blipFill>
        <p:spPr bwMode="auto">
          <a:xfrm>
            <a:off x="0" y="10955"/>
            <a:ext cx="1123950" cy="857250"/>
          </a:xfrm>
          <a:prstGeom prst="rect">
            <a:avLst/>
          </a:prstGeom>
          <a:noFill/>
          <a:ln w="9525">
            <a:noFill/>
            <a:miter lim="800000"/>
            <a:headEnd/>
            <a:tailEnd/>
          </a:ln>
        </p:spPr>
      </p:pic>
      <p:sp>
        <p:nvSpPr>
          <p:cNvPr id="10" name="Rectangle 9"/>
          <p:cNvSpPr/>
          <p:nvPr/>
        </p:nvSpPr>
        <p:spPr>
          <a:xfrm>
            <a:off x="3275755" y="663035"/>
            <a:ext cx="233318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r>
              <a:rPr lang="en-US" sz="2400" b="1" u="sng" dirty="0"/>
              <a:t>Previous Work</a:t>
            </a:r>
          </a:p>
        </p:txBody>
      </p:sp>
      <p:sp>
        <p:nvSpPr>
          <p:cNvPr id="11" name="Rectangle 10"/>
          <p:cNvSpPr/>
          <p:nvPr/>
        </p:nvSpPr>
        <p:spPr>
          <a:xfrm>
            <a:off x="662039" y="2157611"/>
            <a:ext cx="7565784" cy="2862322"/>
          </a:xfrm>
          <a:prstGeom prst="rect">
            <a:avLst/>
          </a:prstGeom>
          <a:noFill/>
        </p:spPr>
        <p:txBody>
          <a:bodyPr wrap="square">
            <a:spAutoFit/>
          </a:bodyPr>
          <a:lstStyle/>
          <a:p>
            <a:pPr algn="just"/>
            <a:r>
              <a:rPr lang="en-US" dirty="0"/>
              <a:t>The idea of RFID can be used to identify, trace, arrange or detect library stocks everyday. </a:t>
            </a:r>
          </a:p>
          <a:p>
            <a:pPr algn="just"/>
            <a:endParaRPr lang="en-US" dirty="0"/>
          </a:p>
          <a:p>
            <a:pPr algn="just"/>
            <a:r>
              <a:rPr lang="en-US" dirty="0"/>
              <a:t>This framework, smart RFID labels, hardware, and software, provides libraries with an extra powerful manner of managing their collections with greater customer service.</a:t>
            </a:r>
          </a:p>
          <a:p>
            <a:pPr algn="just"/>
            <a:endParaRPr lang="en-US" dirty="0"/>
          </a:p>
          <a:p>
            <a:pPr algn="just"/>
            <a:r>
              <a:rPr lang="en-US" dirty="0"/>
              <a:t>The technology works thru clever labels, around 2x2 in size, which permits it to be placed inner each book in a library’s collection. The tag includes an antenna and a tiny chip which the data is stored.</a:t>
            </a:r>
          </a:p>
        </p:txBody>
      </p:sp>
    </p:spTree>
    <p:extLst>
      <p:ext uri="{BB962C8B-B14F-4D97-AF65-F5344CB8AC3E}">
        <p14:creationId xmlns:p14="http://schemas.microsoft.com/office/powerpoint/2010/main" val="41156270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4583</TotalTime>
  <Words>2555</Words>
  <Application>Microsoft Office PowerPoint</Application>
  <PresentationFormat>On-screen Show (4:3)</PresentationFormat>
  <Paragraphs>276</Paragraphs>
  <Slides>37</Slides>
  <Notes>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 Nemr Radi</dc:creator>
  <cp:lastModifiedBy>Al_Rehab</cp:lastModifiedBy>
  <cp:revision>346</cp:revision>
  <dcterms:created xsi:type="dcterms:W3CDTF">2006-08-16T00:00:00Z</dcterms:created>
  <dcterms:modified xsi:type="dcterms:W3CDTF">2018-09-16T23:17:53Z</dcterms:modified>
</cp:coreProperties>
</file>