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6" r:id="rId2"/>
    <p:sldId id="267" r:id="rId3"/>
    <p:sldId id="268" r:id="rId4"/>
    <p:sldId id="269" r:id="rId5"/>
    <p:sldId id="264" r:id="rId6"/>
    <p:sldId id="270" r:id="rId7"/>
    <p:sldId id="271" r:id="rId8"/>
    <p:sldId id="272" r:id="rId9"/>
    <p:sldId id="273" r:id="rId10"/>
    <p:sldId id="257" r:id="rId11"/>
    <p:sldId id="260" r:id="rId12"/>
    <p:sldId id="261" r:id="rId13"/>
    <p:sldId id="285" r:id="rId14"/>
    <p:sldId id="262"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38129-8681-4D15-AD41-6E2ABCF3AC3A}" type="datetimeFigureOut">
              <a:rPr lang="en-US" smtClean="0"/>
              <a:t>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2709E-343E-4F68-BBE5-87D057720902}" type="slidenum">
              <a:rPr lang="en-US" smtClean="0"/>
              <a:t>‹#›</a:t>
            </a:fld>
            <a:endParaRPr lang="en-US"/>
          </a:p>
        </p:txBody>
      </p:sp>
    </p:spTree>
    <p:extLst>
      <p:ext uri="{BB962C8B-B14F-4D97-AF65-F5344CB8AC3E}">
        <p14:creationId xmlns:p14="http://schemas.microsoft.com/office/powerpoint/2010/main" val="319766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396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841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4489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2805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10FA443-BD00-4251-9DCF-FC6F46AB56AC}" type="datetimeFigureOut">
              <a:rPr lang="ru-RU" smtClean="0"/>
              <a:t>01.03.2018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180613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10FA443-BD00-4251-9DCF-FC6F46AB56AC}" type="datetimeFigureOut">
              <a:rPr lang="ru-RU" smtClean="0"/>
              <a:t>01.03.2018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246444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10FA443-BD00-4251-9DCF-FC6F46AB56AC}" type="datetimeFigureOut">
              <a:rPr lang="ru-RU" smtClean="0"/>
              <a:t>01.03.2018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307913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10FA443-BD00-4251-9DCF-FC6F46AB56AC}" type="datetimeFigureOut">
              <a:rPr lang="ru-RU" smtClean="0"/>
              <a:t>01.03.2018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271712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10FA443-BD00-4251-9DCF-FC6F46AB56AC}" type="datetimeFigureOut">
              <a:rPr lang="ru-RU" smtClean="0"/>
              <a:t>01.03.2018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91015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10FA443-BD00-4251-9DCF-FC6F46AB56AC}" type="datetimeFigureOut">
              <a:rPr lang="ru-RU" smtClean="0"/>
              <a:t>01.03.2018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4170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10FA443-BD00-4251-9DCF-FC6F46AB56AC}" type="datetimeFigureOut">
              <a:rPr lang="ru-RU" smtClean="0"/>
              <a:t>01.03.2018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330740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10FA443-BD00-4251-9DCF-FC6F46AB56AC}" type="datetimeFigureOut">
              <a:rPr lang="ru-RU" smtClean="0"/>
              <a:t>01.03.2018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371883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10FA443-BD00-4251-9DCF-FC6F46AB56AC}" type="datetimeFigureOut">
              <a:rPr lang="ru-RU" smtClean="0"/>
              <a:t>01.03.2018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151536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10FA443-BD00-4251-9DCF-FC6F46AB56AC}" type="datetimeFigureOut">
              <a:rPr lang="ru-RU" smtClean="0"/>
              <a:t>01.03.2018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117795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10FA443-BD00-4251-9DCF-FC6F46AB56AC}" type="datetimeFigureOut">
              <a:rPr lang="ru-RU" smtClean="0"/>
              <a:t>01.03.2018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7CD4C81-062C-43A9-ADBE-E516F8FFE2EB}" type="slidenum">
              <a:rPr lang="ru-RU" smtClean="0"/>
              <a:t>‹#›</a:t>
            </a:fld>
            <a:endParaRPr lang="ru-RU"/>
          </a:p>
        </p:txBody>
      </p:sp>
    </p:spTree>
    <p:extLst>
      <p:ext uri="{BB962C8B-B14F-4D97-AF65-F5344CB8AC3E}">
        <p14:creationId xmlns:p14="http://schemas.microsoft.com/office/powerpoint/2010/main" val="122102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FA443-BD00-4251-9DCF-FC6F46AB56AC}" type="datetimeFigureOut">
              <a:rPr lang="ru-RU" smtClean="0"/>
              <a:t>01.03.2018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D4C81-062C-43A9-ADBE-E516F8FFE2EB}" type="slidenum">
              <a:rPr lang="ru-RU" smtClean="0"/>
              <a:t>‹#›</a:t>
            </a:fld>
            <a:endParaRPr lang="ru-RU"/>
          </a:p>
        </p:txBody>
      </p:sp>
    </p:spTree>
    <p:extLst>
      <p:ext uri="{BB962C8B-B14F-4D97-AF65-F5344CB8AC3E}">
        <p14:creationId xmlns:p14="http://schemas.microsoft.com/office/powerpoint/2010/main" val="234665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npmjs.com/package/socket-io-server" TargetMode="External"/><Relationship Id="rId2" Type="http://schemas.openxmlformats.org/officeDocument/2006/relationships/hyperlink" Target="https://www.sics.se/~seif/Publications/paper3.pdf" TargetMode="External"/><Relationship Id="rId1" Type="http://schemas.openxmlformats.org/officeDocument/2006/relationships/slideLayout" Target="../slideLayouts/slideLayout2.xml"/><Relationship Id="rId5" Type="http://schemas.openxmlformats.org/officeDocument/2006/relationships/hyperlink" Target="http://docs.aws.amazon.com/AmazonElastiCache/latest/APIReference/API_CreateCacheCluster.html" TargetMode="External"/><Relationship Id="rId4" Type="http://schemas.openxmlformats.org/officeDocument/2006/relationships/hyperlink" Target="https://socket.io/docs/server-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558A6-CA15-4F75-84A0-9C94F8B84A7D}"/>
              </a:ext>
            </a:extLst>
          </p:cNvPr>
          <p:cNvSpPr>
            <a:spLocks noGrp="1"/>
          </p:cNvSpPr>
          <p:nvPr>
            <p:ph type="ctrTitle"/>
          </p:nvPr>
        </p:nvSpPr>
        <p:spPr/>
        <p:txBody>
          <a:bodyPr/>
          <a:lstStyle/>
          <a:p>
            <a:r>
              <a:rPr lang="en-US" dirty="0"/>
              <a:t>S</a:t>
            </a:r>
            <a:r>
              <a:rPr lang="en-US" sz="4000" dirty="0"/>
              <a:t>parse</a:t>
            </a:r>
            <a:r>
              <a:rPr lang="en-US" dirty="0"/>
              <a:t> D</a:t>
            </a:r>
            <a:r>
              <a:rPr lang="en-US" sz="4000" dirty="0"/>
              <a:t>istributed</a:t>
            </a:r>
            <a:r>
              <a:rPr lang="en-US" dirty="0"/>
              <a:t> M</a:t>
            </a:r>
            <a:r>
              <a:rPr lang="en-US" sz="4400" dirty="0"/>
              <a:t>emory</a:t>
            </a:r>
            <a:endParaRPr lang="en-US" dirty="0"/>
          </a:p>
        </p:txBody>
      </p:sp>
      <p:sp>
        <p:nvSpPr>
          <p:cNvPr id="5" name="Subtitle 4">
            <a:extLst>
              <a:ext uri="{FF2B5EF4-FFF2-40B4-BE49-F238E27FC236}">
                <a16:creationId xmlns:a16="http://schemas.microsoft.com/office/drawing/2014/main" id="{A56E1C33-2757-4A8C-B01B-26BD483AB92C}"/>
              </a:ext>
            </a:extLst>
          </p:cNvPr>
          <p:cNvSpPr>
            <a:spLocks noGrp="1"/>
          </p:cNvSpPr>
          <p:nvPr>
            <p:ph type="subTitle" idx="1"/>
          </p:nvPr>
        </p:nvSpPr>
        <p:spPr/>
        <p:txBody>
          <a:bodyPr>
            <a:normAutofit fontScale="92500" lnSpcReduction="20000"/>
          </a:bodyPr>
          <a:lstStyle/>
          <a:p>
            <a:endParaRPr lang="en-US" dirty="0"/>
          </a:p>
          <a:p>
            <a:r>
              <a:rPr lang="en-US" dirty="0"/>
              <a:t>Developed by</a:t>
            </a:r>
          </a:p>
          <a:p>
            <a:endParaRPr lang="en-US" dirty="0"/>
          </a:p>
          <a:p>
            <a:pPr lvl="0">
              <a:spcBef>
                <a:spcPts val="0"/>
              </a:spcBef>
            </a:pPr>
            <a:r>
              <a:rPr lang="en" dirty="0"/>
              <a:t>Carl Kugblenu | Furkat Gofurov | Ida McSey| Md Tawseef Alam</a:t>
            </a:r>
            <a:br>
              <a:rPr lang="en" dirty="0"/>
            </a:br>
            <a:r>
              <a:rPr lang="en" dirty="0"/>
              <a:t>Farniba Khan| Ahmed Afif Munrat| Syed Asif Iqbal</a:t>
            </a:r>
          </a:p>
        </p:txBody>
      </p:sp>
    </p:spTree>
    <p:extLst>
      <p:ext uri="{BB962C8B-B14F-4D97-AF65-F5344CB8AC3E}">
        <p14:creationId xmlns:p14="http://schemas.microsoft.com/office/powerpoint/2010/main" val="415190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0" y="0"/>
            <a:ext cx="10515600" cy="1325563"/>
          </a:xfrm>
        </p:spPr>
        <p:txBody>
          <a:bodyPr>
            <a:normAutofit/>
          </a:bodyPr>
          <a:lstStyle/>
          <a:p>
            <a:r>
              <a:rPr lang="en-US" sz="5400" b="1" i="1" dirty="0">
                <a:solidFill>
                  <a:srgbClr val="00B0F0"/>
                </a:solidFill>
              </a:rPr>
              <a:t>Hybrid P2P System </a:t>
            </a:r>
            <a:endParaRPr lang="ru-RU" sz="5400" b="1" i="1" dirty="0">
              <a:solidFill>
                <a:srgbClr val="00B0F0"/>
              </a:solidFill>
            </a:endParaRPr>
          </a:p>
        </p:txBody>
      </p:sp>
      <p:sp>
        <p:nvSpPr>
          <p:cNvPr id="3" name="Объект 2"/>
          <p:cNvSpPr>
            <a:spLocks noGrp="1"/>
          </p:cNvSpPr>
          <p:nvPr>
            <p:ph idx="1"/>
          </p:nvPr>
        </p:nvSpPr>
        <p:spPr>
          <a:xfrm>
            <a:off x="0" y="1458913"/>
            <a:ext cx="5600700" cy="5159375"/>
          </a:xfrm>
        </p:spPr>
        <p:txBody>
          <a:bodyPr>
            <a:normAutofit/>
          </a:bodyPr>
          <a:lstStyle/>
          <a:p>
            <a:pPr algn="just"/>
            <a:r>
              <a:rPr lang="en-US" sz="3200" dirty="0"/>
              <a:t>Hybrid Model uses Super nodes which results in faster resource locating</a:t>
            </a:r>
          </a:p>
          <a:p>
            <a:r>
              <a:rPr lang="en-US" sz="3200" dirty="0"/>
              <a:t>A common hybrid model is to have a central server that helps peers find each other. </a:t>
            </a:r>
            <a:endParaRPr lang="ru-RU" sz="32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093" y="1039812"/>
            <a:ext cx="6607807" cy="5094287"/>
          </a:xfrm>
          <a:prstGeom prst="rect">
            <a:avLst/>
          </a:prstGeom>
        </p:spPr>
      </p:pic>
    </p:spTree>
    <p:extLst>
      <p:ext uri="{BB962C8B-B14F-4D97-AF65-F5344CB8AC3E}">
        <p14:creationId xmlns:p14="http://schemas.microsoft.com/office/powerpoint/2010/main" val="340961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3012" y="6121740"/>
            <a:ext cx="2058988" cy="736260"/>
          </a:xfrm>
          <a:prstGeom prst="rect">
            <a:avLst/>
          </a:prstGeom>
        </p:spPr>
      </p:pic>
      <p:sp>
        <p:nvSpPr>
          <p:cNvPr id="7" name="Заголовок 6"/>
          <p:cNvSpPr>
            <a:spLocks noGrp="1"/>
          </p:cNvSpPr>
          <p:nvPr>
            <p:ph type="title"/>
          </p:nvPr>
        </p:nvSpPr>
        <p:spPr>
          <a:xfrm>
            <a:off x="133350" y="0"/>
            <a:ext cx="10515600" cy="1325563"/>
          </a:xfrm>
        </p:spPr>
        <p:txBody>
          <a:bodyPr>
            <a:normAutofit/>
          </a:bodyPr>
          <a:lstStyle/>
          <a:p>
            <a:r>
              <a:rPr lang="en-US" sz="5400" b="1" i="1" dirty="0">
                <a:solidFill>
                  <a:srgbClr val="00B0F0"/>
                </a:solidFill>
              </a:rPr>
              <a:t>socket.io Server (</a:t>
            </a:r>
            <a:r>
              <a:rPr lang="en-US" sz="5400" b="1" i="1" dirty="0" err="1">
                <a:solidFill>
                  <a:srgbClr val="00B0F0"/>
                </a:solidFill>
              </a:rPr>
              <a:t>javascript</a:t>
            </a:r>
            <a:r>
              <a:rPr lang="en-US" sz="5400" b="1" i="1" dirty="0">
                <a:solidFill>
                  <a:srgbClr val="00B0F0"/>
                </a:solidFill>
              </a:rPr>
              <a:t>)</a:t>
            </a:r>
            <a:endParaRPr lang="ru-RU" sz="5400" b="1" i="1" dirty="0">
              <a:solidFill>
                <a:srgbClr val="00B0F0"/>
              </a:solidFill>
            </a:endParaRPr>
          </a:p>
        </p:txBody>
      </p:sp>
      <p:sp>
        <p:nvSpPr>
          <p:cNvPr id="3" name="Объект 2"/>
          <p:cNvSpPr>
            <a:spLocks noGrp="1"/>
          </p:cNvSpPr>
          <p:nvPr>
            <p:ph idx="1"/>
          </p:nvPr>
        </p:nvSpPr>
        <p:spPr>
          <a:xfrm>
            <a:off x="304800" y="4213225"/>
            <a:ext cx="11366500" cy="2200275"/>
          </a:xfrm>
        </p:spPr>
        <p:txBody>
          <a:bodyPr/>
          <a:lstStyle/>
          <a:p>
            <a:pPr algn="just"/>
            <a:r>
              <a:rPr lang="en-US" i="1" dirty="0"/>
              <a:t>Socket.IO enables real-time bidirectional event-based communication.</a:t>
            </a:r>
            <a:br>
              <a:rPr lang="en-US" i="1" dirty="0"/>
            </a:br>
            <a:r>
              <a:rPr lang="en-US" i="1" dirty="0"/>
              <a:t>It works on every platform, browser or device, focusing equally on reliability and speed</a:t>
            </a:r>
            <a:r>
              <a:rPr lang="en-US" dirty="0"/>
              <a:t>.  </a:t>
            </a:r>
            <a:endParaRPr lang="en-US" dirty="0">
              <a:solidFill>
                <a:srgbClr val="FF0000"/>
              </a:solidFill>
            </a:endParaRPr>
          </a:p>
          <a:p>
            <a:r>
              <a:rPr lang="en-US" dirty="0"/>
              <a:t>On the server-side, Socket.IO works by adding event listeners to an instance of </a:t>
            </a:r>
            <a:r>
              <a:rPr lang="en-US" i="1" dirty="0" err="1">
                <a:solidFill>
                  <a:srgbClr val="00B0F0"/>
                </a:solidFill>
              </a:rPr>
              <a:t>http.Server</a:t>
            </a:r>
            <a:endParaRPr lang="ru-RU" i="1" dirty="0">
              <a:solidFill>
                <a:srgbClr val="00B0F0"/>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037" y="875506"/>
            <a:ext cx="8468025" cy="3274792"/>
          </a:xfrm>
          <a:prstGeom prst="rect">
            <a:avLst/>
          </a:prstGeom>
        </p:spPr>
      </p:pic>
    </p:spTree>
    <p:extLst>
      <p:ext uri="{BB962C8B-B14F-4D97-AF65-F5344CB8AC3E}">
        <p14:creationId xmlns:p14="http://schemas.microsoft.com/office/powerpoint/2010/main" val="320198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900" y="3015006"/>
            <a:ext cx="6831990" cy="3842994"/>
          </a:xfrm>
          <a:prstGeom prst="rect">
            <a:avLst/>
          </a:prstGeom>
        </p:spPr>
      </p:pic>
      <p:sp>
        <p:nvSpPr>
          <p:cNvPr id="2" name="Заголовок 1"/>
          <p:cNvSpPr>
            <a:spLocks noGrp="1"/>
          </p:cNvSpPr>
          <p:nvPr>
            <p:ph type="title"/>
          </p:nvPr>
        </p:nvSpPr>
        <p:spPr>
          <a:xfrm>
            <a:off x="127000" y="292100"/>
            <a:ext cx="11226800" cy="1325563"/>
          </a:xfrm>
        </p:spPr>
        <p:txBody>
          <a:bodyPr>
            <a:noAutofit/>
          </a:bodyPr>
          <a:lstStyle/>
          <a:p>
            <a:r>
              <a:rPr lang="en-US" sz="4800" b="1" i="1" dirty="0">
                <a:solidFill>
                  <a:srgbClr val="00B0F0"/>
                </a:solidFill>
              </a:rPr>
              <a:t>Amazon </a:t>
            </a:r>
            <a:r>
              <a:rPr lang="en-US" sz="4800" b="1" i="1" dirty="0" err="1">
                <a:solidFill>
                  <a:srgbClr val="00B0F0"/>
                </a:solidFill>
              </a:rPr>
              <a:t>ElastiCache</a:t>
            </a:r>
            <a:r>
              <a:rPr lang="en-US" sz="4800" b="1" i="1" dirty="0">
                <a:solidFill>
                  <a:srgbClr val="00B0F0"/>
                </a:solidFill>
              </a:rPr>
              <a:t> (REDIS) – cache.t2.micro</a:t>
            </a:r>
            <a:br>
              <a:rPr lang="ru-RU" sz="4800" b="1" i="1" dirty="0">
                <a:solidFill>
                  <a:srgbClr val="00B0F0"/>
                </a:solidFill>
              </a:rPr>
            </a:br>
            <a:endParaRPr lang="ru-RU" sz="4800" b="1" i="1" dirty="0">
              <a:solidFill>
                <a:srgbClr val="00B0F0"/>
              </a:solidFill>
            </a:endParaRPr>
          </a:p>
        </p:txBody>
      </p:sp>
      <p:sp>
        <p:nvSpPr>
          <p:cNvPr id="3" name="Объект 2"/>
          <p:cNvSpPr>
            <a:spLocks noGrp="1"/>
          </p:cNvSpPr>
          <p:nvPr>
            <p:ph idx="1"/>
          </p:nvPr>
        </p:nvSpPr>
        <p:spPr>
          <a:xfrm>
            <a:off x="127000" y="1304925"/>
            <a:ext cx="4797425" cy="5553075"/>
          </a:xfrm>
        </p:spPr>
        <p:txBody>
          <a:bodyPr>
            <a:norm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Amazon </a:t>
            </a:r>
            <a:r>
              <a:rPr lang="en-US" sz="2400" dirty="0" err="1">
                <a:solidFill>
                  <a:srgbClr val="FF0000"/>
                </a:solidFill>
                <a:latin typeface="Times New Roman" panose="02020603050405020304" pitchFamily="18" charset="0"/>
                <a:cs typeface="Times New Roman" panose="02020603050405020304" pitchFamily="18" charset="0"/>
              </a:rPr>
              <a:t>ElastiCache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web service that makes it easier to set up, operate, and scale a distributed cache in the cloud.</a:t>
            </a:r>
          </a:p>
          <a:p>
            <a:pPr algn="just"/>
            <a:r>
              <a:rPr lang="en-US" sz="2400" dirty="0">
                <a:latin typeface="Times New Roman" panose="02020603050405020304" pitchFamily="18" charset="0"/>
                <a:cs typeface="Times New Roman" panose="02020603050405020304" pitchFamily="18" charset="0"/>
              </a:rPr>
              <a:t>Amazon </a:t>
            </a:r>
            <a:r>
              <a:rPr lang="en-US" sz="2400" dirty="0" err="1">
                <a:latin typeface="Times New Roman" panose="02020603050405020304" pitchFamily="18" charset="0"/>
                <a:cs typeface="Times New Roman" panose="02020603050405020304" pitchFamily="18" charset="0"/>
              </a:rPr>
              <a:t>ElastiCache</a:t>
            </a:r>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Redis</a:t>
            </a:r>
            <a:r>
              <a:rPr lang="en-US" sz="2400" dirty="0">
                <a:latin typeface="Times New Roman" panose="02020603050405020304" pitchFamily="18" charset="0"/>
                <a:cs typeface="Times New Roman" panose="02020603050405020304" pitchFamily="18" charset="0"/>
              </a:rPr>
              <a:t> is a </a:t>
            </a:r>
            <a:r>
              <a:rPr lang="en-US" sz="2400" dirty="0" err="1">
                <a:latin typeface="Times New Roman" panose="02020603050405020304" pitchFamily="18" charset="0"/>
                <a:cs typeface="Times New Roman" panose="02020603050405020304" pitchFamily="18" charset="0"/>
              </a:rPr>
              <a:t>Redis</a:t>
            </a:r>
            <a:r>
              <a:rPr lang="en-US" sz="2400" dirty="0">
                <a:latin typeface="Times New Roman" panose="02020603050405020304" pitchFamily="18" charset="0"/>
                <a:cs typeface="Times New Roman" panose="02020603050405020304" pitchFamily="18" charset="0"/>
              </a:rPr>
              <a:t>-compatible in-memory data structure service that can be used as a data store or cache.</a:t>
            </a:r>
            <a:r>
              <a:rPr lang="en-US" sz="2400" dirty="0"/>
              <a:t> </a:t>
            </a:r>
          </a:p>
          <a:p>
            <a:pPr algn="just"/>
            <a:endParaRPr lang="en-US" dirty="0"/>
          </a:p>
          <a:p>
            <a:pPr algn="just"/>
            <a:endParaRPr lang="ru-RU" dirty="0"/>
          </a:p>
        </p:txBody>
      </p:sp>
      <p:pic>
        <p:nvPicPr>
          <p:cNvPr id="7" name="Рисунок 6"/>
          <p:cNvPicPr>
            <a:picLocks noChangeAspect="1"/>
          </p:cNvPicPr>
          <p:nvPr/>
        </p:nvPicPr>
        <p:blipFill>
          <a:blip r:embed="rId3"/>
          <a:stretch>
            <a:fillRect/>
          </a:stretch>
        </p:blipFill>
        <p:spPr>
          <a:xfrm>
            <a:off x="5257800" y="1302717"/>
            <a:ext cx="6819900" cy="2616821"/>
          </a:xfrm>
          <a:prstGeom prst="rect">
            <a:avLst/>
          </a:prstGeom>
        </p:spPr>
      </p:pic>
    </p:spTree>
    <p:extLst>
      <p:ext uri="{BB962C8B-B14F-4D97-AF65-F5344CB8AC3E}">
        <p14:creationId xmlns:p14="http://schemas.microsoft.com/office/powerpoint/2010/main" val="140331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648266" y="1224000"/>
            <a:ext cx="5250800" cy="1678998"/>
          </a:xfrm>
          <a:prstGeom prst="rect">
            <a:avLst/>
          </a:prstGeom>
          <a:noFill/>
          <a:ln>
            <a:noFill/>
          </a:ln>
        </p:spPr>
        <p:txBody>
          <a:bodyPr wrap="square" lIns="121900" tIns="121900" rIns="121900" bIns="121900" anchor="t" anchorCtr="0">
            <a:noAutofit/>
          </a:bodyPr>
          <a:lstStyle/>
          <a:p>
            <a:r>
              <a:rPr lang="en" sz="5400" dirty="0">
                <a:solidFill>
                  <a:srgbClr val="5B9BD5"/>
                </a:solidFill>
              </a:rPr>
              <a:t>WEB WORKER</a:t>
            </a:r>
          </a:p>
        </p:txBody>
      </p:sp>
      <p:sp>
        <p:nvSpPr>
          <p:cNvPr id="117" name="Shape 117"/>
          <p:cNvSpPr txBox="1"/>
          <p:nvPr/>
        </p:nvSpPr>
        <p:spPr>
          <a:xfrm>
            <a:off x="5714967" y="1224000"/>
            <a:ext cx="5902800" cy="4410000"/>
          </a:xfrm>
          <a:prstGeom prst="rect">
            <a:avLst/>
          </a:prstGeom>
          <a:noFill/>
          <a:ln>
            <a:noFill/>
          </a:ln>
        </p:spPr>
        <p:txBody>
          <a:bodyPr wrap="square" lIns="121900" tIns="121900" rIns="121900" bIns="121900" anchor="t" anchorCtr="0">
            <a:noAutofit/>
          </a:bodyPr>
          <a:lstStyle/>
          <a:p>
            <a:pPr>
              <a:lnSpc>
                <a:spcPct val="90000"/>
              </a:lnSpc>
              <a:spcBef>
                <a:spcPts val="1333"/>
              </a:spcBef>
            </a:pPr>
            <a:r>
              <a:rPr lang="en" sz="2400" i="1" dirty="0">
                <a:latin typeface="Calibri"/>
                <a:ea typeface="Calibri"/>
                <a:cs typeface="Calibri"/>
                <a:sym typeface="Calibri"/>
              </a:rPr>
              <a:t>It is a JavaScript script executed from an HTML page that runs in the background, independently of other user-interface scripts that may also have been executed from the same HTML page.</a:t>
            </a:r>
          </a:p>
        </p:txBody>
      </p:sp>
      <p:sp>
        <p:nvSpPr>
          <p:cNvPr id="4" name="Shape 123">
            <a:extLst>
              <a:ext uri="{FF2B5EF4-FFF2-40B4-BE49-F238E27FC236}">
                <a16:creationId xmlns:a16="http://schemas.microsoft.com/office/drawing/2014/main" id="{0427563C-CDCE-424F-9944-CC1FDAE1DEC0}"/>
              </a:ext>
            </a:extLst>
          </p:cNvPr>
          <p:cNvSpPr txBox="1"/>
          <p:nvPr/>
        </p:nvSpPr>
        <p:spPr>
          <a:xfrm>
            <a:off x="5714967" y="3302492"/>
            <a:ext cx="5902800" cy="2593107"/>
          </a:xfrm>
          <a:prstGeom prst="rect">
            <a:avLst/>
          </a:prstGeom>
          <a:noFill/>
          <a:ln>
            <a:noFill/>
          </a:ln>
        </p:spPr>
        <p:txBody>
          <a:bodyPr wrap="square" lIns="121900" tIns="121900" rIns="121900" bIns="121900" anchor="t" anchorCtr="0">
            <a:noAutofit/>
          </a:bodyPr>
          <a:lstStyle/>
          <a:p>
            <a:pPr>
              <a:lnSpc>
                <a:spcPct val="90000"/>
              </a:lnSpc>
              <a:spcBef>
                <a:spcPts val="1333"/>
              </a:spcBef>
            </a:pPr>
            <a:r>
              <a:rPr lang="en" sz="2400" i="1" dirty="0">
                <a:latin typeface="Calibri"/>
                <a:ea typeface="Calibri"/>
                <a:cs typeface="Calibri"/>
                <a:sym typeface="Calibri"/>
              </a:rPr>
              <a:t>It is a script that a browser runs in the background, separate from a web page, opening the door to features that don't need a web page or user interaction.</a:t>
            </a:r>
          </a:p>
        </p:txBody>
      </p:sp>
      <p:sp>
        <p:nvSpPr>
          <p:cNvPr id="5" name="Shape 122">
            <a:extLst>
              <a:ext uri="{FF2B5EF4-FFF2-40B4-BE49-F238E27FC236}">
                <a16:creationId xmlns:a16="http://schemas.microsoft.com/office/drawing/2014/main" id="{5AC5C20A-E378-4C8A-95B9-91616CDE606F}"/>
              </a:ext>
            </a:extLst>
          </p:cNvPr>
          <p:cNvSpPr txBox="1"/>
          <p:nvPr/>
        </p:nvSpPr>
        <p:spPr>
          <a:xfrm>
            <a:off x="648266" y="3302492"/>
            <a:ext cx="5370794" cy="1988599"/>
          </a:xfrm>
          <a:prstGeom prst="rect">
            <a:avLst/>
          </a:prstGeom>
          <a:noFill/>
          <a:ln>
            <a:noFill/>
          </a:ln>
        </p:spPr>
        <p:txBody>
          <a:bodyPr wrap="square" lIns="121900" tIns="121900" rIns="121900" bIns="121900" anchor="t" anchorCtr="0">
            <a:noAutofit/>
          </a:bodyPr>
          <a:lstStyle/>
          <a:p>
            <a:r>
              <a:rPr lang="en" sz="5400" dirty="0">
                <a:solidFill>
                  <a:srgbClr val="5B9BD5"/>
                </a:solidFill>
              </a:rPr>
              <a:t>SERVICE WORKERS</a:t>
            </a:r>
          </a:p>
        </p:txBody>
      </p:sp>
    </p:spTree>
    <p:extLst>
      <p:ext uri="{BB962C8B-B14F-4D97-AF65-F5344CB8AC3E}">
        <p14:creationId xmlns:p14="http://schemas.microsoft.com/office/powerpoint/2010/main" val="123229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5400" b="1" i="1" dirty="0">
                <a:solidFill>
                  <a:srgbClr val="00B0F0"/>
                </a:solidFill>
              </a:rPr>
              <a:t>References</a:t>
            </a:r>
            <a:endParaRPr lang="ru-RU" sz="5400" b="1" i="1" dirty="0">
              <a:solidFill>
                <a:srgbClr val="00B0F0"/>
              </a:solidFill>
            </a:endParaRPr>
          </a:p>
        </p:txBody>
      </p:sp>
      <p:sp>
        <p:nvSpPr>
          <p:cNvPr id="3" name="Объект 2"/>
          <p:cNvSpPr>
            <a:spLocks noGrp="1"/>
          </p:cNvSpPr>
          <p:nvPr>
            <p:ph idx="1"/>
          </p:nvPr>
        </p:nvSpPr>
        <p:spPr/>
        <p:txBody>
          <a:bodyPr/>
          <a:lstStyle/>
          <a:p>
            <a:r>
              <a:rPr lang="en-US" dirty="0">
                <a:hlinkClick r:id="rId2"/>
              </a:rPr>
              <a:t>https://www.sics.se/~seif/Publications/paper3.pdf</a:t>
            </a:r>
            <a:endParaRPr lang="en-US" dirty="0"/>
          </a:p>
          <a:p>
            <a:r>
              <a:rPr lang="en-US" dirty="0"/>
              <a:t>(</a:t>
            </a:r>
            <a:r>
              <a:rPr lang="en-US" dirty="0">
                <a:hlinkClick r:id="rId3"/>
              </a:rPr>
              <a:t>https://www.npmjs.com/package/socket-io-server</a:t>
            </a:r>
            <a:r>
              <a:rPr lang="en-US" dirty="0"/>
              <a:t>)</a:t>
            </a:r>
          </a:p>
          <a:p>
            <a:r>
              <a:rPr lang="en-US" dirty="0">
                <a:hlinkClick r:id="rId4"/>
              </a:rPr>
              <a:t>https://socket.io/docs/server-api/</a:t>
            </a:r>
            <a:endParaRPr lang="en-US" dirty="0"/>
          </a:p>
          <a:p>
            <a:r>
              <a:rPr lang="en-US" dirty="0">
                <a:hlinkClick r:id="rId5"/>
              </a:rPr>
              <a:t>http://docs.aws.amazon.com/AmazonElastiCache/latest/APIReference/API_CreateCacheCluster.html</a:t>
            </a:r>
            <a:r>
              <a:rPr lang="en-US" dirty="0"/>
              <a:t> </a:t>
            </a:r>
          </a:p>
          <a:p>
            <a:endParaRPr lang="en-US" dirty="0"/>
          </a:p>
          <a:p>
            <a:endParaRPr lang="ru-RU" dirty="0"/>
          </a:p>
        </p:txBody>
      </p:sp>
    </p:spTree>
    <p:extLst>
      <p:ext uri="{BB962C8B-B14F-4D97-AF65-F5344CB8AC3E}">
        <p14:creationId xmlns:p14="http://schemas.microsoft.com/office/powerpoint/2010/main" val="82653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CC52-7BF8-4BC9-8E3C-4CF9CD6B4EB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58E7C98-CA2B-42A4-8B08-2D1EE374707D}"/>
              </a:ext>
            </a:extLst>
          </p:cNvPr>
          <p:cNvSpPr>
            <a:spLocks noGrp="1"/>
          </p:cNvSpPr>
          <p:nvPr>
            <p:ph idx="1"/>
          </p:nvPr>
        </p:nvSpPr>
        <p:spPr/>
        <p:txBody>
          <a:bodyPr>
            <a:normAutofit fontScale="92500" lnSpcReduction="20000"/>
          </a:bodyPr>
          <a:lstStyle/>
          <a:p>
            <a:r>
              <a:rPr lang="en-US" dirty="0"/>
              <a:t>Problem Statement</a:t>
            </a:r>
          </a:p>
          <a:p>
            <a:r>
              <a:rPr lang="en-US" dirty="0"/>
              <a:t>Our Solution</a:t>
            </a:r>
          </a:p>
          <a:p>
            <a:r>
              <a:rPr lang="en-US" dirty="0"/>
              <a:t>Solution Architecture</a:t>
            </a:r>
          </a:p>
          <a:p>
            <a:r>
              <a:rPr lang="en-US" dirty="0"/>
              <a:t>Class Diagram </a:t>
            </a:r>
          </a:p>
          <a:p>
            <a:r>
              <a:rPr lang="en-US" dirty="0"/>
              <a:t>Pseudo Code</a:t>
            </a:r>
          </a:p>
          <a:p>
            <a:r>
              <a:rPr lang="en-US" dirty="0"/>
              <a:t>Process Flow Diagram</a:t>
            </a:r>
          </a:p>
          <a:p>
            <a:r>
              <a:rPr lang="en-US" dirty="0"/>
              <a:t>System Implementation</a:t>
            </a:r>
          </a:p>
          <a:p>
            <a:r>
              <a:rPr lang="en-US" dirty="0"/>
              <a:t>Testing</a:t>
            </a:r>
          </a:p>
          <a:p>
            <a:r>
              <a:rPr lang="en-US" dirty="0"/>
              <a:t>Benefits</a:t>
            </a:r>
          </a:p>
          <a:p>
            <a:r>
              <a:rPr lang="en-US" dirty="0"/>
              <a:t>References</a:t>
            </a:r>
          </a:p>
          <a:p>
            <a:endParaRPr lang="en-US" dirty="0"/>
          </a:p>
        </p:txBody>
      </p:sp>
    </p:spTree>
    <p:extLst>
      <p:ext uri="{BB962C8B-B14F-4D97-AF65-F5344CB8AC3E}">
        <p14:creationId xmlns:p14="http://schemas.microsoft.com/office/powerpoint/2010/main" val="318085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1D22-3B0D-474E-A498-D257F44566D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4BE4195-DB17-4A97-994D-8D204FD3E084}"/>
              </a:ext>
            </a:extLst>
          </p:cNvPr>
          <p:cNvSpPr>
            <a:spLocks noGrp="1"/>
          </p:cNvSpPr>
          <p:nvPr>
            <p:ph idx="1"/>
          </p:nvPr>
        </p:nvSpPr>
        <p:spPr>
          <a:xfrm>
            <a:off x="1646068" y="1790115"/>
            <a:ext cx="8110491" cy="4351338"/>
          </a:xfrm>
        </p:spPr>
        <p:txBody>
          <a:bodyPr/>
          <a:lstStyle/>
          <a:p>
            <a:pPr marL="0" indent="0" algn="ctr">
              <a:buNone/>
            </a:pPr>
            <a:r>
              <a:rPr lang="en-US" dirty="0"/>
              <a:t>“To design a distributed networking system implementing a special kind of storage. Architecturally the storage system is a hybrid peer-to-peer network with peer nodes that will preform the actual task of storage and reconstruction of data and the infrastructure nodes implementing helper functions. Also the software architecture should be able to support a potentially large number of peers.” </a:t>
            </a:r>
          </a:p>
        </p:txBody>
      </p:sp>
    </p:spTree>
    <p:extLst>
      <p:ext uri="{BB962C8B-B14F-4D97-AF65-F5344CB8AC3E}">
        <p14:creationId xmlns:p14="http://schemas.microsoft.com/office/powerpoint/2010/main" val="272399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C6AC-771A-4308-9AD1-DCC0582058D8}"/>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9A5B7626-8CB4-42A2-B1C9-8E4378661AC7}"/>
              </a:ext>
            </a:extLst>
          </p:cNvPr>
          <p:cNvSpPr>
            <a:spLocks noGrp="1"/>
          </p:cNvSpPr>
          <p:nvPr>
            <p:ph idx="1"/>
          </p:nvPr>
        </p:nvSpPr>
        <p:spPr/>
        <p:txBody>
          <a:bodyPr/>
          <a:lstStyle/>
          <a:p>
            <a:pPr marR="0" lvl="0">
              <a:lnSpc>
                <a:spcPct val="107000"/>
              </a:lnSpc>
              <a:spcBef>
                <a:spcPts val="0"/>
              </a:spcBef>
              <a:spcAft>
                <a:spcPts val="0"/>
              </a:spcAft>
              <a:buFont typeface="Wingdings" panose="05000000000000000000" pitchFamily="2" charset="2"/>
              <a:buChar char="q"/>
            </a:pPr>
            <a:r>
              <a:rPr lang="en-US" dirty="0"/>
              <a:t>Sparse Distributed Memory</a:t>
            </a:r>
          </a:p>
          <a:p>
            <a:pPr>
              <a:lnSpc>
                <a:spcPct val="107000"/>
              </a:lnSpc>
              <a:spcBef>
                <a:spcPts val="0"/>
              </a:spcBef>
              <a:buFont typeface="Wingdings" panose="05000000000000000000" pitchFamily="2" charset="2"/>
              <a:buChar char="q"/>
            </a:pPr>
            <a:r>
              <a:rPr lang="en-US" dirty="0"/>
              <a:t>Hybrid P2P System </a:t>
            </a:r>
          </a:p>
          <a:p>
            <a:pPr marR="0" lvl="0">
              <a:lnSpc>
                <a:spcPct val="107000"/>
              </a:lnSpc>
              <a:spcBef>
                <a:spcPts val="0"/>
              </a:spcBef>
              <a:spcAft>
                <a:spcPts val="0"/>
              </a:spcAft>
              <a:buFont typeface="Wingdings" panose="05000000000000000000" pitchFamily="2" charset="2"/>
              <a:buChar char="q"/>
            </a:pPr>
            <a:r>
              <a:rPr lang="en-US" dirty="0"/>
              <a:t>socket.io Server (</a:t>
            </a:r>
            <a:r>
              <a:rPr lang="en-US" dirty="0" err="1"/>
              <a:t>javascript</a:t>
            </a:r>
            <a:r>
              <a:rPr lang="en-US" dirty="0"/>
              <a:t>)</a:t>
            </a:r>
          </a:p>
          <a:p>
            <a:pPr marR="0" lvl="0">
              <a:lnSpc>
                <a:spcPct val="107000"/>
              </a:lnSpc>
              <a:spcBef>
                <a:spcPts val="0"/>
              </a:spcBef>
              <a:spcAft>
                <a:spcPts val="0"/>
              </a:spcAft>
              <a:buFont typeface="Wingdings" panose="05000000000000000000" pitchFamily="2" charset="2"/>
              <a:buChar char="q"/>
            </a:pPr>
            <a:r>
              <a:rPr lang="en-US" dirty="0"/>
              <a:t>Amazon </a:t>
            </a:r>
            <a:r>
              <a:rPr lang="en-US" dirty="0" err="1"/>
              <a:t>ElastiCache</a:t>
            </a:r>
            <a:r>
              <a:rPr lang="en-US" dirty="0"/>
              <a:t> (REDIS Cluster) – cache.t2.micro</a:t>
            </a:r>
          </a:p>
        </p:txBody>
      </p:sp>
    </p:spTree>
    <p:extLst>
      <p:ext uri="{BB962C8B-B14F-4D97-AF65-F5344CB8AC3E}">
        <p14:creationId xmlns:p14="http://schemas.microsoft.com/office/powerpoint/2010/main" val="160240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DB9DB549-1F74-4606-A4A1-EF7F00492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765" y="1021080"/>
            <a:ext cx="7703820" cy="5836920"/>
          </a:xfrm>
          <a:prstGeom prst="rect">
            <a:avLst/>
          </a:prstGeom>
        </p:spPr>
      </p:pic>
      <p:sp>
        <p:nvSpPr>
          <p:cNvPr id="48" name="Овал 47"/>
          <p:cNvSpPr/>
          <p:nvPr/>
        </p:nvSpPr>
        <p:spPr>
          <a:xfrm>
            <a:off x="829874" y="2546168"/>
            <a:ext cx="668383" cy="670560"/>
          </a:xfrm>
          <a:prstGeom prst="ellipse">
            <a:avLst/>
          </a:prstGeom>
          <a:ln w="19050">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2060"/>
                </a:solidFill>
              </a:rPr>
              <a:t>N</a:t>
            </a:r>
            <a:endParaRPr lang="ru-RU" b="1" dirty="0">
              <a:solidFill>
                <a:srgbClr val="002060"/>
              </a:solidFill>
            </a:endParaRPr>
          </a:p>
        </p:txBody>
      </p:sp>
      <p:sp>
        <p:nvSpPr>
          <p:cNvPr id="50" name="Овал 49"/>
          <p:cNvSpPr/>
          <p:nvPr/>
        </p:nvSpPr>
        <p:spPr>
          <a:xfrm>
            <a:off x="816566" y="3376002"/>
            <a:ext cx="668383" cy="670560"/>
          </a:xfrm>
          <a:prstGeom prst="ellipse">
            <a:avLst/>
          </a:prstGeom>
          <a:ln w="28575">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7030A0"/>
                </a:solidFill>
              </a:rPr>
              <a:t>S</a:t>
            </a:r>
            <a:endParaRPr lang="ru-RU" b="1" dirty="0">
              <a:solidFill>
                <a:srgbClr val="7030A0"/>
              </a:solidFill>
            </a:endParaRPr>
          </a:p>
        </p:txBody>
      </p:sp>
      <p:sp>
        <p:nvSpPr>
          <p:cNvPr id="51" name="Овал 50"/>
          <p:cNvSpPr/>
          <p:nvPr/>
        </p:nvSpPr>
        <p:spPr>
          <a:xfrm>
            <a:off x="829874" y="4276920"/>
            <a:ext cx="668383" cy="670560"/>
          </a:xfrm>
          <a:prstGeom prst="ellipse">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a:t>
            </a:r>
            <a:endParaRPr lang="ru-RU" b="1" dirty="0">
              <a:solidFill>
                <a:srgbClr val="FF0000"/>
              </a:solidFill>
            </a:endParaRPr>
          </a:p>
        </p:txBody>
      </p:sp>
      <p:sp>
        <p:nvSpPr>
          <p:cNvPr id="52" name="TextBox 51"/>
          <p:cNvSpPr txBox="1"/>
          <p:nvPr/>
        </p:nvSpPr>
        <p:spPr>
          <a:xfrm>
            <a:off x="1452349" y="2684813"/>
            <a:ext cx="2204941" cy="369332"/>
          </a:xfrm>
          <a:prstGeom prst="rect">
            <a:avLst/>
          </a:prstGeom>
          <a:noFill/>
        </p:spPr>
        <p:txBody>
          <a:bodyPr wrap="square" rtlCol="0">
            <a:spAutoFit/>
          </a:bodyPr>
          <a:lstStyle/>
          <a:p>
            <a:r>
              <a:rPr lang="en-US" dirty="0">
                <a:solidFill>
                  <a:schemeClr val="accent5">
                    <a:lumMod val="50000"/>
                  </a:schemeClr>
                </a:solidFill>
              </a:rPr>
              <a:t> Node (Web Browser)</a:t>
            </a:r>
            <a:endParaRPr lang="ru-RU" dirty="0">
              <a:solidFill>
                <a:schemeClr val="accent5">
                  <a:lumMod val="50000"/>
                </a:schemeClr>
              </a:solidFill>
            </a:endParaRPr>
          </a:p>
        </p:txBody>
      </p:sp>
      <p:sp>
        <p:nvSpPr>
          <p:cNvPr id="55" name="TextBox 54"/>
          <p:cNvSpPr txBox="1"/>
          <p:nvPr/>
        </p:nvSpPr>
        <p:spPr>
          <a:xfrm>
            <a:off x="1484949" y="3325194"/>
            <a:ext cx="2499137" cy="646331"/>
          </a:xfrm>
          <a:prstGeom prst="rect">
            <a:avLst/>
          </a:prstGeom>
          <a:noFill/>
        </p:spPr>
        <p:txBody>
          <a:bodyPr wrap="square" rtlCol="0">
            <a:spAutoFit/>
          </a:bodyPr>
          <a:lstStyle/>
          <a:p>
            <a:r>
              <a:rPr lang="en-US" dirty="0" err="1">
                <a:solidFill>
                  <a:srgbClr val="7030A0"/>
                </a:solidFill>
              </a:rPr>
              <a:t>SuperNode</a:t>
            </a:r>
            <a:r>
              <a:rPr lang="en-US" dirty="0">
                <a:solidFill>
                  <a:srgbClr val="7030A0"/>
                </a:solidFill>
              </a:rPr>
              <a:t> (NGINX Server, socket.io Server)</a:t>
            </a:r>
            <a:endParaRPr lang="ru-RU" dirty="0">
              <a:solidFill>
                <a:srgbClr val="7030A0"/>
              </a:solidFill>
            </a:endParaRPr>
          </a:p>
        </p:txBody>
      </p:sp>
      <p:sp>
        <p:nvSpPr>
          <p:cNvPr id="56" name="TextBox 55"/>
          <p:cNvSpPr txBox="1"/>
          <p:nvPr/>
        </p:nvSpPr>
        <p:spPr>
          <a:xfrm>
            <a:off x="1484949" y="4129263"/>
            <a:ext cx="2046099" cy="923330"/>
          </a:xfrm>
          <a:prstGeom prst="rect">
            <a:avLst/>
          </a:prstGeom>
          <a:noFill/>
        </p:spPr>
        <p:txBody>
          <a:bodyPr wrap="square" rtlCol="0">
            <a:spAutoFit/>
          </a:bodyPr>
          <a:lstStyle/>
          <a:p>
            <a:r>
              <a:rPr lang="en-US" dirty="0" err="1">
                <a:solidFill>
                  <a:srgbClr val="FF0000"/>
                </a:solidFill>
              </a:rPr>
              <a:t>Redis</a:t>
            </a:r>
            <a:r>
              <a:rPr lang="en-US" dirty="0">
                <a:solidFill>
                  <a:srgbClr val="FF0000"/>
                </a:solidFill>
              </a:rPr>
              <a:t> Cluster (Amazon </a:t>
            </a:r>
            <a:r>
              <a:rPr lang="en-US" dirty="0" err="1">
                <a:solidFill>
                  <a:srgbClr val="FF0000"/>
                </a:solidFill>
              </a:rPr>
              <a:t>ElastiCache</a:t>
            </a:r>
            <a:r>
              <a:rPr lang="en-US" dirty="0">
                <a:solidFill>
                  <a:srgbClr val="FF0000"/>
                </a:solidFill>
              </a:rPr>
              <a:t> </a:t>
            </a:r>
            <a:r>
              <a:rPr lang="en-US" dirty="0" err="1">
                <a:solidFill>
                  <a:srgbClr val="FF0000"/>
                </a:solidFill>
              </a:rPr>
              <a:t>Redis</a:t>
            </a:r>
            <a:r>
              <a:rPr lang="en-US" dirty="0">
                <a:solidFill>
                  <a:srgbClr val="FF0000"/>
                </a:solidFill>
              </a:rPr>
              <a:t>)</a:t>
            </a:r>
            <a:endParaRPr lang="ru-RU" dirty="0">
              <a:solidFill>
                <a:srgbClr val="FF0000"/>
              </a:solidFill>
            </a:endParaRPr>
          </a:p>
        </p:txBody>
      </p:sp>
      <p:sp>
        <p:nvSpPr>
          <p:cNvPr id="12" name="Title 11">
            <a:extLst>
              <a:ext uri="{FF2B5EF4-FFF2-40B4-BE49-F238E27FC236}">
                <a16:creationId xmlns:a16="http://schemas.microsoft.com/office/drawing/2014/main" id="{A04EEF63-A9C7-4A3A-A62D-E8D223458285}"/>
              </a:ext>
            </a:extLst>
          </p:cNvPr>
          <p:cNvSpPr>
            <a:spLocks noGrp="1"/>
          </p:cNvSpPr>
          <p:nvPr>
            <p:ph type="title"/>
          </p:nvPr>
        </p:nvSpPr>
        <p:spPr/>
        <p:txBody>
          <a:bodyPr>
            <a:normAutofit fontScale="90000"/>
          </a:bodyPr>
          <a:lstStyle/>
          <a:p>
            <a:r>
              <a:rPr lang="en-US" b="1" dirty="0">
                <a:ln w="0"/>
                <a:solidFill>
                  <a:schemeClr val="tx1">
                    <a:lumMod val="75000"/>
                    <a:lumOff val="25000"/>
                  </a:schemeClr>
                </a:solidFill>
                <a:effectLst>
                  <a:reflection blurRad="6350" stA="53000" endA="300" endPos="35500" dir="5400000" sy="-90000" algn="bl" rotWithShape="0"/>
                </a:effectLst>
              </a:rPr>
              <a:t>ARCHITECTURE OF THE SPECIAL KIND OF DATA STORAGE </a:t>
            </a:r>
            <a:br>
              <a:rPr lang="ru-RU" b="1"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US" dirty="0"/>
          </a:p>
        </p:txBody>
      </p:sp>
    </p:spTree>
    <p:extLst>
      <p:ext uri="{BB962C8B-B14F-4D97-AF65-F5344CB8AC3E}">
        <p14:creationId xmlns:p14="http://schemas.microsoft.com/office/powerpoint/2010/main" val="21346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vert="horz" wrap="square" lIns="121900" tIns="121900" rIns="121900" bIns="121900" rtlCol="0" anchor="t" anchorCtr="0">
            <a:noAutofit/>
          </a:bodyPr>
          <a:lstStyle/>
          <a:p>
            <a:pPr>
              <a:spcBef>
                <a:spcPts val="0"/>
              </a:spcBef>
            </a:pPr>
            <a:r>
              <a:rPr lang="en" dirty="0"/>
              <a:t>Class Diagram</a:t>
            </a:r>
          </a:p>
        </p:txBody>
      </p:sp>
      <p:pic>
        <p:nvPicPr>
          <p:cNvPr id="92" name="Shape 92" descr="Class_Diagram_Home_Exam.jpg"/>
          <p:cNvPicPr preferRelativeResize="0"/>
          <p:nvPr/>
        </p:nvPicPr>
        <p:blipFill>
          <a:blip r:embed="rId3">
            <a:alphaModFix/>
          </a:blip>
          <a:stretch>
            <a:fillRect/>
          </a:stretch>
        </p:blipFill>
        <p:spPr>
          <a:xfrm>
            <a:off x="1657069" y="1481584"/>
            <a:ext cx="9466651" cy="5376416"/>
          </a:xfrm>
          <a:prstGeom prst="rect">
            <a:avLst/>
          </a:prstGeom>
          <a:noFill/>
          <a:ln>
            <a:noFill/>
          </a:ln>
        </p:spPr>
      </p:pic>
    </p:spTree>
    <p:extLst>
      <p:ext uri="{BB962C8B-B14F-4D97-AF65-F5344CB8AC3E}">
        <p14:creationId xmlns:p14="http://schemas.microsoft.com/office/powerpoint/2010/main" val="345494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35067" y="369113"/>
            <a:ext cx="11360800" cy="810400"/>
          </a:xfrm>
          <a:prstGeom prst="rect">
            <a:avLst/>
          </a:prstGeom>
        </p:spPr>
        <p:txBody>
          <a:bodyPr vert="horz" wrap="square" lIns="121900" tIns="121900" rIns="121900" bIns="121900" rtlCol="0" anchor="t" anchorCtr="0">
            <a:noAutofit/>
          </a:bodyPr>
          <a:lstStyle/>
          <a:p>
            <a:pPr>
              <a:spcBef>
                <a:spcPts val="0"/>
              </a:spcBef>
            </a:pPr>
            <a:r>
              <a:rPr lang="en" dirty="0"/>
              <a:t>Pseudo Code(for 1 Node)</a:t>
            </a:r>
          </a:p>
        </p:txBody>
      </p:sp>
      <p:sp>
        <p:nvSpPr>
          <p:cNvPr id="98" name="Shape 98"/>
          <p:cNvSpPr txBox="1"/>
          <p:nvPr/>
        </p:nvSpPr>
        <p:spPr>
          <a:xfrm>
            <a:off x="535067" y="1565267"/>
            <a:ext cx="6006309" cy="4615600"/>
          </a:xfrm>
          <a:prstGeom prst="rect">
            <a:avLst/>
          </a:prstGeom>
          <a:noFill/>
          <a:ln>
            <a:noFill/>
          </a:ln>
        </p:spPr>
        <p:txBody>
          <a:bodyPr wrap="square" lIns="121900" tIns="121900" rIns="121900" bIns="121900" anchor="ctr" anchorCtr="0">
            <a:noAutofit/>
          </a:bodyPr>
          <a:lstStyle/>
          <a:p>
            <a:endParaRPr sz="2000" dirty="0"/>
          </a:p>
          <a:p>
            <a:endParaRPr sz="2000" dirty="0"/>
          </a:p>
          <a:p>
            <a:r>
              <a:rPr lang="en" sz="2000" dirty="0"/>
              <a:t>set chunk limit n=10000</a:t>
            </a:r>
          </a:p>
          <a:p>
            <a:r>
              <a:rPr lang="en" sz="2000" dirty="0"/>
              <a:t>set threshold for address Ta</a:t>
            </a:r>
          </a:p>
          <a:p>
            <a:r>
              <a:rPr lang="en" sz="2000" dirty="0"/>
              <a:t>set threshold for content Tc</a:t>
            </a:r>
          </a:p>
          <a:p>
            <a:r>
              <a:rPr lang="en" sz="2000" dirty="0"/>
              <a:t>declare an array for storage address, storAdd</a:t>
            </a:r>
          </a:p>
          <a:p>
            <a:r>
              <a:rPr lang="en" sz="2000" dirty="0"/>
              <a:t>declare an array for storage content, storCon</a:t>
            </a:r>
          </a:p>
          <a:p>
            <a:r>
              <a:rPr lang="en" sz="2000" dirty="0"/>
              <a:t>declare an array for user Input, InputContent</a:t>
            </a:r>
          </a:p>
          <a:p>
            <a:r>
              <a:rPr lang="en" sz="2000" dirty="0"/>
              <a:t>declare an array to get user request, searchReqArray</a:t>
            </a:r>
          </a:p>
          <a:p>
            <a:endParaRPr sz="2000" dirty="0"/>
          </a:p>
          <a:p>
            <a:r>
              <a:rPr lang="en" sz="2000" b="1" dirty="0"/>
              <a:t>Storage Procedure:</a:t>
            </a:r>
          </a:p>
          <a:p>
            <a:endParaRPr sz="2000" dirty="0"/>
          </a:p>
          <a:p>
            <a:r>
              <a:rPr lang="en" sz="2000" dirty="0"/>
              <a:t>for i=0 to n do</a:t>
            </a:r>
          </a:p>
          <a:p>
            <a:r>
              <a:rPr lang="en" sz="2000" dirty="0"/>
              <a:t>hd= get_hamming_distance(storAdd[i],inputContent[])</a:t>
            </a:r>
          </a:p>
          <a:p>
            <a:r>
              <a:rPr lang="en" sz="2000" dirty="0"/>
              <a:t>if (hd is less or equal to Ta)</a:t>
            </a:r>
          </a:p>
          <a:p>
            <a:r>
              <a:rPr lang="en" sz="2000" dirty="0"/>
              <a:t>then if (storCon[i] is between -Tc and Tc)</a:t>
            </a:r>
          </a:p>
          <a:p>
            <a:r>
              <a:rPr lang="en" sz="2000" dirty="0"/>
              <a:t>then setInput(inputContent,i)</a:t>
            </a:r>
          </a:p>
          <a:p>
            <a:r>
              <a:rPr lang="en" sz="2000" dirty="0"/>
              <a:t>ENDIf </a:t>
            </a:r>
          </a:p>
          <a:p>
            <a:endParaRPr sz="2000" dirty="0"/>
          </a:p>
          <a:p>
            <a:r>
              <a:rPr lang="en" sz="2000" dirty="0"/>
              <a:t> </a:t>
            </a:r>
          </a:p>
        </p:txBody>
      </p:sp>
      <p:sp>
        <p:nvSpPr>
          <p:cNvPr id="99" name="Shape 99"/>
          <p:cNvSpPr txBox="1"/>
          <p:nvPr/>
        </p:nvSpPr>
        <p:spPr>
          <a:xfrm>
            <a:off x="6541376" y="1357067"/>
            <a:ext cx="5722400" cy="4794000"/>
          </a:xfrm>
          <a:prstGeom prst="rect">
            <a:avLst/>
          </a:prstGeom>
          <a:noFill/>
          <a:ln>
            <a:noFill/>
          </a:ln>
        </p:spPr>
        <p:txBody>
          <a:bodyPr wrap="square" lIns="121900" tIns="121900" rIns="121900" bIns="121900" anchor="t" anchorCtr="0">
            <a:noAutofit/>
          </a:bodyPr>
          <a:lstStyle/>
          <a:p>
            <a:r>
              <a:rPr lang="en" sz="2000" b="1" dirty="0"/>
              <a:t>Search Procedure:</a:t>
            </a:r>
          </a:p>
          <a:p>
            <a:endParaRPr sz="2000" dirty="0"/>
          </a:p>
          <a:p>
            <a:r>
              <a:rPr lang="en" sz="2000" dirty="0"/>
              <a:t>for i=0 to n do</a:t>
            </a:r>
          </a:p>
          <a:p>
            <a:r>
              <a:rPr lang="en" sz="2000" dirty="0"/>
              <a:t>Hd = get_hamming_distance(storAdd[i], searchReqArray)</a:t>
            </a:r>
          </a:p>
          <a:p>
            <a:r>
              <a:rPr lang="en" sz="2000" dirty="0"/>
              <a:t>If (hd is less or equal to Ta)</a:t>
            </a:r>
          </a:p>
          <a:p>
            <a:r>
              <a:rPr lang="en" sz="2000" dirty="0"/>
              <a:t>then addressSum=positionWiseSum(storAdd[i])</a:t>
            </a:r>
          </a:p>
          <a:p>
            <a:r>
              <a:rPr lang="en" sz="2000" dirty="0"/>
              <a:t>ENDIf</a:t>
            </a:r>
          </a:p>
          <a:p>
            <a:r>
              <a:rPr lang="en" sz="2000" dirty="0"/>
              <a:t>ResponseArray=convertSumtoBinary(addressSum)</a:t>
            </a:r>
          </a:p>
          <a:p>
            <a:r>
              <a:rPr lang="en" sz="2000" dirty="0"/>
              <a:t>If(get_hamming_distance(ResponseArray,searchReqArray) is equal to 0)</a:t>
            </a:r>
          </a:p>
          <a:p>
            <a:r>
              <a:rPr lang="en" sz="2000" dirty="0"/>
              <a:t>than result found</a:t>
            </a:r>
          </a:p>
          <a:p>
            <a:r>
              <a:rPr lang="en" sz="2000" dirty="0"/>
              <a:t>else set responseArray as searchReqArray</a:t>
            </a:r>
          </a:p>
          <a:p>
            <a:r>
              <a:rPr lang="en" sz="2000" dirty="0"/>
              <a:t>do iteration until n/2</a:t>
            </a:r>
          </a:p>
          <a:p>
            <a:r>
              <a:rPr lang="en" sz="2000" dirty="0"/>
              <a:t>ENDIf</a:t>
            </a:r>
          </a:p>
        </p:txBody>
      </p:sp>
    </p:spTree>
    <p:extLst>
      <p:ext uri="{BB962C8B-B14F-4D97-AF65-F5344CB8AC3E}">
        <p14:creationId xmlns:p14="http://schemas.microsoft.com/office/powerpoint/2010/main" val="326122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16600" y="98167"/>
            <a:ext cx="11360800" cy="810400"/>
          </a:xfrm>
          <a:prstGeom prst="rect">
            <a:avLst/>
          </a:prstGeom>
        </p:spPr>
        <p:txBody>
          <a:bodyPr vert="horz" wrap="square" lIns="121900" tIns="121900" rIns="121900" bIns="121900" rtlCol="0" anchor="t" anchorCtr="0">
            <a:noAutofit/>
          </a:bodyPr>
          <a:lstStyle/>
          <a:p>
            <a:pPr>
              <a:spcBef>
                <a:spcPts val="0"/>
              </a:spcBef>
            </a:pPr>
            <a:r>
              <a:rPr lang="en"/>
              <a:t>Process flow diagram</a:t>
            </a:r>
          </a:p>
        </p:txBody>
      </p:sp>
      <p:pic>
        <p:nvPicPr>
          <p:cNvPr id="105" name="Shape 105"/>
          <p:cNvPicPr preferRelativeResize="0"/>
          <p:nvPr/>
        </p:nvPicPr>
        <p:blipFill>
          <a:blip r:embed="rId3">
            <a:alphaModFix/>
          </a:blip>
          <a:stretch>
            <a:fillRect/>
          </a:stretch>
        </p:blipFill>
        <p:spPr>
          <a:xfrm>
            <a:off x="5879231" y="-62667"/>
            <a:ext cx="6211036" cy="6983333"/>
          </a:xfrm>
          <a:prstGeom prst="rect">
            <a:avLst/>
          </a:prstGeom>
          <a:noFill/>
          <a:ln>
            <a:noFill/>
          </a:ln>
        </p:spPr>
      </p:pic>
    </p:spTree>
    <p:extLst>
      <p:ext uri="{BB962C8B-B14F-4D97-AF65-F5344CB8AC3E}">
        <p14:creationId xmlns:p14="http://schemas.microsoft.com/office/powerpoint/2010/main" val="42786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7B43E5-B295-4127-B6E7-21CB2E2D79AD}"/>
              </a:ext>
            </a:extLst>
          </p:cNvPr>
          <p:cNvSpPr>
            <a:spLocks noGrp="1"/>
          </p:cNvSpPr>
          <p:nvPr>
            <p:ph type="ctrTitle"/>
          </p:nvPr>
        </p:nvSpPr>
        <p:spPr/>
        <p:txBody>
          <a:bodyPr/>
          <a:lstStyle/>
          <a:p>
            <a:r>
              <a:rPr lang="en-US" dirty="0"/>
              <a:t>System Implementation</a:t>
            </a:r>
          </a:p>
        </p:txBody>
      </p:sp>
    </p:spTree>
    <p:extLst>
      <p:ext uri="{BB962C8B-B14F-4D97-AF65-F5344CB8AC3E}">
        <p14:creationId xmlns:p14="http://schemas.microsoft.com/office/powerpoint/2010/main" val="341402988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980</TotalTime>
  <Words>598</Words>
  <Application>Microsoft Office PowerPoint</Application>
  <PresentationFormat>Widescreen</PresentationFormat>
  <Paragraphs>85</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Тема Office</vt:lpstr>
      <vt:lpstr>Sparse Distributed Memory</vt:lpstr>
      <vt:lpstr>Outline</vt:lpstr>
      <vt:lpstr>Problem Statement</vt:lpstr>
      <vt:lpstr>Our Solution</vt:lpstr>
      <vt:lpstr>ARCHITECTURE OF THE SPECIAL KIND OF DATA STORAGE  </vt:lpstr>
      <vt:lpstr>Class Diagram</vt:lpstr>
      <vt:lpstr>Pseudo Code(for 1 Node)</vt:lpstr>
      <vt:lpstr>Process flow diagram</vt:lpstr>
      <vt:lpstr>System Implementation</vt:lpstr>
      <vt:lpstr>Hybrid P2P System </vt:lpstr>
      <vt:lpstr>socket.io Server (javascript)</vt:lpstr>
      <vt:lpstr>Amazon ElastiCache (REDIS) – cache.t2.micro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Ahmed Monrat</cp:lastModifiedBy>
  <cp:revision>44</cp:revision>
  <dcterms:created xsi:type="dcterms:W3CDTF">2017-10-22T18:37:55Z</dcterms:created>
  <dcterms:modified xsi:type="dcterms:W3CDTF">2018-03-01T20:52:58Z</dcterms:modified>
</cp:coreProperties>
</file>