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0" r:id="rId2"/>
    <p:sldId id="31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53"/>
  </p:normalViewPr>
  <p:slideViewPr>
    <p:cSldViewPr snapToGrid="0" snapToObjects="1">
      <p:cViewPr varScale="1">
        <p:scale>
          <a:sx n="70" d="100"/>
          <a:sy n="70" d="100"/>
        </p:scale>
        <p:origin x="2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12D6F-852C-2648-AD9D-34F34C43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39FF1F-A84A-414B-B5FA-B8BDEAC80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BA718-ABA3-C34A-B30C-7439182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57964-9EC2-A648-B893-D52D8F90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78BE5-C9BF-264E-9FBD-2243804C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7B659-0876-A943-9797-A06F92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FA0E3A-EF0F-EA41-B1DD-698EDB10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2B7D2-A083-3647-9552-B1906D9A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D548D-7254-9244-ABD4-C1C194F4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B549F-1B39-9D4D-8E87-DE6E9F13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D8C681-193E-4846-8BEE-C1350C3C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0AEAD6-647C-764A-8CCA-8025A7CD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2D76C5-F68F-754B-8BC2-E1B4E171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97AEE-C853-4347-BC51-5C276A0A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A7E07-C59E-B741-9481-8CE30CC3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E95D2-3313-E945-AE17-1A3BEC86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69C35-8468-1444-B6EC-3269E9C5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88275-E566-8B40-8C54-721E7E73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58A67-6E35-A349-9E99-70C36A2A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C0AAC-B941-D944-B5BD-33436A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C09F1-41E0-524C-89FC-D616CE60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37D51-8402-FD47-AD83-213740FD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AEA9D-473C-704E-861E-A28642BA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58AC4-302B-5046-8F13-69599A5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AC4B4-16D2-8940-9422-4F5950CA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2BC80-7EA4-E743-843F-AA2E65D1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26460-4C85-D642-B7DC-19CF7193B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38D471-18C7-5B44-BEAD-86586D06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7AC2DD-0FB1-2C42-8405-6A5328F5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522BF-4792-4A49-86CC-D27BD182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1D815C-2745-0349-A8E6-01D58436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67916-7D15-8F4E-B645-8E8F9E7D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2E2FA-9128-034F-B915-21135446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FF957E-E0A5-EF42-B689-78BC9F8D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EC644A-A320-3B44-B660-B3A8C43D6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327005-3D14-C942-91BC-2BA579BBF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E3C355-C3BF-344F-83F9-E274DA45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6B8936-B932-924C-B407-62E45C64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69AB0-89F0-024B-81BC-2E0E1C98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59070-197B-EE4A-AF1B-413CD17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8AFD-E60D-2A4D-84CB-6CEFE15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AE9629-6E4A-624C-BFB4-D0E2553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28B1E8-645C-A84C-BCCE-64ECDFC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D1C588-A4EC-0A47-8B45-19644626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72CC07-91CE-0345-AD6A-4936E51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2DF98-A129-204B-901C-E0B607F3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F69EC-17F7-B140-B97C-84BB00F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73B9A-FFB5-9249-9C35-847384DD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D584F4-69D5-8B48-9096-5F3983D6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29CB5E-9FA0-004C-9CAD-051623C4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D134AC-8D9D-5845-BA01-D3F83C1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D16BCF-E141-0940-8B85-7919744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587D6-065C-FE4E-91B4-1DF048DD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E24913BD-676E-EB49-9445-87DD9D2F7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5BF1F2-5EEE-2E45-9DAA-362901A4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52F3E-BA6F-F548-8955-80E6E16F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407220-6BE1-1A49-B0DE-E29685AD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8174A5-EBA9-0840-8B1B-5E2C5AAD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BB20B-1C4E-7F4A-9A33-02173E48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8C906-3616-C04A-85BA-32704ACE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7EBA8-DC13-644C-8D85-9E52D9B83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07D0-BEA8-3A4B-9F9E-903D8B3BC42D}" type="datetimeFigureOut">
              <a:t>8/27/2018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56355-0B69-3442-A1FA-A80E012CF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7FB8E-9141-974D-A4AD-4E4A1F50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9A27-F477-0643-9908-AD54C9C6B2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B4C9DC-1CAC-4B48-AB63-870B81C8ECD5}"/>
              </a:ext>
            </a:extLst>
          </p:cNvPr>
          <p:cNvSpPr/>
          <p:nvPr/>
        </p:nvSpPr>
        <p:spPr>
          <a:xfrm>
            <a:off x="747096" y="1593030"/>
            <a:ext cx="1439186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FC8D3-3909-4FB0-BD42-48E63224C958}"/>
              </a:ext>
            </a:extLst>
          </p:cNvPr>
          <p:cNvSpPr/>
          <p:nvPr/>
        </p:nvSpPr>
        <p:spPr>
          <a:xfrm>
            <a:off x="747096" y="678630"/>
            <a:ext cx="143918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1E795-C8BF-4A2B-9C7C-0ED1B32FB469}"/>
              </a:ext>
            </a:extLst>
          </p:cNvPr>
          <p:cNvSpPr txBox="1"/>
          <p:nvPr/>
        </p:nvSpPr>
        <p:spPr>
          <a:xfrm flipH="1">
            <a:off x="3066651" y="1640092"/>
            <a:ext cx="543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+ X2 = Load (“need”)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CBE0A3-068A-4360-BE29-1A52A1D8D022}"/>
              </a:ext>
            </a:extLst>
          </p:cNvPr>
          <p:cNvSpPr/>
          <p:nvPr/>
        </p:nvSpPr>
        <p:spPr>
          <a:xfrm>
            <a:off x="2628671" y="750192"/>
            <a:ext cx="251789" cy="2214438"/>
          </a:xfrm>
          <a:prstGeom prst="rightBrace">
            <a:avLst>
              <a:gd name="adj1" fmla="val 1591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11D22-58AD-4E9A-B8E5-FAFEE70630DA}"/>
              </a:ext>
            </a:extLst>
          </p:cNvPr>
          <p:cNvSpPr txBox="1"/>
          <p:nvPr/>
        </p:nvSpPr>
        <p:spPr>
          <a:xfrm flipH="1">
            <a:off x="2976538" y="727827"/>
            <a:ext cx="5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= Export (“unmet need”)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562E1-1990-48B6-BC81-FF9731CFF0E7}"/>
              </a:ext>
            </a:extLst>
          </p:cNvPr>
          <p:cNvSpPr txBox="1"/>
          <p:nvPr/>
        </p:nvSpPr>
        <p:spPr>
          <a:xfrm flipH="1">
            <a:off x="2976538" y="2172784"/>
            <a:ext cx="5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= Retention (“service)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78A472-8537-49CB-A595-92127735BD86}"/>
              </a:ext>
            </a:extLst>
          </p:cNvPr>
          <p:cNvSpPr/>
          <p:nvPr/>
        </p:nvSpPr>
        <p:spPr>
          <a:xfrm>
            <a:off x="747096" y="4807771"/>
            <a:ext cx="1439186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81F7A7-5DFB-4E97-AE36-225F8A3F06C0}"/>
              </a:ext>
            </a:extLst>
          </p:cNvPr>
          <p:cNvSpPr/>
          <p:nvPr/>
        </p:nvSpPr>
        <p:spPr>
          <a:xfrm>
            <a:off x="747096" y="3893371"/>
            <a:ext cx="143918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1D8A2-7FF9-40D4-88A4-B0F87E790A61}"/>
              </a:ext>
            </a:extLst>
          </p:cNvPr>
          <p:cNvSpPr txBox="1"/>
          <p:nvPr/>
        </p:nvSpPr>
        <p:spPr>
          <a:xfrm flipH="1">
            <a:off x="3066650" y="4854833"/>
            <a:ext cx="578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+ X2 = Potential risk if there were no habitat (“need”)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AA5574-2431-4213-A353-110E8E7342F8}"/>
              </a:ext>
            </a:extLst>
          </p:cNvPr>
          <p:cNvSpPr/>
          <p:nvPr/>
        </p:nvSpPr>
        <p:spPr>
          <a:xfrm>
            <a:off x="2628671" y="3964933"/>
            <a:ext cx="251789" cy="2214438"/>
          </a:xfrm>
          <a:prstGeom prst="rightBrace">
            <a:avLst>
              <a:gd name="adj1" fmla="val 1591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3C2E-6E22-4417-8FD0-8D5404AB3F71}"/>
              </a:ext>
            </a:extLst>
          </p:cNvPr>
          <p:cNvSpPr txBox="1"/>
          <p:nvPr/>
        </p:nvSpPr>
        <p:spPr>
          <a:xfrm flipH="1">
            <a:off x="2976538" y="3942568"/>
            <a:ext cx="5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= Risk exposure (“unmet need”)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7BEB8-83DF-43E0-B323-D33C804B5ECB}"/>
              </a:ext>
            </a:extLst>
          </p:cNvPr>
          <p:cNvSpPr txBox="1"/>
          <p:nvPr/>
        </p:nvSpPr>
        <p:spPr>
          <a:xfrm flipH="1">
            <a:off x="2976538" y="5387525"/>
            <a:ext cx="51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= Risk mitigated by habitat (“service”)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00E9A1-FEAB-426F-A452-8741D4406772}"/>
              </a:ext>
            </a:extLst>
          </p:cNvPr>
          <p:cNvSpPr txBox="1"/>
          <p:nvPr/>
        </p:nvSpPr>
        <p:spPr>
          <a:xfrm>
            <a:off x="8227051" y="3226269"/>
            <a:ext cx="36922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Nature’s Contribution to Coastal Risk Mitigation: Risk mitigated by habitat over the total potential risk (if there were no habitat)</a:t>
            </a:r>
          </a:p>
          <a:p>
            <a:r>
              <a:rPr lang="en-US" dirty="0"/>
              <a:t>X2 / (X1 + X2)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3C2CE-8102-4582-8024-EBA7C95C2082}"/>
              </a:ext>
            </a:extLst>
          </p:cNvPr>
          <p:cNvSpPr txBox="1"/>
          <p:nvPr/>
        </p:nvSpPr>
        <p:spPr>
          <a:xfrm>
            <a:off x="8227051" y="326347"/>
            <a:ext cx="36922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Nature’s Contribution to Water Quality: Nutrient retention over the total potential nutrient load</a:t>
            </a:r>
          </a:p>
          <a:p>
            <a:r>
              <a:rPr lang="en-US" dirty="0"/>
              <a:t>X2 / (X1 + X2) </a:t>
            </a:r>
          </a:p>
        </p:txBody>
      </p:sp>
    </p:spTree>
    <p:extLst>
      <p:ext uri="{BB962C8B-B14F-4D97-AF65-F5344CB8AC3E}">
        <p14:creationId xmlns:p14="http://schemas.microsoft.com/office/powerpoint/2010/main" val="158952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B4C9DC-1CAC-4B48-AB63-870B81C8ECD5}"/>
              </a:ext>
            </a:extLst>
          </p:cNvPr>
          <p:cNvSpPr/>
          <p:nvPr/>
        </p:nvSpPr>
        <p:spPr>
          <a:xfrm>
            <a:off x="747096" y="1593030"/>
            <a:ext cx="1439186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FC8D3-3909-4FB0-BD42-48E63224C958}"/>
              </a:ext>
            </a:extLst>
          </p:cNvPr>
          <p:cNvSpPr/>
          <p:nvPr/>
        </p:nvSpPr>
        <p:spPr>
          <a:xfrm>
            <a:off x="747096" y="678630"/>
            <a:ext cx="143918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69FE2-C158-4755-822A-2E4F621FE37D}"/>
              </a:ext>
            </a:extLst>
          </p:cNvPr>
          <p:cNvSpPr/>
          <p:nvPr/>
        </p:nvSpPr>
        <p:spPr>
          <a:xfrm>
            <a:off x="747096" y="2964630"/>
            <a:ext cx="1439186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1E795-C8BF-4A2B-9C7C-0ED1B32FB469}"/>
              </a:ext>
            </a:extLst>
          </p:cNvPr>
          <p:cNvSpPr txBox="1"/>
          <p:nvPr/>
        </p:nvSpPr>
        <p:spPr>
          <a:xfrm flipH="1">
            <a:off x="3066650" y="1640092"/>
            <a:ext cx="614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+ X2 = Potential pollination-dependent production (“need”)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DB89A-969C-4F6A-80C3-CFBB18E7265D}"/>
              </a:ext>
            </a:extLst>
          </p:cNvPr>
          <p:cNvSpPr txBox="1"/>
          <p:nvPr/>
        </p:nvSpPr>
        <p:spPr>
          <a:xfrm flipH="1">
            <a:off x="3066651" y="4377497"/>
            <a:ext cx="43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Pollination-independent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76CC2-3EC4-4058-B164-C08FBC35315C}"/>
              </a:ext>
            </a:extLst>
          </p:cNvPr>
          <p:cNvSpPr txBox="1"/>
          <p:nvPr/>
        </p:nvSpPr>
        <p:spPr>
          <a:xfrm flipH="1">
            <a:off x="3066651" y="3221059"/>
            <a:ext cx="43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+ X2 + Y = Total potential production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CBE0A3-068A-4360-BE29-1A52A1D8D022}"/>
              </a:ext>
            </a:extLst>
          </p:cNvPr>
          <p:cNvSpPr/>
          <p:nvPr/>
        </p:nvSpPr>
        <p:spPr>
          <a:xfrm>
            <a:off x="2628671" y="750192"/>
            <a:ext cx="251789" cy="2214438"/>
          </a:xfrm>
          <a:prstGeom prst="rightBrace">
            <a:avLst>
              <a:gd name="adj1" fmla="val 1591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0CDA7A9-A12E-4C38-9EB2-A3BB162AE585}"/>
              </a:ext>
            </a:extLst>
          </p:cNvPr>
          <p:cNvSpPr/>
          <p:nvPr/>
        </p:nvSpPr>
        <p:spPr>
          <a:xfrm>
            <a:off x="2249893" y="734288"/>
            <a:ext cx="161675" cy="4973542"/>
          </a:xfrm>
          <a:prstGeom prst="rightBrace">
            <a:avLst>
              <a:gd name="adj1" fmla="val 159144"/>
              <a:gd name="adj2" fmla="val 528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11D22-58AD-4E9A-B8E5-FAFEE70630DA}"/>
              </a:ext>
            </a:extLst>
          </p:cNvPr>
          <p:cNvSpPr txBox="1"/>
          <p:nvPr/>
        </p:nvSpPr>
        <p:spPr>
          <a:xfrm flipH="1">
            <a:off x="2976538" y="727827"/>
            <a:ext cx="5154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 = Unrealized pollination-dependent production (where natural habitat is insufficient to meet pollination needs; aka pollination-dependent production loss) (“Unmet need”)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562E1-1990-48B6-BC81-FF9731CFF0E7}"/>
              </a:ext>
            </a:extLst>
          </p:cNvPr>
          <p:cNvSpPr txBox="1"/>
          <p:nvPr/>
        </p:nvSpPr>
        <p:spPr>
          <a:xfrm flipH="1">
            <a:off x="2976538" y="2172784"/>
            <a:ext cx="5154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 = Realized pollination-dependent production (where natural habitat is sufficient to meet pollination needs) (“service”)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3091122-D145-4C43-80B9-D252123D41CE}"/>
              </a:ext>
            </a:extLst>
          </p:cNvPr>
          <p:cNvSpPr/>
          <p:nvPr/>
        </p:nvSpPr>
        <p:spPr>
          <a:xfrm>
            <a:off x="2449091" y="1593030"/>
            <a:ext cx="161675" cy="4108339"/>
          </a:xfrm>
          <a:prstGeom prst="rightBrace">
            <a:avLst>
              <a:gd name="adj1" fmla="val 159144"/>
              <a:gd name="adj2" fmla="val 575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A5927-D622-42CC-8B73-3F7780E105EE}"/>
              </a:ext>
            </a:extLst>
          </p:cNvPr>
          <p:cNvSpPr txBox="1"/>
          <p:nvPr/>
        </p:nvSpPr>
        <p:spPr>
          <a:xfrm flipH="1">
            <a:off x="3066651" y="3812990"/>
            <a:ext cx="431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+ Y = Total realized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4A951-7287-457C-9348-D70AD68BA131}"/>
              </a:ext>
            </a:extLst>
          </p:cNvPr>
          <p:cNvSpPr txBox="1"/>
          <p:nvPr/>
        </p:nvSpPr>
        <p:spPr>
          <a:xfrm>
            <a:off x="8119281" y="2278830"/>
            <a:ext cx="36922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Nature’s Contribution to Pollination:</a:t>
            </a:r>
          </a:p>
          <a:p>
            <a:r>
              <a:rPr lang="en-US" dirty="0"/>
              <a:t>Realized pollination-dependent production over potential pollination-dependent production</a:t>
            </a:r>
          </a:p>
          <a:p>
            <a:r>
              <a:rPr lang="en-US" dirty="0"/>
              <a:t>X2 / (X1 + X2) 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2A9B37D-F15E-40F5-ACEB-4A79222582B6}"/>
              </a:ext>
            </a:extLst>
          </p:cNvPr>
          <p:cNvSpPr/>
          <p:nvPr/>
        </p:nvSpPr>
        <p:spPr>
          <a:xfrm>
            <a:off x="2718784" y="3084500"/>
            <a:ext cx="161676" cy="2623330"/>
          </a:xfrm>
          <a:prstGeom prst="rightBrace">
            <a:avLst>
              <a:gd name="adj1" fmla="val 159144"/>
              <a:gd name="adj2" fmla="val 54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D9613-495A-4A7E-82BF-1B6E0BD9B9C0}"/>
              </a:ext>
            </a:extLst>
          </p:cNvPr>
          <p:cNvSpPr txBox="1"/>
          <p:nvPr/>
        </p:nvSpPr>
        <p:spPr>
          <a:xfrm>
            <a:off x="8227052" y="4191721"/>
            <a:ext cx="36922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Relevant population:</a:t>
            </a:r>
          </a:p>
          <a:p>
            <a:r>
              <a:rPr lang="en-US" dirty="0"/>
              <a:t>Where pollination-independent production doesn’t exceed local nutritional requirements</a:t>
            </a:r>
          </a:p>
          <a:p>
            <a:r>
              <a:rPr lang="en-US" dirty="0"/>
              <a:t>Z &gt;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DFF1C9-C1AA-4E3E-BE4C-F1725B5BAA72}"/>
              </a:ext>
            </a:extLst>
          </p:cNvPr>
          <p:cNvSpPr/>
          <p:nvPr/>
        </p:nvSpPr>
        <p:spPr>
          <a:xfrm>
            <a:off x="206043" y="2573669"/>
            <a:ext cx="420427" cy="3134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AEBA9-59DE-4F5E-93B4-351C5932D19F}"/>
              </a:ext>
            </a:extLst>
          </p:cNvPr>
          <p:cNvSpPr txBox="1"/>
          <p:nvPr/>
        </p:nvSpPr>
        <p:spPr>
          <a:xfrm flipH="1">
            <a:off x="176338" y="5707830"/>
            <a:ext cx="2434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 = Total local nutritional requirements (demand)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EC92C-893B-400D-BB47-FB5C68904586}"/>
              </a:ext>
            </a:extLst>
          </p:cNvPr>
          <p:cNvSpPr txBox="1"/>
          <p:nvPr/>
        </p:nvSpPr>
        <p:spPr>
          <a:xfrm flipH="1">
            <a:off x="3124288" y="5068884"/>
            <a:ext cx="43195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 + X2 / X1+ X2 + Y = Proportion of potential production that is pollination-dependent (this this case this may be a better way of illustrating “need”) </a:t>
            </a:r>
          </a:p>
        </p:txBody>
      </p:sp>
    </p:spTree>
    <p:extLst>
      <p:ext uri="{BB962C8B-B14F-4D97-AF65-F5344CB8AC3E}">
        <p14:creationId xmlns:p14="http://schemas.microsoft.com/office/powerpoint/2010/main" val="3633868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25987</TotalTime>
  <Words>259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weil</dc:creator>
  <cp:lastModifiedBy>Becky</cp:lastModifiedBy>
  <cp:revision>89</cp:revision>
  <dcterms:created xsi:type="dcterms:W3CDTF">2018-05-05T20:34:46Z</dcterms:created>
  <dcterms:modified xsi:type="dcterms:W3CDTF">2018-09-05T19:05:43Z</dcterms:modified>
</cp:coreProperties>
</file>