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pen Sans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4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Ahmed%20Al-Bassam\Desktop\Last%20update\Project_UD_%20Final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Ahmed%20Al-Bassam\Desktop\Last%20update\Project_UD_%20Final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Task1_year1!$E$2:$E$42</cx:f>
        <cx:lvl ptCount="41" formatCode="#,##0">
          <cx:pt idx="0">25364000000</cx:pt>
          <cx:pt idx="1">71214000000</cx:pt>
          <cx:pt idx="2">9047657000</cx:pt>
          <cx:pt idx="3">33315000000</cx:pt>
          <cx:pt idx="4">10259000000</cx:pt>
          <cx:pt idx="5">33781000000</cx:pt>
          <cx:pt idx="6">100078000000</cx:pt>
          <cx:pt idx="7">10737000000</cx:pt>
          <cx:pt idx="8">17936000000</cx:pt>
          <cx:pt idx="9">5513000000</cx:pt>
          <cx:pt idx="10">4111000000</cx:pt>
          <cx:pt idx="11">2666000000</cx:pt>
          <cx:pt idx="12">23771000000</cx:pt>
          <cx:pt idx="13">8984000000</cx:pt>
          <cx:pt idx="14">1365000000</cx:pt>
          <cx:pt idx="15">3036584000</cx:pt>
          <cx:pt idx="16">22086000000</cx:pt>
          <cx:pt idx="17">2807114000</cx:pt>
          <cx:pt idx="18">4050400000</cx:pt>
          <cx:pt idx="19">93646000000</cx:pt>
          <cx:pt idx="20">1287577000</cx:pt>
          <cx:pt idx="21">7810610000</cx:pt>
          <cx:pt idx="22">2730300000</cx:pt>
          <cx:pt idx="23">68150000000</cx:pt>
          <cx:pt idx="24">11924000000</cx:pt>
          <cx:pt idx="25">4608955000</cx:pt>
          <cx:pt idx="26">3023000000</cx:pt>
          <cx:pt idx="27">1355300000</cx:pt>
          <cx:pt idx="28">9289500000</cx:pt>
          <cx:pt idx="29">17083900000</cx:pt>
          <cx:pt idx="30">16606000000</cx:pt>
          <cx:pt idx="31">84847000000</cx:pt>
          <cx:pt idx="32">11240000000</cx:pt>
          <cx:pt idx="33">10793000000</cx:pt>
          <cx:pt idx="34">3589516000</cx:pt>
          <cx:pt idx="35">26191000000</cx:pt>
          <cx:pt idx="36">10515400000</cx:pt>
          <cx:pt idx="37">2436948000</cx:pt>
          <cx:pt idx="38">91247000000</cx:pt>
          <cx:pt idx="39">7232397000</cx:pt>
          <cx:pt idx="40">2458592000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rtl="0"/>
            <a:r>
              <a:rPr lang="en-US" sz="1400" b="0" i="0" baseline="0" dirty="0">
                <a:effectLst/>
              </a:rPr>
              <a:t>Total Revenue for All financials company in the First year</a:t>
            </a:r>
            <a:endParaRPr lang="en-US" sz="1400" b="0" dirty="0">
              <a:effectLst/>
            </a:endParaRPr>
          </a:p>
        </cx:rich>
      </cx:tx>
    </cx:title>
    <cx:plotArea>
      <cx:plotAreaRegion>
        <cx:series layoutId="boxWhisker" uniqueId="{46D3AF5C-EBFE-4ED5-88A0-8BC2FD2DB50D}">
          <cx:tx>
            <cx:txData>
              <cx:f>Task1_year1!$E$1</cx:f>
              <cx:v> Total Revenue for the first year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.5"/>
        <cx:title>
          <cx:tx>
            <cx:txData>
              <cx:v>Year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Calibri" panose="020F0502020204030204"/>
                </a:rPr>
                <a:t>Year</a:t>
              </a:r>
            </a:p>
          </cx:txPr>
        </cx:title>
        <cx:tickLabels/>
      </cx:axis>
      <cx:axis id="1">
        <cx:valScaling/>
        <cx:title>
          <cx:tx>
            <cx:txData>
              <cx:v>Revenue in Financials sector in billion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Calibri" panose="020F0502020204030204"/>
                </a:rPr>
                <a:t>Revenue in Financials sector in billion</a:t>
              </a:r>
            </a:p>
          </cx:txPr>
        </cx:title>
        <cx:majorGridlines/>
        <cx:tickLabels/>
      </cx:axis>
    </cx:plotArea>
    <cx:legend pos="b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900" b="0" i="0" u="none" strike="noStrike" baseline="0">
            <a:solidFill>
              <a:sysClr val="windowText" lastClr="000000">
                <a:lumMod val="75000"/>
                <a:lumOff val="25000"/>
              </a:sysClr>
            </a:solidFill>
            <a:latin typeface="Calibri" panose="020F0502020204030204"/>
          </a:endParaRPr>
        </a:p>
      </cx:txPr>
    </cx:legend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Task1_year2!$E$2:$E$42</cx:f>
        <cx:lvl ptCount="41" formatCode="#,##0">
          <cx:pt idx="0">23939000000</cx:pt>
          <cx:pt idx="1">68874000000</cx:pt>
          <cx:pt idx="2">10381653000</cx:pt>
          <cx:pt idx="3">34507000000</cx:pt>
          <cx:pt idx="4">11230000000</cx:pt>
          <cx:pt idx="5">34828000000</cx:pt>
          <cx:pt idx="6">101697000000</cx:pt>
          <cx:pt idx="7">10543000000</cx:pt>
          <cx:pt idx="8">19261000000</cx:pt>
          <cx:pt idx="9">5133000000</cx:pt>
          <cx:pt idx="10">4531000000</cx:pt>
          <cx:pt idx="11">2607000000</cx:pt>
          <cx:pt idx="12">24176000000</cx:pt>
          <cx:pt idx="13">9370000000</cx:pt>
          <cx:pt idx="14">1466000000</cx:pt>
          <cx:pt idx="15">2872833000</cx:pt>
          <cx:pt idx="16">20673000000</cx:pt>
          <cx:pt idx="17">3024295000</cx:pt>
          <cx:pt idx="18">4644600000</cx:pt>
          <cx:pt idx="19">97142000000</cx:pt>
          <cx:pt idx="20">1463767000</cx:pt>
          <cx:pt idx="21">9531778000</cx:pt>
          <cx:pt idx="22">2972500000</cx:pt>
          <cx:pt idx="23">68199000000</cx:pt>
          <cx:pt idx="24">12261000000</cx:pt>
          <cx:pt idx="25">4822539000</cx:pt>
          <cx:pt idx="26">3100000000</cx:pt>
          <cx:pt idx="27">1346100000</cx:pt>
          <cx:pt idx="28">10477600000</cx:pt>
          <cx:pt idx="29">18170900000</cx:pt>
          <cx:pt idx="30">16872000000</cx:pt>
          <cx:pt idx="31">41461000000</cx:pt>
          <cx:pt idx="32">8602000000</cx:pt>
          <cx:pt idx="33">11813000000</cx:pt>
          <cx:pt idx="34">3494253000</cx:pt>
          <cx:pt idx="35">27174000000</cx:pt>
          <cx:pt idx="36">10368600000</cx:pt>
          <cx:pt idx="37">2473500000</cx:pt>
          <cx:pt idx="38">88069000000</cx:pt>
          <cx:pt idx="39">7541234000</cx:pt>
          <cx:pt idx="40">2278812000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rtl="0"/>
            <a:r>
              <a:rPr lang="en-US" sz="1800" b="0" i="0" baseline="0">
                <a:effectLst/>
              </a:rPr>
              <a:t>Total Revenue for All financials company in the second year</a:t>
            </a:r>
            <a:endParaRPr lang="en-GB">
              <a:effectLst/>
            </a:endParaRPr>
          </a:p>
        </cx:rich>
      </cx:tx>
    </cx:title>
    <cx:plotArea>
      <cx:plotAreaRegion>
        <cx:series layoutId="boxWhisker" uniqueId="{A3494765-3911-40B0-A34C-9BB153342535}">
          <cx:tx>
            <cx:txData>
              <cx:f>Task1_year2!$E$1</cx:f>
              <cx:v> Total Revenue for the second year 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.5"/>
        <cx:title>
          <cx:tx>
            <cx:txData>
              <cx:v>Year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Calibri" panose="020F0502020204030204"/>
                </a:rPr>
                <a:t>Year</a:t>
              </a:r>
            </a:p>
          </cx:txPr>
        </cx:title>
        <cx:tickLabels/>
      </cx:axis>
      <cx:axis id="1">
        <cx:valScaling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rtl="0"/>
                <a:r>
                  <a:rPr lang="en-US" sz="900" b="0" i="0" baseline="0">
                    <a:effectLst/>
                  </a:rPr>
                  <a:t>Revenue in Financials sector in billion</a:t>
                </a:r>
                <a:endParaRPr lang="en-GB" sz="200">
                  <a:effectLst/>
                </a:endParaRPr>
              </a:p>
            </cx:rich>
          </cx:tx>
        </cx:title>
        <cx:majorGridlines/>
        <cx:tickLabels/>
      </cx:axis>
    </cx:plotArea>
    <cx:legend pos="b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900" b="0" i="0" u="none" strike="noStrike" baseline="0">
            <a:solidFill>
              <a:sysClr val="windowText" lastClr="000000">
                <a:lumMod val="75000"/>
                <a:lumOff val="25000"/>
              </a:sysClr>
            </a:solidFill>
            <a:latin typeface="Calibri" panose="020F050202020403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dk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dk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c0c13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c0c13f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082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276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15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microsoft.com/office/2014/relationships/chartEx" Target="../charts/chartEx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1884218" y="1451840"/>
            <a:ext cx="5375564" cy="1706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3200" b="1" i="0" dirty="0" err="1">
                <a:solidFill>
                  <a:srgbClr val="2E3D49"/>
                </a:solidFill>
                <a:effectLst/>
                <a:latin typeface="Open Sans" panose="020B0604020202020204" charset="0"/>
              </a:rPr>
              <a:t>Analyze</a:t>
            </a:r>
            <a:r>
              <a:rPr lang="en-GB" sz="3200" b="1" i="0" dirty="0">
                <a:solidFill>
                  <a:srgbClr val="2E3D49"/>
                </a:solidFill>
                <a:effectLst/>
                <a:latin typeface="Open Sans" panose="020B0604020202020204" charset="0"/>
              </a:rPr>
              <a:t> NYSE Data Project presentation</a:t>
            </a:r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endParaRPr lang="en-GB" sz="3200" b="1" dirty="0">
              <a:solidFill>
                <a:srgbClr val="2E3D49"/>
              </a:solidFill>
              <a:latin typeface="Open Sans" panose="020B0604020202020204" charset="0"/>
            </a:endParaRPr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endParaRPr lang="en-GB" sz="3200" b="1" i="0" dirty="0">
              <a:solidFill>
                <a:srgbClr val="2E3D49"/>
              </a:solidFill>
              <a:effectLst/>
              <a:latin typeface="Open Sans" panose="020B0604020202020204" charset="0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4998963" y="1140263"/>
            <a:ext cx="3750537" cy="3775089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The histogram represent the revenue of all companies in financials sector. The mean of the revenue of the financials sector in the first year is about</a:t>
            </a:r>
            <a:r>
              <a:rPr lang="en-US" sz="1000" dirty="0">
                <a:solidFill>
                  <a:schemeClr val="tx1"/>
                </a:solidFill>
              </a:rPr>
              <a:t> “21,419,213,414.63”</a:t>
            </a:r>
            <a:r>
              <a:rPr lang="en-US" sz="1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, and the median of the revenue of the first year of the financials sector is about “</a:t>
            </a:r>
            <a:r>
              <a:rPr lang="en-US" sz="1000" dirty="0">
                <a:solidFill>
                  <a:schemeClr val="tx1"/>
                </a:solidFill>
              </a:rPr>
              <a:t>10,259,000,000.00</a:t>
            </a:r>
            <a:r>
              <a:rPr lang="en-US" sz="1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” , the standard deviation in the first year is about “ </a:t>
            </a:r>
            <a:r>
              <a:rPr lang="en-US" sz="1000" dirty="0">
                <a:solidFill>
                  <a:schemeClr val="tx1"/>
                </a:solidFill>
              </a:rPr>
              <a:t>28,272,226,523.63</a:t>
            </a:r>
            <a:r>
              <a:rPr lang="en-US" sz="1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</a:p>
          <a:p>
            <a:pPr marL="0" lv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And The mean of the Total revenue in the Banks sub sector is </a:t>
            </a:r>
            <a:r>
              <a:rPr lang="en-US" sz="1000" dirty="0">
                <a:solidFill>
                  <a:schemeClr val="tx1"/>
                </a:solidFill>
              </a:rPr>
              <a:t>33,492,406,400 is higher than the mean of Total revenue of all financials sector. </a:t>
            </a:r>
            <a:endParaRPr lang="en-US" sz="10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The mean of the second year is decreased to “</a:t>
            </a:r>
            <a:r>
              <a:rPr lang="en-US" sz="1000" dirty="0">
                <a:solidFill>
                  <a:schemeClr val="tx1"/>
                </a:solidFill>
              </a:rPr>
              <a:t> 20,570,560,097.56 </a:t>
            </a:r>
            <a:r>
              <a:rPr lang="en-US" sz="1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” but the median is slightly increased to “</a:t>
            </a:r>
            <a:r>
              <a:rPr lang="en-US" sz="1000" dirty="0">
                <a:solidFill>
                  <a:schemeClr val="tx1"/>
                </a:solidFill>
              </a:rPr>
              <a:t>10,381,653,000.00 </a:t>
            </a:r>
            <a:r>
              <a:rPr lang="en-US" sz="1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”.and the standard deviation decreased to “</a:t>
            </a:r>
            <a:r>
              <a:rPr lang="en-US" sz="1000" dirty="0">
                <a:solidFill>
                  <a:schemeClr val="tx1"/>
                </a:solidFill>
              </a:rPr>
              <a:t>26,616,859,732.49 </a:t>
            </a:r>
            <a:r>
              <a:rPr lang="en-US" sz="1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”.</a:t>
            </a:r>
          </a:p>
          <a:p>
            <a:pPr marL="0" lv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The maximum  for the first year for The revenue is </a:t>
            </a:r>
            <a:r>
              <a:rPr lang="en-GB" sz="100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100,078,000,000.00  and the minimum is </a:t>
            </a:r>
            <a:r>
              <a:rPr lang="en-GB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sz="105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1,287,577,000.00. then.</a:t>
            </a:r>
            <a:endParaRPr lang="en-US" sz="3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000" dirty="0">
                <a:solidFill>
                  <a:schemeClr val="tx1"/>
                </a:solidFill>
              </a:rPr>
              <a:t>The range will be in the first year 98,790,423,000.00 and the range increased to 100,350,900,000.00 for the second year.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How the Total revenue changed from first to second year in Financials GICS Sector ?</a:t>
            </a:r>
            <a:endParaRPr dirty="0">
              <a:solidFill>
                <a:schemeClr val="accent6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551AF-A48F-46FD-9F2D-312797BDF627}"/>
              </a:ext>
            </a:extLst>
          </p:cNvPr>
          <p:cNvSpPr txBox="1"/>
          <p:nvPr/>
        </p:nvSpPr>
        <p:spPr>
          <a:xfrm>
            <a:off x="4998963" y="832487"/>
            <a:ext cx="3591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analytics for the histogram.</a:t>
            </a:r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8A0DFB94-2523-46B7-BCD4-1EF3574C32F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720574"/>
                  </p:ext>
                </p:extLst>
              </p:nvPr>
            </p:nvGraphicFramePr>
            <p:xfrm>
              <a:off x="42421" y="857896"/>
              <a:ext cx="2286000" cy="417601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8A0DFB94-2523-46B7-BCD4-1EF3574C32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21" y="857896"/>
                <a:ext cx="2286000" cy="4176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B317A18B-5510-4955-BDE2-435E180C91A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77873249"/>
                  </p:ext>
                </p:extLst>
              </p:nvPr>
            </p:nvGraphicFramePr>
            <p:xfrm>
              <a:off x="2446256" y="857896"/>
              <a:ext cx="2384981" cy="417601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B317A18B-5510-4955-BDE2-435E180C91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46256" y="857896"/>
                <a:ext cx="2384981" cy="417601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659882" y="1045029"/>
            <a:ext cx="3089617" cy="357395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GB" sz="1100" dirty="0"/>
              <a:t>The gross profit is not constant for the first 4 years.  First year was 4,492,269,000 and increased to </a:t>
            </a:r>
            <a:r>
              <a:rPr lang="en-US" sz="1100" dirty="0"/>
              <a:t>4,738,847,000.00 then decreased to 4,673,067,000.00 for the third year.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1100" dirty="0"/>
              <a:t>The total operating expenses was A slight increase</a:t>
            </a:r>
            <a:r>
              <a:rPr lang="en-GB" sz="1100" dirty="0"/>
              <a:t> for each year. From </a:t>
            </a:r>
            <a:r>
              <a:rPr lang="en-US" sz="1100" dirty="0"/>
              <a:t>2,713,260,000 to 2,772,866,000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 for the second year and keep slightly increased for the third and fourth years. 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About the operating </a:t>
            </a: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</a:rPr>
              <a:t>income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 the second year was the highest operating profit with </a:t>
            </a:r>
            <a:r>
              <a:rPr lang="en-US" sz="1100" dirty="0"/>
              <a:t>1,965,981,000.00 and was not constant for the first 4 years and the worst operating profit was in the first year with 1,779,109,000.00.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The profit and losses statement for “MTB” Company</a:t>
            </a:r>
            <a:endParaRPr dirty="0">
              <a:solidFill>
                <a:schemeClr val="accent6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551AF-A48F-46FD-9F2D-312797BDF627}"/>
              </a:ext>
            </a:extLst>
          </p:cNvPr>
          <p:cNvSpPr txBox="1"/>
          <p:nvPr/>
        </p:nvSpPr>
        <p:spPr>
          <a:xfrm>
            <a:off x="5158200" y="1045029"/>
            <a:ext cx="3591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B4581B-530E-4F52-968B-D4D24BB48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624259"/>
              </p:ext>
            </p:extLst>
          </p:nvPr>
        </p:nvGraphicFramePr>
        <p:xfrm>
          <a:off x="132796" y="916385"/>
          <a:ext cx="5194576" cy="41456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9870">
                  <a:extLst>
                    <a:ext uri="{9D8B030D-6E8A-4147-A177-3AD203B41FA5}">
                      <a16:colId xmlns:a16="http://schemas.microsoft.com/office/drawing/2014/main" val="1521269719"/>
                    </a:ext>
                  </a:extLst>
                </a:gridCol>
                <a:gridCol w="895349">
                  <a:extLst>
                    <a:ext uri="{9D8B030D-6E8A-4147-A177-3AD203B41FA5}">
                      <a16:colId xmlns:a16="http://schemas.microsoft.com/office/drawing/2014/main" val="3391087023"/>
                    </a:ext>
                  </a:extLst>
                </a:gridCol>
                <a:gridCol w="933944">
                  <a:extLst>
                    <a:ext uri="{9D8B030D-6E8A-4147-A177-3AD203B41FA5}">
                      <a16:colId xmlns:a16="http://schemas.microsoft.com/office/drawing/2014/main" val="3982574339"/>
                    </a:ext>
                  </a:extLst>
                </a:gridCol>
                <a:gridCol w="964818">
                  <a:extLst>
                    <a:ext uri="{9D8B030D-6E8A-4147-A177-3AD203B41FA5}">
                      <a16:colId xmlns:a16="http://schemas.microsoft.com/office/drawing/2014/main" val="1810777720"/>
                    </a:ext>
                  </a:extLst>
                </a:gridCol>
                <a:gridCol w="1080595">
                  <a:extLst>
                    <a:ext uri="{9D8B030D-6E8A-4147-A177-3AD203B41FA5}">
                      <a16:colId xmlns:a16="http://schemas.microsoft.com/office/drawing/2014/main" val="3809447876"/>
                    </a:ext>
                  </a:extLst>
                </a:gridCol>
              </a:tblGrid>
              <a:tr h="18313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Profit &amp; Losses stastement </a:t>
                      </a:r>
                      <a:endParaRPr lang="en-US" sz="11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057836"/>
                  </a:ext>
                </a:extLst>
              </a:tr>
              <a:tr h="18313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Historical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587800"/>
                  </a:ext>
                </a:extLst>
              </a:tr>
              <a:tr h="1831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Year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Year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Year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Year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01348859"/>
                  </a:ext>
                </a:extLst>
              </a:tr>
              <a:tr h="482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4,608,955,000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 4,822,539,000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  4,736,150,000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       4,995,881,000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54608506"/>
                  </a:ext>
                </a:extLst>
              </a:tr>
              <a:tr h="4244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Cost of Goods Sold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   116,586,000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       83,692,000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        63,083,000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             73,814,000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35345628"/>
                  </a:ext>
                </a:extLst>
              </a:tr>
              <a:tr h="482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Sales, General and Admin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2,448,629,000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 2,540,954,000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  2,655,650,000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       2,796,508,000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61260531"/>
                  </a:ext>
                </a:extLst>
              </a:tr>
              <a:tr h="4244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 operating expenses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264,631,000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231,912,000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157,824,000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196,424,000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10642195"/>
                  </a:ext>
                </a:extLst>
              </a:tr>
              <a:tr h="322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R&amp;D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0143884"/>
                  </a:ext>
                </a:extLst>
              </a:tr>
              <a:tr h="482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Gross Profit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4,492,369,000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4,738,847,000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4,673,067,000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4,922,067,000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6388915"/>
                  </a:ext>
                </a:extLst>
              </a:tr>
              <a:tr h="482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operating expenses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2,713,260,000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2,772,866,000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2,813,474,000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2,992,932,000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81238731"/>
                  </a:ext>
                </a:extLst>
              </a:tr>
              <a:tr h="482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Operating income/ EBIT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1,779,109,000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1,965,981,000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1,859,593,000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1,929,135,000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56494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88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The profit and losses forecast for AYI Company for the year 5 and 6 </a:t>
            </a:r>
            <a:endParaRPr dirty="0">
              <a:solidFill>
                <a:schemeClr val="accent6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551AF-A48F-46FD-9F2D-312797BDF627}"/>
              </a:ext>
            </a:extLst>
          </p:cNvPr>
          <p:cNvSpPr txBox="1"/>
          <p:nvPr/>
        </p:nvSpPr>
        <p:spPr>
          <a:xfrm>
            <a:off x="5158200" y="1045029"/>
            <a:ext cx="3591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93FE3E-B6C7-4BEA-A23C-BA7B827BF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798285"/>
              </p:ext>
            </p:extLst>
          </p:nvPr>
        </p:nvGraphicFramePr>
        <p:xfrm>
          <a:off x="249382" y="886692"/>
          <a:ext cx="8583467" cy="4072446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464843">
                  <a:extLst>
                    <a:ext uri="{9D8B030D-6E8A-4147-A177-3AD203B41FA5}">
                      <a16:colId xmlns:a16="http://schemas.microsoft.com/office/drawing/2014/main" val="361885562"/>
                    </a:ext>
                  </a:extLst>
                </a:gridCol>
                <a:gridCol w="1002261">
                  <a:extLst>
                    <a:ext uri="{9D8B030D-6E8A-4147-A177-3AD203B41FA5}">
                      <a16:colId xmlns:a16="http://schemas.microsoft.com/office/drawing/2014/main" val="382747867"/>
                    </a:ext>
                  </a:extLst>
                </a:gridCol>
                <a:gridCol w="942296">
                  <a:extLst>
                    <a:ext uri="{9D8B030D-6E8A-4147-A177-3AD203B41FA5}">
                      <a16:colId xmlns:a16="http://schemas.microsoft.com/office/drawing/2014/main" val="878874660"/>
                    </a:ext>
                  </a:extLst>
                </a:gridCol>
                <a:gridCol w="1002261">
                  <a:extLst>
                    <a:ext uri="{9D8B030D-6E8A-4147-A177-3AD203B41FA5}">
                      <a16:colId xmlns:a16="http://schemas.microsoft.com/office/drawing/2014/main" val="972870294"/>
                    </a:ext>
                  </a:extLst>
                </a:gridCol>
                <a:gridCol w="1156456">
                  <a:extLst>
                    <a:ext uri="{9D8B030D-6E8A-4147-A177-3AD203B41FA5}">
                      <a16:colId xmlns:a16="http://schemas.microsoft.com/office/drawing/2014/main" val="2168635062"/>
                    </a:ext>
                  </a:extLst>
                </a:gridCol>
                <a:gridCol w="1473410">
                  <a:extLst>
                    <a:ext uri="{9D8B030D-6E8A-4147-A177-3AD203B41FA5}">
                      <a16:colId xmlns:a16="http://schemas.microsoft.com/office/drawing/2014/main" val="2478465041"/>
                    </a:ext>
                  </a:extLst>
                </a:gridCol>
                <a:gridCol w="1541940">
                  <a:extLst>
                    <a:ext uri="{9D8B030D-6E8A-4147-A177-3AD203B41FA5}">
                      <a16:colId xmlns:a16="http://schemas.microsoft.com/office/drawing/2014/main" val="395714530"/>
                    </a:ext>
                  </a:extLst>
                </a:gridCol>
              </a:tblGrid>
              <a:tr h="149619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Profit &amp; Loss Statement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240517"/>
                  </a:ext>
                </a:extLst>
              </a:tr>
              <a:tr h="14961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Historical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Forecast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929251"/>
                  </a:ext>
                </a:extLst>
              </a:tr>
              <a:tr h="14961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Year 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Year 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Year 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Year 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Year 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Year 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81838123"/>
                  </a:ext>
                </a:extLst>
              </a:tr>
              <a:tr h="41824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Revenue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         2,089,100,000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      2,393,500,000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         2,706,700,000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               3,291,300,000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                          3,831,671,819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                             4,499,079,617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26526021"/>
                  </a:ext>
                </a:extLst>
              </a:tr>
              <a:tr h="41824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Cost of Goods Sold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         1,251,500,000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      1,414,300,000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         1,561,100,000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               1,855,100,000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4798598"/>
                  </a:ext>
                </a:extLst>
              </a:tr>
              <a:tr h="29923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Sales, General and Admin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            607,600,000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          680,300,000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            756,900,000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                  946,000,000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08734273"/>
                  </a:ext>
                </a:extLst>
              </a:tr>
              <a:tr h="29923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Other operating expenses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                               -  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                             -  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                               -  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                                     -  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06358878"/>
                  </a:ext>
                </a:extLst>
              </a:tr>
              <a:tr h="29923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R&amp;D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                               -  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                             -  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                               -  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                                     -  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76751676"/>
                  </a:ext>
                </a:extLst>
              </a:tr>
              <a:tr h="41824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Gross Profit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           837,600,000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         979,200,000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        1,145,600,000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              1,436,200,000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                    1,599,392,267.57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                       1,922,968,214.43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73312661"/>
                  </a:ext>
                </a:extLst>
              </a:tr>
              <a:tr h="29923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Total operating expenses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           607,600,000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         680,300,000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           756,900,000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                 946,000,000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73953565"/>
                  </a:ext>
                </a:extLst>
              </a:tr>
              <a:tr h="29923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Operating income/ EBIT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           230,000,000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         298,900,000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           388,700,000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                 490,200,000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                        505,320,740.33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                          638,329,252.63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95078138"/>
                  </a:ext>
                </a:extLst>
              </a:tr>
              <a:tr h="27883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Revenue Growth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0.145708678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0.130854397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0.215982562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0.164181879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0.174181879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5175239"/>
                  </a:ext>
                </a:extLst>
              </a:tr>
              <a:tr h="27883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Gross Margin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0.400938203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0.409108001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0.423246019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0.436362532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0.417413689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0.427413689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48378723"/>
                  </a:ext>
                </a:extLst>
              </a:tr>
              <a:tr h="27883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Operating Margin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0.110095256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0.124879883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0.143606606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0.14893811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0.131879964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0.141879964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53363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0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91127" y="1352806"/>
            <a:ext cx="8158373" cy="321095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This is the forecast for AYI company for their 5</a:t>
            </a:r>
            <a:r>
              <a:rPr lang="en-US" sz="1600" baseline="30000" dirty="0">
                <a:solidFill>
                  <a:srgbClr val="000000"/>
                </a:solidFill>
                <a:latin typeface="+mj-lt"/>
              </a:rPr>
              <a:t>th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and 6</a:t>
            </a:r>
            <a:r>
              <a:rPr lang="en-US" sz="1600" baseline="30000" dirty="0">
                <a:solidFill>
                  <a:srgbClr val="000000"/>
                </a:solidFill>
                <a:latin typeface="+mj-lt"/>
              </a:rPr>
              <a:t>th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years . From the table previous slide in the Base case scenarios we are expecting an increased with the revenue to 3,831,671,819 for the 5</a:t>
            </a:r>
            <a:r>
              <a:rPr lang="en-US" sz="1600" baseline="30000" dirty="0">
                <a:solidFill>
                  <a:srgbClr val="000000"/>
                </a:solidFill>
                <a:latin typeface="+mj-lt"/>
              </a:rPr>
              <a:t>th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year and 4,499,079,617 for the 6</a:t>
            </a:r>
            <a:r>
              <a:rPr lang="en-US" sz="1600" baseline="30000" dirty="0">
                <a:solidFill>
                  <a:srgbClr val="000000"/>
                </a:solidFill>
                <a:latin typeface="+mj-lt"/>
              </a:rPr>
              <a:t>th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year.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Also we are expecting increase for the gross profit from 1,599,392,267  for the 5</a:t>
            </a:r>
            <a:r>
              <a:rPr lang="en-US" sz="1600" baseline="30000" dirty="0">
                <a:solidFill>
                  <a:srgbClr val="000000"/>
                </a:solidFill>
                <a:latin typeface="+mj-lt"/>
              </a:rPr>
              <a:t>th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year to 1,922,968,214 for the 6</a:t>
            </a:r>
            <a:r>
              <a:rPr lang="en-US" sz="1600" baseline="30000" dirty="0">
                <a:solidFill>
                  <a:srgbClr val="000000"/>
                </a:solidFill>
                <a:latin typeface="+mj-lt"/>
              </a:rPr>
              <a:t>th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year.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For the operating income / EBIT also we expecting an increase for the base case for the 5</a:t>
            </a:r>
            <a:r>
              <a:rPr lang="en-US" sz="1600" baseline="30000" dirty="0">
                <a:solidFill>
                  <a:srgbClr val="000000"/>
                </a:solidFill>
                <a:latin typeface="+mj-lt"/>
              </a:rPr>
              <a:t>th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year 505,320,740 to 638,329,252 for the 6</a:t>
            </a:r>
            <a:r>
              <a:rPr lang="en-US" sz="1600" baseline="30000" dirty="0">
                <a:solidFill>
                  <a:srgbClr val="000000"/>
                </a:solidFill>
                <a:latin typeface="+mj-lt"/>
              </a:rPr>
              <a:t>th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year.</a:t>
            </a:r>
          </a:p>
          <a:p>
            <a:pPr marL="0" lvl="0" indent="0">
              <a:spcAft>
                <a:spcPts val="1600"/>
              </a:spcAft>
              <a:buNone/>
            </a:pP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0" indent="0">
              <a:spcAft>
                <a:spcPts val="1600"/>
              </a:spcAft>
              <a:buNone/>
            </a:pP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The profit and losses forecast for AYI Company for the year 5 and 6 </a:t>
            </a:r>
            <a:endParaRPr dirty="0">
              <a:solidFill>
                <a:schemeClr val="accent6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551AF-A48F-46FD-9F2D-312797BDF627}"/>
              </a:ext>
            </a:extLst>
          </p:cNvPr>
          <p:cNvSpPr txBox="1"/>
          <p:nvPr/>
        </p:nvSpPr>
        <p:spPr>
          <a:xfrm>
            <a:off x="5158200" y="1045029"/>
            <a:ext cx="3591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322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4426</TotalTime>
  <Words>703</Words>
  <Application>Microsoft Office PowerPoint</Application>
  <PresentationFormat>On-screen Show (16:9)</PresentationFormat>
  <Paragraphs>157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Open Sans</vt:lpstr>
      <vt:lpstr>Arial</vt:lpstr>
      <vt:lpstr>Calibri</vt:lpstr>
      <vt:lpstr>Simple Light</vt:lpstr>
      <vt:lpstr>PowerPoint Presentation</vt:lpstr>
      <vt:lpstr>How the Total revenue changed from first to second year in Financials GICS Sector ?</vt:lpstr>
      <vt:lpstr>The profit and losses statement for “MTB” Company</vt:lpstr>
      <vt:lpstr>The profit and losses forecast for AYI Company for the year 5 and 6 </vt:lpstr>
      <vt:lpstr>The profit and losses forecast for AYI Company for the year 5 and 6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albassam</dc:creator>
  <cp:lastModifiedBy>Ahmed</cp:lastModifiedBy>
  <cp:revision>33</cp:revision>
  <dcterms:modified xsi:type="dcterms:W3CDTF">2021-02-21T09:54:05Z</dcterms:modified>
</cp:coreProperties>
</file>