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65" r:id="rId9"/>
    <p:sldId id="267" r:id="rId10"/>
    <p:sldId id="270" r:id="rId11"/>
    <p:sldId id="271" r:id="rId12"/>
    <p:sldId id="266" r:id="rId13"/>
    <p:sldId id="269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85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59" autoAdjust="0"/>
    <p:restoredTop sz="94660"/>
  </p:normalViewPr>
  <p:slideViewPr>
    <p:cSldViewPr>
      <p:cViewPr varScale="1">
        <p:scale>
          <a:sx n="69" d="100"/>
          <a:sy n="69" d="100"/>
        </p:scale>
        <p:origin x="-18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6667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  <c:pt idx="3">
                  <c:v>1.5</c:v>
                </c:pt>
                <c:pt idx="4">
                  <c:v>1</c:v>
                </c:pt>
                <c:pt idx="5">
                  <c:v>3</c:v>
                </c:pt>
                <c:pt idx="6">
                  <c:v>1.3</c:v>
                </c:pt>
                <c:pt idx="7">
                  <c:v>2</c:v>
                </c:pt>
                <c:pt idx="8">
                  <c:v>2.2000000000000002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2.7</c:v>
                </c:pt>
                <c:pt idx="1">
                  <c:v>3</c:v>
                </c:pt>
                <c:pt idx="2">
                  <c:v>0.8</c:v>
                </c:pt>
                <c:pt idx="3">
                  <c:v>1</c:v>
                </c:pt>
                <c:pt idx="4">
                  <c:v>3</c:v>
                </c:pt>
                <c:pt idx="5">
                  <c:v>1.3</c:v>
                </c:pt>
                <c:pt idx="6">
                  <c:v>3.3</c:v>
                </c:pt>
                <c:pt idx="7">
                  <c:v>0.6</c:v>
                </c:pt>
                <c:pt idx="8">
                  <c:v>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5152"/>
        <c:axId val="170701184"/>
      </c:scatterChart>
      <c:valAx>
        <c:axId val="16838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701184"/>
        <c:crosses val="autoZero"/>
        <c:crossBetween val="midCat"/>
      </c:valAx>
      <c:valAx>
        <c:axId val="170701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83851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555648"/>
        <c:axId val="170577920"/>
      </c:scatterChart>
      <c:valAx>
        <c:axId val="170555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577920"/>
        <c:crosses val="autoZero"/>
        <c:crossBetween val="midCat"/>
      </c:valAx>
      <c:valAx>
        <c:axId val="17057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555648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96448"/>
        <c:axId val="135497984"/>
      </c:scatterChart>
      <c:valAx>
        <c:axId val="135496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5497984"/>
        <c:crosses val="autoZero"/>
        <c:crossBetween val="midCat"/>
      </c:valAx>
      <c:valAx>
        <c:axId val="13549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496448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22720"/>
        <c:axId val="135824512"/>
      </c:scatterChart>
      <c:valAx>
        <c:axId val="13582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5824512"/>
        <c:crosses val="autoZero"/>
        <c:crossBetween val="midCat"/>
      </c:valAx>
      <c:valAx>
        <c:axId val="13582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822720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842048"/>
        <c:axId val="135876608"/>
      </c:scatterChart>
      <c:valAx>
        <c:axId val="13584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5876608"/>
        <c:crosses val="autoZero"/>
        <c:crossBetween val="midCat"/>
      </c:valAx>
      <c:valAx>
        <c:axId val="13587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842048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05440"/>
        <c:axId val="136206976"/>
      </c:scatterChart>
      <c:valAx>
        <c:axId val="136205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6206976"/>
        <c:crosses val="autoZero"/>
        <c:crossBetween val="midCat"/>
      </c:valAx>
      <c:valAx>
        <c:axId val="13620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205440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E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Price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3.6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0.3</c:v>
                </c:pt>
                <c:pt idx="1">
                  <c:v>0.7</c:v>
                </c:pt>
                <c:pt idx="2">
                  <c:v>1</c:v>
                </c:pt>
                <c:pt idx="3">
                  <c:v>1.2</c:v>
                </c:pt>
                <c:pt idx="4">
                  <c:v>1.7</c:v>
                </c:pt>
                <c:pt idx="5">
                  <c:v>1.6</c:v>
                </c:pt>
                <c:pt idx="6">
                  <c:v>2</c:v>
                </c:pt>
                <c:pt idx="7">
                  <c:v>1</c:v>
                </c:pt>
                <c:pt idx="8">
                  <c:v>1.5</c:v>
                </c:pt>
                <c:pt idx="9">
                  <c:v>2.6</c:v>
                </c:pt>
                <c:pt idx="10">
                  <c:v>2</c:v>
                </c:pt>
                <c:pt idx="11">
                  <c:v>1.8</c:v>
                </c:pt>
                <c:pt idx="12">
                  <c:v>2.1</c:v>
                </c:pt>
                <c:pt idx="13">
                  <c:v>2.1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37056"/>
        <c:axId val="136238592"/>
      </c:scatterChart>
      <c:valAx>
        <c:axId val="13623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6238592"/>
        <c:crosses val="autoZero"/>
        <c:crossBetween val="midCat"/>
      </c:valAx>
      <c:valAx>
        <c:axId val="136238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237056"/>
        <c:crosses val="autoZero"/>
        <c:crossBetween val="midCat"/>
      </c:valAx>
    </c:plotArea>
    <c:plotVisOnly val="1"/>
    <c:dispBlanksAs val="gap"/>
    <c:showDLblsOverMax val="0"/>
  </c:chart>
  <c:spPr>
    <a:effectLst>
      <a:glow rad="63500">
        <a:schemeClr val="accent1">
          <a:satMod val="175000"/>
          <a:alpha val="40000"/>
        </a:schemeClr>
      </a:glo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0.08333</cdr:x>
      <cdr:y>0.33672</cdr:y>
    </cdr:from>
    <cdr:to>
      <cdr:x>0.91667</cdr:x>
      <cdr:y>0.58927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685800" y="1524000"/>
          <a:ext cx="6858000" cy="114300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0.19444</cdr:x>
      <cdr:y>0.16836</cdr:y>
    </cdr:from>
    <cdr:to>
      <cdr:x>0.92593</cdr:x>
      <cdr:y>0.84181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1600200" y="762000"/>
          <a:ext cx="6019800" cy="304800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0.06481</cdr:x>
      <cdr:y>0.06734</cdr:y>
    </cdr:from>
    <cdr:to>
      <cdr:x>0.98148</cdr:x>
      <cdr:y>0.85865</cdr:y>
    </cdr:to>
    <cdr:cxnSp macro="">
      <cdr:nvCxnSpPr>
        <cdr:cNvPr id="4" name="Straight Connector 3"/>
        <cdr:cNvCxnSpPr/>
      </cdr:nvCxnSpPr>
      <cdr:spPr>
        <a:xfrm xmlns:a="http://schemas.openxmlformats.org/drawingml/2006/main" flipV="1">
          <a:off x="533400" y="304778"/>
          <a:ext cx="7543788" cy="3581422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0.06481</cdr:x>
      <cdr:y>0.11785</cdr:y>
    </cdr:from>
    <cdr:to>
      <cdr:x>0.96296</cdr:x>
      <cdr:y>0.82497</cdr:y>
    </cdr:to>
    <cdr:cxnSp macro="">
      <cdr:nvCxnSpPr>
        <cdr:cNvPr id="4" name="Straight Connector 3"/>
        <cdr:cNvCxnSpPr/>
      </cdr:nvCxnSpPr>
      <cdr:spPr>
        <a:xfrm xmlns:a="http://schemas.openxmlformats.org/drawingml/2006/main" flipV="1">
          <a:off x="533400" y="533400"/>
          <a:ext cx="7391400" cy="320040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62EA9-0512-4648-8999-A7B639F7C319}" type="datetimeFigureOut">
              <a:rPr lang="en-IE" smtClean="0"/>
              <a:t>23/07/2020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F8A4-7E94-4240-912E-FA6098ABE1B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314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upervised</a:t>
            </a:r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refers to a set of samples where the desired output signals (labels) are already known.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CCB1-DD3D-49B7-BA72-5FEC33A0BD9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12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rtl="0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a teacher supervising a class. </a:t>
            </a:r>
          </a:p>
          <a:p>
            <a:pPr lvl="2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teacher already knows the correct answers </a:t>
            </a:r>
          </a:p>
          <a:p>
            <a:pPr lvl="2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learning process doesn’t stop until the students learn the answers as well. </a:t>
            </a:r>
          </a:p>
          <a:p>
            <a:pPr lvl="2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essence of Supervised Machine Learning Algorithms. </a:t>
            </a:r>
          </a:p>
          <a:p>
            <a:pPr lvl="2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the algorithm is the student that learns from a training dataset and makes predictions that are corrected by the teacher. </a:t>
            </a:r>
          </a:p>
          <a:p>
            <a:pPr lvl="2"/>
            <a:r>
              <a:rPr lang="en-I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learning process continues until the algorithm achieves the required level of performance.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7CCB1-DD3D-49B7-BA72-5FEC33A0BD9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19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onitf/heart-disease-u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89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3415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42625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613993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err="1"/>
              <a:t>Color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43567" y="3520167"/>
            <a:ext cx="100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Caffeine </a:t>
            </a:r>
          </a:p>
        </p:txBody>
      </p:sp>
    </p:spTree>
    <p:extLst>
      <p:ext uri="{BB962C8B-B14F-4D97-AF65-F5344CB8AC3E}">
        <p14:creationId xmlns:p14="http://schemas.microsoft.com/office/powerpoint/2010/main" val="39561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7542625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  <p:pic>
        <p:nvPicPr>
          <p:cNvPr id="10" name="Picture 2" descr="Introductory Terms in Machine Lear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068"/>
            <a:ext cx="4038600" cy="43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chine Learni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5"/>
          <a:stretch/>
        </p:blipFill>
        <p:spPr bwMode="auto">
          <a:xfrm>
            <a:off x="4648200" y="2521526"/>
            <a:ext cx="4038600" cy="28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r>
              <a:rPr lang="en-IE" dirty="0" smtClean="0"/>
              <a:t>Supervised ML- Regression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Prediction of Continues numerical values</a:t>
            </a:r>
          </a:p>
          <a:p>
            <a:endParaRPr lang="en-IE" dirty="0"/>
          </a:p>
          <a:p>
            <a:r>
              <a:rPr lang="en-IE" dirty="0" smtClean="0"/>
              <a:t>Stock Market</a:t>
            </a:r>
          </a:p>
          <a:p>
            <a:r>
              <a:rPr lang="en-IE" dirty="0"/>
              <a:t>Real </a:t>
            </a:r>
            <a:r>
              <a:rPr lang="en-IE" dirty="0" smtClean="0"/>
              <a:t>Estates</a:t>
            </a:r>
          </a:p>
          <a:p>
            <a:r>
              <a:rPr lang="en-IE" dirty="0" smtClean="0"/>
              <a:t>Sales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7542625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390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IE" dirty="0" smtClean="0"/>
              <a:t>R-ML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model that predicts properties’ prices</a:t>
            </a:r>
          </a:p>
          <a:p>
            <a:r>
              <a:rPr lang="en-IE" dirty="0" smtClean="0"/>
              <a:t>It uses historical data: </a:t>
            </a:r>
          </a:p>
          <a:p>
            <a:pPr lvl="1"/>
            <a:r>
              <a:rPr lang="en-IE" dirty="0" smtClean="0"/>
              <a:t>Sale price </a:t>
            </a:r>
          </a:p>
          <a:p>
            <a:pPr lvl="1"/>
            <a:r>
              <a:rPr lang="en-IE" dirty="0" smtClean="0"/>
              <a:t>Area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7542625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73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36893"/>
              </p:ext>
            </p:extLst>
          </p:nvPr>
        </p:nvGraphicFramePr>
        <p:xfrm>
          <a:off x="2286000" y="533400"/>
          <a:ext cx="4648200" cy="598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/>
                <a:gridCol w="23241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E" sz="1200" dirty="0" smtClean="0"/>
                        <a:t>Rooms Area </a:t>
                      </a:r>
                    </a:p>
                    <a:p>
                      <a:pPr algn="ctr"/>
                      <a:r>
                        <a:rPr lang="en-IE" sz="1200" dirty="0" smtClean="0"/>
                        <a:t>(</a:t>
                      </a:r>
                      <a:r>
                        <a:rPr lang="en-IE" sz="1200" baseline="0" dirty="0" smtClean="0"/>
                        <a:t>thousands of square meters) </a:t>
                      </a:r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Sale Price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 smtClean="0"/>
                        <a:t>(</a:t>
                      </a:r>
                      <a:r>
                        <a:rPr lang="en-IE" sz="1200" baseline="0" dirty="0" smtClean="0"/>
                        <a:t>hundreds of thousands SAR)</a:t>
                      </a:r>
                      <a:endParaRPr lang="en-IE" sz="1200" dirty="0" smtClean="0"/>
                    </a:p>
                    <a:p>
                      <a:pPr algn="ctr"/>
                      <a:endParaRPr lang="en-IE" sz="120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</a:tr>
              <a:tr h="2946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2466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06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393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90600" y="2133600"/>
            <a:ext cx="4548613" cy="1981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6608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375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8071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85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2305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088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GB" b="1" dirty="0"/>
              <a:t>Data Collection</a:t>
            </a:r>
            <a:r>
              <a:rPr lang="en-GB" dirty="0"/>
              <a:t> </a:t>
            </a:r>
            <a:endParaRPr lang="en-IE" dirty="0"/>
          </a:p>
          <a:p>
            <a:pPr lvl="0" fontAlgn="base"/>
            <a:r>
              <a:rPr lang="en-GB" b="1" dirty="0"/>
              <a:t>Data Pre-Processing</a:t>
            </a:r>
            <a:r>
              <a:rPr lang="en-GB" dirty="0"/>
              <a:t> </a:t>
            </a:r>
            <a:endParaRPr lang="en-IE" dirty="0"/>
          </a:p>
          <a:p>
            <a:pPr lvl="0" fontAlgn="base"/>
            <a:r>
              <a:rPr lang="en-GB" b="1" dirty="0"/>
              <a:t>Model Training</a:t>
            </a:r>
            <a:r>
              <a:rPr lang="en-GB" dirty="0"/>
              <a:t> </a:t>
            </a:r>
            <a:endParaRPr lang="en-IE" dirty="0"/>
          </a:p>
          <a:p>
            <a:pPr lvl="0" fontAlgn="base"/>
            <a:r>
              <a:rPr lang="en-GB" b="1" dirty="0"/>
              <a:t>Model Evaluation</a:t>
            </a:r>
            <a:r>
              <a:rPr lang="en-GB" dirty="0"/>
              <a:t> </a:t>
            </a:r>
            <a:endParaRPr lang="en-IE" dirty="0"/>
          </a:p>
          <a:p>
            <a:pPr lvl="0" fontAlgn="base"/>
            <a:r>
              <a:rPr lang="en-GB" b="1" dirty="0"/>
              <a:t>Parameter Tuning/ optimization</a:t>
            </a:r>
            <a:r>
              <a:rPr lang="en-GB" dirty="0"/>
              <a:t> </a:t>
            </a:r>
            <a:endParaRPr lang="en-IE" dirty="0"/>
          </a:p>
          <a:p>
            <a:pPr lvl="0" fontAlgn="base"/>
            <a:r>
              <a:rPr lang="en-GB" b="1" dirty="0" smtClean="0"/>
              <a:t>Prediction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72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9937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80117" y="6128450"/>
            <a:ext cx="131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Rooms Area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10836" y="3416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Price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65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C:\Users\ASUS\Desktop\UPM\AI_Course\2\Assets\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094" y="152400"/>
            <a:ext cx="5117277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381000"/>
            <a:ext cx="5094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y = w0 + w1 x </a:t>
            </a:r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y is a dependent variable </a:t>
            </a:r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x is an independent variable 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w0 and w1 are weights (parameters) of the model </a:t>
            </a:r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In this case, </a:t>
            </a:r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w0 is the intercept of the line </a:t>
            </a:r>
            <a:endParaRPr lang="en-IE" dirty="0" smtClean="0"/>
          </a:p>
          <a:p>
            <a:r>
              <a:rPr lang="en-IE" dirty="0" smtClean="0"/>
              <a:t>• </a:t>
            </a:r>
            <a:r>
              <a:rPr lang="en-IE" dirty="0"/>
              <a:t>w1 is the slope of the line</a:t>
            </a:r>
          </a:p>
        </p:txBody>
      </p:sp>
    </p:spTree>
    <p:extLst>
      <p:ext uri="{BB962C8B-B14F-4D97-AF65-F5344CB8AC3E}">
        <p14:creationId xmlns:p14="http://schemas.microsoft.com/office/powerpoint/2010/main" val="14796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IE" b="1" dirty="0" smtClean="0"/>
          </a:p>
          <a:p>
            <a:pPr fontAlgn="base"/>
            <a:r>
              <a:rPr lang="en-IE" dirty="0" smtClean="0"/>
              <a:t>Heart.csv</a:t>
            </a:r>
          </a:p>
          <a:p>
            <a:pPr fontAlgn="base"/>
            <a:r>
              <a:rPr lang="en-IE" dirty="0" smtClean="0"/>
              <a:t>Heart </a:t>
            </a:r>
            <a:r>
              <a:rPr lang="en-IE" dirty="0"/>
              <a:t>Disease UCI</a:t>
            </a:r>
          </a:p>
          <a:p>
            <a:pPr fontAlgn="base"/>
            <a:r>
              <a:rPr lang="en-IE" dirty="0"/>
              <a:t>https://archive.ics.uci.edu/ml/datasets/Heart+Disease</a:t>
            </a:r>
          </a:p>
          <a:p>
            <a:r>
              <a:rPr lang="en-IE" dirty="0">
                <a:hlinkClick r:id="rId2"/>
              </a:rPr>
              <a:t>https://www.kaggle.com/ronitf/heart-disease-uci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35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Machine Learning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E" b="1" dirty="0" smtClean="0"/>
              <a:t>Supervised</a:t>
            </a:r>
          </a:p>
          <a:p>
            <a:r>
              <a:rPr lang="en-IE" dirty="0" smtClean="0"/>
              <a:t>Labelled data </a:t>
            </a:r>
          </a:p>
          <a:p>
            <a:r>
              <a:rPr lang="en-IE" dirty="0" smtClean="0"/>
              <a:t>Direct feedback </a:t>
            </a:r>
          </a:p>
          <a:p>
            <a:r>
              <a:rPr lang="en-IE" dirty="0" smtClean="0"/>
              <a:t>Known outcomes</a:t>
            </a:r>
          </a:p>
          <a:p>
            <a:r>
              <a:rPr lang="en-IE" dirty="0" smtClean="0"/>
              <a:t>Types:</a:t>
            </a:r>
          </a:p>
          <a:p>
            <a:pPr lvl="1"/>
            <a:r>
              <a:rPr lang="en-IE" sz="2000" dirty="0"/>
              <a:t>Classification   </a:t>
            </a:r>
            <a:endParaRPr lang="en-IE" sz="2000" dirty="0" smtClean="0"/>
          </a:p>
          <a:p>
            <a:pPr marL="457200" lvl="1" indent="0">
              <a:buNone/>
            </a:pPr>
            <a:r>
              <a:rPr lang="en-IE" sz="2000" dirty="0" smtClean="0"/>
              <a:t>(</a:t>
            </a:r>
            <a:r>
              <a:rPr lang="en-IE" sz="2000" dirty="0"/>
              <a:t>Predict Categories)</a:t>
            </a:r>
          </a:p>
          <a:p>
            <a:pPr lvl="1"/>
            <a:r>
              <a:rPr lang="en-IE" sz="2000" dirty="0"/>
              <a:t>Regression   </a:t>
            </a:r>
            <a:endParaRPr lang="en-IE" sz="2000" dirty="0" smtClean="0"/>
          </a:p>
          <a:p>
            <a:pPr marL="457200" lvl="1" indent="0">
              <a:buNone/>
            </a:pPr>
            <a:r>
              <a:rPr lang="en-IE" sz="2000" dirty="0" smtClean="0"/>
              <a:t>(</a:t>
            </a:r>
            <a:r>
              <a:rPr lang="en-IE" sz="2000" dirty="0"/>
              <a:t>Predict Continuous values)</a:t>
            </a:r>
          </a:p>
          <a:p>
            <a:endParaRPr lang="en-IE" dirty="0" smtClean="0"/>
          </a:p>
          <a:p>
            <a:endParaRPr lang="en-IE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E" b="1" dirty="0" smtClean="0"/>
              <a:t>Unsupervised</a:t>
            </a:r>
          </a:p>
          <a:p>
            <a:r>
              <a:rPr lang="en-IE" dirty="0" smtClean="0"/>
              <a:t>No Labels/targets</a:t>
            </a:r>
          </a:p>
          <a:p>
            <a:r>
              <a:rPr lang="en-IE" dirty="0" smtClean="0"/>
              <a:t>No feedback</a:t>
            </a:r>
          </a:p>
          <a:p>
            <a:r>
              <a:rPr lang="en-IE" dirty="0" smtClean="0"/>
              <a:t>Find hidden structure in the data</a:t>
            </a:r>
          </a:p>
        </p:txBody>
      </p:sp>
    </p:spTree>
    <p:extLst>
      <p:ext uri="{BB962C8B-B14F-4D97-AF65-F5344CB8AC3E}">
        <p14:creationId xmlns:p14="http://schemas.microsoft.com/office/powerpoint/2010/main" val="34114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Supervised Learning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main goal in supervised learning is </a:t>
            </a:r>
            <a:r>
              <a:rPr lang="en-IE" dirty="0" smtClean="0"/>
              <a:t>to make the model </a:t>
            </a:r>
            <a:r>
              <a:rPr lang="en-IE" dirty="0"/>
              <a:t>learn </a:t>
            </a:r>
            <a:r>
              <a:rPr lang="en-IE" dirty="0" smtClean="0"/>
              <a:t>from labelled </a:t>
            </a:r>
            <a:r>
              <a:rPr lang="en-IE" dirty="0"/>
              <a:t>training data that allows us to make predictions about unseen or future data</a:t>
            </a:r>
            <a:r>
              <a:rPr lang="en-IE" dirty="0" smtClean="0"/>
              <a:t>.</a:t>
            </a:r>
          </a:p>
          <a:p>
            <a:r>
              <a:rPr lang="en-IE" dirty="0" smtClean="0"/>
              <a:t>Two Types: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157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174336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8" y="3102793"/>
            <a:ext cx="1347792" cy="1242963"/>
          </a:xfrm>
          <a:prstGeom prst="rect">
            <a:avLst/>
          </a:prstGeom>
        </p:spPr>
      </p:pic>
      <p:pic>
        <p:nvPicPr>
          <p:cNvPr id="2054" name="Picture 6" descr="C:\Users\ASUS\Desktop\UPM\Mockup-Lecture\Supervised Learning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45861"/>
            <a:ext cx="1600200" cy="13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62275"/>
            <a:ext cx="13144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2526761"/>
            <a:ext cx="1162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81200"/>
            <a:ext cx="1619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4572000"/>
            <a:ext cx="11811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9" y="2526761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63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E" dirty="0"/>
              <a:t>Unsupervised - </a:t>
            </a:r>
            <a:r>
              <a:rPr lang="en-IE" dirty="0" smtClean="0"/>
              <a:t>Clustering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Organize </a:t>
            </a:r>
            <a:r>
              <a:rPr lang="en-IE" dirty="0"/>
              <a:t>a pile of information into meaningful subgroups (clusters) </a:t>
            </a:r>
            <a:endParaRPr lang="en-IE" dirty="0" smtClean="0"/>
          </a:p>
          <a:p>
            <a:r>
              <a:rPr lang="en-IE" dirty="0" smtClean="0"/>
              <a:t>We don’t any prior knowledge of their group memberships. </a:t>
            </a:r>
          </a:p>
          <a:p>
            <a:r>
              <a:rPr lang="en-IE" dirty="0"/>
              <a:t>Find hidden structure in the data</a:t>
            </a:r>
          </a:p>
          <a:p>
            <a:pPr lvl="1"/>
            <a:r>
              <a:rPr lang="en-IE" sz="2000" dirty="0" smtClean="0"/>
              <a:t>Clustering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1816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174336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8" y="3102793"/>
            <a:ext cx="1347792" cy="1242963"/>
          </a:xfrm>
          <a:prstGeom prst="rect">
            <a:avLst/>
          </a:prstGeom>
        </p:spPr>
      </p:pic>
      <p:pic>
        <p:nvPicPr>
          <p:cNvPr id="2054" name="Picture 6" descr="C:\Users\ASUS\Desktop\UPM\Mockup-Lecture\Supervised Learning 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45861"/>
            <a:ext cx="1600200" cy="139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962275"/>
            <a:ext cx="13144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3505200"/>
            <a:ext cx="695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2526761"/>
            <a:ext cx="1162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981200"/>
            <a:ext cx="16192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4572000"/>
            <a:ext cx="11811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49" y="2526761"/>
            <a:ext cx="157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0" y="228600"/>
            <a:ext cx="8229600" cy="1143000"/>
          </a:xfrm>
        </p:spPr>
        <p:txBody>
          <a:bodyPr/>
          <a:lstStyle/>
          <a:p>
            <a:r>
              <a:rPr lang="en-IE" dirty="0" smtClean="0"/>
              <a:t>Supervised ML-Classification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Prediction of Discrete Labels</a:t>
            </a:r>
          </a:p>
          <a:p>
            <a:endParaRPr lang="en-IE" dirty="0"/>
          </a:p>
        </p:txBody>
      </p:sp>
      <p:pic>
        <p:nvPicPr>
          <p:cNvPr id="1026" name="Picture 2" descr="7 Steps for Text Classification in Machine Learning with Pyth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18547"/>
            <a:ext cx="60864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66425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05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3400" y="274638"/>
            <a:ext cx="8229600" cy="1143000"/>
          </a:xfrm>
        </p:spPr>
        <p:txBody>
          <a:bodyPr/>
          <a:lstStyle/>
          <a:p>
            <a:r>
              <a:rPr lang="en-IE" dirty="0" smtClean="0"/>
              <a:t>ML-Classification </a:t>
            </a:r>
            <a:r>
              <a:rPr lang="en-IE" dirty="0"/>
              <a:t>E</a:t>
            </a:r>
            <a:r>
              <a:rPr lang="en-IE" dirty="0" smtClean="0"/>
              <a:t>xample 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8768"/>
              </p:ext>
            </p:extLst>
          </p:nvPr>
        </p:nvGraphicFramePr>
        <p:xfrm>
          <a:off x="533400" y="30480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err="1" smtClean="0"/>
                        <a:t>Color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Caffeine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Coffee</a:t>
                      </a:r>
                      <a:r>
                        <a:rPr lang="en-IE" baseline="0" dirty="0" smtClean="0"/>
                        <a:t> Type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American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3.1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2.9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Arabic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2.3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American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2.7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1.7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Arabic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1.9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Arabic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092569"/>
            <a:ext cx="32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Arabic Coffee vs American Coffee</a:t>
            </a: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7543800" y="-27709"/>
            <a:ext cx="167757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GB" sz="1400" dirty="0"/>
              <a:t>Data Collection </a:t>
            </a:r>
            <a:endParaRPr lang="en-IE" sz="1400" dirty="0"/>
          </a:p>
          <a:p>
            <a:pPr lvl="0" fontAlgn="base"/>
            <a:r>
              <a:rPr lang="en-GB" sz="1400" dirty="0"/>
              <a:t>Data Pre-Processing </a:t>
            </a:r>
            <a:endParaRPr lang="en-IE" sz="1400" dirty="0"/>
          </a:p>
          <a:p>
            <a:pPr lvl="0" fontAlgn="base"/>
            <a:r>
              <a:rPr lang="en-GB" sz="1400" b="1" dirty="0"/>
              <a:t>Model Training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Model Evaluation </a:t>
            </a:r>
            <a:endParaRPr lang="en-IE" sz="1400" dirty="0"/>
          </a:p>
          <a:p>
            <a:pPr lvl="0" fontAlgn="base"/>
            <a:r>
              <a:rPr lang="en-GB" sz="1400" dirty="0" smtClean="0"/>
              <a:t>optimization</a:t>
            </a:r>
            <a:r>
              <a:rPr lang="en-GB" sz="1400" dirty="0"/>
              <a:t> </a:t>
            </a:r>
            <a:endParaRPr lang="en-IE" sz="1400" dirty="0"/>
          </a:p>
          <a:p>
            <a:pPr lvl="0" fontAlgn="base"/>
            <a:r>
              <a:rPr lang="en-GB" sz="1400" dirty="0"/>
              <a:t>Prediction</a:t>
            </a:r>
            <a:endParaRPr lang="en-IE" sz="1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86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000"/>
    </mc:Choice>
    <mc:Fallback xmlns="">
      <p:transition spd="slow" advTm="60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403</Words>
  <Application>Microsoft Office PowerPoint</Application>
  <PresentationFormat>On-screen Show (4:3)</PresentationFormat>
  <Paragraphs>171</Paragraphs>
  <Slides>22</Slides>
  <Notes>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Types of Machine Learning</vt:lpstr>
      <vt:lpstr>Supervised Learning</vt:lpstr>
      <vt:lpstr>PowerPoint Presentation</vt:lpstr>
      <vt:lpstr>Unsupervised - Clustering</vt:lpstr>
      <vt:lpstr>PowerPoint Presentation</vt:lpstr>
      <vt:lpstr>Supervised ML-Classification</vt:lpstr>
      <vt:lpstr>ML-Classification Example </vt:lpstr>
      <vt:lpstr>PowerPoint Presentation</vt:lpstr>
      <vt:lpstr>PowerPoint Presentation</vt:lpstr>
      <vt:lpstr>Supervised ML- Regression</vt:lpstr>
      <vt:lpstr>R-ML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</cp:revision>
  <dcterms:created xsi:type="dcterms:W3CDTF">2006-08-16T00:00:00Z</dcterms:created>
  <dcterms:modified xsi:type="dcterms:W3CDTF">2020-07-27T19:40:02Z</dcterms:modified>
</cp:coreProperties>
</file>