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Lst>
  <p:sldSz cy="5143500" cx="9144000"/>
  <p:notesSz cx="6858000" cy="9144000"/>
  <p:embeddedFontLst>
    <p:embeddedFont>
      <p:font typeface="Roboto"/>
      <p:regular r:id="rId41"/>
      <p:bold r:id="rId42"/>
      <p:italic r:id="rId43"/>
      <p:boldItalic r:id="rId44"/>
    </p:embeddedFont>
    <p:embeddedFont>
      <p:font typeface="Poppins"/>
      <p:regular r:id="rId45"/>
      <p:bold r:id="rId46"/>
      <p:italic r:id="rId47"/>
      <p:boldItalic r:id="rId48"/>
    </p:embeddedFont>
    <p:embeddedFont>
      <p:font typeface="Corbel"/>
      <p:regular r:id="rId49"/>
      <p:bold r:id="rId50"/>
      <p:italic r:id="rId51"/>
      <p:boldItalic r:id="rId52"/>
    </p:embeddedFont>
    <p:embeddedFont>
      <p:font typeface="Gill Sans"/>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029685-0CBD-4A43-A8FC-C888DB9CF024}">
  <a:tblStyle styleId="{6C029685-0CBD-4A43-A8FC-C888DB9CF02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DE4152B8-33E8-4C6D-B472-FC3E0C708DEE}"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Poppins-bold.fntdata"/><Relationship Id="rId45" Type="http://schemas.openxmlformats.org/officeDocument/2006/relationships/font" Target="fonts/Poppins-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Poppins-boldItalic.fntdata"/><Relationship Id="rId47" Type="http://schemas.openxmlformats.org/officeDocument/2006/relationships/font" Target="fonts/Poppins-italic.fntdata"/><Relationship Id="rId49" Type="http://schemas.openxmlformats.org/officeDocument/2006/relationships/font" Target="fonts/Corbel-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Corbel-italic.fntdata"/><Relationship Id="rId50" Type="http://schemas.openxmlformats.org/officeDocument/2006/relationships/font" Target="fonts/Corbel-bold.fntdata"/><Relationship Id="rId53" Type="http://schemas.openxmlformats.org/officeDocument/2006/relationships/font" Target="fonts/GillSans-regular.fntdata"/><Relationship Id="rId52" Type="http://schemas.openxmlformats.org/officeDocument/2006/relationships/font" Target="fonts/Corbel-boldItalic.fntdata"/><Relationship Id="rId11" Type="http://schemas.openxmlformats.org/officeDocument/2006/relationships/slide" Target="slides/slide3.xml"/><Relationship Id="rId10" Type="http://schemas.openxmlformats.org/officeDocument/2006/relationships/slide" Target="slides/slide2.xml"/><Relationship Id="rId54" Type="http://schemas.openxmlformats.org/officeDocument/2006/relationships/font" Target="fonts/GillSans-bold.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certification/certified-cloud-practitioner/"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raining.resources.awscloud.com/get-certified-solutions-architect-associate"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raining.resources.awscloud.com/get-certified-solutions-architect-associat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raining.resources.awscloud.com/get-certified-solutions-architect-associat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af1545501c_0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Virtual Private Cloud (VPC) is a service that lets you launch AWS resources in a logically isolated virtual network that you define. You have complete control over your virtual networking environment, including selection of your own IP address range, creation of subnets, and configuration of route tables and network gateways. You can use both IPv4 and IPv6 for most resources in your virtual private cloud, helping to ensure secure and easy access to resources and applications.</a:t>
            </a:r>
            <a:endParaRPr>
              <a:solidFill>
                <a:schemeClr val="dk1"/>
              </a:solidFill>
            </a:endParaRPr>
          </a:p>
          <a:p>
            <a:pPr indent="0" lvl="0" marL="0" rtl="0" algn="l">
              <a:spcBef>
                <a:spcPts val="0"/>
              </a:spcBef>
              <a:spcAft>
                <a:spcPts val="0"/>
              </a:spcAft>
              <a:buNone/>
            </a:pPr>
            <a:r>
              <a:rPr lang="en">
                <a:solidFill>
                  <a:schemeClr val="dk1"/>
                </a:solidFill>
              </a:rPr>
              <a:t>A subnet is a range of IP addresses in your VPC. You can launch AWS resources into a specified subnet. When you create a VPC, you must specify a range of IPv4 addresses for the VPC in the form of a CIDR block. Each subnet must reside entirely within one Availability Zone and cannot span zones. You can also optionally assign an IPv6 CIDR block to your VPC, and assign IPv6 CIDR blocks to your subnets.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you have an existing VPC that supports IPv4 only and resources in your subnet that are configured to use IPv4 only, you can enable IPv6 support for your VPC and resources. Your VPC can operate in dual-stack mode — your resources can communicate over IPv4, or IPv6, or both. IPv4 and IPv6 communication are independent of each other. You cannot disable IPv4 support for your VPC and subnets since this is the default IP addressing system for Amazon VPC and Amazon EC2.</a:t>
            </a:r>
            <a:endParaRPr>
              <a:solidFill>
                <a:schemeClr val="dk1"/>
              </a:solidFill>
            </a:endParaRPr>
          </a:p>
          <a:p>
            <a:pPr indent="0" lvl="0" marL="0" rtl="0" algn="l">
              <a:spcBef>
                <a:spcPts val="0"/>
              </a:spcBef>
              <a:spcAft>
                <a:spcPts val="0"/>
              </a:spcAft>
              <a:buNone/>
            </a:pPr>
            <a:r>
              <a:rPr lang="en">
                <a:solidFill>
                  <a:schemeClr val="dk1"/>
                </a:solidFill>
              </a:rPr>
              <a:t>By default, a new EC2 instance uses an IPv4 addressing protocol. To fix the problem in the scenario, you need to create a new IPv4 subnet and deploy the EC2 instance in the new subnet.</a:t>
            </a:r>
            <a:endParaRPr>
              <a:solidFill>
                <a:schemeClr val="dk1"/>
              </a:solidFill>
            </a:endParaRPr>
          </a:p>
          <a:p>
            <a:pPr indent="0" lvl="0" marL="0" rtl="0" algn="l">
              <a:spcBef>
                <a:spcPts val="0"/>
              </a:spcBef>
              <a:spcAft>
                <a:spcPts val="0"/>
              </a:spcAft>
              <a:buNone/>
            </a:pPr>
            <a:r>
              <a:rPr lang="en">
                <a:solidFill>
                  <a:schemeClr val="dk1"/>
                </a:solidFill>
              </a:rPr>
              <a:t>Hence, the correct answer is: Set up a new IPv4 subnet with a larger CIDR range. Associate the new subnet with the VPC and then launch the instance.</a:t>
            </a:r>
            <a:endParaRPr>
              <a:solidFill>
                <a:schemeClr val="dk1"/>
              </a:solidFill>
            </a:endParaRPr>
          </a:p>
          <a:p>
            <a:pPr indent="0" lvl="0" marL="0" rtl="0" algn="l">
              <a:spcBef>
                <a:spcPts val="0"/>
              </a:spcBef>
              <a:spcAft>
                <a:spcPts val="0"/>
              </a:spcAft>
              <a:buNone/>
            </a:pPr>
            <a:r>
              <a:rPr lang="en">
                <a:solidFill>
                  <a:schemeClr val="dk1"/>
                </a:solidFill>
              </a:rPr>
              <a:t>The option that says: Set up a new IPv6-only subnet with a large CIDR range. Associate the new subnet with the VPC then launch the instance is incorrect because you need to add IPv4 subnet first before you can create an IPv6 subnet.</a:t>
            </a:r>
            <a:endParaRPr>
              <a:solidFill>
                <a:schemeClr val="dk1"/>
              </a:solidFill>
            </a:endParaRPr>
          </a:p>
          <a:p>
            <a:pPr indent="0" lvl="0" marL="0" rtl="0" algn="l">
              <a:spcBef>
                <a:spcPts val="0"/>
              </a:spcBef>
              <a:spcAft>
                <a:spcPts val="0"/>
              </a:spcAft>
              <a:buNone/>
            </a:pPr>
            <a:r>
              <a:rPr lang="en">
                <a:solidFill>
                  <a:schemeClr val="dk1"/>
                </a:solidFill>
              </a:rPr>
              <a:t>The option that says: Ensure that the VPC has IPv6 CIDRs only. Remove any IPv4 CIDRs associated with the VPC is incorrect because you can’t have a VPC with IPv6 CIDRs only. The default IP addressing system in VPC is IPv4. You can only change your VPC to dual-stack mode where your resources can communicate over IPv4, or IPv6, or both, but not exclusively with IPv6 only.</a:t>
            </a:r>
            <a:endParaRPr>
              <a:solidFill>
                <a:schemeClr val="dk1"/>
              </a:solidFill>
            </a:endParaRPr>
          </a:p>
          <a:p>
            <a:pPr indent="0" lvl="0" marL="0" rtl="0" algn="l">
              <a:spcBef>
                <a:spcPts val="0"/>
              </a:spcBef>
              <a:spcAft>
                <a:spcPts val="0"/>
              </a:spcAft>
              <a:buNone/>
            </a:pPr>
            <a:r>
              <a:rPr lang="en">
                <a:solidFill>
                  <a:schemeClr val="dk1"/>
                </a:solidFill>
              </a:rPr>
              <a:t>The option that says: Disable the IPv4 support in the VPC and use the available IPv6 addresses is incorrect because you cannot disable the IPv4 support for your VPC and subnets since this is the default IP addressing system.</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https://docs.aws.amazon.com/vpc/latest/userguide/vpc-migrate-ipv6.html</a:t>
            </a:r>
            <a:endParaRPr>
              <a:solidFill>
                <a:schemeClr val="dk1"/>
              </a:solidFill>
            </a:endParaRPr>
          </a:p>
          <a:p>
            <a:pPr indent="0" lvl="0" marL="0" rtl="0" algn="l">
              <a:spcBef>
                <a:spcPts val="0"/>
              </a:spcBef>
              <a:spcAft>
                <a:spcPts val="0"/>
              </a:spcAft>
              <a:buNone/>
            </a:pPr>
            <a:r>
              <a:rPr lang="en">
                <a:solidFill>
                  <a:schemeClr val="dk1"/>
                </a:solidFill>
              </a:rPr>
              <a:t>https://docs.aws.amazon.com/vpc/latest/userguide/vpc-ip-addressing.html</a:t>
            </a:r>
            <a:endParaRPr>
              <a:solidFill>
                <a:schemeClr val="dk1"/>
              </a:solidFill>
            </a:endParaRPr>
          </a:p>
          <a:p>
            <a:pPr indent="0" lvl="0" marL="0" rtl="0" algn="l">
              <a:spcBef>
                <a:spcPts val="0"/>
              </a:spcBef>
              <a:spcAft>
                <a:spcPts val="0"/>
              </a:spcAft>
              <a:buNone/>
            </a:pPr>
            <a:r>
              <a:rPr lang="en">
                <a:solidFill>
                  <a:schemeClr val="dk1"/>
                </a:solidFill>
              </a:rPr>
              <a:t>https://aws.amazon.com/vpc/faqs/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56" name="Google Shape;256;g2af1545501c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af1545501c_0_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correct answer is to deploy a Windows Bastion host with an Elastic IP address in the public subnet and allow RDP access to bastion only from the corporate IP addresses.</a:t>
            </a:r>
            <a:endParaRPr>
              <a:solidFill>
                <a:schemeClr val="dk1"/>
              </a:solidFill>
            </a:endParaRPr>
          </a:p>
          <a:p>
            <a:pPr indent="0" lvl="0" marL="0" rtl="0" algn="l">
              <a:spcBef>
                <a:spcPts val="0"/>
              </a:spcBef>
              <a:spcAft>
                <a:spcPts val="0"/>
              </a:spcAft>
              <a:buNone/>
            </a:pPr>
            <a:r>
              <a:rPr lang="en">
                <a:solidFill>
                  <a:schemeClr val="dk1"/>
                </a:solidFill>
              </a:rPr>
              <a:t>A bastion host is a special purpose computer on a network specifically designed and configured to withstand attacks. If you have a bastion host in AWS, it is basically just an EC2 instance. It should be in a public subnet with either a public or Elastic IP address with sufficient RDP or SSH access defined in the security group. Users log on to the bastion host via SSH or RDP and then use that session to manage other hosts in the private subnets.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Deploying a Windows Bastion host on the corporate network that has RDP access to all EC2 instances in the VPC is incorrect since you do not deploy the Bastion host to your corporate network. It should be in the public subnet of a VPC.</a:t>
            </a:r>
            <a:endParaRPr>
              <a:solidFill>
                <a:schemeClr val="dk1"/>
              </a:solidFill>
            </a:endParaRPr>
          </a:p>
          <a:p>
            <a:pPr indent="0" lvl="0" marL="0" rtl="0" algn="l">
              <a:spcBef>
                <a:spcPts val="0"/>
              </a:spcBef>
              <a:spcAft>
                <a:spcPts val="0"/>
              </a:spcAft>
              <a:buNone/>
            </a:pPr>
            <a:r>
              <a:rPr lang="en">
                <a:solidFill>
                  <a:schemeClr val="dk1"/>
                </a:solidFill>
              </a:rPr>
              <a:t>Deploying a Windows Bastion host with an Elastic IP address in the private subnet and restricting RDP access to the bastion from only the corporate public IP addresses is incorrect since it should be deployed in a public subnet, not a private subnet.</a:t>
            </a:r>
            <a:endParaRPr>
              <a:solidFill>
                <a:schemeClr val="dk1"/>
              </a:solidFill>
            </a:endParaRPr>
          </a:p>
          <a:p>
            <a:pPr indent="0" lvl="0" marL="0" rtl="0" algn="l">
              <a:spcBef>
                <a:spcPts val="0"/>
              </a:spcBef>
              <a:spcAft>
                <a:spcPts val="0"/>
              </a:spcAft>
              <a:buNone/>
            </a:pPr>
            <a:r>
              <a:rPr lang="en">
                <a:solidFill>
                  <a:schemeClr val="dk1"/>
                </a:solidFill>
              </a:rPr>
              <a:t>Deploying a Windows Bastion host with an Elastic IP address in the public subnet and allowing SSH access to the bastion from anywhere is incorrect. Since it is a Windows bastion, you should allow RDP access and not SSH as this is mainly used for Linux-based systems.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a:t>
            </a:r>
            <a:endParaRPr>
              <a:solidFill>
                <a:schemeClr val="dk1"/>
              </a:solidFill>
            </a:endParaRPr>
          </a:p>
          <a:p>
            <a:pPr indent="0" lvl="0" marL="0" rtl="0" algn="l">
              <a:spcBef>
                <a:spcPts val="0"/>
              </a:spcBef>
              <a:spcAft>
                <a:spcPts val="0"/>
              </a:spcAft>
              <a:buNone/>
            </a:pPr>
            <a:r>
              <a:rPr lang="en">
                <a:solidFill>
                  <a:schemeClr val="dk1"/>
                </a:solidFill>
              </a:rPr>
              <a:t>https://docs.aws.amazon.com/quickstart/latest/linux-bastion/architecture.html</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74" name="Google Shape;274;g2af1545501c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b244174ea2_0_5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Using an Elastic Load Balancer is an ideal solution for adding elasticity to your application. Alternatively, you can also create a policy in Route 53, such as a Weighted routing policy, to evenly distribute the traffic to 2 or more EC2 instances. Hence, setting up two EC2 instances and then put them behind an Elastic Load balancer (ELB) and setting up two EC2 instances and using Route 53 to route traffic based on a Weighted Routing Policy are the correct answers.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Setting up an S3 Cache in front of the EC2 instance is incorrect because doing so does not provide elasticity and scalability to your EC2 instances.</a:t>
            </a:r>
            <a:endParaRPr>
              <a:solidFill>
                <a:schemeClr val="dk1"/>
              </a:solidFill>
            </a:endParaRPr>
          </a:p>
          <a:p>
            <a:pPr indent="0" lvl="0" marL="0" rtl="0" algn="l">
              <a:spcBef>
                <a:spcPts val="0"/>
              </a:spcBef>
              <a:spcAft>
                <a:spcPts val="0"/>
              </a:spcAft>
              <a:buNone/>
            </a:pPr>
            <a:r>
              <a:rPr lang="en">
                <a:solidFill>
                  <a:schemeClr val="dk1"/>
                </a:solidFill>
              </a:rPr>
              <a:t>Setting up an AWS WAF behind your EC2 Instance is incorrect because AWS WAF is a web application firewall that helps protect your web applications from common web exploits. This service is more about providing security to your applications.</a:t>
            </a:r>
            <a:endParaRPr>
              <a:solidFill>
                <a:schemeClr val="dk1"/>
              </a:solidFill>
            </a:endParaRPr>
          </a:p>
          <a:p>
            <a:pPr indent="0" lvl="0" marL="0" rtl="0" algn="l">
              <a:spcBef>
                <a:spcPts val="0"/>
              </a:spcBef>
              <a:spcAft>
                <a:spcPts val="0"/>
              </a:spcAft>
              <a:buNone/>
            </a:pPr>
            <a:r>
              <a:rPr lang="en">
                <a:solidFill>
                  <a:schemeClr val="dk1"/>
                </a:solidFill>
              </a:rPr>
              <a:t>Setting up two EC2 instances deployed using Launch Templates and integrated with AWS Glue is incorrect because AWS Glue is a fully managed extract, transform, and load (ETL) service that makes it easy for customers to prepare and load their data for analytics. It does not provide scalability or elasticity to your instances.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https://aws.amazon.com/elasticloadbalancing</a:t>
            </a:r>
            <a:endParaRPr>
              <a:solidFill>
                <a:schemeClr val="dk1"/>
              </a:solidFill>
            </a:endParaRPr>
          </a:p>
          <a:p>
            <a:pPr indent="0" lvl="0" marL="0" rtl="0" algn="l">
              <a:spcBef>
                <a:spcPts val="0"/>
              </a:spcBef>
              <a:spcAft>
                <a:spcPts val="0"/>
              </a:spcAft>
              <a:buNone/>
            </a:pPr>
            <a:r>
              <a:rPr lang="en">
                <a:solidFill>
                  <a:schemeClr val="dk1"/>
                </a:solidFill>
              </a:rPr>
              <a:t>http://docs.aws.amazon.com/Route53/latest/DeveloperGuide/Welcome.html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AWS Elastic Load Balancing Cheat Sheet:</a:t>
            </a:r>
            <a:endParaRPr>
              <a:solidFill>
                <a:schemeClr val="dk1"/>
              </a:solidFill>
            </a:endParaRPr>
          </a:p>
          <a:p>
            <a:pPr indent="0" lvl="0" marL="0" rtl="0" algn="l">
              <a:spcBef>
                <a:spcPts val="0"/>
              </a:spcBef>
              <a:spcAft>
                <a:spcPts val="0"/>
              </a:spcAft>
              <a:buNone/>
            </a:pPr>
            <a:r>
              <a:rPr lang="en">
                <a:solidFill>
                  <a:schemeClr val="dk1"/>
                </a:solidFill>
              </a:rPr>
              <a:t>https://tutorialsdojo.com/aws-elastic-load-balancing-</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92" name="Google Shape;292;g2b244174ea2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b0e849e78a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Server-side encryption protects data at rest. If you use Server-Side Encryption with Amazon S3-Managed Encryption Keys (SSE-S3), Amazon S3 will encrypt each object with a unique key and as an additional safeguard, it encrypts the key itself with a master key that it rotates regularly. Amazon S3 server-side encryption uses one of the strongest block ciphers available, 256-bit Advanced Encryption Standard (AES-256), to encrypt your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you need server-side encryption for all of the objects that are stored in a bucket, use a bucket policy. For example, the following bucket policy denies permissions to upload an object unless the request includes the x-amz-server-side-encryption header to request server-side encryption:</a:t>
            </a:r>
            <a:endParaRPr>
              <a:solidFill>
                <a:schemeClr val="dk1"/>
              </a:solidFill>
            </a:endParaRPr>
          </a:p>
          <a:p>
            <a:pPr indent="0" lvl="0" marL="0" rtl="0" algn="l">
              <a:spcBef>
                <a:spcPts val="0"/>
              </a:spcBef>
              <a:spcAft>
                <a:spcPts val="0"/>
              </a:spcAft>
              <a:buNone/>
            </a:pPr>
            <a:r>
              <a:rPr lang="en">
                <a:solidFill>
                  <a:schemeClr val="dk1"/>
                </a:solidFill>
              </a:rPr>
              <a:t>However, if you choose to use server-side encryption with customer-provided encryption keys (SSE-C), you must provide encryption key information using the following request headers:</a:t>
            </a:r>
            <a:endParaRPr>
              <a:solidFill>
                <a:schemeClr val="dk1"/>
              </a:solidFill>
            </a:endParaRPr>
          </a:p>
          <a:p>
            <a:pPr indent="0" lvl="0" marL="0" rtl="0" algn="l">
              <a:spcBef>
                <a:spcPts val="0"/>
              </a:spcBef>
              <a:spcAft>
                <a:spcPts val="0"/>
              </a:spcAft>
              <a:buNone/>
            </a:pPr>
            <a:r>
              <a:rPr lang="en">
                <a:solidFill>
                  <a:schemeClr val="dk1"/>
                </a:solidFill>
              </a:rPr>
              <a:t>x-amz-server-side-encryption-customer-algorithm</a:t>
            </a:r>
            <a:endParaRPr>
              <a:solidFill>
                <a:schemeClr val="dk1"/>
              </a:solidFill>
            </a:endParaRPr>
          </a:p>
          <a:p>
            <a:pPr indent="0" lvl="0" marL="0" rtl="0" algn="l">
              <a:spcBef>
                <a:spcPts val="0"/>
              </a:spcBef>
              <a:spcAft>
                <a:spcPts val="0"/>
              </a:spcAft>
              <a:buNone/>
            </a:pPr>
            <a:r>
              <a:rPr lang="en">
                <a:solidFill>
                  <a:schemeClr val="dk1"/>
                </a:solidFill>
              </a:rPr>
              <a:t>x-amz-server-side-encryption-customer-key</a:t>
            </a:r>
            <a:endParaRPr>
              <a:solidFill>
                <a:schemeClr val="dk1"/>
              </a:solidFill>
            </a:endParaRPr>
          </a:p>
          <a:p>
            <a:pPr indent="0" lvl="0" marL="0" rtl="0" algn="l">
              <a:spcBef>
                <a:spcPts val="0"/>
              </a:spcBef>
              <a:spcAft>
                <a:spcPts val="0"/>
              </a:spcAft>
              <a:buNone/>
            </a:pPr>
            <a:r>
              <a:rPr lang="en">
                <a:solidFill>
                  <a:schemeClr val="dk1"/>
                </a:solidFill>
              </a:rPr>
              <a:t>x-amz-server-side-encryption-customer-key-MD5</a:t>
            </a:r>
            <a:endParaRPr>
              <a:solidFill>
                <a:schemeClr val="dk1"/>
              </a:solidFill>
            </a:endParaRPr>
          </a:p>
          <a:p>
            <a:pPr indent="0" lvl="0" marL="0" rtl="0" algn="l">
              <a:spcBef>
                <a:spcPts val="0"/>
              </a:spcBef>
              <a:spcAft>
                <a:spcPts val="0"/>
              </a:spcAft>
              <a:buNone/>
            </a:pPr>
            <a:r>
              <a:rPr lang="en">
                <a:solidFill>
                  <a:schemeClr val="dk1"/>
                </a:solidFill>
              </a:rPr>
              <a:t>Hence, using the x-amz-server-side-encryption header is correct as this is the one being used for Amazon S3-Managed Encryption Keys (SSE-S3).</a:t>
            </a:r>
            <a:endParaRPr>
              <a:solidFill>
                <a:schemeClr val="dk1"/>
              </a:solidFill>
            </a:endParaRPr>
          </a:p>
          <a:p>
            <a:pPr indent="0" lvl="0" marL="0" rtl="0" algn="l">
              <a:spcBef>
                <a:spcPts val="0"/>
              </a:spcBef>
              <a:spcAft>
                <a:spcPts val="0"/>
              </a:spcAft>
              <a:buNone/>
            </a:pPr>
            <a:r>
              <a:rPr lang="en">
                <a:solidFill>
                  <a:schemeClr val="dk1"/>
                </a:solidFill>
              </a:rPr>
              <a:t>All other options are incorrect since they are used for SSE-C.</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https://docs.aws.amazon.com/AmazonS3/latest/dev/serv-side-encryption.html</a:t>
            </a:r>
            <a:endParaRPr>
              <a:solidFill>
                <a:schemeClr val="dk1"/>
              </a:solidFill>
            </a:endParaRPr>
          </a:p>
          <a:p>
            <a:pPr indent="0" lvl="0" marL="0" rtl="0" algn="l">
              <a:spcBef>
                <a:spcPts val="0"/>
              </a:spcBef>
              <a:spcAft>
                <a:spcPts val="0"/>
              </a:spcAft>
              <a:buNone/>
            </a:pPr>
            <a:r>
              <a:rPr lang="en">
                <a:solidFill>
                  <a:schemeClr val="dk1"/>
                </a:solidFill>
              </a:rPr>
              <a:t>https://docs.aws.amazon.com/AmazonS3/latest/dev/UsingServerSideEncryption.html</a:t>
            </a:r>
            <a:endParaRPr>
              <a:solidFill>
                <a:schemeClr val="dk1"/>
              </a:solidFill>
            </a:endParaRPr>
          </a:p>
          <a:p>
            <a:pPr indent="0" lvl="0" marL="0" rtl="0" algn="l">
              <a:spcBef>
                <a:spcPts val="0"/>
              </a:spcBef>
              <a:spcAft>
                <a:spcPts val="0"/>
              </a:spcAft>
              <a:buNone/>
            </a:pPr>
            <a:r>
              <a:rPr lang="en">
                <a:solidFill>
                  <a:schemeClr val="dk1"/>
                </a:solidFill>
              </a:rPr>
              <a:t>https://docs.aws.amazon.com/AmazonS3/latest/dev/ServerSideEncryptionCustomerKeys.html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310" name="Google Shape;310;g2b0e849e78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b244174ea2_0_9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Versioning in Amazon S3 is a means of keeping multiple variants of an object in the same bucket. You can use the S3 Versioning feature to preserve, retrieve, and restore every version of every object stored in your buckets. With versioning, you can recover more easily from both unintended user actions and application failures. After versioning is enabled for a bucket, if Amazon S3 receives multiple write requests for the same object simultaneously, it stores all of those objects.</a:t>
            </a:r>
            <a:endParaRPr>
              <a:solidFill>
                <a:schemeClr val="dk1"/>
              </a:solidFill>
            </a:endParaRPr>
          </a:p>
          <a:p>
            <a:pPr indent="0" lvl="0" marL="0" rtl="0" algn="l">
              <a:spcBef>
                <a:spcPts val="0"/>
              </a:spcBef>
              <a:spcAft>
                <a:spcPts val="0"/>
              </a:spcAft>
              <a:buNone/>
            </a:pPr>
            <a:r>
              <a:rPr lang="en">
                <a:solidFill>
                  <a:schemeClr val="dk1"/>
                </a:solidFill>
              </a:rPr>
              <a:t>Hence, the correct answer is: Create an S3 Standard bucket with object-level versioning enabled and configure a lifecycle rule that transfers files to Amazon S3 Glacier Deep Archive after 3 years.</a:t>
            </a:r>
            <a:endParaRPr>
              <a:solidFill>
                <a:schemeClr val="dk1"/>
              </a:solidFill>
            </a:endParaRPr>
          </a:p>
          <a:p>
            <a:pPr indent="0" lvl="0" marL="0" rtl="0" algn="l">
              <a:spcBef>
                <a:spcPts val="0"/>
              </a:spcBef>
              <a:spcAft>
                <a:spcPts val="0"/>
              </a:spcAft>
              <a:buNone/>
            </a:pPr>
            <a:r>
              <a:rPr lang="en">
                <a:solidFill>
                  <a:schemeClr val="dk1"/>
                </a:solidFill>
              </a:rPr>
              <a:t>The S3 Object Lock feature allows you to store objects using a write-once-read-many (WORM) model. In the scenario, changes to objects are allowed, but their previous versions should be preserved and remain retrievable. If you enable the S3 Object Lock feature, you won’t be able to upload new versions of an object. This feature is only helpful when you want to prevent objects from being deleted or overwritten for a fixed amount of time or indefinitely.</a:t>
            </a:r>
            <a:endParaRPr>
              <a:solidFill>
                <a:schemeClr val="dk1"/>
              </a:solidFill>
            </a:endParaRPr>
          </a:p>
          <a:p>
            <a:pPr indent="0" lvl="0" marL="0" rtl="0" algn="l">
              <a:spcBef>
                <a:spcPts val="0"/>
              </a:spcBef>
              <a:spcAft>
                <a:spcPts val="0"/>
              </a:spcAft>
              <a:buNone/>
            </a:pPr>
            <a:r>
              <a:rPr lang="en">
                <a:solidFill>
                  <a:schemeClr val="dk1"/>
                </a:solidFill>
              </a:rPr>
              <a:t>Therefore, the following options are incorrect:</a:t>
            </a:r>
            <a:endParaRPr>
              <a:solidFill>
                <a:schemeClr val="dk1"/>
              </a:solidFill>
            </a:endParaRPr>
          </a:p>
          <a:p>
            <a:pPr indent="0" lvl="0" marL="0" rtl="0" algn="l">
              <a:spcBef>
                <a:spcPts val="0"/>
              </a:spcBef>
              <a:spcAft>
                <a:spcPts val="0"/>
              </a:spcAft>
              <a:buNone/>
            </a:pPr>
            <a:r>
              <a:rPr lang="en">
                <a:solidFill>
                  <a:schemeClr val="dk1"/>
                </a:solidFill>
              </a:rPr>
              <a:t>– Create an S3 Standard bucket and enable S3 Object Lock in governance mode.</a:t>
            </a:r>
            <a:endParaRPr>
              <a:solidFill>
                <a:schemeClr val="dk1"/>
              </a:solidFill>
            </a:endParaRPr>
          </a:p>
          <a:p>
            <a:pPr indent="0" lvl="0" marL="0" rtl="0" algn="l">
              <a:spcBef>
                <a:spcPts val="0"/>
              </a:spcBef>
              <a:spcAft>
                <a:spcPts val="0"/>
              </a:spcAft>
              <a:buNone/>
            </a:pPr>
            <a:r>
              <a:rPr lang="en">
                <a:solidFill>
                  <a:schemeClr val="dk1"/>
                </a:solidFill>
              </a:rPr>
              <a:t>– Create an S3 Standard bucket with S3 Object Lock in compliance mode enabled then configure a lifecycle rule that transfers files to Amazon S3 Glacier Deep Archive after 3 years.</a:t>
            </a:r>
            <a:endParaRPr>
              <a:solidFill>
                <a:schemeClr val="dk1"/>
              </a:solidFill>
            </a:endParaRPr>
          </a:p>
          <a:p>
            <a:pPr indent="0" lvl="0" marL="0" rtl="0" algn="l">
              <a:spcBef>
                <a:spcPts val="0"/>
              </a:spcBef>
              <a:spcAft>
                <a:spcPts val="0"/>
              </a:spcAft>
              <a:buNone/>
            </a:pPr>
            <a:r>
              <a:rPr lang="en">
                <a:solidFill>
                  <a:schemeClr val="dk1"/>
                </a:solidFill>
              </a:rPr>
              <a:t>The option that says: Create a One-Zone-IA bucket with object-level versioning enabled and configure a lifecycle rule that transfers files to Amazon S3 Glacier Deep Archive after 3 years is incorrect. One-Zone-IA is not highly available as it only relies on one availability zone for storing data.</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https://docs.aws.amazon.com/AmazonS3/latest/userguide/Versioning.html</a:t>
            </a:r>
            <a:endParaRPr>
              <a:solidFill>
                <a:schemeClr val="dk1"/>
              </a:solidFill>
            </a:endParaRPr>
          </a:p>
          <a:p>
            <a:pPr indent="0" lvl="0" marL="0" rtl="0" algn="l">
              <a:spcBef>
                <a:spcPts val="0"/>
              </a:spcBef>
              <a:spcAft>
                <a:spcPts val="0"/>
              </a:spcAft>
              <a:buNone/>
            </a:pPr>
            <a:r>
              <a:rPr lang="en">
                <a:solidFill>
                  <a:schemeClr val="dk1"/>
                </a:solidFill>
              </a:rPr>
              <a:t>https://aws.amazon.com/blogs/aws/new-amazon-s3-storage-class-glacier-deep-archive/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328" name="Google Shape;328;g2b244174ea2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b244174ea2_0_1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Versioning in Amazon S3 is a means of keeping multiple variants of an object in the same bucket. You can use the S3 Versioning feature to preserve, retrieve, and restore every version of every object stored in your buckets. With versioning, you can recover more easily from both unintended user actions and application failures. After versioning is enabled for a bucket, if Amazon S3 receives multiple write requests for the same object simultaneously, it stores all of those objects.</a:t>
            </a:r>
            <a:endParaRPr>
              <a:solidFill>
                <a:schemeClr val="dk1"/>
              </a:solidFill>
            </a:endParaRPr>
          </a:p>
          <a:p>
            <a:pPr indent="0" lvl="0" marL="0" rtl="0" algn="l">
              <a:spcBef>
                <a:spcPts val="0"/>
              </a:spcBef>
              <a:spcAft>
                <a:spcPts val="0"/>
              </a:spcAft>
              <a:buNone/>
            </a:pPr>
            <a:r>
              <a:rPr lang="en">
                <a:solidFill>
                  <a:schemeClr val="dk1"/>
                </a:solidFill>
              </a:rPr>
              <a:t>Hence, the correct answer is: Create an S3 Standard bucket with object-level versioning enabled and configure a lifecycle rule that transfers files to Amazon S3 Glacier Deep Archive after 3 years.</a:t>
            </a:r>
            <a:endParaRPr>
              <a:solidFill>
                <a:schemeClr val="dk1"/>
              </a:solidFill>
            </a:endParaRPr>
          </a:p>
          <a:p>
            <a:pPr indent="0" lvl="0" marL="0" rtl="0" algn="l">
              <a:spcBef>
                <a:spcPts val="0"/>
              </a:spcBef>
              <a:spcAft>
                <a:spcPts val="0"/>
              </a:spcAft>
              <a:buNone/>
            </a:pPr>
            <a:r>
              <a:rPr lang="en">
                <a:solidFill>
                  <a:schemeClr val="dk1"/>
                </a:solidFill>
              </a:rPr>
              <a:t>The S3 Object Lock feature allows you to store objects using a write-once-read-many (WORM) model. In the scenario, changes to objects are allowed, but their previous versions should be preserved and remain retrievable. If you enable the S3 Object Lock feature, you won’t be able to upload new versions of an object. This feature is only helpful when you want to prevent objects from being deleted or overwritten for a fixed amount of time or indefinitely.</a:t>
            </a:r>
            <a:endParaRPr>
              <a:solidFill>
                <a:schemeClr val="dk1"/>
              </a:solidFill>
            </a:endParaRPr>
          </a:p>
          <a:p>
            <a:pPr indent="0" lvl="0" marL="0" rtl="0" algn="l">
              <a:spcBef>
                <a:spcPts val="0"/>
              </a:spcBef>
              <a:spcAft>
                <a:spcPts val="0"/>
              </a:spcAft>
              <a:buNone/>
            </a:pPr>
            <a:r>
              <a:rPr lang="en">
                <a:solidFill>
                  <a:schemeClr val="dk1"/>
                </a:solidFill>
              </a:rPr>
              <a:t>Therefore, the following options are incorrect:</a:t>
            </a:r>
            <a:endParaRPr>
              <a:solidFill>
                <a:schemeClr val="dk1"/>
              </a:solidFill>
            </a:endParaRPr>
          </a:p>
          <a:p>
            <a:pPr indent="0" lvl="0" marL="0" rtl="0" algn="l">
              <a:spcBef>
                <a:spcPts val="0"/>
              </a:spcBef>
              <a:spcAft>
                <a:spcPts val="0"/>
              </a:spcAft>
              <a:buNone/>
            </a:pPr>
            <a:r>
              <a:rPr lang="en">
                <a:solidFill>
                  <a:schemeClr val="dk1"/>
                </a:solidFill>
              </a:rPr>
              <a:t>– Create an S3 Standard bucket and enable S3 Object Lock in governance mode.</a:t>
            </a:r>
            <a:endParaRPr>
              <a:solidFill>
                <a:schemeClr val="dk1"/>
              </a:solidFill>
            </a:endParaRPr>
          </a:p>
          <a:p>
            <a:pPr indent="0" lvl="0" marL="0" rtl="0" algn="l">
              <a:spcBef>
                <a:spcPts val="0"/>
              </a:spcBef>
              <a:spcAft>
                <a:spcPts val="0"/>
              </a:spcAft>
              <a:buNone/>
            </a:pPr>
            <a:r>
              <a:rPr lang="en">
                <a:solidFill>
                  <a:schemeClr val="dk1"/>
                </a:solidFill>
              </a:rPr>
              <a:t>– Create an S3 Standard bucket with S3 Object Lock in compliance mode enabled then configure a lifecycle rule that transfers files to Amazon S3 Glacier Deep Archive after 3 years.</a:t>
            </a:r>
            <a:endParaRPr>
              <a:solidFill>
                <a:schemeClr val="dk1"/>
              </a:solidFill>
            </a:endParaRPr>
          </a:p>
          <a:p>
            <a:pPr indent="0" lvl="0" marL="0" rtl="0" algn="l">
              <a:spcBef>
                <a:spcPts val="0"/>
              </a:spcBef>
              <a:spcAft>
                <a:spcPts val="0"/>
              </a:spcAft>
              <a:buNone/>
            </a:pPr>
            <a:r>
              <a:rPr lang="en">
                <a:solidFill>
                  <a:schemeClr val="dk1"/>
                </a:solidFill>
              </a:rPr>
              <a:t>The option that says: Create a One-Zone-IA bucket with object-level versioning enabled and configure a lifecycle rule that transfers files to Amazon S3 Glacier Deep Archive after 3 years is incorrect. One-Zone-IA is not highly available as it only relies on one availability zone for storing data.</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https://docs.aws.amazon.com/AmazonS3/latest/userguide/Versioning.html</a:t>
            </a:r>
            <a:endParaRPr>
              <a:solidFill>
                <a:schemeClr val="dk1"/>
              </a:solidFill>
            </a:endParaRPr>
          </a:p>
          <a:p>
            <a:pPr indent="0" lvl="0" marL="0" rtl="0" algn="l">
              <a:spcBef>
                <a:spcPts val="0"/>
              </a:spcBef>
              <a:spcAft>
                <a:spcPts val="0"/>
              </a:spcAft>
              <a:buNone/>
            </a:pPr>
            <a:r>
              <a:rPr lang="en">
                <a:solidFill>
                  <a:schemeClr val="dk1"/>
                </a:solidFill>
              </a:rPr>
              <a:t>https://aws.amazon.com/blogs/aws/new-amazon-s3-storage-class-glacier-deep-archive/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346" name="Google Shape;346;g2b244174ea2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b244174ea2_0_1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Rekognition can help you streamline or automate image and video moderation workflows using machine learning. Using fully managed image and video moderation APIs, you can proactively detect inappropriate, unwanted, or offensive content containing nudity, suggestiveness, violence, and other such categories.</a:t>
            </a:r>
            <a:endParaRPr>
              <a:solidFill>
                <a:schemeClr val="dk1"/>
              </a:solidFill>
            </a:endParaRPr>
          </a:p>
          <a:p>
            <a:pPr indent="0" lvl="0" marL="0" rtl="0" algn="l">
              <a:spcBef>
                <a:spcPts val="0"/>
              </a:spcBef>
              <a:spcAft>
                <a:spcPts val="0"/>
              </a:spcAft>
              <a:buNone/>
            </a:pPr>
            <a:r>
              <a:rPr lang="en">
                <a:solidFill>
                  <a:schemeClr val="dk1"/>
                </a:solidFill>
              </a:rPr>
              <a:t>Amazon Rekognition returns a hierarchical taxonomy of moderation-related labels that make it easy for you to define granular business rules as per your own Standards and Practices (S&amp;P), User Safety, or compliance guidelines – without requiring any machine learning experience.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you use Amazon Virtual Private Cloud (Amazon VPC) to host your AWS resources, you can establish a private connection between your VPC and Amazon Rekognition. You can use this connection to enable Amazon Rekognition to communicate with your resources on your VPC without going through the public internet.</a:t>
            </a:r>
            <a:endParaRPr>
              <a:solidFill>
                <a:schemeClr val="dk1"/>
              </a:solidFill>
            </a:endParaRPr>
          </a:p>
          <a:p>
            <a:pPr indent="0" lvl="0" marL="0" rtl="0" algn="l">
              <a:spcBef>
                <a:spcPts val="0"/>
              </a:spcBef>
              <a:spcAft>
                <a:spcPts val="0"/>
              </a:spcAft>
              <a:buNone/>
            </a:pPr>
            <a:r>
              <a:rPr lang="en">
                <a:solidFill>
                  <a:schemeClr val="dk1"/>
                </a:solidFill>
              </a:rPr>
              <a:t>To connect your VPC to Amazon Rekognition, you define an interface VPC endpoint for Amazon Rekognition. An interface endpoint is an elastic network interface with a private IP address that serves as an entry point for traffic destined to a supported AWS service. The endpoint provides reliable, scalable connectivity to Amazon Rekognition—and it doesn’t require an internet gateway, a network address translation (NAT) instance, or a VPN connection.</a:t>
            </a:r>
            <a:endParaRPr>
              <a:solidFill>
                <a:schemeClr val="dk1"/>
              </a:solidFill>
            </a:endParaRPr>
          </a:p>
          <a:p>
            <a:pPr indent="0" lvl="0" marL="0" rtl="0" algn="l">
              <a:spcBef>
                <a:spcPts val="0"/>
              </a:spcBef>
              <a:spcAft>
                <a:spcPts val="0"/>
              </a:spcAft>
              <a:buNone/>
            </a:pPr>
            <a:r>
              <a:rPr lang="en">
                <a:solidFill>
                  <a:schemeClr val="dk1"/>
                </a:solidFill>
              </a:rPr>
              <a:t>In this scenario, it is best to use Amazon Rekognition to automatically analyze images for you instead of manually scanning them and tagging those that you find offensive. Of course, this is not a holy grail solution, as you’d still have to go over those flagged images for further review, but it would definitely help speed up the process of content moderation.</a:t>
            </a:r>
            <a:endParaRPr>
              <a:solidFill>
                <a:schemeClr val="dk1"/>
              </a:solidFill>
            </a:endParaRPr>
          </a:p>
          <a:p>
            <a:pPr indent="0" lvl="0" marL="0" rtl="0" algn="l">
              <a:spcBef>
                <a:spcPts val="0"/>
              </a:spcBef>
              <a:spcAft>
                <a:spcPts val="0"/>
              </a:spcAft>
              <a:buNone/>
            </a:pPr>
            <a:r>
              <a:rPr lang="en">
                <a:solidFill>
                  <a:schemeClr val="dk1"/>
                </a:solidFill>
              </a:rPr>
              <a:t>Hence, the correct answer is: Use Amazon Rekognition to detect images with graphic nudity or violence in Amazon S3. Create an Interface VPC endpoint for Amazon Rekognition with the necessary policies to prevent any traffic from traversing the public Internet.</a:t>
            </a:r>
            <a:endParaRPr>
              <a:solidFill>
                <a:schemeClr val="dk1"/>
              </a:solidFill>
            </a:endParaRPr>
          </a:p>
          <a:p>
            <a:pPr indent="0" lvl="0" marL="0" rtl="0" algn="l">
              <a:spcBef>
                <a:spcPts val="0"/>
              </a:spcBef>
              <a:spcAft>
                <a:spcPts val="0"/>
              </a:spcAft>
              <a:buNone/>
            </a:pPr>
            <a:r>
              <a:rPr lang="en">
                <a:solidFill>
                  <a:schemeClr val="dk1"/>
                </a:solidFill>
              </a:rPr>
              <a:t>The option that says: Use an image classification model in Amazon SageMaker. Set up Amazon GuardDuty and connect it with Amazon SageMaker to ensure that all communications do not traverse the public Internet is incorrect. Using Amazon SageMaker will require you to actually train a machine learning model; it does not come off the shelf, unlike Amazon Rekognition. Take note that the scenario explicitly mentioned that the task must be accomplished with the least amount of effort. In addition, the Amazon GuardDuty service is not capable of ensuring that all traffic in Amazon SageMaker is private. Amazon GuardDuty is primarily used as an intelligent threat detection solution and not a networking service.</a:t>
            </a:r>
            <a:endParaRPr>
              <a:solidFill>
                <a:schemeClr val="dk1"/>
              </a:solidFill>
            </a:endParaRPr>
          </a:p>
          <a:p>
            <a:pPr indent="0" lvl="0" marL="0" rtl="0" algn="l">
              <a:spcBef>
                <a:spcPts val="0"/>
              </a:spcBef>
              <a:spcAft>
                <a:spcPts val="0"/>
              </a:spcAft>
              <a:buNone/>
            </a:pPr>
            <a:r>
              <a:rPr lang="en">
                <a:solidFill>
                  <a:schemeClr val="dk1"/>
                </a:solidFill>
              </a:rPr>
              <a:t>The option that says: Use Amazon Detective to detect images with graphic nudity or violence in Amazon S3. Ensure that all communications made by your AWS resources do not traverse the public Internet via the AWS Audit Manager service is incorrect. Amazon Detective is commonly used to analyze, investigate, and quickly identify the root cause of potential security issues in your AWS workloads, as well as for detecting suspicious activities. This service can’t detect any graphic images. Moreover, the AWS Audit Manager just continuously audits your AWS usage to simplify how you assess risk and compliance with regulations and industry standards. The AWS Audit Manager, by itself, cannot halt any outbound traffic traversing the public Internet from your VPC.</a:t>
            </a:r>
            <a:endParaRPr>
              <a:solidFill>
                <a:schemeClr val="dk1"/>
              </a:solidFill>
            </a:endParaRPr>
          </a:p>
          <a:p>
            <a:pPr indent="0" lvl="0" marL="0" rtl="0" algn="l">
              <a:spcBef>
                <a:spcPts val="0"/>
              </a:spcBef>
              <a:spcAft>
                <a:spcPts val="0"/>
              </a:spcAft>
              <a:buNone/>
            </a:pPr>
            <a:r>
              <a:rPr lang="en">
                <a:solidFill>
                  <a:schemeClr val="dk1"/>
                </a:solidFill>
              </a:rPr>
              <a:t>The option that says Use Amazon Monitron to monitor each user upload in S3. Use the AWS Transit Gateway Network Manager to block any outbound requests to the public Internet is incorrect. Amazon Monitron is simply a service that detects abnormal conditions in industrial equipment such as fans, compressors, motors, etc. In addition, the AWS Transit Gateway Network Manager is simply a feature of AWS Transit Gateway that centralizes the management and monitoring of networking resources and connections to remote branch locations.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https://aws.amazon.com/rekognition/content-moderation/</a:t>
            </a:r>
            <a:endParaRPr>
              <a:solidFill>
                <a:schemeClr val="dk1"/>
              </a:solidFill>
            </a:endParaRPr>
          </a:p>
          <a:p>
            <a:pPr indent="0" lvl="0" marL="0" rtl="0" algn="l">
              <a:spcBef>
                <a:spcPts val="0"/>
              </a:spcBef>
              <a:spcAft>
                <a:spcPts val="0"/>
              </a:spcAft>
              <a:buNone/>
            </a:pPr>
            <a:r>
              <a:rPr lang="en">
                <a:solidFill>
                  <a:schemeClr val="dk1"/>
                </a:solidFill>
              </a:rPr>
              <a:t>https://aws.amazon.com/blogs/machine-learning/amazon-rekognition-adds-support-for-six-new-content-moderation-categories/</a:t>
            </a:r>
            <a:endParaRPr>
              <a:solidFill>
                <a:schemeClr val="dk1"/>
              </a:solidFill>
            </a:endParaRPr>
          </a:p>
          <a:p>
            <a:pPr indent="0" lvl="0" marL="0" rtl="0" algn="l">
              <a:spcBef>
                <a:spcPts val="0"/>
              </a:spcBef>
              <a:spcAft>
                <a:spcPts val="0"/>
              </a:spcAft>
              <a:buNone/>
            </a:pPr>
            <a:r>
              <a:rPr lang="en">
                <a:solidFill>
                  <a:schemeClr val="dk1"/>
                </a:solidFill>
              </a:rPr>
              <a:t>https://docs.aws.amazon.com/rekognition/latest/dg/vpc.html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Amazon Rekognition Cheat Sheet:</a:t>
            </a:r>
            <a:endParaRPr>
              <a:solidFill>
                <a:schemeClr val="dk1"/>
              </a:solidFill>
            </a:endParaRPr>
          </a:p>
          <a:p>
            <a:pPr indent="0" lvl="0" marL="0" rtl="0" algn="l">
              <a:spcBef>
                <a:spcPts val="0"/>
              </a:spcBef>
              <a:spcAft>
                <a:spcPts val="0"/>
              </a:spcAft>
              <a:buNone/>
            </a:pPr>
            <a:r>
              <a:rPr lang="en">
                <a:solidFill>
                  <a:schemeClr val="dk1"/>
                </a:solidFill>
              </a:rPr>
              <a:t>https://tutorialsdojo.com/amazon-rekognition/</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364" name="Google Shape;364;g2b244174ea2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b244174ea2_0_1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Rekognition can help you streamline or automate image and video moderation workflows using machine learning. Using fully managed image and video moderation APIs, you can proactively detect inappropriate, unwanted, or offensive content containing nudity, suggestiveness, violence, and other such categories.</a:t>
            </a:r>
            <a:endParaRPr>
              <a:solidFill>
                <a:schemeClr val="dk1"/>
              </a:solidFill>
            </a:endParaRPr>
          </a:p>
          <a:p>
            <a:pPr indent="0" lvl="0" marL="0" rtl="0" algn="l">
              <a:spcBef>
                <a:spcPts val="0"/>
              </a:spcBef>
              <a:spcAft>
                <a:spcPts val="0"/>
              </a:spcAft>
              <a:buNone/>
            </a:pPr>
            <a:r>
              <a:rPr lang="en">
                <a:solidFill>
                  <a:schemeClr val="dk1"/>
                </a:solidFill>
              </a:rPr>
              <a:t>Amazon Rekognition returns a hierarchical taxonomy of moderation-related labels that make it easy for you to define granular business rules as per your own Standards and Practices (S&amp;P), User Safety, or compliance guidelines – without requiring any machine learning experience.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you use Amazon Virtual Private Cloud (Amazon VPC) to host your AWS resources, you can establish a private connection between your VPC and Amazon Rekognition. You can use this connection to enable Amazon Rekognition to communicate with your resources on your VPC without going through the public internet.</a:t>
            </a:r>
            <a:endParaRPr>
              <a:solidFill>
                <a:schemeClr val="dk1"/>
              </a:solidFill>
            </a:endParaRPr>
          </a:p>
          <a:p>
            <a:pPr indent="0" lvl="0" marL="0" rtl="0" algn="l">
              <a:spcBef>
                <a:spcPts val="0"/>
              </a:spcBef>
              <a:spcAft>
                <a:spcPts val="0"/>
              </a:spcAft>
              <a:buNone/>
            </a:pPr>
            <a:r>
              <a:rPr lang="en">
                <a:solidFill>
                  <a:schemeClr val="dk1"/>
                </a:solidFill>
              </a:rPr>
              <a:t>To connect your VPC to Amazon Rekognition, you define an interface VPC endpoint for Amazon Rekognition. An interface endpoint is an elastic network interface with a private IP address that serves as an entry point for traffic destined to a supported AWS service. The endpoint provides reliable, scalable connectivity to Amazon Rekognition—and it doesn’t require an internet gateway, a network address translation (NAT) instance, or a VPN connection.</a:t>
            </a:r>
            <a:endParaRPr>
              <a:solidFill>
                <a:schemeClr val="dk1"/>
              </a:solidFill>
            </a:endParaRPr>
          </a:p>
          <a:p>
            <a:pPr indent="0" lvl="0" marL="0" rtl="0" algn="l">
              <a:spcBef>
                <a:spcPts val="0"/>
              </a:spcBef>
              <a:spcAft>
                <a:spcPts val="0"/>
              </a:spcAft>
              <a:buNone/>
            </a:pPr>
            <a:r>
              <a:rPr lang="en">
                <a:solidFill>
                  <a:schemeClr val="dk1"/>
                </a:solidFill>
              </a:rPr>
              <a:t>In this scenario, it is best to use Amazon Rekognition to automatically analyze images for you instead of manually scanning them and tagging those that you find offensive. Of course, this is not a holy grail solution, as you’d still have to go over those flagged images for further review, but it would definitely help speed up the process of content moderation.</a:t>
            </a:r>
            <a:endParaRPr>
              <a:solidFill>
                <a:schemeClr val="dk1"/>
              </a:solidFill>
            </a:endParaRPr>
          </a:p>
          <a:p>
            <a:pPr indent="0" lvl="0" marL="0" rtl="0" algn="l">
              <a:spcBef>
                <a:spcPts val="0"/>
              </a:spcBef>
              <a:spcAft>
                <a:spcPts val="0"/>
              </a:spcAft>
              <a:buNone/>
            </a:pPr>
            <a:r>
              <a:rPr lang="en">
                <a:solidFill>
                  <a:schemeClr val="dk1"/>
                </a:solidFill>
              </a:rPr>
              <a:t>Hence, the correct answer is: Use Amazon Rekognition to detect images with graphic nudity or violence in Amazon S3. Create an Interface VPC endpoint for Amazon Rekognition with the necessary policies to prevent any traffic from traversing the public Internet.</a:t>
            </a:r>
            <a:endParaRPr>
              <a:solidFill>
                <a:schemeClr val="dk1"/>
              </a:solidFill>
            </a:endParaRPr>
          </a:p>
          <a:p>
            <a:pPr indent="0" lvl="0" marL="0" rtl="0" algn="l">
              <a:spcBef>
                <a:spcPts val="0"/>
              </a:spcBef>
              <a:spcAft>
                <a:spcPts val="0"/>
              </a:spcAft>
              <a:buNone/>
            </a:pPr>
            <a:r>
              <a:rPr lang="en">
                <a:solidFill>
                  <a:schemeClr val="dk1"/>
                </a:solidFill>
              </a:rPr>
              <a:t>The option that says: Use an image classification model in Amazon SageMaker. Set up Amazon GuardDuty and connect it with Amazon SageMaker to ensure that all communications do not traverse the public Internet is incorrect. Using Amazon SageMaker will require you to actually train a machine learning model; it does not come off the shelf, unlike Amazon Rekognition. Take note that the scenario explicitly mentioned that the task must be accomplished with the least amount of effort. In addition, the Amazon GuardDuty service is not capable of ensuring that all traffic in Amazon SageMaker is private. Amazon GuardDuty is primarily used as an intelligent threat detection solution and not a networking service.</a:t>
            </a:r>
            <a:endParaRPr>
              <a:solidFill>
                <a:schemeClr val="dk1"/>
              </a:solidFill>
            </a:endParaRPr>
          </a:p>
          <a:p>
            <a:pPr indent="0" lvl="0" marL="0" rtl="0" algn="l">
              <a:spcBef>
                <a:spcPts val="0"/>
              </a:spcBef>
              <a:spcAft>
                <a:spcPts val="0"/>
              </a:spcAft>
              <a:buNone/>
            </a:pPr>
            <a:r>
              <a:rPr lang="en">
                <a:solidFill>
                  <a:schemeClr val="dk1"/>
                </a:solidFill>
              </a:rPr>
              <a:t>The option that says: Use Amazon Detective to detect images with graphic nudity or violence in Amazon S3. Ensure that all communications made by your AWS resources do not traverse the public Internet via the AWS Audit Manager service is incorrect. Amazon Detective is commonly used to analyze, investigate, and quickly identify the root cause of potential security issues in your AWS workloads, as well as for detecting suspicious activities. This service can’t detect any graphic images. Moreover, the AWS Audit Manager just continuously audits your AWS usage to simplify how you assess risk and compliance with regulations and industry standards. The AWS Audit Manager, by itself, cannot halt any outbound traffic traversing the public Internet from your VPC.</a:t>
            </a:r>
            <a:endParaRPr>
              <a:solidFill>
                <a:schemeClr val="dk1"/>
              </a:solidFill>
            </a:endParaRPr>
          </a:p>
          <a:p>
            <a:pPr indent="0" lvl="0" marL="0" rtl="0" algn="l">
              <a:spcBef>
                <a:spcPts val="0"/>
              </a:spcBef>
              <a:spcAft>
                <a:spcPts val="0"/>
              </a:spcAft>
              <a:buNone/>
            </a:pPr>
            <a:r>
              <a:rPr lang="en">
                <a:solidFill>
                  <a:schemeClr val="dk1"/>
                </a:solidFill>
              </a:rPr>
              <a:t>The option that says Use Amazon Monitron to monitor each user upload in S3. Use the AWS Transit Gateway Network Manager to block any outbound requests to the public Internet is incorrect. Amazon Monitron is simply a service that detects abnormal conditions in industrial equipment such as fans, compressors, motors, etc. In addition, the AWS Transit Gateway Network Manager is simply a feature of AWS Transit Gateway that centralizes the management and monitoring of networking resources and connections to remote branch locations.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https://aws.amazon.com/rekognition/content-moderation/</a:t>
            </a:r>
            <a:endParaRPr>
              <a:solidFill>
                <a:schemeClr val="dk1"/>
              </a:solidFill>
            </a:endParaRPr>
          </a:p>
          <a:p>
            <a:pPr indent="0" lvl="0" marL="0" rtl="0" algn="l">
              <a:spcBef>
                <a:spcPts val="0"/>
              </a:spcBef>
              <a:spcAft>
                <a:spcPts val="0"/>
              </a:spcAft>
              <a:buNone/>
            </a:pPr>
            <a:r>
              <a:rPr lang="en">
                <a:solidFill>
                  <a:schemeClr val="dk1"/>
                </a:solidFill>
              </a:rPr>
              <a:t>https://aws.amazon.com/blogs/machine-learning/amazon-rekognition-adds-support-for-six-new-content-moderation-categories/</a:t>
            </a:r>
            <a:endParaRPr>
              <a:solidFill>
                <a:schemeClr val="dk1"/>
              </a:solidFill>
            </a:endParaRPr>
          </a:p>
          <a:p>
            <a:pPr indent="0" lvl="0" marL="0" rtl="0" algn="l">
              <a:spcBef>
                <a:spcPts val="0"/>
              </a:spcBef>
              <a:spcAft>
                <a:spcPts val="0"/>
              </a:spcAft>
              <a:buNone/>
            </a:pPr>
            <a:r>
              <a:rPr lang="en">
                <a:solidFill>
                  <a:schemeClr val="dk1"/>
                </a:solidFill>
              </a:rPr>
              <a:t>https://docs.aws.amazon.com/rekognition/latest/dg/vpc.html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Amazon Rekognition Cheat Sheet:</a:t>
            </a:r>
            <a:endParaRPr>
              <a:solidFill>
                <a:schemeClr val="dk1"/>
              </a:solidFill>
            </a:endParaRPr>
          </a:p>
          <a:p>
            <a:pPr indent="0" lvl="0" marL="0" rtl="0" algn="l">
              <a:spcBef>
                <a:spcPts val="0"/>
              </a:spcBef>
              <a:spcAft>
                <a:spcPts val="0"/>
              </a:spcAft>
              <a:buNone/>
            </a:pPr>
            <a:r>
              <a:rPr lang="en">
                <a:solidFill>
                  <a:schemeClr val="dk1"/>
                </a:solidFill>
              </a:rPr>
              <a:t>https://tutorialsdojo.com/amazon-rekognition/</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382" name="Google Shape;382;g2b244174ea2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b244174ea2_0_1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Application Load Balancer operates at the request level (layer 7), routing traffic to targets (EC2 instances, containers, IP addresses, and Lambda functions) based on the content of the request. Ideal for advanced load balancing of HTTP and HTTPS traffic, Application Load Balancer provides advanced request routing targeted at delivery of modern application architectures, including microservices and container-based applications. Application Load Balancer simplifies and improves the security of your application, by ensuring that the latest SSL/TLS ciphers and protocols are used at all times.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If your application is composed of several individual services, an Application Load Balancer can route a request to a service based on the content of the request such as Host field, Path URL, HTTP header, HTTP method, Query string, or Source IP address.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ALBs can also route and load balance gRPC traffic between microservices or between gRPC-enabled clients and services. This will allow customers to seamlessly introduce gRPC traffic management in their architectures without changing any of the underlying infrastructure on their clients or services.</a:t>
            </a:r>
            <a:endParaRPr>
              <a:solidFill>
                <a:schemeClr val="dk1"/>
              </a:solidFill>
            </a:endParaRPr>
          </a:p>
          <a:p>
            <a:pPr indent="0" lvl="0" marL="0" rtl="0" algn="l">
              <a:spcBef>
                <a:spcPts val="0"/>
              </a:spcBef>
              <a:spcAft>
                <a:spcPts val="0"/>
              </a:spcAft>
              <a:buNone/>
            </a:pPr>
            <a:r>
              <a:rPr lang="en">
                <a:solidFill>
                  <a:schemeClr val="dk1"/>
                </a:solidFill>
              </a:rPr>
              <a:t>Therefore, the correct answer is: Configure an Application Load Balancer in front of the auto-scaling group. Select gRPC as the protocol version.</a:t>
            </a:r>
            <a:endParaRPr>
              <a:solidFill>
                <a:schemeClr val="dk1"/>
              </a:solidFill>
            </a:endParaRPr>
          </a:p>
          <a:p>
            <a:pPr indent="0" lvl="0" marL="0" rtl="0" algn="l">
              <a:spcBef>
                <a:spcPts val="0"/>
              </a:spcBef>
              <a:spcAft>
                <a:spcPts val="0"/>
              </a:spcAft>
              <a:buNone/>
            </a:pPr>
            <a:r>
              <a:rPr lang="en">
                <a:solidFill>
                  <a:schemeClr val="dk1"/>
                </a:solidFill>
              </a:rPr>
              <a:t>The option that says: Configure a Network Load Balancer in front of the auto-scaling group. Use a UDP listener for routing is incorrect. Network Load Balancers do not support gRPC.</a:t>
            </a:r>
            <a:endParaRPr>
              <a:solidFill>
                <a:schemeClr val="dk1"/>
              </a:solidFill>
            </a:endParaRPr>
          </a:p>
          <a:p>
            <a:pPr indent="0" lvl="0" marL="0" rtl="0" algn="l">
              <a:spcBef>
                <a:spcPts val="0"/>
              </a:spcBef>
              <a:spcAft>
                <a:spcPts val="0"/>
              </a:spcAft>
              <a:buNone/>
            </a:pPr>
            <a:r>
              <a:rPr lang="en">
                <a:solidFill>
                  <a:schemeClr val="dk1"/>
                </a:solidFill>
              </a:rPr>
              <a:t>The option that says: Configure a Gateway Load Balancer in front of the auto-scaling group. Ensure that the IP Listener Routing uses the GENEVE protocol on port 6081 to allow gRPC response traffic is incorrect. A Gateway Load Balancer operates as a Layer 3 Gateway and a Layer 4 Load Balancing service. Do take note that the gRPC protocol is at Layer 7 of the OSI Model so this service is not appropriate for this scenario.</a:t>
            </a:r>
            <a:endParaRPr>
              <a:solidFill>
                <a:schemeClr val="dk1"/>
              </a:solidFill>
            </a:endParaRPr>
          </a:p>
          <a:p>
            <a:pPr indent="0" lvl="0" marL="0" rtl="0" algn="l">
              <a:spcBef>
                <a:spcPts val="0"/>
              </a:spcBef>
              <a:spcAft>
                <a:spcPts val="0"/>
              </a:spcAft>
              <a:buNone/>
            </a:pPr>
            <a:r>
              <a:rPr lang="en">
                <a:solidFill>
                  <a:schemeClr val="dk1"/>
                </a:solidFill>
              </a:rPr>
              <a:t>The option that says: Configure a Network Load Balancer in front of the auto-scaling group. Create an AWS Global Accelerator accelerator and set the load balancer as an endpoint is incorrect. AWS Global Accelerator simply optimizes application performance by routing user traffic to the congestion-free, redundant AWS global network instead of the public internet.</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https://aws.amazon.com/elasticloadbalancing/features</a:t>
            </a:r>
            <a:endParaRPr>
              <a:solidFill>
                <a:schemeClr val="dk1"/>
              </a:solidFill>
            </a:endParaRPr>
          </a:p>
          <a:p>
            <a:pPr indent="0" lvl="0" marL="0" rtl="0" algn="l">
              <a:spcBef>
                <a:spcPts val="0"/>
              </a:spcBef>
              <a:spcAft>
                <a:spcPts val="0"/>
              </a:spcAft>
              <a:buNone/>
            </a:pPr>
            <a:r>
              <a:rPr lang="en">
                <a:solidFill>
                  <a:schemeClr val="dk1"/>
                </a:solidFill>
              </a:rPr>
              <a:t>https://aws.amazon.com/elasticloadbalancing/faqs/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Application Load Balancer vs Network Load Balancer vs Gateway Load Balancer:</a:t>
            </a:r>
            <a:endParaRPr>
              <a:solidFill>
                <a:schemeClr val="dk1"/>
              </a:solidFill>
            </a:endParaRPr>
          </a:p>
          <a:p>
            <a:pPr indent="0" lvl="0" marL="0" rtl="0" algn="l">
              <a:spcBef>
                <a:spcPts val="0"/>
              </a:spcBef>
              <a:spcAft>
                <a:spcPts val="0"/>
              </a:spcAft>
              <a:buNone/>
            </a:pPr>
            <a:r>
              <a:rPr lang="en">
                <a:solidFill>
                  <a:schemeClr val="dk1"/>
                </a:solidFill>
              </a:rPr>
              <a:t>https://tutorialsdojo.com/application-load-balancer-vs-network-load-balancer-vs-classic-load-balancer/</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400" name="Google Shape;400;g2b244174ea2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b244174ea2_0_18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AWS Snowball Edge is a type of Snowball device with on-board storage and compute power for select AWS capabilities. Snowball Edge can undertake local processing and edge-computing workloads in addition to transferring data between your local environment and the AWS Cloud.</a:t>
            </a:r>
            <a:endParaRPr>
              <a:solidFill>
                <a:schemeClr val="dk1"/>
              </a:solidFill>
            </a:endParaRPr>
          </a:p>
          <a:p>
            <a:pPr indent="0" lvl="0" marL="0" rtl="0" algn="l">
              <a:spcBef>
                <a:spcPts val="0"/>
              </a:spcBef>
              <a:spcAft>
                <a:spcPts val="0"/>
              </a:spcAft>
              <a:buNone/>
            </a:pPr>
            <a:r>
              <a:rPr lang="en">
                <a:solidFill>
                  <a:schemeClr val="dk1"/>
                </a:solidFill>
              </a:rPr>
              <a:t>Each Snowball Edge device can transport data at speeds faster than the internet. This transport is done by shipping the data in the appliances through a regional carrier. The appliances are rugged shipping containers, complete with E Ink shipping labels. The AWS Snowball Edge device differs from the standard Snowball because it can bring the power of the AWS Cloud to your on-premises location, with local storage and compute functionality.</a:t>
            </a:r>
            <a:endParaRPr>
              <a:solidFill>
                <a:schemeClr val="dk1"/>
              </a:solidFill>
            </a:endParaRPr>
          </a:p>
          <a:p>
            <a:pPr indent="0" lvl="0" marL="0" rtl="0" algn="l">
              <a:spcBef>
                <a:spcPts val="0"/>
              </a:spcBef>
              <a:spcAft>
                <a:spcPts val="0"/>
              </a:spcAft>
              <a:buNone/>
            </a:pPr>
            <a:r>
              <a:rPr lang="en">
                <a:solidFill>
                  <a:schemeClr val="dk1"/>
                </a:solidFill>
              </a:rPr>
              <a:t>Snowball Edge devices have three options for device configurations – storage optimized, compute optimized, and with GPU.</a:t>
            </a:r>
            <a:endParaRPr>
              <a:solidFill>
                <a:schemeClr val="dk1"/>
              </a:solidFill>
            </a:endParaRPr>
          </a:p>
          <a:p>
            <a:pPr indent="0" lvl="0" marL="0" rtl="0" algn="l">
              <a:spcBef>
                <a:spcPts val="0"/>
              </a:spcBef>
              <a:spcAft>
                <a:spcPts val="0"/>
              </a:spcAft>
              <a:buNone/>
            </a:pPr>
            <a:r>
              <a:rPr lang="en">
                <a:solidFill>
                  <a:schemeClr val="dk1"/>
                </a:solidFill>
              </a:rPr>
              <a:t>Hence, the correct answer is: AWS Snowball Edge.</a:t>
            </a:r>
            <a:endParaRPr>
              <a:solidFill>
                <a:schemeClr val="dk1"/>
              </a:solidFill>
            </a:endParaRPr>
          </a:p>
          <a:p>
            <a:pPr indent="0" lvl="0" marL="0" rtl="0" algn="l">
              <a:spcBef>
                <a:spcPts val="0"/>
              </a:spcBef>
              <a:spcAft>
                <a:spcPts val="0"/>
              </a:spcAft>
              <a:buNone/>
            </a:pPr>
            <a:r>
              <a:rPr lang="en">
                <a:solidFill>
                  <a:schemeClr val="dk1"/>
                </a:solidFill>
              </a:rPr>
              <a:t>AWS Snowmobile is incorrect because this is an Exabyte-scale data transfer service used to move extremely large amounts of data to AWS. It is not suitable for transferring a small amount of data, like 80 TB in this scenario. You can transfer up to 100PB per Snowmobile, a 45-foot long ruggedized shipping container, pulled by a semi-trailer truck. A more cost-effective solution here is to order a Snowball Edge device instead.</a:t>
            </a:r>
            <a:endParaRPr>
              <a:solidFill>
                <a:schemeClr val="dk1"/>
              </a:solidFill>
            </a:endParaRPr>
          </a:p>
          <a:p>
            <a:pPr indent="0" lvl="0" marL="0" rtl="0" algn="l">
              <a:spcBef>
                <a:spcPts val="0"/>
              </a:spcBef>
              <a:spcAft>
                <a:spcPts val="0"/>
              </a:spcAft>
              <a:buNone/>
            </a:pPr>
            <a:r>
              <a:rPr lang="en">
                <a:solidFill>
                  <a:schemeClr val="dk1"/>
                </a:solidFill>
              </a:rPr>
              <a:t>AWS Direct Connect is incorrect because it is primarily used to establish a dedicated network connection from your premises network to AWS. This is not suitable for one-time data transfer tasks, like what is depicted in the scenario.</a:t>
            </a:r>
            <a:endParaRPr>
              <a:solidFill>
                <a:schemeClr val="dk1"/>
              </a:solidFill>
            </a:endParaRPr>
          </a:p>
          <a:p>
            <a:pPr indent="0" lvl="0" marL="0" rtl="0" algn="l">
              <a:spcBef>
                <a:spcPts val="0"/>
              </a:spcBef>
              <a:spcAft>
                <a:spcPts val="0"/>
              </a:spcAft>
              <a:buNone/>
            </a:pPr>
            <a:r>
              <a:rPr lang="en">
                <a:solidFill>
                  <a:schemeClr val="dk1"/>
                </a:solidFill>
              </a:rPr>
              <a:t>Amazon S3 Multipart Upload is incorrect because this feature simply enables you to upload large objects in multiple parts. It still uses the same Internet connection of the company, which means that the transfer will still take time due to its current bandwidth allocation.</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https://docs.aws.amazon.com/snowball/latest/ug/whatissnowball.html </a:t>
            </a:r>
            <a:endParaRPr>
              <a:solidFill>
                <a:schemeClr val="dk1"/>
              </a:solidFill>
            </a:endParaRPr>
          </a:p>
          <a:p>
            <a:pPr indent="0" lvl="0" marL="0" rtl="0" algn="l">
              <a:spcBef>
                <a:spcPts val="0"/>
              </a:spcBef>
              <a:spcAft>
                <a:spcPts val="0"/>
              </a:spcAft>
              <a:buNone/>
            </a:pPr>
            <a:r>
              <a:rPr lang="en">
                <a:solidFill>
                  <a:schemeClr val="dk1"/>
                </a:solidFill>
              </a:rPr>
              <a:t>https://docs.aws.amazon.com/snowball/latest/ug/device-differences.html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AWS Snowball Edge Cheat Sheet:</a:t>
            </a:r>
            <a:endParaRPr>
              <a:solidFill>
                <a:schemeClr val="dk1"/>
              </a:solidFill>
            </a:endParaRPr>
          </a:p>
          <a:p>
            <a:pPr indent="0" lvl="0" marL="0" rtl="0" algn="l">
              <a:spcBef>
                <a:spcPts val="0"/>
              </a:spcBef>
              <a:spcAft>
                <a:spcPts val="0"/>
              </a:spcAft>
              <a:buNone/>
            </a:pPr>
            <a:r>
              <a:rPr lang="en">
                <a:solidFill>
                  <a:schemeClr val="dk1"/>
                </a:solidFill>
              </a:rPr>
              <a:t>https://tutorialsdojo.com/aws-snowball-edge/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418" name="Google Shape;418;g2b244174ea2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46972244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46972244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info: </a:t>
            </a:r>
            <a:r>
              <a:rPr lang="en" u="sng">
                <a:solidFill>
                  <a:schemeClr val="hlink"/>
                </a:solidFill>
                <a:hlinkClick r:id="rId2"/>
              </a:rPr>
              <a:t>https://aws.amazon.com/certification/certified-cloud-practitioner/</a:t>
            </a:r>
            <a:r>
              <a:rPr lang="en"/>
              <a:t>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b244174ea2_0_1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Network Load Balancer functions at the fourth layer of the Open Systems Interconnection (OSI) model. It can handle millions of requests per second. After the load balancer receives a connection request, it selects a target from the default rule’s target group. It attempts to open a TCP connection to the selected target on the port specified in the listener configuration.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Based on the given scenario, web service clients can only access trusted IP addresses. To resolve this requirement, you can use the Bring Your Own IP (BYOIP) feature to use the trusted IPs as Elastic IP addresses (EIP) to a Network Load Balancer (NLB). This way, there’s no need to re-establish the whitelists with new IP addresses.</a:t>
            </a:r>
            <a:endParaRPr>
              <a:solidFill>
                <a:schemeClr val="dk1"/>
              </a:solidFill>
            </a:endParaRPr>
          </a:p>
          <a:p>
            <a:pPr indent="0" lvl="0" marL="0" rtl="0" algn="l">
              <a:spcBef>
                <a:spcPts val="0"/>
              </a:spcBef>
              <a:spcAft>
                <a:spcPts val="0"/>
              </a:spcAft>
              <a:buNone/>
            </a:pPr>
            <a:r>
              <a:rPr lang="en">
                <a:solidFill>
                  <a:schemeClr val="dk1"/>
                </a:solidFill>
              </a:rPr>
              <a:t>Hence, the correct answer is: Associate an Elastic IP address to a Network Load Balancer.</a:t>
            </a:r>
            <a:endParaRPr>
              <a:solidFill>
                <a:schemeClr val="dk1"/>
              </a:solidFill>
            </a:endParaRPr>
          </a:p>
          <a:p>
            <a:pPr indent="0" lvl="0" marL="0" rtl="0" algn="l">
              <a:spcBef>
                <a:spcPts val="0"/>
              </a:spcBef>
              <a:spcAft>
                <a:spcPts val="0"/>
              </a:spcAft>
              <a:buNone/>
            </a:pPr>
            <a:r>
              <a:rPr lang="en">
                <a:solidFill>
                  <a:schemeClr val="dk1"/>
                </a:solidFill>
              </a:rPr>
              <a:t>The option that says: Associate an Elastic IP address to an Application Load Balancer is incorrect because you can’t assign an Elastic IP address to an Application Load Balancer. The alternative method you can do is assign an Elastic IP address to a Network Load Balancer in front of the Application Load Balancer.</a:t>
            </a:r>
            <a:endParaRPr>
              <a:solidFill>
                <a:schemeClr val="dk1"/>
              </a:solidFill>
            </a:endParaRPr>
          </a:p>
          <a:p>
            <a:pPr indent="0" lvl="0" marL="0" rtl="0" algn="l">
              <a:spcBef>
                <a:spcPts val="0"/>
              </a:spcBef>
              <a:spcAft>
                <a:spcPts val="0"/>
              </a:spcAft>
              <a:buNone/>
            </a:pPr>
            <a:r>
              <a:rPr lang="en">
                <a:solidFill>
                  <a:schemeClr val="dk1"/>
                </a:solidFill>
              </a:rPr>
              <a:t>The option that says: Create a CloudFront distribution whose origin points to the private IP addresses of your web servers is incorrect because web service clients can only access trusted IP addresses. The fastest way to resolve this requirement is to attach an Elastic IP address to a Network Load Balancer.</a:t>
            </a:r>
            <a:endParaRPr>
              <a:solidFill>
                <a:schemeClr val="dk1"/>
              </a:solidFill>
            </a:endParaRPr>
          </a:p>
          <a:p>
            <a:pPr indent="0" lvl="0" marL="0" rtl="0" algn="l">
              <a:spcBef>
                <a:spcPts val="0"/>
              </a:spcBef>
              <a:spcAft>
                <a:spcPts val="0"/>
              </a:spcAft>
              <a:buNone/>
            </a:pPr>
            <a:r>
              <a:rPr lang="en">
                <a:solidFill>
                  <a:schemeClr val="dk1"/>
                </a:solidFill>
              </a:rPr>
              <a:t>The option that says: Create an Alias Record in Route 53 which maps to the DNS name of the load balancer is incorrect. This approach won’t still allow them to access the application because of trusted IP addresses on their firewalls.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https://aws.amazon.com/premiumsupport/knowledge-center/elb-attach-elastic-ip-to-public-nlb/</a:t>
            </a:r>
            <a:endParaRPr>
              <a:solidFill>
                <a:schemeClr val="dk1"/>
              </a:solidFill>
            </a:endParaRPr>
          </a:p>
          <a:p>
            <a:pPr indent="0" lvl="0" marL="0" rtl="0" algn="l">
              <a:spcBef>
                <a:spcPts val="0"/>
              </a:spcBef>
              <a:spcAft>
                <a:spcPts val="0"/>
              </a:spcAft>
              <a:buNone/>
            </a:pPr>
            <a:r>
              <a:rPr lang="en">
                <a:solidFill>
                  <a:schemeClr val="dk1"/>
                </a:solidFill>
              </a:rPr>
              <a:t>https://aws.amazon.com/blogs/networking-and-content-delivery/using-static-ip-addresses-for-application-load-balancers/</a:t>
            </a:r>
            <a:endParaRPr>
              <a:solidFill>
                <a:schemeClr val="dk1"/>
              </a:solidFill>
            </a:endParaRPr>
          </a:p>
          <a:p>
            <a:pPr indent="0" lvl="0" marL="0" rtl="0" algn="l">
              <a:spcBef>
                <a:spcPts val="0"/>
              </a:spcBef>
              <a:spcAft>
                <a:spcPts val="0"/>
              </a:spcAft>
              <a:buNone/>
            </a:pPr>
            <a:r>
              <a:rPr lang="en">
                <a:solidFill>
                  <a:schemeClr val="dk1"/>
                </a:solidFill>
              </a:rPr>
              <a:t>https://docs.aws.amazon.com/elasticloadbalancing/latest/network/introduction.html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AWS Elastic Load Balancing Cheat Sheet:</a:t>
            </a:r>
            <a:endParaRPr>
              <a:solidFill>
                <a:schemeClr val="dk1"/>
              </a:solidFill>
            </a:endParaRPr>
          </a:p>
          <a:p>
            <a:pPr indent="0" lvl="0" marL="0" rtl="0" algn="l">
              <a:spcBef>
                <a:spcPts val="0"/>
              </a:spcBef>
              <a:spcAft>
                <a:spcPts val="0"/>
              </a:spcAft>
              <a:buNone/>
            </a:pPr>
            <a:r>
              <a:rPr lang="en">
                <a:solidFill>
                  <a:schemeClr val="dk1"/>
                </a:solidFill>
              </a:rPr>
              <a:t>https://tutorialsdojo.com/aws-elastic-load-balancing-elb/</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436" name="Google Shape;436;g2b244174ea2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b244174ea2_0_21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AWS Snowball is a petabyte-scale data transport solution that uses secure appliances to transfer large amounts of data into and out of the AWS cloud. Using Snowball addresses common challenges with large-scale data transfers, including high network costs, long transfer times, and security concerns. Transferring data with Snowball is simple, fast, secure, and can be as little as one-fifth the cost of high-speed Internet.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Snowball is a strong choice for data transfer if you need to more securely and quickly transfer terabytes to many petabytes of data to AWS. Snowball can also be the right choice if you don’t want to make expensive upgrades to your network infrastructure, if you frequently experience large backlogs of data, if you’re located in a physically isolated environment, or if you’re in an area where high-speed Internet connections are not available or cost-prohibitive.</a:t>
            </a:r>
            <a:endParaRPr>
              <a:solidFill>
                <a:schemeClr val="dk1"/>
              </a:solidFill>
            </a:endParaRPr>
          </a:p>
          <a:p>
            <a:pPr indent="0" lvl="0" marL="0" rtl="0" algn="l">
              <a:spcBef>
                <a:spcPts val="0"/>
              </a:spcBef>
              <a:spcAft>
                <a:spcPts val="0"/>
              </a:spcAft>
              <a:buNone/>
            </a:pPr>
            <a:r>
              <a:rPr lang="en">
                <a:solidFill>
                  <a:schemeClr val="dk1"/>
                </a:solidFill>
              </a:rPr>
              <a:t>As a rule of thumb, if it takes more than one week to upload your data to AWS using the spare capacity of your existing Internet connection, then you should consider using Snowball. For example, if you have a 100 Mb connection that you can solely dedicate to transferring your data and need to transfer 100 TB of data, it takes more than 100 days to complete data transfer over that connection. You can make the same transfer by using multiple Snowballs in about a week.</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Hence, ordering multiple AWS Snowball devices to upload the files to Amazon S3 is the correct answer.</a:t>
            </a:r>
            <a:endParaRPr>
              <a:solidFill>
                <a:schemeClr val="dk1"/>
              </a:solidFill>
            </a:endParaRPr>
          </a:p>
          <a:p>
            <a:pPr indent="0" lvl="0" marL="0" rtl="0" algn="l">
              <a:spcBef>
                <a:spcPts val="0"/>
              </a:spcBef>
              <a:spcAft>
                <a:spcPts val="0"/>
              </a:spcAft>
              <a:buNone/>
            </a:pPr>
            <a:r>
              <a:rPr lang="en">
                <a:solidFill>
                  <a:schemeClr val="dk1"/>
                </a:solidFill>
              </a:rPr>
              <a:t>Uploading it directly to S3 is incorrect since this would take too long to finish due to the slow Internet connection of the company.</a:t>
            </a:r>
            <a:endParaRPr>
              <a:solidFill>
                <a:schemeClr val="dk1"/>
              </a:solidFill>
            </a:endParaRPr>
          </a:p>
          <a:p>
            <a:pPr indent="0" lvl="0" marL="0" rtl="0" algn="l">
              <a:spcBef>
                <a:spcPts val="0"/>
              </a:spcBef>
              <a:spcAft>
                <a:spcPts val="0"/>
              </a:spcAft>
              <a:buNone/>
            </a:pPr>
            <a:r>
              <a:rPr lang="en">
                <a:solidFill>
                  <a:schemeClr val="dk1"/>
                </a:solidFill>
              </a:rPr>
              <a:t>Establishing an AWS Direct Connect connection then transferring the data over to S3 is incorrect since provisioning a line for Direct Connect would take too much time and might not give you the fastest data transfer solution. In addition, the scenario didn’t warrant an establishment of a dedicated connection from your on-premises data center to AWS. The primary goal is to just do a one-time migration of data to AWS which can be accomplished by using AWS Snowball devices.</a:t>
            </a:r>
            <a:endParaRPr>
              <a:solidFill>
                <a:schemeClr val="dk1"/>
              </a:solidFill>
            </a:endParaRPr>
          </a:p>
          <a:p>
            <a:pPr indent="0" lvl="0" marL="0" rtl="0" algn="l">
              <a:spcBef>
                <a:spcPts val="0"/>
              </a:spcBef>
              <a:spcAft>
                <a:spcPts val="0"/>
              </a:spcAft>
              <a:buNone/>
            </a:pPr>
            <a:r>
              <a:rPr lang="en">
                <a:solidFill>
                  <a:schemeClr val="dk1"/>
                </a:solidFill>
              </a:rPr>
              <a:t>Using AWS Snowmobile to transfer the data over to S3 is incorrect because Snowmobile is more suitable if you need to move extremely large amounts of data to AWS or need to transfer up to 100PB of data. This will be transported on a 45-foot long ruggedized shipping container, pulled by a semi-trailer truck. Take note that you only need to migrate 250 TB of data, hence, this is not the most suitable and cost-effective solution.</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https://aws.amazon.com/snowball/</a:t>
            </a:r>
            <a:endParaRPr>
              <a:solidFill>
                <a:schemeClr val="dk1"/>
              </a:solidFill>
            </a:endParaRPr>
          </a:p>
          <a:p>
            <a:pPr indent="0" lvl="0" marL="0" rtl="0" algn="l">
              <a:spcBef>
                <a:spcPts val="0"/>
              </a:spcBef>
              <a:spcAft>
                <a:spcPts val="0"/>
              </a:spcAft>
              <a:buNone/>
            </a:pPr>
            <a:r>
              <a:rPr lang="en">
                <a:solidFill>
                  <a:schemeClr val="dk1"/>
                </a:solidFill>
              </a:rPr>
              <a:t>https://aws.amazon.com/snowball/faqs/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S3 Transfer Acceleration vs Direct Connect vs VPN vs Snowball vs Snowmobile:</a:t>
            </a:r>
            <a:endParaRPr>
              <a:solidFill>
                <a:schemeClr val="dk1"/>
              </a:solidFill>
            </a:endParaRPr>
          </a:p>
          <a:p>
            <a:pPr indent="0" lvl="0" marL="0" rtl="0" algn="l">
              <a:spcBef>
                <a:spcPts val="0"/>
              </a:spcBef>
              <a:spcAft>
                <a:spcPts val="0"/>
              </a:spcAft>
              <a:buNone/>
            </a:pPr>
            <a:r>
              <a:rPr lang="en">
                <a:solidFill>
                  <a:schemeClr val="dk1"/>
                </a:solidFill>
              </a:rPr>
              <a:t>https://tutorialsdojo.com/s3-transfer-acceleration-vs-direct-connect-vs-vpn-vs-snowball-vs-snowmobile/</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Comparison of AWS Services Cheat Sheets:</a:t>
            </a:r>
            <a:endParaRPr>
              <a:solidFill>
                <a:schemeClr val="dk1"/>
              </a:solidFill>
            </a:endParaRPr>
          </a:p>
          <a:p>
            <a:pPr indent="0" lvl="0" marL="0" rtl="0" algn="l">
              <a:spcBef>
                <a:spcPts val="0"/>
              </a:spcBef>
              <a:spcAft>
                <a:spcPts val="0"/>
              </a:spcAft>
              <a:buNone/>
            </a:pPr>
            <a:r>
              <a:rPr lang="en">
                <a:solidFill>
                  <a:schemeClr val="dk1"/>
                </a:solidFill>
              </a:rPr>
              <a:t>https://tutorialsdojo.com/comparison-of-aws-services/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454" name="Google Shape;454;g2b244174ea2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b244174ea2_0_23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S3 Standard – Infrequent Access (Standard – IA) is an Amazon S3 storage class for data that is accessed less frequently, but requires rapid access when needed. Standard – IA offers the high durability, throughput, and low latency of Amazon S3 Standard, with a low per GB storage price and per GB retrieval fee.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combination of low cost and high performance make Standard – IA ideal for long-term storage, backups, and as a data store for disaster recovery. The Standard – IA storage class is set at the object level and can exist in the same bucket as Standard, allowing you to use lifecycle policies to automatically transition objects between storage classes without any application changes.</a:t>
            </a:r>
            <a:endParaRPr>
              <a:solidFill>
                <a:schemeClr val="dk1"/>
              </a:solidFill>
            </a:endParaRPr>
          </a:p>
          <a:p>
            <a:pPr indent="0" lvl="0" marL="0" rtl="0" algn="l">
              <a:spcBef>
                <a:spcPts val="0"/>
              </a:spcBef>
              <a:spcAft>
                <a:spcPts val="0"/>
              </a:spcAft>
              <a:buNone/>
            </a:pPr>
            <a:r>
              <a:rPr lang="en">
                <a:solidFill>
                  <a:schemeClr val="dk1"/>
                </a:solidFill>
              </a:rPr>
              <a:t>Key Features:</a:t>
            </a:r>
            <a:endParaRPr>
              <a:solidFill>
                <a:schemeClr val="dk1"/>
              </a:solidFill>
            </a:endParaRPr>
          </a:p>
          <a:p>
            <a:pPr indent="0" lvl="0" marL="0" rtl="0" algn="l">
              <a:spcBef>
                <a:spcPts val="0"/>
              </a:spcBef>
              <a:spcAft>
                <a:spcPts val="0"/>
              </a:spcAft>
              <a:buNone/>
            </a:pPr>
            <a:r>
              <a:rPr lang="en">
                <a:solidFill>
                  <a:schemeClr val="dk1"/>
                </a:solidFill>
              </a:rPr>
              <a:t>– Same low latency and high throughput performance of Standard</a:t>
            </a:r>
            <a:endParaRPr>
              <a:solidFill>
                <a:schemeClr val="dk1"/>
              </a:solidFill>
            </a:endParaRPr>
          </a:p>
          <a:p>
            <a:pPr indent="0" lvl="0" marL="0" rtl="0" algn="l">
              <a:spcBef>
                <a:spcPts val="0"/>
              </a:spcBef>
              <a:spcAft>
                <a:spcPts val="0"/>
              </a:spcAft>
              <a:buNone/>
            </a:pPr>
            <a:r>
              <a:rPr lang="en">
                <a:solidFill>
                  <a:schemeClr val="dk1"/>
                </a:solidFill>
              </a:rPr>
              <a:t>– Designed for durability of 99.999999999% of objects</a:t>
            </a:r>
            <a:endParaRPr>
              <a:solidFill>
                <a:schemeClr val="dk1"/>
              </a:solidFill>
            </a:endParaRPr>
          </a:p>
          <a:p>
            <a:pPr indent="0" lvl="0" marL="0" rtl="0" algn="l">
              <a:spcBef>
                <a:spcPts val="0"/>
              </a:spcBef>
              <a:spcAft>
                <a:spcPts val="0"/>
              </a:spcAft>
              <a:buNone/>
            </a:pPr>
            <a:r>
              <a:rPr lang="en">
                <a:solidFill>
                  <a:schemeClr val="dk1"/>
                </a:solidFill>
              </a:rPr>
              <a:t>– Designed for 99.9% availability over a given year</a:t>
            </a:r>
            <a:endParaRPr>
              <a:solidFill>
                <a:schemeClr val="dk1"/>
              </a:solidFill>
            </a:endParaRPr>
          </a:p>
          <a:p>
            <a:pPr indent="0" lvl="0" marL="0" rtl="0" algn="l">
              <a:spcBef>
                <a:spcPts val="0"/>
              </a:spcBef>
              <a:spcAft>
                <a:spcPts val="0"/>
              </a:spcAft>
              <a:buNone/>
            </a:pPr>
            <a:r>
              <a:rPr lang="en">
                <a:solidFill>
                  <a:schemeClr val="dk1"/>
                </a:solidFill>
              </a:rPr>
              <a:t>– Backed with the Amazon S3 Service Level Agreement for availability</a:t>
            </a:r>
            <a:endParaRPr>
              <a:solidFill>
                <a:schemeClr val="dk1"/>
              </a:solidFill>
            </a:endParaRPr>
          </a:p>
          <a:p>
            <a:pPr indent="0" lvl="0" marL="0" rtl="0" algn="l">
              <a:spcBef>
                <a:spcPts val="0"/>
              </a:spcBef>
              <a:spcAft>
                <a:spcPts val="0"/>
              </a:spcAft>
              <a:buNone/>
            </a:pPr>
            <a:r>
              <a:rPr lang="en">
                <a:solidFill>
                  <a:schemeClr val="dk1"/>
                </a:solidFill>
              </a:rPr>
              <a:t>– Supports SSL encryption of data in transit and at rest</a:t>
            </a:r>
            <a:endParaRPr>
              <a:solidFill>
                <a:schemeClr val="dk1"/>
              </a:solidFill>
            </a:endParaRPr>
          </a:p>
          <a:p>
            <a:pPr indent="0" lvl="0" marL="0" rtl="0" algn="l">
              <a:spcBef>
                <a:spcPts val="0"/>
              </a:spcBef>
              <a:spcAft>
                <a:spcPts val="0"/>
              </a:spcAft>
              <a:buNone/>
            </a:pPr>
            <a:r>
              <a:rPr lang="en">
                <a:solidFill>
                  <a:schemeClr val="dk1"/>
                </a:solidFill>
              </a:rPr>
              <a:t>– Lifecycle management for automatic migration of objects</a:t>
            </a:r>
            <a:endParaRPr>
              <a:solidFill>
                <a:schemeClr val="dk1"/>
              </a:solidFill>
            </a:endParaRPr>
          </a:p>
          <a:p>
            <a:pPr indent="0" lvl="0" marL="0" rtl="0" algn="l">
              <a:spcBef>
                <a:spcPts val="0"/>
              </a:spcBef>
              <a:spcAft>
                <a:spcPts val="0"/>
              </a:spcAft>
              <a:buNone/>
            </a:pPr>
            <a:r>
              <a:rPr lang="en">
                <a:solidFill>
                  <a:schemeClr val="dk1"/>
                </a:solidFill>
              </a:rPr>
              <a:t>Hence, the correct answers are:</a:t>
            </a:r>
            <a:endParaRPr>
              <a:solidFill>
                <a:schemeClr val="dk1"/>
              </a:solidFill>
            </a:endParaRPr>
          </a:p>
          <a:p>
            <a:pPr indent="0" lvl="0" marL="0" rtl="0" algn="l">
              <a:spcBef>
                <a:spcPts val="0"/>
              </a:spcBef>
              <a:spcAft>
                <a:spcPts val="0"/>
              </a:spcAft>
              <a:buNone/>
            </a:pPr>
            <a:r>
              <a:rPr lang="en">
                <a:solidFill>
                  <a:schemeClr val="dk1"/>
                </a:solidFill>
              </a:rPr>
              <a:t>– It is designed for data that is accessed less frequently.</a:t>
            </a:r>
            <a:endParaRPr>
              <a:solidFill>
                <a:schemeClr val="dk1"/>
              </a:solidFill>
            </a:endParaRPr>
          </a:p>
          <a:p>
            <a:pPr indent="0" lvl="0" marL="0" rtl="0" algn="l">
              <a:spcBef>
                <a:spcPts val="0"/>
              </a:spcBef>
              <a:spcAft>
                <a:spcPts val="0"/>
              </a:spcAft>
              <a:buNone/>
            </a:pPr>
            <a:r>
              <a:rPr lang="en">
                <a:solidFill>
                  <a:schemeClr val="dk1"/>
                </a:solidFill>
              </a:rPr>
              <a:t>– It is designed for data that requires rapid access when needed.</a:t>
            </a:r>
            <a:endParaRPr>
              <a:solidFill>
                <a:schemeClr val="dk1"/>
              </a:solidFill>
            </a:endParaRPr>
          </a:p>
          <a:p>
            <a:pPr indent="0" lvl="0" marL="0" rtl="0" algn="l">
              <a:spcBef>
                <a:spcPts val="0"/>
              </a:spcBef>
              <a:spcAft>
                <a:spcPts val="0"/>
              </a:spcAft>
              <a:buNone/>
            </a:pPr>
            <a:r>
              <a:rPr lang="en">
                <a:solidFill>
                  <a:schemeClr val="dk1"/>
                </a:solidFill>
              </a:rPr>
              <a:t>The option that says: It automatically moves data to the most cost-effective access tier without any operational overhead is incorrect as it actually refers to Amazon S3 – Intelligent Tiering, which is the only cloud storage class that delivers automatic cost savings by moving objects between different access tiers when access patterns change.</a:t>
            </a:r>
            <a:endParaRPr>
              <a:solidFill>
                <a:schemeClr val="dk1"/>
              </a:solidFill>
            </a:endParaRPr>
          </a:p>
          <a:p>
            <a:pPr indent="0" lvl="0" marL="0" rtl="0" algn="l">
              <a:spcBef>
                <a:spcPts val="0"/>
              </a:spcBef>
              <a:spcAft>
                <a:spcPts val="0"/>
              </a:spcAft>
              <a:buNone/>
            </a:pPr>
            <a:r>
              <a:rPr lang="en">
                <a:solidFill>
                  <a:schemeClr val="dk1"/>
                </a:solidFill>
              </a:rPr>
              <a:t>The option that says: It provides high latency and low throughput performance is incorrect as it should be “low latency” and “high throughput” instead. S3 automatically scales performance to meet user demands.</a:t>
            </a:r>
            <a:endParaRPr>
              <a:solidFill>
                <a:schemeClr val="dk1"/>
              </a:solidFill>
            </a:endParaRPr>
          </a:p>
          <a:p>
            <a:pPr indent="0" lvl="0" marL="0" rtl="0" algn="l">
              <a:spcBef>
                <a:spcPts val="0"/>
              </a:spcBef>
              <a:spcAft>
                <a:spcPts val="0"/>
              </a:spcAft>
              <a:buNone/>
            </a:pPr>
            <a:r>
              <a:rPr lang="en">
                <a:solidFill>
                  <a:schemeClr val="dk1"/>
                </a:solidFill>
              </a:rPr>
              <a:t>The option that says: Ideal to use for data archiving is incorrect because this statement refers to Amazon S3 Glacier. Glacier is a secure, durable, and extremely low-cost cloud storage service for data archiving and long-term backup.</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https://aws.amazon.com/s3/storage-classes/</a:t>
            </a:r>
            <a:endParaRPr>
              <a:solidFill>
                <a:schemeClr val="dk1"/>
              </a:solidFill>
            </a:endParaRPr>
          </a:p>
          <a:p>
            <a:pPr indent="0" lvl="0" marL="0" rtl="0" algn="l">
              <a:spcBef>
                <a:spcPts val="0"/>
              </a:spcBef>
              <a:spcAft>
                <a:spcPts val="0"/>
              </a:spcAft>
              <a:buNone/>
            </a:pPr>
            <a:r>
              <a:rPr lang="en">
                <a:solidFill>
                  <a:schemeClr val="dk1"/>
                </a:solidFill>
              </a:rPr>
              <a:t>https://aws.amazon.com/s3/faqs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Amazon S3 Cheat Sheet:</a:t>
            </a:r>
            <a:endParaRPr>
              <a:solidFill>
                <a:schemeClr val="dk1"/>
              </a:solidFill>
            </a:endParaRPr>
          </a:p>
          <a:p>
            <a:pPr indent="0" lvl="0" marL="0" rtl="0" algn="l">
              <a:spcBef>
                <a:spcPts val="0"/>
              </a:spcBef>
              <a:spcAft>
                <a:spcPts val="0"/>
              </a:spcAft>
              <a:buNone/>
            </a:pPr>
            <a:r>
              <a:rPr lang="en">
                <a:solidFill>
                  <a:schemeClr val="dk1"/>
                </a:solidFill>
              </a:rPr>
              <a:t>https://tutorialsdojo.com/amazon-s3/</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472" name="Google Shape;472;g2b244174ea2_0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b244174ea2_0_2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Simple Queue Service (SQS) and Amazon Simple Workflow Service (SWF) are the services that you can use for creating a decoupled architecture in AWS. Decoupled architecture is a type of computing architecture that enables computing components or layers to execute independently while still interfacing with each other.</a:t>
            </a:r>
            <a:endParaRPr>
              <a:solidFill>
                <a:schemeClr val="dk1"/>
              </a:solidFill>
            </a:endParaRPr>
          </a:p>
          <a:p>
            <a:pPr indent="0" lvl="0" marL="0" rtl="0" algn="l">
              <a:spcBef>
                <a:spcPts val="0"/>
              </a:spcBef>
              <a:spcAft>
                <a:spcPts val="0"/>
              </a:spcAft>
              <a:buNone/>
            </a:pPr>
            <a:r>
              <a:rPr lang="en">
                <a:solidFill>
                  <a:schemeClr val="dk1"/>
                </a:solidFill>
              </a:rPr>
              <a:t>Amazon SQS offers reliable, highly-scalable hosted queues for storing messages while they travel between applications or microservices. Amazon SQS lets you move data between distributed application components and helps you decouple these components. Amazon SWF is a web service that makes it easy to coordinate work across distributed application components.</a:t>
            </a:r>
            <a:endParaRPr>
              <a:solidFill>
                <a:schemeClr val="dk1"/>
              </a:solidFill>
            </a:endParaRPr>
          </a:p>
          <a:p>
            <a:pPr indent="0" lvl="0" marL="0" rtl="0" algn="l">
              <a:spcBef>
                <a:spcPts val="0"/>
              </a:spcBef>
              <a:spcAft>
                <a:spcPts val="0"/>
              </a:spcAft>
              <a:buNone/>
            </a:pPr>
            <a:r>
              <a:rPr lang="en">
                <a:solidFill>
                  <a:schemeClr val="dk1"/>
                </a:solidFill>
              </a:rPr>
              <a:t>Using RDS to utilize both on-premises servers and EC2 instances for your decoupled application and using DynamoDB to utilize both on-premises servers and EC2 instances for your decoupled application are incorrect as RDS and DynamoDB are database services.</a:t>
            </a:r>
            <a:endParaRPr>
              <a:solidFill>
                <a:schemeClr val="dk1"/>
              </a:solidFill>
            </a:endParaRPr>
          </a:p>
          <a:p>
            <a:pPr indent="0" lvl="0" marL="0" rtl="0" algn="l">
              <a:spcBef>
                <a:spcPts val="0"/>
              </a:spcBef>
              <a:spcAft>
                <a:spcPts val="0"/>
              </a:spcAft>
              <a:buNone/>
            </a:pPr>
            <a:r>
              <a:rPr lang="en">
                <a:solidFill>
                  <a:schemeClr val="dk1"/>
                </a:solidFill>
              </a:rPr>
              <a:t>Using VPC peering to connect both on-premises servers and EC2 instances for your decoupled application is incorrect because you can’t create a VPC peering for your on-premises network and AWS VPC.</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https://aws.amazon.com/sqs/</a:t>
            </a:r>
            <a:endParaRPr>
              <a:solidFill>
                <a:schemeClr val="dk1"/>
              </a:solidFill>
            </a:endParaRPr>
          </a:p>
          <a:p>
            <a:pPr indent="0" lvl="0" marL="0" rtl="0" algn="l">
              <a:spcBef>
                <a:spcPts val="0"/>
              </a:spcBef>
              <a:spcAft>
                <a:spcPts val="0"/>
              </a:spcAft>
              <a:buNone/>
            </a:pPr>
            <a:r>
              <a:rPr lang="en">
                <a:solidFill>
                  <a:schemeClr val="dk1"/>
                </a:solidFill>
              </a:rPr>
              <a:t>http://docs.aws.amazon.com/amazonswf/latest/developerguide/swf-welcome.html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Amazon SQS Cheat Sheet:</a:t>
            </a:r>
            <a:endParaRPr>
              <a:solidFill>
                <a:schemeClr val="dk1"/>
              </a:solidFill>
            </a:endParaRPr>
          </a:p>
          <a:p>
            <a:pPr indent="0" lvl="0" marL="0" rtl="0" algn="l">
              <a:spcBef>
                <a:spcPts val="0"/>
              </a:spcBef>
              <a:spcAft>
                <a:spcPts val="0"/>
              </a:spcAft>
              <a:buNone/>
            </a:pPr>
            <a:r>
              <a:rPr lang="en">
                <a:solidFill>
                  <a:schemeClr val="dk1"/>
                </a:solidFill>
              </a:rPr>
              <a:t>https://tutorialsdojo.com/amazon-sqs/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Amazon Simple Workflow (SWF) vs AWS Step Functions vs Amazon SQS:</a:t>
            </a:r>
            <a:endParaRPr>
              <a:solidFill>
                <a:schemeClr val="dk1"/>
              </a:solidFill>
            </a:endParaRPr>
          </a:p>
          <a:p>
            <a:pPr indent="0" lvl="0" marL="0" rtl="0" algn="l">
              <a:spcBef>
                <a:spcPts val="0"/>
              </a:spcBef>
              <a:spcAft>
                <a:spcPts val="0"/>
              </a:spcAft>
              <a:buNone/>
            </a:pPr>
            <a:r>
              <a:rPr lang="en">
                <a:solidFill>
                  <a:schemeClr val="dk1"/>
                </a:solidFill>
              </a:rPr>
              <a:t>https://tutorialsdojo.com/amazon-simple-workflow-swf-vs-aws-step-functions-vs-amazon-sqs/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Comparison of AWS Services Cheat Sheets:</a:t>
            </a:r>
            <a:endParaRPr>
              <a:solidFill>
                <a:schemeClr val="dk1"/>
              </a:solidFill>
            </a:endParaRPr>
          </a:p>
          <a:p>
            <a:pPr indent="0" lvl="0" marL="0" rtl="0" algn="l">
              <a:spcBef>
                <a:spcPts val="0"/>
              </a:spcBef>
              <a:spcAft>
                <a:spcPts val="0"/>
              </a:spcAft>
              <a:buNone/>
            </a:pPr>
            <a:r>
              <a:rPr lang="en">
                <a:solidFill>
                  <a:schemeClr val="dk1"/>
                </a:solidFill>
              </a:rPr>
              <a:t>https://tutorialsdojo.com/comparison-of-aws-services/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490" name="Google Shape;490;g2b244174ea2_0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b244174ea2_0_26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Server-side encryption is about data encryption at rest—that is, Amazon S3 encrypts your data at the object level as it writes it to disks in its data centers and decrypts it for you when you access it. As long as you authenticate your request and you have access permissions, there is no difference in the way you access encrypted or unencrypted objects. For example, if you share your objects using a pre-signed URL, that URL works the same way for both encrypted and unencrypted objects.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have three mutually exclusive options depending on how you choose to manage the encryption keys:</a:t>
            </a:r>
            <a:endParaRPr>
              <a:solidFill>
                <a:schemeClr val="dk1"/>
              </a:solidFill>
            </a:endParaRPr>
          </a:p>
          <a:p>
            <a:pPr indent="0" lvl="0" marL="0" rtl="0" algn="l">
              <a:spcBef>
                <a:spcPts val="0"/>
              </a:spcBef>
              <a:spcAft>
                <a:spcPts val="0"/>
              </a:spcAft>
              <a:buNone/>
            </a:pPr>
            <a:r>
              <a:rPr lang="en">
                <a:solidFill>
                  <a:schemeClr val="dk1"/>
                </a:solidFill>
              </a:rPr>
              <a:t>Use Server-Side Encryption with Amazon S3-Managed Keys (SSE-S3)</a:t>
            </a:r>
            <a:endParaRPr>
              <a:solidFill>
                <a:schemeClr val="dk1"/>
              </a:solidFill>
            </a:endParaRPr>
          </a:p>
          <a:p>
            <a:pPr indent="0" lvl="0" marL="0" rtl="0" algn="l">
              <a:spcBef>
                <a:spcPts val="0"/>
              </a:spcBef>
              <a:spcAft>
                <a:spcPts val="0"/>
              </a:spcAft>
              <a:buNone/>
            </a:pPr>
            <a:r>
              <a:rPr lang="en">
                <a:solidFill>
                  <a:schemeClr val="dk1"/>
                </a:solidFill>
              </a:rPr>
              <a:t>Use Server-Side Encryption with AWS KMS-Managed Keys (SSE-KMS)</a:t>
            </a:r>
            <a:endParaRPr>
              <a:solidFill>
                <a:schemeClr val="dk1"/>
              </a:solidFill>
            </a:endParaRPr>
          </a:p>
          <a:p>
            <a:pPr indent="0" lvl="0" marL="0" rtl="0" algn="l">
              <a:spcBef>
                <a:spcPts val="0"/>
              </a:spcBef>
              <a:spcAft>
                <a:spcPts val="0"/>
              </a:spcAft>
              <a:buNone/>
            </a:pPr>
            <a:r>
              <a:rPr lang="en">
                <a:solidFill>
                  <a:schemeClr val="dk1"/>
                </a:solidFill>
              </a:rPr>
              <a:t>Use Server-Side Encryption with Customer-Provided Keys (SSE-C)</a:t>
            </a:r>
            <a:endParaRPr>
              <a:solidFill>
                <a:schemeClr val="dk1"/>
              </a:solidFill>
            </a:endParaRPr>
          </a:p>
          <a:p>
            <a:pPr indent="0" lvl="0" marL="0" rtl="0" algn="l">
              <a:spcBef>
                <a:spcPts val="0"/>
              </a:spcBef>
              <a:spcAft>
                <a:spcPts val="0"/>
              </a:spcAft>
              <a:buNone/>
            </a:pPr>
            <a:r>
              <a:rPr lang="en">
                <a:solidFill>
                  <a:schemeClr val="dk1"/>
                </a:solidFill>
              </a:rPr>
              <a:t>The options that say: Before sending the data to Amazon S3 over HTTPS, encrypt the data locally first using your own encryption keys and Enable Server-Side Encryption on an S3 bucket to make use of AES-256 encryption are correct because these options are using client-side encryption and Amazon S3-Managed Keys (SSE-S3) respectively. Client-side encryption is the act of encrypting data before sending it to Amazon S3 while SSE-S3 uses AES-256 encryption.</a:t>
            </a:r>
            <a:endParaRPr>
              <a:solidFill>
                <a:schemeClr val="dk1"/>
              </a:solidFill>
            </a:endParaRPr>
          </a:p>
          <a:p>
            <a:pPr indent="0" lvl="0" marL="0" rtl="0" algn="l">
              <a:spcBef>
                <a:spcPts val="0"/>
              </a:spcBef>
              <a:spcAft>
                <a:spcPts val="0"/>
              </a:spcAft>
              <a:buNone/>
            </a:pPr>
            <a:r>
              <a:rPr lang="en">
                <a:solidFill>
                  <a:schemeClr val="dk1"/>
                </a:solidFill>
              </a:rPr>
              <a:t>Storing the data on EBS volumes with encryption enabled instead of using Amazon S3 and storing the data in encrypted EBS snapshots are incorrect because both options use EBS encryption and not S3.</a:t>
            </a:r>
            <a:endParaRPr>
              <a:solidFill>
                <a:schemeClr val="dk1"/>
              </a:solidFill>
            </a:endParaRPr>
          </a:p>
          <a:p>
            <a:pPr indent="0" lvl="0" marL="0" rtl="0" algn="l">
              <a:spcBef>
                <a:spcPts val="0"/>
              </a:spcBef>
              <a:spcAft>
                <a:spcPts val="0"/>
              </a:spcAft>
              <a:buNone/>
            </a:pPr>
            <a:r>
              <a:rPr lang="en">
                <a:solidFill>
                  <a:schemeClr val="dk1"/>
                </a:solidFill>
              </a:rPr>
              <a:t>Enabling Server-Side Encryption on an S3 bucket to make use of AES-128 encryption is incorrect as S3 doesn’t provide AES-128 encryption, only AES-256.</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08" name="Google Shape;508;g2b244174ea2_0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b244174ea2_0_2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EKS provisions and scales the Kubernetes control plane, including the API servers and backend persistence layer, across multiple AWS availability zones for high availability and fault tolerance. Amazon EKS automatically detects and replaces unhealthy control plane nodes and provides patching for the control plane. Amazon EKS is integrated with many AWS services to provide scalability and security for your applications. These services include Elastic Load Balancing for load distribution, IAM for authentication, Amazon VPC for isolation, and AWS CloudTrail for logging.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To migrate the application to a container service, you can use Amazon ECS or Amazon EKS. But the key point in this scenario is a cloud-agnostic and open-source platforms. Take note that Amazon ECS is an AWS proprietary container service. This means that it is not an open-source platform. Amazon EKS is a portable, extensible, and open-source platform for managing containerized workloads and services. Kubernetes is considered cloud-agnostic because it allows you to move your containers to other cloud service providers.</a:t>
            </a:r>
            <a:endParaRPr>
              <a:solidFill>
                <a:schemeClr val="dk1"/>
              </a:solidFill>
            </a:endParaRPr>
          </a:p>
          <a:p>
            <a:pPr indent="0" lvl="0" marL="0" rtl="0" algn="l">
              <a:spcBef>
                <a:spcPts val="0"/>
              </a:spcBef>
              <a:spcAft>
                <a:spcPts val="0"/>
              </a:spcAft>
              <a:buNone/>
            </a:pPr>
            <a:r>
              <a:rPr lang="en">
                <a:solidFill>
                  <a:schemeClr val="dk1"/>
                </a:solidFill>
              </a:rPr>
              <a:t>Amazon EKS runs up-to-date versions of the open-source Kubernetes software, so you can use all of the existing plugins and tools from the Kubernetes community. Applications running on Amazon EKS are fully compatible with applications running on any standard Kubernetes environment, whether running in on-premises data centers or public clouds. This means that you can easily migrate any standard Kubernetes application to Amazon EKS without any code modification required.</a:t>
            </a:r>
            <a:endParaRPr>
              <a:solidFill>
                <a:schemeClr val="dk1"/>
              </a:solidFill>
            </a:endParaRPr>
          </a:p>
          <a:p>
            <a:pPr indent="0" lvl="0" marL="0" rtl="0" algn="l">
              <a:spcBef>
                <a:spcPts val="0"/>
              </a:spcBef>
              <a:spcAft>
                <a:spcPts val="0"/>
              </a:spcAft>
              <a:buNone/>
            </a:pPr>
            <a:r>
              <a:rPr lang="en">
                <a:solidFill>
                  <a:schemeClr val="dk1"/>
                </a:solidFill>
              </a:rPr>
              <a:t>Hence, the correct answer is: Migrate the application to Amazon Elastic Kubernetes Service with EKS worker nodes.</a:t>
            </a:r>
            <a:endParaRPr>
              <a:solidFill>
                <a:schemeClr val="dk1"/>
              </a:solidFill>
            </a:endParaRPr>
          </a:p>
          <a:p>
            <a:pPr indent="0" lvl="0" marL="0" rtl="0" algn="l">
              <a:spcBef>
                <a:spcPts val="0"/>
              </a:spcBef>
              <a:spcAft>
                <a:spcPts val="0"/>
              </a:spcAft>
              <a:buNone/>
            </a:pPr>
            <a:r>
              <a:rPr lang="en">
                <a:solidFill>
                  <a:schemeClr val="dk1"/>
                </a:solidFill>
              </a:rPr>
              <a:t>The option that says: Migrate the application to Amazon Container Registry (ECR) with Amazon EC2 instance worker nodes is incorrect because Amazon ECR is just a fully-managed Docker container registry. Also, this option is not an open-source platform that can manage containerized workloads and services.</a:t>
            </a:r>
            <a:endParaRPr>
              <a:solidFill>
                <a:schemeClr val="dk1"/>
              </a:solidFill>
            </a:endParaRPr>
          </a:p>
          <a:p>
            <a:pPr indent="0" lvl="0" marL="0" rtl="0" algn="l">
              <a:spcBef>
                <a:spcPts val="0"/>
              </a:spcBef>
              <a:spcAft>
                <a:spcPts val="0"/>
              </a:spcAft>
              <a:buNone/>
            </a:pPr>
            <a:r>
              <a:rPr lang="en">
                <a:solidFill>
                  <a:schemeClr val="dk1"/>
                </a:solidFill>
              </a:rPr>
              <a:t>The option that says: Migrate the application to Amazon Elastic Container Service with ECS tasks that use the AWS Fargate launch type is incorrect because it is stated in the scenario that you have to migrate the application suite to an open-source platform. AWS Fargate is just a serverless compute engine for containers. It is not cloud-agnostic since you cannot use the same configuration and tools if you move it to another cloud service provider such as Microsoft Azure or Google Cloud Platform (GCP).</a:t>
            </a:r>
            <a:endParaRPr>
              <a:solidFill>
                <a:schemeClr val="dk1"/>
              </a:solidFill>
            </a:endParaRPr>
          </a:p>
          <a:p>
            <a:pPr indent="0" lvl="0" marL="0" rtl="0" algn="l">
              <a:spcBef>
                <a:spcPts val="0"/>
              </a:spcBef>
              <a:spcAft>
                <a:spcPts val="0"/>
              </a:spcAft>
              <a:buNone/>
            </a:pPr>
            <a:r>
              <a:rPr lang="en">
                <a:solidFill>
                  <a:schemeClr val="dk1"/>
                </a:solidFill>
              </a:rPr>
              <a:t>The option that says: Migrate the application to Amazon Elastic Container Service with ECS tasks that use the Amazon EC2 launch type is incorrect because Amazon ECS is an AWS proprietary managed container orchestration service. You should use Amazon EKS since Kubernetes is an open-source platform and is considered cloud-agnostic. With Kubernetes, you can use the same configuration and tools that you’re currently using in AWS even if you move your containers to another cloud service provider.</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https://docs.aws.amazon.com/eks/latest/userguide/what-is-eks.html</a:t>
            </a:r>
            <a:endParaRPr>
              <a:solidFill>
                <a:schemeClr val="dk1"/>
              </a:solidFill>
            </a:endParaRPr>
          </a:p>
          <a:p>
            <a:pPr indent="0" lvl="0" marL="0" rtl="0" algn="l">
              <a:spcBef>
                <a:spcPts val="0"/>
              </a:spcBef>
              <a:spcAft>
                <a:spcPts val="0"/>
              </a:spcAft>
              <a:buNone/>
            </a:pPr>
            <a:r>
              <a:rPr lang="en">
                <a:solidFill>
                  <a:schemeClr val="dk1"/>
                </a:solidFill>
              </a:rPr>
              <a:t>https://aws.amazon.com/eks/faqs/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26" name="Google Shape;526;g2b244174ea2_0_2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b244174ea2_0_29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AWS WAF is a web application firewall that lets you monitor the HTTP and HTTPS requests that are forwarded to an Amazon API Gateway API, Amazon CloudFront or an Application Load Balancer. AWS WAF also lets you control access to your content. Based on conditions that you specify, such as the IP addresses that requests originate from or the values of query strings, API Gateway, CloudFront or an Application Load Balancer responds to requests either with the requested content or with an HTTP 403 status code (Forbidden). You also can configure CloudFront to return a custom error page when a request is blocked.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At the simplest level, AWS WAF lets you choose one of the following behaviors:</a:t>
            </a:r>
            <a:endParaRPr>
              <a:solidFill>
                <a:schemeClr val="dk1"/>
              </a:solidFill>
            </a:endParaRPr>
          </a:p>
          <a:p>
            <a:pPr indent="0" lvl="0" marL="0" rtl="0" algn="l">
              <a:spcBef>
                <a:spcPts val="0"/>
              </a:spcBef>
              <a:spcAft>
                <a:spcPts val="0"/>
              </a:spcAft>
              <a:buNone/>
            </a:pPr>
            <a:r>
              <a:rPr lang="en">
                <a:solidFill>
                  <a:schemeClr val="dk1"/>
                </a:solidFill>
              </a:rPr>
              <a:t>Allow all requests except the ones that you specify – This is useful when you want CloudFront or an Application Load Balancer to serve content for a public website, but you also want to block requests from attackers.</a:t>
            </a:r>
            <a:endParaRPr>
              <a:solidFill>
                <a:schemeClr val="dk1"/>
              </a:solidFill>
            </a:endParaRPr>
          </a:p>
          <a:p>
            <a:pPr indent="0" lvl="0" marL="0" rtl="0" algn="l">
              <a:spcBef>
                <a:spcPts val="0"/>
              </a:spcBef>
              <a:spcAft>
                <a:spcPts val="0"/>
              </a:spcAft>
              <a:buNone/>
            </a:pPr>
            <a:r>
              <a:rPr lang="en">
                <a:solidFill>
                  <a:schemeClr val="dk1"/>
                </a:solidFill>
              </a:rPr>
              <a:t>Block all requests except the ones that you specify – This is useful when you want to serve content for a restricted website whose users are readily identifiable by properties in web requests, such as the IP addresses that they use to browse to the website.</a:t>
            </a:r>
            <a:endParaRPr>
              <a:solidFill>
                <a:schemeClr val="dk1"/>
              </a:solidFill>
            </a:endParaRPr>
          </a:p>
          <a:p>
            <a:pPr indent="0" lvl="0" marL="0" rtl="0" algn="l">
              <a:spcBef>
                <a:spcPts val="0"/>
              </a:spcBef>
              <a:spcAft>
                <a:spcPts val="0"/>
              </a:spcAft>
              <a:buNone/>
            </a:pPr>
            <a:r>
              <a:rPr lang="en">
                <a:solidFill>
                  <a:schemeClr val="dk1"/>
                </a:solidFill>
              </a:rPr>
              <a:t>Count the requests that match the properties that you specify – When you want to allow or block requests based on new properties in web requests, you first can configure AWS WAF to count the requests that match those properties without allowing or blocking those requests. This lets you confirm that you didn’t accidentally configure AWS WAF to block all the traffic to your website. When you’re confident that you specified the correct properties, you can change the behavior to allow or block requests.</a:t>
            </a:r>
            <a:endParaRPr>
              <a:solidFill>
                <a:schemeClr val="dk1"/>
              </a:solidFill>
            </a:endParaRPr>
          </a:p>
          <a:p>
            <a:pPr indent="0" lvl="0" marL="0" rtl="0" algn="l">
              <a:spcBef>
                <a:spcPts val="0"/>
              </a:spcBef>
              <a:spcAft>
                <a:spcPts val="0"/>
              </a:spcAft>
              <a:buNone/>
            </a:pPr>
            <a:r>
              <a:rPr lang="en">
                <a:solidFill>
                  <a:schemeClr val="dk1"/>
                </a:solidFill>
              </a:rPr>
              <a:t>Hence, the correct answer in this scenario is: Set up security rules that block SQL injection and cross-site scripting attacks in AWS Web Application Firewall (WAF). Associate the rules to the Application Load Balancer.</a:t>
            </a:r>
            <a:endParaRPr>
              <a:solidFill>
                <a:schemeClr val="dk1"/>
              </a:solidFill>
            </a:endParaRPr>
          </a:p>
          <a:p>
            <a:pPr indent="0" lvl="0" marL="0" rtl="0" algn="l">
              <a:spcBef>
                <a:spcPts val="0"/>
              </a:spcBef>
              <a:spcAft>
                <a:spcPts val="0"/>
              </a:spcAft>
              <a:buNone/>
            </a:pPr>
            <a:r>
              <a:rPr lang="en">
                <a:solidFill>
                  <a:schemeClr val="dk1"/>
                </a:solidFill>
              </a:rPr>
              <a:t>Using Amazon GuardDuty to prevent any further SQL injection and cross-site scripting attacks in your application is incorrect because Amazon GuardDuty is just a threat detection service that continuously monitors for malicious activity and unauthorized behavior to protect your AWS accounts and workloads.</a:t>
            </a:r>
            <a:endParaRPr>
              <a:solidFill>
                <a:schemeClr val="dk1"/>
              </a:solidFill>
            </a:endParaRPr>
          </a:p>
          <a:p>
            <a:pPr indent="0" lvl="0" marL="0" rtl="0" algn="l">
              <a:spcBef>
                <a:spcPts val="0"/>
              </a:spcBef>
              <a:spcAft>
                <a:spcPts val="0"/>
              </a:spcAft>
              <a:buNone/>
            </a:pPr>
            <a:r>
              <a:rPr lang="en">
                <a:solidFill>
                  <a:schemeClr val="dk1"/>
                </a:solidFill>
              </a:rPr>
              <a:t>Using AWS Firewall Manager to set up security rules that block SQL injection and cross-site scripting attacks, then associating the rules to the Application Load Balancer is incorrect because AWS Firewall Manager just simplifies your AWS WAF and AWS Shield Advanced administration and maintenance tasks across multiple accounts and resources.</a:t>
            </a:r>
            <a:endParaRPr>
              <a:solidFill>
                <a:schemeClr val="dk1"/>
              </a:solidFill>
            </a:endParaRPr>
          </a:p>
          <a:p>
            <a:pPr indent="0" lvl="0" marL="0" rtl="0" algn="l">
              <a:spcBef>
                <a:spcPts val="0"/>
              </a:spcBef>
              <a:spcAft>
                <a:spcPts val="0"/>
              </a:spcAft>
              <a:buNone/>
            </a:pPr>
            <a:r>
              <a:rPr lang="en">
                <a:solidFill>
                  <a:schemeClr val="dk1"/>
                </a:solidFill>
              </a:rPr>
              <a:t>Blocking all the IP addresses where the SQL injection and cross-site scripting attacks originated using the Network Access Control List is incorrect because this is an optional layer of security for your VPC that acts as a firewall for controlling traffic in and out of one or more subnets. NACLs are not effective in blocking SQL injection and cross-site scripting attacks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https://aws.amazon.com/waf/</a:t>
            </a:r>
            <a:endParaRPr>
              <a:solidFill>
                <a:schemeClr val="dk1"/>
              </a:solidFill>
            </a:endParaRPr>
          </a:p>
          <a:p>
            <a:pPr indent="0" lvl="0" marL="0" rtl="0" algn="l">
              <a:spcBef>
                <a:spcPts val="0"/>
              </a:spcBef>
              <a:spcAft>
                <a:spcPts val="0"/>
              </a:spcAft>
              <a:buNone/>
            </a:pPr>
            <a:r>
              <a:rPr lang="en">
                <a:solidFill>
                  <a:schemeClr val="dk1"/>
                </a:solidFill>
              </a:rPr>
              <a:t>https://docs.aws.amazon.com/waf/latest/developerguide/what-is-aws-waf.html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AWS WAF Cheat Sheet:</a:t>
            </a:r>
            <a:endParaRPr>
              <a:solidFill>
                <a:schemeClr val="dk1"/>
              </a:solidFill>
            </a:endParaRPr>
          </a:p>
          <a:p>
            <a:pPr indent="0" lvl="0" marL="0" rtl="0" algn="l">
              <a:spcBef>
                <a:spcPts val="0"/>
              </a:spcBef>
              <a:spcAft>
                <a:spcPts val="0"/>
              </a:spcAft>
              <a:buNone/>
            </a:pPr>
            <a:r>
              <a:rPr lang="en">
                <a:solidFill>
                  <a:schemeClr val="dk1"/>
                </a:solidFill>
              </a:rPr>
              <a:t>https://tutorialsdojo.com/aws-waf/</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44" name="Google Shape;544;g2b244174ea2_0_2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b25d1f8420_1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default termination policy is designed to help ensure that your network architecture spans Availability Zones evenly. With the default termination policy, the behavior of the Auto Scaling group is as follows:</a:t>
            </a:r>
            <a:endParaRPr>
              <a:solidFill>
                <a:schemeClr val="dk1"/>
              </a:solidFill>
            </a:endParaRPr>
          </a:p>
          <a:p>
            <a:pPr indent="0" lvl="0" marL="0" rtl="0" algn="l">
              <a:spcBef>
                <a:spcPts val="0"/>
              </a:spcBef>
              <a:spcAft>
                <a:spcPts val="0"/>
              </a:spcAft>
              <a:buNone/>
            </a:pPr>
            <a:r>
              <a:rPr lang="en">
                <a:solidFill>
                  <a:schemeClr val="dk1"/>
                </a:solidFill>
              </a:rPr>
              <a:t>1. If there are instances in multiple Availability Zones, choose the Availability Zone with the most instances and at least one instance that is not protected from scale in. If there is more than one Availability Zone with this number of instances, choose the Availability Zone with the instances that use the oldest launch configuration.</a:t>
            </a:r>
            <a:endParaRPr>
              <a:solidFill>
                <a:schemeClr val="dk1"/>
              </a:solidFill>
            </a:endParaRPr>
          </a:p>
          <a:p>
            <a:pPr indent="0" lvl="0" marL="0" rtl="0" algn="l">
              <a:spcBef>
                <a:spcPts val="0"/>
              </a:spcBef>
              <a:spcAft>
                <a:spcPts val="0"/>
              </a:spcAft>
              <a:buNone/>
            </a:pPr>
            <a:r>
              <a:rPr lang="en">
                <a:solidFill>
                  <a:schemeClr val="dk1"/>
                </a:solidFill>
              </a:rPr>
              <a:t>2. Determine which unprotected instances in the selected Availability Zone use the oldest launch configuration. If there is one such instance, terminate it.</a:t>
            </a:r>
            <a:endParaRPr>
              <a:solidFill>
                <a:schemeClr val="dk1"/>
              </a:solidFill>
            </a:endParaRPr>
          </a:p>
          <a:p>
            <a:pPr indent="0" lvl="0" marL="0" rtl="0" algn="l">
              <a:spcBef>
                <a:spcPts val="0"/>
              </a:spcBef>
              <a:spcAft>
                <a:spcPts val="0"/>
              </a:spcAft>
              <a:buNone/>
            </a:pPr>
            <a:r>
              <a:rPr lang="en">
                <a:solidFill>
                  <a:schemeClr val="dk1"/>
                </a:solidFill>
              </a:rPr>
              <a:t>3. If there are multiple instances to terminate based on the above criteria, determine which unprotected instances are closest to the next billing hour. (This helps you maximize the use of your EC2 instances and manage your Amazon EC2 usage costs.) If there is one such instance, terminate it.</a:t>
            </a:r>
            <a:endParaRPr>
              <a:solidFill>
                <a:schemeClr val="dk1"/>
              </a:solidFill>
            </a:endParaRPr>
          </a:p>
          <a:p>
            <a:pPr indent="0" lvl="0" marL="0" rtl="0" algn="l">
              <a:spcBef>
                <a:spcPts val="0"/>
              </a:spcBef>
              <a:spcAft>
                <a:spcPts val="0"/>
              </a:spcAft>
              <a:buNone/>
            </a:pPr>
            <a:r>
              <a:rPr lang="en">
                <a:solidFill>
                  <a:schemeClr val="dk1"/>
                </a:solidFill>
              </a:rPr>
              <a:t>4. If there is more than one unprotected instance closest to the next billing hour, choose one of these instances at random.</a:t>
            </a:r>
            <a:endParaRPr>
              <a:solidFill>
                <a:schemeClr val="dk1"/>
              </a:solidFill>
            </a:endParaRPr>
          </a:p>
          <a:p>
            <a:pPr indent="0" lvl="0" marL="0" rtl="0" algn="l">
              <a:spcBef>
                <a:spcPts val="0"/>
              </a:spcBef>
              <a:spcAft>
                <a:spcPts val="0"/>
              </a:spcAft>
              <a:buNone/>
            </a:pPr>
            <a:r>
              <a:rPr lang="en">
                <a:solidFill>
                  <a:schemeClr val="dk1"/>
                </a:solidFill>
              </a:rPr>
              <a:t>The following flow diagram illustrates how the default termination policy works: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https://docs.aws.amazon.com/autoscaling/ec2/userguide/as-instance-termination.html#default-termination-policy</a:t>
            </a:r>
            <a:endParaRPr>
              <a:solidFill>
                <a:schemeClr val="dk1"/>
              </a:solidFill>
            </a:endParaRPr>
          </a:p>
          <a:p>
            <a:pPr indent="0" lvl="0" marL="0" rtl="0" algn="l">
              <a:spcBef>
                <a:spcPts val="0"/>
              </a:spcBef>
              <a:spcAft>
                <a:spcPts val="0"/>
              </a:spcAft>
              <a:buNone/>
            </a:pPr>
            <a:r>
              <a:rPr lang="en">
                <a:solidFill>
                  <a:schemeClr val="dk1"/>
                </a:solidFill>
              </a:rPr>
              <a:t>https://docs.aws.amazon.com/autoscaling/ec2/userguide/as-instance-termination.html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AWS Auto Scaling Cheat Sheet:</a:t>
            </a:r>
            <a:endParaRPr>
              <a:solidFill>
                <a:schemeClr val="dk1"/>
              </a:solidFill>
            </a:endParaRPr>
          </a:p>
          <a:p>
            <a:pPr indent="0" lvl="0" marL="0" rtl="0" algn="l">
              <a:spcBef>
                <a:spcPts val="0"/>
              </a:spcBef>
              <a:spcAft>
                <a:spcPts val="0"/>
              </a:spcAft>
              <a:buNone/>
            </a:pPr>
            <a:r>
              <a:rPr lang="en">
                <a:solidFill>
                  <a:schemeClr val="dk1"/>
                </a:solidFill>
              </a:rPr>
              <a:t>https://tutorialsdojo.com/aws-auto-scaling/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62" name="Google Shape;562;g2b25d1f842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b25d1f8420_1_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default termination policy is designed to help ensure that your network architecture spans Availability Zones evenly. With the default termination policy, the behavior of the Auto Scaling group is as follows:</a:t>
            </a:r>
            <a:endParaRPr>
              <a:solidFill>
                <a:schemeClr val="dk1"/>
              </a:solidFill>
            </a:endParaRPr>
          </a:p>
          <a:p>
            <a:pPr indent="0" lvl="0" marL="0" rtl="0" algn="l">
              <a:spcBef>
                <a:spcPts val="0"/>
              </a:spcBef>
              <a:spcAft>
                <a:spcPts val="0"/>
              </a:spcAft>
              <a:buNone/>
            </a:pPr>
            <a:r>
              <a:rPr lang="en">
                <a:solidFill>
                  <a:schemeClr val="dk1"/>
                </a:solidFill>
              </a:rPr>
              <a:t>1. If there are instances in multiple Availability Zones, choose the Availability Zone with the most instances and at least one instance that is not protected from scale in. If there is more than one Availability Zone with this number of instances, choose the Availability Zone with the instances that use the oldest launch configuration.</a:t>
            </a:r>
            <a:endParaRPr>
              <a:solidFill>
                <a:schemeClr val="dk1"/>
              </a:solidFill>
            </a:endParaRPr>
          </a:p>
          <a:p>
            <a:pPr indent="0" lvl="0" marL="0" rtl="0" algn="l">
              <a:spcBef>
                <a:spcPts val="0"/>
              </a:spcBef>
              <a:spcAft>
                <a:spcPts val="0"/>
              </a:spcAft>
              <a:buNone/>
            </a:pPr>
            <a:r>
              <a:rPr lang="en">
                <a:solidFill>
                  <a:schemeClr val="dk1"/>
                </a:solidFill>
              </a:rPr>
              <a:t>2. Determine which unprotected instances in the selected Availability Zone use the oldest launch configuration. If there is one such instance, terminate it.</a:t>
            </a:r>
            <a:endParaRPr>
              <a:solidFill>
                <a:schemeClr val="dk1"/>
              </a:solidFill>
            </a:endParaRPr>
          </a:p>
          <a:p>
            <a:pPr indent="0" lvl="0" marL="0" rtl="0" algn="l">
              <a:spcBef>
                <a:spcPts val="0"/>
              </a:spcBef>
              <a:spcAft>
                <a:spcPts val="0"/>
              </a:spcAft>
              <a:buNone/>
            </a:pPr>
            <a:r>
              <a:rPr lang="en">
                <a:solidFill>
                  <a:schemeClr val="dk1"/>
                </a:solidFill>
              </a:rPr>
              <a:t>3. If there are multiple instances to terminate based on the above criteria, determine which unprotected instances are closest to the next billing hour. (This helps you maximize the use of your EC2 instances and manage your Amazon EC2 usage costs.) If there is one such instance, terminate it.</a:t>
            </a:r>
            <a:endParaRPr>
              <a:solidFill>
                <a:schemeClr val="dk1"/>
              </a:solidFill>
            </a:endParaRPr>
          </a:p>
          <a:p>
            <a:pPr indent="0" lvl="0" marL="0" rtl="0" algn="l">
              <a:spcBef>
                <a:spcPts val="0"/>
              </a:spcBef>
              <a:spcAft>
                <a:spcPts val="0"/>
              </a:spcAft>
              <a:buNone/>
            </a:pPr>
            <a:r>
              <a:rPr lang="en">
                <a:solidFill>
                  <a:schemeClr val="dk1"/>
                </a:solidFill>
              </a:rPr>
              <a:t>4. If there is more than one unprotected instance closest to the next billing hour, choose one of these instances at random.</a:t>
            </a:r>
            <a:endParaRPr>
              <a:solidFill>
                <a:schemeClr val="dk1"/>
              </a:solidFill>
            </a:endParaRPr>
          </a:p>
          <a:p>
            <a:pPr indent="0" lvl="0" marL="0" rtl="0" algn="l">
              <a:spcBef>
                <a:spcPts val="0"/>
              </a:spcBef>
              <a:spcAft>
                <a:spcPts val="0"/>
              </a:spcAft>
              <a:buNone/>
            </a:pPr>
            <a:r>
              <a:rPr lang="en">
                <a:solidFill>
                  <a:schemeClr val="dk1"/>
                </a:solidFill>
              </a:rPr>
              <a:t>The following flow diagram illustrates how the default termination policy works: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https://docs.aws.amazon.com/autoscaling/ec2/userguide/as-instance-termination.html#default-termination-policy</a:t>
            </a:r>
            <a:endParaRPr>
              <a:solidFill>
                <a:schemeClr val="dk1"/>
              </a:solidFill>
            </a:endParaRPr>
          </a:p>
          <a:p>
            <a:pPr indent="0" lvl="0" marL="0" rtl="0" algn="l">
              <a:spcBef>
                <a:spcPts val="0"/>
              </a:spcBef>
              <a:spcAft>
                <a:spcPts val="0"/>
              </a:spcAft>
              <a:buNone/>
            </a:pPr>
            <a:r>
              <a:rPr lang="en">
                <a:solidFill>
                  <a:schemeClr val="dk1"/>
                </a:solidFill>
              </a:rPr>
              <a:t>https://docs.aws.amazon.com/autoscaling/ec2/userguide/as-instance-termination.html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AWS Auto Scaling Cheat Sheet:</a:t>
            </a:r>
            <a:endParaRPr>
              <a:solidFill>
                <a:schemeClr val="dk1"/>
              </a:solidFill>
            </a:endParaRPr>
          </a:p>
          <a:p>
            <a:pPr indent="0" lvl="0" marL="0" rtl="0" algn="l">
              <a:spcBef>
                <a:spcPts val="0"/>
              </a:spcBef>
              <a:spcAft>
                <a:spcPts val="0"/>
              </a:spcAft>
              <a:buNone/>
            </a:pPr>
            <a:r>
              <a:rPr lang="en">
                <a:solidFill>
                  <a:schemeClr val="dk1"/>
                </a:solidFill>
              </a:rPr>
              <a:t>https://tutorialsdojo.com/aws-auto-scaling/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80" name="Google Shape;580;g2b25d1f8420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b25d1f8420_1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 can authenticate to your DB instance using AWS Identity and Access Management (IAM) database authentication. IAM database authentication works with MySQL and PostgreSQL. With this authentication method, you don’t need to use a password when you connect to a DB instance. Instead, you use an authentication token.</a:t>
            </a:r>
            <a:endParaRPr>
              <a:solidFill>
                <a:schemeClr val="dk1"/>
              </a:solidFill>
            </a:endParaRPr>
          </a:p>
          <a:p>
            <a:pPr indent="0" lvl="0" marL="0" rtl="0" algn="l">
              <a:spcBef>
                <a:spcPts val="0"/>
              </a:spcBef>
              <a:spcAft>
                <a:spcPts val="0"/>
              </a:spcAft>
              <a:buNone/>
            </a:pPr>
            <a:r>
              <a:rPr lang="en">
                <a:solidFill>
                  <a:schemeClr val="dk1"/>
                </a:solidFill>
              </a:rPr>
              <a:t>An authentication token is a unique string of characters that Amazon RDS generates on request. Authentication tokens are generated using AWS Signature Version 4. Each token has a lifetime of 15 minutes. You don’t need to store user credentials in the database, because authentication is managed externally using IAM. You can also still use standard database authentication.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IAM database authentication provides the following benefits:</a:t>
            </a:r>
            <a:endParaRPr>
              <a:solidFill>
                <a:schemeClr val="dk1"/>
              </a:solidFill>
            </a:endParaRPr>
          </a:p>
          <a:p>
            <a:pPr indent="0" lvl="0" marL="0" rtl="0" algn="l">
              <a:spcBef>
                <a:spcPts val="0"/>
              </a:spcBef>
              <a:spcAft>
                <a:spcPts val="0"/>
              </a:spcAft>
              <a:buNone/>
            </a:pPr>
            <a:r>
              <a:rPr lang="en">
                <a:solidFill>
                  <a:schemeClr val="dk1"/>
                </a:solidFill>
              </a:rPr>
              <a:t>Network traffic to and from the database is encrypted using Secure Sockets Layer (SSL).</a:t>
            </a:r>
            <a:endParaRPr>
              <a:solidFill>
                <a:schemeClr val="dk1"/>
              </a:solidFill>
            </a:endParaRPr>
          </a:p>
          <a:p>
            <a:pPr indent="0" lvl="0" marL="0" rtl="0" algn="l">
              <a:spcBef>
                <a:spcPts val="0"/>
              </a:spcBef>
              <a:spcAft>
                <a:spcPts val="0"/>
              </a:spcAft>
              <a:buNone/>
            </a:pPr>
            <a:r>
              <a:rPr lang="en">
                <a:solidFill>
                  <a:schemeClr val="dk1"/>
                </a:solidFill>
              </a:rPr>
              <a:t>You can use IAM to centrally manage access to your database resources, instead of managing access individually on each DB instance.</a:t>
            </a:r>
            <a:endParaRPr>
              <a:solidFill>
                <a:schemeClr val="dk1"/>
              </a:solidFill>
            </a:endParaRPr>
          </a:p>
          <a:p>
            <a:pPr indent="0" lvl="0" marL="0" rtl="0" algn="l">
              <a:spcBef>
                <a:spcPts val="0"/>
              </a:spcBef>
              <a:spcAft>
                <a:spcPts val="0"/>
              </a:spcAft>
              <a:buNone/>
            </a:pPr>
            <a:r>
              <a:rPr lang="en">
                <a:solidFill>
                  <a:schemeClr val="dk1"/>
                </a:solidFill>
              </a:rPr>
              <a:t>For applications running on Amazon EC2, you can use profile credentials specific to your EC2 instance to access your database instead of a password, for greater security</a:t>
            </a:r>
            <a:endParaRPr>
              <a:solidFill>
                <a:schemeClr val="dk1"/>
              </a:solidFill>
            </a:endParaRPr>
          </a:p>
          <a:p>
            <a:pPr indent="0" lvl="0" marL="0" rtl="0" algn="l">
              <a:spcBef>
                <a:spcPts val="0"/>
              </a:spcBef>
              <a:spcAft>
                <a:spcPts val="0"/>
              </a:spcAft>
              <a:buNone/>
            </a:pPr>
            <a:r>
              <a:rPr lang="en">
                <a:solidFill>
                  <a:schemeClr val="dk1"/>
                </a:solidFill>
              </a:rPr>
              <a:t>Hence, enabling IAM DB Authentication is the correct answer based on the above reference.</a:t>
            </a:r>
            <a:endParaRPr>
              <a:solidFill>
                <a:schemeClr val="dk1"/>
              </a:solidFill>
            </a:endParaRPr>
          </a:p>
          <a:p>
            <a:pPr indent="0" lvl="0" marL="0" rtl="0" algn="l">
              <a:spcBef>
                <a:spcPts val="0"/>
              </a:spcBef>
              <a:spcAft>
                <a:spcPts val="0"/>
              </a:spcAft>
              <a:buNone/>
            </a:pPr>
            <a:r>
              <a:rPr lang="en">
                <a:solidFill>
                  <a:schemeClr val="dk1"/>
                </a:solidFill>
              </a:rPr>
              <a:t>Configuring SSL in your application to encrypt the database connection to RDS is incorrect because an SSL connection is not using an authentication token from IAM. Although configuring SSL to your application can improve the security of your data in flight, it is still not a suitable option to use in this scenario.</a:t>
            </a:r>
            <a:endParaRPr>
              <a:solidFill>
                <a:schemeClr val="dk1"/>
              </a:solidFill>
            </a:endParaRPr>
          </a:p>
          <a:p>
            <a:pPr indent="0" lvl="0" marL="0" rtl="0" algn="l">
              <a:spcBef>
                <a:spcPts val="0"/>
              </a:spcBef>
              <a:spcAft>
                <a:spcPts val="0"/>
              </a:spcAft>
              <a:buNone/>
            </a:pPr>
            <a:r>
              <a:rPr lang="en">
                <a:solidFill>
                  <a:schemeClr val="dk1"/>
                </a:solidFill>
              </a:rPr>
              <a:t>Creating an IAM Role and assigning it to your EC2 instances which will grant exclusive access to your RDS instance is incorrect because although you can create and assign an IAM Role to your EC2 instances, you still need to configure your RDS to use IAM DB Authentication.</a:t>
            </a:r>
            <a:endParaRPr>
              <a:solidFill>
                <a:schemeClr val="dk1"/>
              </a:solidFill>
            </a:endParaRPr>
          </a:p>
          <a:p>
            <a:pPr indent="0" lvl="0" marL="0" rtl="0" algn="l">
              <a:spcBef>
                <a:spcPts val="0"/>
              </a:spcBef>
              <a:spcAft>
                <a:spcPts val="0"/>
              </a:spcAft>
              <a:buNone/>
            </a:pPr>
            <a:r>
              <a:rPr lang="en">
                <a:solidFill>
                  <a:schemeClr val="dk1"/>
                </a:solidFill>
              </a:rPr>
              <a:t>Using a combination of IAM and STS to restrict access to your RDS instance via a temporary token is incorrect because you have to use IAM DB Authentication for this scenario, and not a combination of an IAM and STS. Although STS is used to send temporary tokens for authentication, this is not a compatible use case for RDS.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a:t>
            </a:r>
            <a:endParaRPr>
              <a:solidFill>
                <a:schemeClr val="dk1"/>
              </a:solidFill>
            </a:endParaRPr>
          </a:p>
          <a:p>
            <a:pPr indent="0" lvl="0" marL="0" rtl="0" algn="l">
              <a:spcBef>
                <a:spcPts val="0"/>
              </a:spcBef>
              <a:spcAft>
                <a:spcPts val="0"/>
              </a:spcAft>
              <a:buNone/>
            </a:pPr>
            <a:r>
              <a:rPr lang="en">
                <a:solidFill>
                  <a:schemeClr val="dk1"/>
                </a:solidFill>
              </a:rPr>
              <a:t>https://docs.aws.amazon.com/AmazonRDS/latest/UserGuide/UsingWithRDS.IAMDBAuth.html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Amazon RDS cheat sheet:</a:t>
            </a:r>
            <a:endParaRPr>
              <a:solidFill>
                <a:schemeClr val="dk1"/>
              </a:solidFill>
            </a:endParaRPr>
          </a:p>
          <a:p>
            <a:pPr indent="0" lvl="0" marL="0" rtl="0" algn="l">
              <a:spcBef>
                <a:spcPts val="0"/>
              </a:spcBef>
              <a:spcAft>
                <a:spcPts val="0"/>
              </a:spcAft>
              <a:buNone/>
            </a:pPr>
            <a:r>
              <a:rPr lang="en">
                <a:solidFill>
                  <a:schemeClr val="dk1"/>
                </a:solidFill>
              </a:rPr>
              <a:t>https://tutorialsdojo.com/amazon-relational-database-service-amazon-rds/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98" name="Google Shape;598;g2b25d1f8420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244174e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244174e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u="sng">
                <a:solidFill>
                  <a:schemeClr val="hlink"/>
                </a:solidFill>
                <a:latin typeface="Poppins"/>
                <a:ea typeface="Poppins"/>
                <a:cs typeface="Poppins"/>
                <a:sym typeface="Poppins"/>
                <a:hlinkClick r:id="rId2"/>
              </a:rPr>
              <a:t>https://training.resources.awscloud.com/get-certified-solutions-architect-associate</a:t>
            </a:r>
            <a:endParaRPr sz="8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b25d1f8420_1_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FSx for Windows File Server provides fully managed Microsoft Windows file servers, backed by a fully native Windows file system. Amazon FSx for Windows File Server has the features, performance, and compatibility to easily lift and shift enterprise applications to the AWS Cloud. It is accessible from Windows, Linux, and macOS compute instances and devices. Thousands of compute instances and devices can access a file system concurrently.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In this scenario, you need to migrate your existing file share configuration to the cloud. Among the options given, the best possible answer is Amazon FSx. A file share is a specific folder in your file system, including the folder’s subfolders, which you make accessible to your compute instances via the SMB protocol. To migrate file share configurations from your on-premises file system, you must migrate your files first to Amazon FSx before migrating your file share configuration.</a:t>
            </a:r>
            <a:endParaRPr>
              <a:solidFill>
                <a:schemeClr val="dk1"/>
              </a:solidFill>
            </a:endParaRPr>
          </a:p>
          <a:p>
            <a:pPr indent="0" lvl="0" marL="0" rtl="0" algn="l">
              <a:spcBef>
                <a:spcPts val="0"/>
              </a:spcBef>
              <a:spcAft>
                <a:spcPts val="0"/>
              </a:spcAft>
              <a:buNone/>
            </a:pPr>
            <a:r>
              <a:rPr lang="en">
                <a:solidFill>
                  <a:schemeClr val="dk1"/>
                </a:solidFill>
              </a:rPr>
              <a:t>Hence, the correct answer is: Migrate the existing file share configuration to Amazon FSx for Windows File Server.</a:t>
            </a:r>
            <a:endParaRPr>
              <a:solidFill>
                <a:schemeClr val="dk1"/>
              </a:solidFill>
            </a:endParaRPr>
          </a:p>
          <a:p>
            <a:pPr indent="0" lvl="0" marL="0" rtl="0" algn="l">
              <a:spcBef>
                <a:spcPts val="0"/>
              </a:spcBef>
              <a:spcAft>
                <a:spcPts val="0"/>
              </a:spcAft>
              <a:buNone/>
            </a:pPr>
            <a:r>
              <a:rPr lang="en">
                <a:solidFill>
                  <a:schemeClr val="dk1"/>
                </a:solidFill>
              </a:rPr>
              <a:t>The option that says: Migrate the existing file share configuration to AWS Storage Gateway is incorrect because AWS Storage Gateway is primarily used to integrate your on-premises network to AWS but not for migrating your applications. Using a file share in Storage Gateway implies that you will still keep your on-premises systems, and not entirely migrate it.</a:t>
            </a:r>
            <a:endParaRPr>
              <a:solidFill>
                <a:schemeClr val="dk1"/>
              </a:solidFill>
            </a:endParaRPr>
          </a:p>
          <a:p>
            <a:pPr indent="0" lvl="0" marL="0" rtl="0" algn="l">
              <a:spcBef>
                <a:spcPts val="0"/>
              </a:spcBef>
              <a:spcAft>
                <a:spcPts val="0"/>
              </a:spcAft>
              <a:buNone/>
            </a:pPr>
            <a:r>
              <a:rPr lang="en">
                <a:solidFill>
                  <a:schemeClr val="dk1"/>
                </a:solidFill>
              </a:rPr>
              <a:t>The option that says: Migrate the existing file share configuration to Amazon EFS is incorrect because it is stated in the scenario that the company is using a file share that runs on a Windows server. Remember that Amazon EFS only supports Linux workloads.</a:t>
            </a:r>
            <a:endParaRPr>
              <a:solidFill>
                <a:schemeClr val="dk1"/>
              </a:solidFill>
            </a:endParaRPr>
          </a:p>
          <a:p>
            <a:pPr indent="0" lvl="0" marL="0" rtl="0" algn="l">
              <a:spcBef>
                <a:spcPts val="0"/>
              </a:spcBef>
              <a:spcAft>
                <a:spcPts val="0"/>
              </a:spcAft>
              <a:buNone/>
            </a:pPr>
            <a:r>
              <a:rPr lang="en">
                <a:solidFill>
                  <a:schemeClr val="dk1"/>
                </a:solidFill>
              </a:rPr>
              <a:t>The option that says: Migrate the existing file share configuration to Amazon EBS is incorrect because EBS is primarily used as block storage for EC2 instances and not as a shared file system. A file share is a specific folder in a file system that you can access using a server message block (SMB) protocol. Amazon EBS does not support SMB protocol.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https://aws.amazon.com/fsx/windows/faqs/</a:t>
            </a:r>
            <a:endParaRPr>
              <a:solidFill>
                <a:schemeClr val="dk1"/>
              </a:solidFill>
            </a:endParaRPr>
          </a:p>
          <a:p>
            <a:pPr indent="0" lvl="0" marL="0" rtl="0" algn="l">
              <a:spcBef>
                <a:spcPts val="0"/>
              </a:spcBef>
              <a:spcAft>
                <a:spcPts val="0"/>
              </a:spcAft>
              <a:buNone/>
            </a:pPr>
            <a:r>
              <a:rPr lang="en">
                <a:solidFill>
                  <a:schemeClr val="dk1"/>
                </a:solidFill>
              </a:rPr>
              <a:t>https://docs.aws.amazon.com/fsx/latest/WindowsGuide/migrate-file-share-config-to-fsx.html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Amazon FSx Cheat Sheet:</a:t>
            </a:r>
            <a:endParaRPr>
              <a:solidFill>
                <a:schemeClr val="dk1"/>
              </a:solidFill>
            </a:endParaRPr>
          </a:p>
          <a:p>
            <a:pPr indent="0" lvl="0" marL="0" rtl="0" algn="l">
              <a:spcBef>
                <a:spcPts val="0"/>
              </a:spcBef>
              <a:spcAft>
                <a:spcPts val="0"/>
              </a:spcAft>
              <a:buNone/>
            </a:pPr>
            <a:r>
              <a:rPr lang="en">
                <a:solidFill>
                  <a:schemeClr val="dk1"/>
                </a:solidFill>
              </a:rPr>
              <a:t>https://tutorialsdojo.com/amazon-fsx/</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616" name="Google Shape;616;g2b25d1f8420_1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b25d1f8420_1_6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Elastic File System (Amazon EFS) provides simple, scalable, elastic file storage for use with AWS Cloud services and on-premises resources. When mounted on Amazon EC2 instances, an Amazon EFS file system provides a standard file system interface and file system access semantics, allowing you to seamlessly integrate Amazon EFS with your existing applications and tools. Multiple Amazon EC2 instances can access an Amazon EFS file system at the same time, allowing Amazon EFS to provide a common data source for workloads and applications running on more than one Amazon EC2 instance.</a:t>
            </a:r>
            <a:endParaRPr>
              <a:solidFill>
                <a:schemeClr val="dk1"/>
              </a:solidFill>
            </a:endParaRPr>
          </a:p>
          <a:p>
            <a:pPr indent="0" lvl="0" marL="0" rtl="0" algn="l">
              <a:spcBef>
                <a:spcPts val="0"/>
              </a:spcBef>
              <a:spcAft>
                <a:spcPts val="0"/>
              </a:spcAft>
              <a:buNone/>
            </a:pPr>
            <a:r>
              <a:rPr lang="en">
                <a:solidFill>
                  <a:schemeClr val="dk1"/>
                </a:solidFill>
              </a:rPr>
              <a:t>This particular scenario tests your understanding of EBS, EFS, and S3. In this scenario, there is a fleet of On-Demand EC2 instances that store file documents from the users to one of the attached EBS Volumes. The system performance is quite slow because the architecture doesn’t provide the EC2 instances parallel shared access to the file documents.</a:t>
            </a:r>
            <a:endParaRPr>
              <a:solidFill>
                <a:schemeClr val="dk1"/>
              </a:solidFill>
            </a:endParaRPr>
          </a:p>
          <a:p>
            <a:pPr indent="0" lvl="0" marL="0" rtl="0" algn="l">
              <a:spcBef>
                <a:spcPts val="0"/>
              </a:spcBef>
              <a:spcAft>
                <a:spcPts val="0"/>
              </a:spcAft>
              <a:buNone/>
            </a:pPr>
            <a:r>
              <a:rPr lang="en">
                <a:solidFill>
                  <a:schemeClr val="dk1"/>
                </a:solidFill>
              </a:rPr>
              <a:t>Although an EBS Volume can be attached to multiple EC2 instances, you can only do so on instances within an availability zone. What we need is high-available storage that can span multiple availability zones. Take note as well that the type of storage needed here is “file storage” which means that S3 is not the best service to use because it is mainly used for “object storage”, and S3 does not provide the notion of “folders” too. This is why using EFS is the correct answer.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Upgrading your existing EBS volumes to Provisioned IOPS SSD Volumes is incorrect because an EBS volume is a storage area network (SAN) storage and not a POSIX-compliant shared file system. You have to use EFS instead.</a:t>
            </a:r>
            <a:endParaRPr>
              <a:solidFill>
                <a:schemeClr val="dk1"/>
              </a:solidFill>
            </a:endParaRPr>
          </a:p>
          <a:p>
            <a:pPr indent="0" lvl="0" marL="0" rtl="0" algn="l">
              <a:spcBef>
                <a:spcPts val="0"/>
              </a:spcBef>
              <a:spcAft>
                <a:spcPts val="0"/>
              </a:spcAft>
              <a:buNone/>
            </a:pPr>
            <a:r>
              <a:rPr lang="en">
                <a:solidFill>
                  <a:schemeClr val="dk1"/>
                </a:solidFill>
              </a:rPr>
              <a:t>Using ElastiCache is incorrect because this is an in-memory data store that improves the performance of your applications, which is not what you need since it is not a file storage.</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a:t>
            </a:r>
            <a:endParaRPr>
              <a:solidFill>
                <a:schemeClr val="dk1"/>
              </a:solidFill>
            </a:endParaRPr>
          </a:p>
          <a:p>
            <a:pPr indent="0" lvl="0" marL="0" rtl="0" algn="l">
              <a:spcBef>
                <a:spcPts val="0"/>
              </a:spcBef>
              <a:spcAft>
                <a:spcPts val="0"/>
              </a:spcAft>
              <a:buNone/>
            </a:pPr>
            <a:r>
              <a:rPr lang="en">
                <a:solidFill>
                  <a:schemeClr val="dk1"/>
                </a:solidFill>
              </a:rPr>
              <a:t>https://aws.amazon.com/efs/</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Check out this Amazon EFS Cheat Sheet:</a:t>
            </a:r>
            <a:endParaRPr>
              <a:solidFill>
                <a:schemeClr val="dk1"/>
              </a:solidFill>
            </a:endParaRPr>
          </a:p>
          <a:p>
            <a:pPr indent="0" lvl="0" marL="0" rtl="0" algn="l">
              <a:spcBef>
                <a:spcPts val="0"/>
              </a:spcBef>
              <a:spcAft>
                <a:spcPts val="0"/>
              </a:spcAft>
              <a:buNone/>
            </a:pPr>
            <a:r>
              <a:rPr lang="en">
                <a:solidFill>
                  <a:schemeClr val="dk1"/>
                </a:solidFill>
              </a:rPr>
              <a:t>https://tutorialsdojo.com/amazon-efs/</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634" name="Google Shape;634;g2b25d1f8420_1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287db6471b6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rgbClr val="2D2F31"/>
              </a:solidFill>
              <a:highlight>
                <a:srgbClr val="FFFFFF"/>
              </a:highlight>
              <a:latin typeface="Roboto"/>
              <a:ea typeface="Roboto"/>
              <a:cs typeface="Roboto"/>
              <a:sym typeface="Roboto"/>
            </a:endParaRPr>
          </a:p>
        </p:txBody>
      </p:sp>
      <p:sp>
        <p:nvSpPr>
          <p:cNvPr id="652" name="Google Shape;652;g287db6471b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244174ea2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244174ea2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u="sng">
                <a:solidFill>
                  <a:schemeClr val="hlink"/>
                </a:solidFill>
                <a:latin typeface="Poppins"/>
                <a:ea typeface="Poppins"/>
                <a:cs typeface="Poppins"/>
                <a:sym typeface="Poppins"/>
                <a:hlinkClick r:id="rId2"/>
              </a:rPr>
              <a:t>https://training.resources.awscloud.com/get-certified-solutions-architect-associate</a:t>
            </a:r>
            <a:endParaRPr sz="8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244174ea2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244174ea2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200" u="sng">
                <a:solidFill>
                  <a:schemeClr val="hlink"/>
                </a:solidFill>
                <a:latin typeface="Poppins"/>
                <a:ea typeface="Poppins"/>
                <a:cs typeface="Poppins"/>
                <a:sym typeface="Poppins"/>
                <a:hlinkClick r:id="rId2"/>
              </a:rPr>
              <a:t>https://training.resources.awscloud.com/get-certified-solutions-architect-associate</a:t>
            </a:r>
            <a:endParaRPr sz="8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746972244a_0_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2746972244a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5bf888ccde_0_2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solidFill>
                  <a:schemeClr val="dk1"/>
                </a:solidFill>
              </a:rPr>
              <a:t>In Auto Scaling, the following statements are correct regarding the cooldown period:</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It ensures that the Auto Scaling group does not launch or terminate additional EC2 instances before the previous scaling activity takes effect.</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Its default value is 300 seconds.</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It is a configurable setting for your Auto Scaling group.</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The following options are incorrect:</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 It ensures that before the Auto Scaling group scales out, the EC2 instances have ample time to cooldown.</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 It ensures that the Auto Scaling group launches or terminates additional EC2 instances without any downtime.</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 Its default value is 600 seconds.</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These statements are inaccurate and don’t depict what the word “cooldown” actually means for Auto Scaling. The cooldown period is a configurable setting for your Auto Scaling group that helps to ensure that it doesn’t launch or terminate additional instances before the previous scaling activity takes effect. After the Auto Scaling group dynamically scales using a simple scaling policy, it waits for the cooldown period to complete before resuming scaling activities.</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The figure below demonstrates the scaling cooldown:</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Reference: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http://docs.aws.amazon.com/autoscaling/latest/userguide/as-instance-termination.html</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Check out this AWS Auto Scaling Cheat Sheet:</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https://tutorialsdojo.com/aws-auto-scaling/</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D2F3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202" name="Google Shape;202;g25bf888ccde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f1545501c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Amazon Route 53 is a highly available and scalable Domain Name System (DNS) web service. You can use Route 53 to perform three main functions in any combination: domain registration, DNS routing, and health checking. After you create a hosted zone for your domain, such as example.com, you create records to tell the Domain Name System (DNS) how you want traffic to be routed for that domain.</a:t>
            </a:r>
            <a:endParaRPr>
              <a:solidFill>
                <a:schemeClr val="dk1"/>
              </a:solidFill>
            </a:endParaRPr>
          </a:p>
          <a:p>
            <a:pPr indent="0" lvl="0" marL="0" rtl="0" algn="l">
              <a:spcBef>
                <a:spcPts val="0"/>
              </a:spcBef>
              <a:spcAft>
                <a:spcPts val="0"/>
              </a:spcAft>
              <a:buNone/>
            </a:pPr>
            <a:r>
              <a:rPr lang="en">
                <a:solidFill>
                  <a:schemeClr val="dk1"/>
                </a:solidFill>
              </a:rPr>
              <a:t>For example, you might create records that cause DNS to do the following:</a:t>
            </a:r>
            <a:endParaRPr>
              <a:solidFill>
                <a:schemeClr val="dk1"/>
              </a:solidFill>
            </a:endParaRPr>
          </a:p>
          <a:p>
            <a:pPr indent="0" lvl="0" marL="0" rtl="0" algn="l">
              <a:spcBef>
                <a:spcPts val="0"/>
              </a:spcBef>
              <a:spcAft>
                <a:spcPts val="0"/>
              </a:spcAft>
              <a:buNone/>
            </a:pPr>
            <a:r>
              <a:rPr lang="en">
                <a:solidFill>
                  <a:schemeClr val="dk1"/>
                </a:solidFill>
              </a:rPr>
              <a:t>– Route Internet traffic for example.com to the IP address of a host in your data center.</a:t>
            </a:r>
            <a:endParaRPr>
              <a:solidFill>
                <a:schemeClr val="dk1"/>
              </a:solidFill>
            </a:endParaRPr>
          </a:p>
          <a:p>
            <a:pPr indent="0" lvl="0" marL="0" rtl="0" algn="l">
              <a:spcBef>
                <a:spcPts val="0"/>
              </a:spcBef>
              <a:spcAft>
                <a:spcPts val="0"/>
              </a:spcAft>
              <a:buNone/>
            </a:pPr>
            <a:r>
              <a:rPr lang="en">
                <a:solidFill>
                  <a:schemeClr val="dk1"/>
                </a:solidFill>
              </a:rPr>
              <a:t>– Route email for that domain (jose.rizal@tutorialsdojo.com) to a mail server (mail.tutorialsdojo.com).</a:t>
            </a:r>
            <a:endParaRPr>
              <a:solidFill>
                <a:schemeClr val="dk1"/>
              </a:solidFill>
            </a:endParaRPr>
          </a:p>
          <a:p>
            <a:pPr indent="0" lvl="0" marL="0" rtl="0" algn="l">
              <a:spcBef>
                <a:spcPts val="0"/>
              </a:spcBef>
              <a:spcAft>
                <a:spcPts val="0"/>
              </a:spcAft>
              <a:buNone/>
            </a:pPr>
            <a:r>
              <a:rPr lang="en">
                <a:solidFill>
                  <a:schemeClr val="dk1"/>
                </a:solidFill>
              </a:rPr>
              <a:t>– Route traffic for a subdomain called operations.manila.tutorialsdojo.com to the IP address of a different host.</a:t>
            </a:r>
            <a:endParaRPr>
              <a:solidFill>
                <a:schemeClr val="dk1"/>
              </a:solidFill>
            </a:endParaRPr>
          </a:p>
          <a:p>
            <a:pPr indent="0" lvl="0" marL="0" rtl="0" algn="l">
              <a:spcBef>
                <a:spcPts val="0"/>
              </a:spcBef>
              <a:spcAft>
                <a:spcPts val="0"/>
              </a:spcAft>
              <a:buNone/>
            </a:pPr>
            <a:r>
              <a:rPr lang="en">
                <a:solidFill>
                  <a:schemeClr val="dk1"/>
                </a:solidFill>
              </a:rPr>
              <a:t>Each record includes the name of a domain or a subdomain, a record type (for example, a record with a type of MX routes email), and other information applicable to the record type (for MX records, the hostname of one or more mail servers and a priority for each server).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Route 53 has different routing policies that you can choose from. Below are some of the policies:</a:t>
            </a:r>
            <a:endParaRPr>
              <a:solidFill>
                <a:schemeClr val="dk1"/>
              </a:solidFill>
            </a:endParaRPr>
          </a:p>
          <a:p>
            <a:pPr indent="0" lvl="0" marL="0" rtl="0" algn="l">
              <a:spcBef>
                <a:spcPts val="0"/>
              </a:spcBef>
              <a:spcAft>
                <a:spcPts val="0"/>
              </a:spcAft>
              <a:buNone/>
            </a:pPr>
            <a:r>
              <a:rPr lang="en">
                <a:solidFill>
                  <a:schemeClr val="dk1"/>
                </a:solidFill>
              </a:rPr>
              <a:t>Latency Routing lets Amazon Route 53 serve user requests from the AWS Region that provides the lowest latency. It does not, however, guarantee that users in the same geographic region will be served from the same location.</a:t>
            </a:r>
            <a:endParaRPr>
              <a:solidFill>
                <a:schemeClr val="dk1"/>
              </a:solidFill>
            </a:endParaRPr>
          </a:p>
          <a:p>
            <a:pPr indent="0" lvl="0" marL="0" rtl="0" algn="l">
              <a:spcBef>
                <a:spcPts val="0"/>
              </a:spcBef>
              <a:spcAft>
                <a:spcPts val="0"/>
              </a:spcAft>
              <a:buNone/>
            </a:pPr>
            <a:r>
              <a:rPr lang="en">
                <a:solidFill>
                  <a:schemeClr val="dk1"/>
                </a:solidFill>
              </a:rPr>
              <a:t>Geoproximity Routing lets Amazon Route 53 route traffic to your resources based on the geographic location of your users and your resources. You can also optionally choose to route more traffic or less to a given resource by specifying a value, known as a bias. A bias expands or shrinks the size of the geographic region from which traffic is routed to a resource.</a:t>
            </a:r>
            <a:endParaRPr>
              <a:solidFill>
                <a:schemeClr val="dk1"/>
              </a:solidFill>
            </a:endParaRPr>
          </a:p>
          <a:p>
            <a:pPr indent="0" lvl="0" marL="0" rtl="0" algn="l">
              <a:spcBef>
                <a:spcPts val="0"/>
              </a:spcBef>
              <a:spcAft>
                <a:spcPts val="0"/>
              </a:spcAft>
              <a:buNone/>
            </a:pPr>
            <a:r>
              <a:rPr lang="en">
                <a:solidFill>
                  <a:schemeClr val="dk1"/>
                </a:solidFill>
              </a:rPr>
              <a:t>Geolocation Routing lets you choose the resources that serve your traffic based on the geographic location of your users, meaning the location that DNS queries originate from.</a:t>
            </a:r>
            <a:endParaRPr>
              <a:solidFill>
                <a:schemeClr val="dk1"/>
              </a:solidFill>
            </a:endParaRPr>
          </a:p>
          <a:p>
            <a:pPr indent="0" lvl="0" marL="0" rtl="0" algn="l">
              <a:spcBef>
                <a:spcPts val="0"/>
              </a:spcBef>
              <a:spcAft>
                <a:spcPts val="0"/>
              </a:spcAft>
              <a:buNone/>
            </a:pPr>
            <a:r>
              <a:rPr lang="en">
                <a:solidFill>
                  <a:schemeClr val="dk1"/>
                </a:solidFill>
              </a:rPr>
              <a:t>Weighted Routing lets you associate multiple resources with a single domain name (tutorialsdojo.com) or subdomain name (subdomain.tutorialsdojo.com) and choose how much traffic is routed to each resource.</a:t>
            </a:r>
            <a:endParaRPr>
              <a:solidFill>
                <a:schemeClr val="dk1"/>
              </a:solidFill>
            </a:endParaRPr>
          </a:p>
          <a:p>
            <a:pPr indent="0" lvl="0" marL="0" rtl="0" algn="l">
              <a:spcBef>
                <a:spcPts val="0"/>
              </a:spcBef>
              <a:spcAft>
                <a:spcPts val="0"/>
              </a:spcAft>
              <a:buNone/>
            </a:pPr>
            <a:r>
              <a:rPr lang="en">
                <a:solidFill>
                  <a:schemeClr val="dk1"/>
                </a:solidFill>
              </a:rPr>
              <a:t>In this scenario, the problem requires a routing policy that will let Route 53 route traffic to the resource in the Tokyo region from a larger portion of the Philippines and North India.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need to use Geoproximity Routing and specify a bias to control the size of the geographic region from which traffic is routed to your resource. The sample image above uses a bias of -40 in the Tokyo region and a bias of 1 in the Sydney Region. Setting up the bias configuration in this manner would cause Route 53 to route traffic coming from the middle and northern part of the Philippines, as well as the northern part of India to the resource in the Tokyo Region.</a:t>
            </a:r>
            <a:endParaRPr>
              <a:solidFill>
                <a:schemeClr val="dk1"/>
              </a:solidFill>
            </a:endParaRPr>
          </a:p>
          <a:p>
            <a:pPr indent="0" lvl="0" marL="0" rtl="0" algn="l">
              <a:spcBef>
                <a:spcPts val="0"/>
              </a:spcBef>
              <a:spcAft>
                <a:spcPts val="0"/>
              </a:spcAft>
              <a:buNone/>
            </a:pPr>
            <a:r>
              <a:rPr lang="en">
                <a:solidFill>
                  <a:schemeClr val="dk1"/>
                </a:solidFill>
              </a:rPr>
              <a:t>Hence, the correct answer is Geoproximity Routing.</a:t>
            </a:r>
            <a:endParaRPr>
              <a:solidFill>
                <a:schemeClr val="dk1"/>
              </a:solidFill>
            </a:endParaRPr>
          </a:p>
          <a:p>
            <a:pPr indent="0" lvl="0" marL="0" rtl="0" algn="l">
              <a:spcBef>
                <a:spcPts val="0"/>
              </a:spcBef>
              <a:spcAft>
                <a:spcPts val="0"/>
              </a:spcAft>
              <a:buNone/>
            </a:pPr>
            <a:r>
              <a:rPr lang="en">
                <a:solidFill>
                  <a:schemeClr val="dk1"/>
                </a:solidFill>
              </a:rPr>
              <a:t>Geolocation Routing is incorrect because you cannot control the coverage size from which traffic is routed to your instance in Geolocation Routing. It just lets you choose the instances that will serve traffic based on the location of your users.</a:t>
            </a:r>
            <a:endParaRPr>
              <a:solidFill>
                <a:schemeClr val="dk1"/>
              </a:solidFill>
            </a:endParaRPr>
          </a:p>
          <a:p>
            <a:pPr indent="0" lvl="0" marL="0" rtl="0" algn="l">
              <a:spcBef>
                <a:spcPts val="0"/>
              </a:spcBef>
              <a:spcAft>
                <a:spcPts val="0"/>
              </a:spcAft>
              <a:buNone/>
            </a:pPr>
            <a:r>
              <a:rPr lang="en">
                <a:solidFill>
                  <a:schemeClr val="dk1"/>
                </a:solidFill>
              </a:rPr>
              <a:t>Latency Routing is incorrect because it is mainly used for improving performance by letting Route 53 serve user requests from the AWS Region that provides the lowest latency.</a:t>
            </a:r>
            <a:endParaRPr>
              <a:solidFill>
                <a:schemeClr val="dk1"/>
              </a:solidFill>
            </a:endParaRPr>
          </a:p>
          <a:p>
            <a:pPr indent="0" lvl="0" marL="0" rtl="0" algn="l">
              <a:spcBef>
                <a:spcPts val="0"/>
              </a:spcBef>
              <a:spcAft>
                <a:spcPts val="0"/>
              </a:spcAft>
              <a:buNone/>
            </a:pPr>
            <a:r>
              <a:rPr lang="en">
                <a:solidFill>
                  <a:schemeClr val="dk1"/>
                </a:solidFill>
              </a:rPr>
              <a:t>Weighted Routing is incorrect because it is used for routing traffic to multiple resources in proportions that you specify. This can be useful for load balancing and testing new versions of software.</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References:</a:t>
            </a:r>
            <a:endParaRPr>
              <a:solidFill>
                <a:schemeClr val="dk1"/>
              </a:solidFill>
            </a:endParaRPr>
          </a:p>
          <a:p>
            <a:pPr indent="0" lvl="0" marL="0" rtl="0" algn="l">
              <a:spcBef>
                <a:spcPts val="0"/>
              </a:spcBef>
              <a:spcAft>
                <a:spcPts val="0"/>
              </a:spcAft>
              <a:buNone/>
            </a:pPr>
            <a:r>
              <a:rPr lang="en">
                <a:solidFill>
                  <a:schemeClr val="dk1"/>
                </a:solidFill>
              </a:rPr>
              <a:t>https://docs.aws.amazon.com/Route53/latest/DeveloperGuide/routing-policy.html#routing-policy-geoproximity</a:t>
            </a:r>
            <a:endParaRPr>
              <a:solidFill>
                <a:schemeClr val="dk1"/>
              </a:solidFill>
            </a:endParaRPr>
          </a:p>
          <a:p>
            <a:pPr indent="0" lvl="0" marL="0" rtl="0" algn="l">
              <a:spcBef>
                <a:spcPts val="0"/>
              </a:spcBef>
              <a:spcAft>
                <a:spcPts val="0"/>
              </a:spcAft>
              <a:buNone/>
            </a:pPr>
            <a:r>
              <a:rPr lang="en">
                <a:solidFill>
                  <a:schemeClr val="dk1"/>
                </a:solidFill>
              </a:rPr>
              <a:t>https://docs.aws.amazon.com/Route53/latest/DeveloperGuide/rrsets-working-with.html</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Latency Routing vs. Geoproximity Routing vs. Geolocation Routing:</a:t>
            </a:r>
            <a:endParaRPr>
              <a:solidFill>
                <a:schemeClr val="dk1"/>
              </a:solidFill>
            </a:endParaRPr>
          </a:p>
          <a:p>
            <a:pPr indent="0" lvl="0" marL="0" rtl="0" algn="l">
              <a:spcBef>
                <a:spcPts val="0"/>
              </a:spcBef>
              <a:spcAft>
                <a:spcPts val="0"/>
              </a:spcAft>
              <a:buNone/>
            </a:pPr>
            <a:r>
              <a:rPr lang="en">
                <a:solidFill>
                  <a:schemeClr val="dk1"/>
                </a:solidFill>
              </a:rPr>
              <a:t>https://tutorialsdojo.com/latency-routing-vs-geoproximity-routing-vs-geolocation-routing/</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220" name="Google Shape;220;g2af1545501c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af1545501c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Docker containers are particularly suited for batch job workloads. Batch jobs are often short-lived and embarrassingly parallel. You can package your batch processing application into a Docker image so that you can deploy it anywhere, such as in an Amazon ECS task.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Amazon ECS supports batch jobs. You can use Amazon ECS Run Task action to run one or more tasks once. The Run Task action starts the ECS task on an instance that meets the task’s requirements including CPU, memory, and ports.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For example, you can set up an ECS Batch architecture for an image processing application. You can set up an AWS CloudFormation template that creates an Amazon S3 bucket, an Amazon SQS queue, an Amazon CloudWatch alarm, an ECS cluster, and an ECS task definition. Objects uploaded to the input S3 bucket trigger an event that sends object details to the SQS queue. The ECS task deploys a Docker container that reads from that queue, parses the message containing the object name and then downloads the object. Once transformed it will upload the objects to the S3 output bucket.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By using the SQS queue as the location for all object details, you can take advantage of its scalability and reliability as the queue will automatically scale based on the incoming messages and message retention can be configured. The ECS Cluster will then be able to scale services up or down based on the number of messages in the queue.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You have to create an IAM Role that the ECS task assumes in order to get access to the S3 buckets and SQS queue. Note that the permissions of the IAM role don’t specify the S3 bucket ARN for the incoming bucket. This is to avoid a circular dependency issue in the CloudFormation template. You should always make sure to assign the least amount of privileges needed to an IAM role.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Hence, the correct answer is: Launch a new Amazon SQS queue and configure the second ECS task to read from it. Create an IAM role that the ECS tasks can assume in order to get access to the S3 buckets and SQS queue. Declare the IAM Role (taskRoleArn) in the task definition.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option that says: Launch a new Amazon AppStream 2.0 queue and configure the second ECS task to read from it. Create an IAM role that the ECS tasks can assume in order to get access to the S3 buckets and AppStream 2.0 queue. Declare the IAM Role (taskRoleArn) in the task definition is incorrect because Amazon AppStream 2.0 is a fully managed application streaming service and can’t be used as a queue. You have to use Amazon SQS instead.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option that says: Launch a new Amazon Kinesis Data Firehose and configure the second ECS task to read from it. Create an IAM role that the ECS tasks can assume in order to get access to the S3 buckets and Kinesis Data Firehose. Specify the ARN of the IAM Role in the (taskDefinitionArn) field of the task definition is incorrect because Amazon Kinesis Data Firehose is a fully managed service for delivering real-time streaming data. Although it can stream data to an S3 bucket, it is not suitable to be used as a queue for a batch application in this scenario. In addition, the ARN of the IAM Role should be declared in the taskRoleArn and not in the taskDefinitionArn field.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option that says: Launch a new Amazon MQ queue and configure the second ECS task to read from it. Create an IAM role that the ECS tasks can assume in order to get access to the S3 buckets and Amazon MQ queue. Set the (EnableTaskIAMRole) option to true in the task definition is incorrect because Amazon MQ is primarily used as a managed message broker service and not a queue. The EnableTaskIAMRole option is only applicable for Windows-based ECS Tasks that require extra configuration.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References: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https://github.com/aws-samples/ecs-refarch-batch-processing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https://docs.aws.amazon.com/AmazonECS/latest/developerguide/common_use_cases.html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https://aws.amazon.com/ecs/faqs/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
        <p:nvSpPr>
          <p:cNvPr id="238" name="Google Shape;238;g2af1545501c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4"/>
          <p:cNvSpPr txBox="1"/>
          <p:nvPr>
            <p:ph type="title"/>
          </p:nvPr>
        </p:nvSpPr>
        <p:spPr>
          <a:xfrm>
            <a:off x="435894" y="526617"/>
            <a:ext cx="8272200" cy="8916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rgbClr val="3F3F3F"/>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 type="body"/>
          </p:nvPr>
        </p:nvSpPr>
        <p:spPr>
          <a:xfrm>
            <a:off x="435894" y="1755648"/>
            <a:ext cx="8272200" cy="2725800"/>
          </a:xfrm>
          <a:prstGeom prst="rect">
            <a:avLst/>
          </a:prstGeom>
          <a:noFill/>
          <a:ln>
            <a:noFill/>
          </a:ln>
        </p:spPr>
        <p:txBody>
          <a:bodyPr anchorCtr="0" anchor="ctr"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62" name="Google Shape;62;p14"/>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3" name="Google Shape;63;p14"/>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4"/>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6"/>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5" name="Google Shape;75;p16"/>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76" name="Google Shape;76;p16"/>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6"/>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6"/>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9" name="Shape 79"/>
        <p:cNvGrpSpPr/>
        <p:nvPr/>
      </p:nvGrpSpPr>
      <p:grpSpPr>
        <a:xfrm>
          <a:off x="0" y="0"/>
          <a:ext cx="0" cy="0"/>
          <a:chOff x="0" y="0"/>
          <a:chExt cx="0" cy="0"/>
        </a:xfrm>
      </p:grpSpPr>
      <p:sp>
        <p:nvSpPr>
          <p:cNvPr id="80" name="Google Shape;80;p17"/>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1" name="Google Shape;81;p17"/>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7"/>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7"/>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4" name="Shape 84"/>
        <p:cNvGrpSpPr/>
        <p:nvPr/>
      </p:nvGrpSpPr>
      <p:grpSpPr>
        <a:xfrm>
          <a:off x="0" y="0"/>
          <a:ext cx="0" cy="0"/>
          <a:chOff x="0" y="0"/>
          <a:chExt cx="0" cy="0"/>
        </a:xfrm>
      </p:grpSpPr>
      <p:sp>
        <p:nvSpPr>
          <p:cNvPr id="85" name="Google Shape;85;p18"/>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 name="Google Shape;86;p18"/>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262626"/>
              </a:buClr>
              <a:buSzPts val="6000"/>
              <a:buFont typeface="Calibri"/>
              <a:buNone/>
              <a:defRPr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8"/>
          <p:cNvSpPr txBox="1"/>
          <p:nvPr>
            <p:ph idx="1" type="subTitle"/>
          </p:nvPr>
        </p:nvSpPr>
        <p:spPr>
          <a:xfrm>
            <a:off x="825038" y="3483864"/>
            <a:ext cx="7543800" cy="8574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900"/>
              </a:spcBef>
              <a:spcAft>
                <a:spcPts val="0"/>
              </a:spcAft>
              <a:buSzPts val="1800"/>
              <a:buNone/>
              <a:defRPr sz="1800" cap="none">
                <a:solidFill>
                  <a:schemeClr val="dk1"/>
                </a:solidFill>
                <a:latin typeface="Calibri"/>
                <a:ea typeface="Calibri"/>
                <a:cs typeface="Calibri"/>
                <a:sym typeface="Calibri"/>
              </a:defRPr>
            </a:lvl1pPr>
            <a:lvl2pPr lvl="1" rtl="0" algn="ctr">
              <a:lnSpc>
                <a:spcPct val="100000"/>
              </a:lnSpc>
              <a:spcBef>
                <a:spcPts val="200"/>
              </a:spcBef>
              <a:spcAft>
                <a:spcPts val="0"/>
              </a:spcAft>
              <a:buClr>
                <a:srgbClr val="3F3F3F"/>
              </a:buClr>
              <a:buSzPts val="1800"/>
              <a:buNone/>
              <a:defRPr sz="1800"/>
            </a:lvl2pPr>
            <a:lvl3pPr lvl="2" rtl="0" algn="ctr">
              <a:lnSpc>
                <a:spcPct val="100000"/>
              </a:lnSpc>
              <a:spcBef>
                <a:spcPts val="300"/>
              </a:spcBef>
              <a:spcAft>
                <a:spcPts val="0"/>
              </a:spcAft>
              <a:buClr>
                <a:srgbClr val="3F3F3F"/>
              </a:buClr>
              <a:buSzPts val="1800"/>
              <a:buNone/>
              <a:defRPr sz="1800"/>
            </a:lvl3pPr>
            <a:lvl4pPr lvl="3" rtl="0" algn="ctr">
              <a:lnSpc>
                <a:spcPct val="100000"/>
              </a:lnSpc>
              <a:spcBef>
                <a:spcPts val="300"/>
              </a:spcBef>
              <a:spcAft>
                <a:spcPts val="0"/>
              </a:spcAft>
              <a:buClr>
                <a:srgbClr val="3F3F3F"/>
              </a:buClr>
              <a:buSzPts val="1500"/>
              <a:buNone/>
              <a:defRPr sz="1500"/>
            </a:lvl4pPr>
            <a:lvl5pPr lvl="4" rtl="0" algn="ctr">
              <a:lnSpc>
                <a:spcPct val="100000"/>
              </a:lnSpc>
              <a:spcBef>
                <a:spcPts val="300"/>
              </a:spcBef>
              <a:spcAft>
                <a:spcPts val="0"/>
              </a:spcAft>
              <a:buClr>
                <a:srgbClr val="3F3F3F"/>
              </a:buClr>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cxnSp>
        <p:nvCxnSpPr>
          <p:cNvPr id="88" name="Google Shape;88;p18"/>
          <p:cNvCxnSpPr/>
          <p:nvPr/>
        </p:nvCxnSpPr>
        <p:spPr>
          <a:xfrm>
            <a:off x="905743" y="3356056"/>
            <a:ext cx="7406700" cy="0"/>
          </a:xfrm>
          <a:prstGeom prst="straightConnector1">
            <a:avLst/>
          </a:prstGeom>
          <a:noFill/>
          <a:ln cap="flat" cmpd="sng" w="12700">
            <a:solidFill>
              <a:srgbClr val="3F3F3F"/>
            </a:solidFill>
            <a:prstDash val="solid"/>
            <a:round/>
            <a:headEnd len="sm" w="sm" type="none"/>
            <a:tailEnd len="sm" w="sm" type="none"/>
          </a:ln>
        </p:spPr>
      </p:cxnSp>
      <p:sp>
        <p:nvSpPr>
          <p:cNvPr id="89" name="Google Shape;89;p18"/>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 name="Google Shape;90;p18"/>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18"/>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92" name="Shape 92"/>
        <p:cNvGrpSpPr/>
        <p:nvPr/>
      </p:nvGrpSpPr>
      <p:grpSpPr>
        <a:xfrm>
          <a:off x="0" y="0"/>
          <a:ext cx="0" cy="0"/>
          <a:chOff x="0" y="0"/>
          <a:chExt cx="0" cy="0"/>
        </a:xfrm>
      </p:grpSpPr>
      <p:sp>
        <p:nvSpPr>
          <p:cNvPr id="93" name="Google Shape;93;p19"/>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262626"/>
              </a:buClr>
              <a:buSzPts val="6000"/>
              <a:buFont typeface="Calibri"/>
              <a:buNone/>
              <a:defRPr b="0"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5" name="Google Shape;95;p19"/>
          <p:cNvSpPr txBox="1"/>
          <p:nvPr>
            <p:ph idx="1" type="body"/>
          </p:nvPr>
        </p:nvSpPr>
        <p:spPr>
          <a:xfrm>
            <a:off x="822960" y="3497580"/>
            <a:ext cx="7543800" cy="8574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900"/>
              </a:spcBef>
              <a:spcAft>
                <a:spcPts val="0"/>
              </a:spcAft>
              <a:buSzPts val="1800"/>
              <a:buNone/>
              <a:defRPr sz="1800" cap="none">
                <a:solidFill>
                  <a:schemeClr val="dk1"/>
                </a:solidFill>
                <a:latin typeface="Calibri"/>
                <a:ea typeface="Calibri"/>
                <a:cs typeface="Calibri"/>
                <a:sym typeface="Calibri"/>
              </a:defRPr>
            </a:lvl1pPr>
            <a:lvl2pPr indent="-228600" lvl="1" marL="914400" rtl="0" algn="l">
              <a:lnSpc>
                <a:spcPct val="100000"/>
              </a:lnSpc>
              <a:spcBef>
                <a:spcPts val="200"/>
              </a:spcBef>
              <a:spcAft>
                <a:spcPts val="0"/>
              </a:spcAft>
              <a:buClr>
                <a:srgbClr val="888888"/>
              </a:buClr>
              <a:buSzPts val="1400"/>
              <a:buNone/>
              <a:defRPr sz="1400">
                <a:solidFill>
                  <a:srgbClr val="888888"/>
                </a:solidFill>
              </a:defRPr>
            </a:lvl2pPr>
            <a:lvl3pPr indent="-228600" lvl="2" marL="1371600" rtl="0" algn="l">
              <a:lnSpc>
                <a:spcPct val="100000"/>
              </a:lnSpc>
              <a:spcBef>
                <a:spcPts val="300"/>
              </a:spcBef>
              <a:spcAft>
                <a:spcPts val="0"/>
              </a:spcAft>
              <a:buClr>
                <a:srgbClr val="888888"/>
              </a:buClr>
              <a:buSzPts val="1200"/>
              <a:buNone/>
              <a:defRPr sz="1200">
                <a:solidFill>
                  <a:srgbClr val="888888"/>
                </a:solidFill>
              </a:defRPr>
            </a:lvl3pPr>
            <a:lvl4pPr indent="-228600" lvl="3" marL="1828800" rtl="0" algn="l">
              <a:lnSpc>
                <a:spcPct val="100000"/>
              </a:lnSpc>
              <a:spcBef>
                <a:spcPts val="300"/>
              </a:spcBef>
              <a:spcAft>
                <a:spcPts val="0"/>
              </a:spcAft>
              <a:buClr>
                <a:srgbClr val="888888"/>
              </a:buClr>
              <a:buSzPts val="1100"/>
              <a:buNone/>
              <a:defRPr sz="1100">
                <a:solidFill>
                  <a:srgbClr val="888888"/>
                </a:solidFill>
              </a:defRPr>
            </a:lvl4pPr>
            <a:lvl5pPr indent="-228600" lvl="4" marL="2286000" rtl="0" algn="l">
              <a:lnSpc>
                <a:spcPct val="100000"/>
              </a:lnSpc>
              <a:spcBef>
                <a:spcPts val="300"/>
              </a:spcBef>
              <a:spcAft>
                <a:spcPts val="0"/>
              </a:spcAft>
              <a:buClr>
                <a:srgbClr val="888888"/>
              </a:buClr>
              <a:buSzPts val="1100"/>
              <a:buNone/>
              <a:defRPr sz="1100">
                <a:solidFill>
                  <a:srgbClr val="888888"/>
                </a:solidFill>
              </a:defRPr>
            </a:lvl5pPr>
            <a:lvl6pPr indent="-228600" lvl="5" marL="2743200" rtl="0" algn="l">
              <a:lnSpc>
                <a:spcPct val="90000"/>
              </a:lnSpc>
              <a:spcBef>
                <a:spcPts val="300"/>
              </a:spcBef>
              <a:spcAft>
                <a:spcPts val="0"/>
              </a:spcAft>
              <a:buSzPts val="1100"/>
              <a:buNone/>
              <a:defRPr sz="1100">
                <a:solidFill>
                  <a:srgbClr val="888888"/>
                </a:solidFill>
              </a:defRPr>
            </a:lvl6pPr>
            <a:lvl7pPr indent="-228600" lvl="6" marL="3200400" rtl="0" algn="l">
              <a:lnSpc>
                <a:spcPct val="90000"/>
              </a:lnSpc>
              <a:spcBef>
                <a:spcPts val="300"/>
              </a:spcBef>
              <a:spcAft>
                <a:spcPts val="0"/>
              </a:spcAft>
              <a:buSzPts val="1100"/>
              <a:buNone/>
              <a:defRPr sz="1100">
                <a:solidFill>
                  <a:srgbClr val="888888"/>
                </a:solidFill>
              </a:defRPr>
            </a:lvl7pPr>
            <a:lvl8pPr indent="-228600" lvl="7" marL="3657600" rtl="0" algn="l">
              <a:lnSpc>
                <a:spcPct val="90000"/>
              </a:lnSpc>
              <a:spcBef>
                <a:spcPts val="300"/>
              </a:spcBef>
              <a:spcAft>
                <a:spcPts val="0"/>
              </a:spcAft>
              <a:buSzPts val="1100"/>
              <a:buNone/>
              <a:defRPr sz="1100">
                <a:solidFill>
                  <a:srgbClr val="888888"/>
                </a:solidFill>
              </a:defRPr>
            </a:lvl8pPr>
            <a:lvl9pPr indent="-228600" lvl="8" marL="4114800" rtl="0" algn="l">
              <a:lnSpc>
                <a:spcPct val="90000"/>
              </a:lnSpc>
              <a:spcBef>
                <a:spcPts val="300"/>
              </a:spcBef>
              <a:spcAft>
                <a:spcPts val="300"/>
              </a:spcAft>
              <a:buSzPts val="1100"/>
              <a:buNone/>
              <a:defRPr sz="1100">
                <a:solidFill>
                  <a:srgbClr val="888888"/>
                </a:solidFill>
              </a:defRPr>
            </a:lvl9pPr>
          </a:lstStyle>
          <a:p/>
        </p:txBody>
      </p:sp>
      <p:cxnSp>
        <p:nvCxnSpPr>
          <p:cNvPr id="96" name="Google Shape;96;p19"/>
          <p:cNvCxnSpPr/>
          <p:nvPr/>
        </p:nvCxnSpPr>
        <p:spPr>
          <a:xfrm>
            <a:off x="905743" y="3363849"/>
            <a:ext cx="7406700" cy="0"/>
          </a:xfrm>
          <a:prstGeom prst="straightConnector1">
            <a:avLst/>
          </a:prstGeom>
          <a:noFill/>
          <a:ln cap="flat" cmpd="sng" w="12700">
            <a:solidFill>
              <a:srgbClr val="3F3F3F"/>
            </a:solidFill>
            <a:prstDash val="solid"/>
            <a:round/>
            <a:headEnd len="sm" w="sm" type="none"/>
            <a:tailEnd len="sm" w="sm" type="none"/>
          </a:ln>
        </p:spPr>
      </p:cxnSp>
      <p:sp>
        <p:nvSpPr>
          <p:cNvPr id="97" name="Google Shape;97;p19"/>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19"/>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19"/>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20"/>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2" name="Google Shape;102;p20"/>
          <p:cNvSpPr txBox="1"/>
          <p:nvPr>
            <p:ph idx="1" type="body"/>
          </p:nvPr>
        </p:nvSpPr>
        <p:spPr>
          <a:xfrm>
            <a:off x="822960" y="1590675"/>
            <a:ext cx="3479700" cy="28110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03" name="Google Shape;103;p20"/>
          <p:cNvSpPr txBox="1"/>
          <p:nvPr>
            <p:ph idx="2" type="body"/>
          </p:nvPr>
        </p:nvSpPr>
        <p:spPr>
          <a:xfrm>
            <a:off x="4886958" y="1590675"/>
            <a:ext cx="3479700" cy="28110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04" name="Google Shape;104;p20"/>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0"/>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20"/>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2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9" name="Google Shape;109;p21"/>
          <p:cNvSpPr txBox="1"/>
          <p:nvPr>
            <p:ph idx="1" type="body"/>
          </p:nvPr>
        </p:nvSpPr>
        <p:spPr>
          <a:xfrm>
            <a:off x="822960" y="1543050"/>
            <a:ext cx="3479700" cy="552300"/>
          </a:xfrm>
          <a:prstGeom prst="rect">
            <a:avLst/>
          </a:prstGeom>
          <a:noFill/>
          <a:ln>
            <a:noFill/>
          </a:ln>
        </p:spPr>
        <p:txBody>
          <a:bodyPr anchorCtr="0" anchor="ctr" bIns="34275" lIns="68575" spcFirstLastPara="1" rIns="68575" wrap="square" tIns="34275">
            <a:normAutofit/>
          </a:bodyPr>
          <a:lstStyle>
            <a:lvl1pPr indent="-228600" lvl="0" marL="457200" rtl="0" algn="l">
              <a:lnSpc>
                <a:spcPct val="100000"/>
              </a:lnSpc>
              <a:spcBef>
                <a:spcPts val="900"/>
              </a:spcBef>
              <a:spcAft>
                <a:spcPts val="0"/>
              </a:spcAft>
              <a:buSzPts val="1500"/>
              <a:buNone/>
              <a:defRPr b="0" sz="1500" cap="none">
                <a:solidFill>
                  <a:schemeClr val="dk1"/>
                </a:solidFill>
              </a:defRPr>
            </a:lvl1pPr>
            <a:lvl2pPr indent="-228600" lvl="1" marL="914400" rtl="0" algn="l">
              <a:lnSpc>
                <a:spcPct val="100000"/>
              </a:lnSpc>
              <a:spcBef>
                <a:spcPts val="200"/>
              </a:spcBef>
              <a:spcAft>
                <a:spcPts val="0"/>
              </a:spcAft>
              <a:buClr>
                <a:srgbClr val="3F3F3F"/>
              </a:buClr>
              <a:buSzPts val="1500"/>
              <a:buNone/>
              <a:defRPr b="1" sz="1500"/>
            </a:lvl2pPr>
            <a:lvl3pPr indent="-228600" lvl="2" marL="1371600" rtl="0" algn="l">
              <a:lnSpc>
                <a:spcPct val="100000"/>
              </a:lnSpc>
              <a:spcBef>
                <a:spcPts val="300"/>
              </a:spcBef>
              <a:spcAft>
                <a:spcPts val="0"/>
              </a:spcAft>
              <a:buClr>
                <a:srgbClr val="3F3F3F"/>
              </a:buClr>
              <a:buSzPts val="1400"/>
              <a:buNone/>
              <a:defRPr b="1" sz="1400"/>
            </a:lvl3pPr>
            <a:lvl4pPr indent="-228600" lvl="3" marL="1828800" rtl="0" algn="l">
              <a:lnSpc>
                <a:spcPct val="100000"/>
              </a:lnSpc>
              <a:spcBef>
                <a:spcPts val="300"/>
              </a:spcBef>
              <a:spcAft>
                <a:spcPts val="0"/>
              </a:spcAft>
              <a:buClr>
                <a:srgbClr val="3F3F3F"/>
              </a:buClr>
              <a:buSzPts val="1200"/>
              <a:buNone/>
              <a:defRPr b="1" sz="1200"/>
            </a:lvl4pPr>
            <a:lvl5pPr indent="-228600" lvl="4" marL="2286000" rtl="0" algn="l">
              <a:lnSpc>
                <a:spcPct val="100000"/>
              </a:lnSpc>
              <a:spcBef>
                <a:spcPts val="300"/>
              </a:spcBef>
              <a:spcAft>
                <a:spcPts val="0"/>
              </a:spcAft>
              <a:buClr>
                <a:srgbClr val="3F3F3F"/>
              </a:buClr>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110" name="Google Shape;110;p21"/>
          <p:cNvSpPr txBox="1"/>
          <p:nvPr>
            <p:ph idx="2" type="body"/>
          </p:nvPr>
        </p:nvSpPr>
        <p:spPr>
          <a:xfrm>
            <a:off x="822960" y="2218706"/>
            <a:ext cx="3479700" cy="21831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11" name="Google Shape;111;p21"/>
          <p:cNvSpPr txBox="1"/>
          <p:nvPr>
            <p:ph idx="3" type="body"/>
          </p:nvPr>
        </p:nvSpPr>
        <p:spPr>
          <a:xfrm>
            <a:off x="4886958" y="1543050"/>
            <a:ext cx="3479700" cy="552300"/>
          </a:xfrm>
          <a:prstGeom prst="rect">
            <a:avLst/>
          </a:prstGeom>
          <a:noFill/>
          <a:ln>
            <a:noFill/>
          </a:ln>
        </p:spPr>
        <p:txBody>
          <a:bodyPr anchorCtr="0" anchor="ctr" bIns="34275" lIns="68575" spcFirstLastPara="1" rIns="68575" wrap="square" tIns="34275">
            <a:normAutofit/>
          </a:bodyPr>
          <a:lstStyle>
            <a:lvl1pPr indent="-228600" lvl="0" marL="457200" rtl="0" algn="l">
              <a:lnSpc>
                <a:spcPct val="100000"/>
              </a:lnSpc>
              <a:spcBef>
                <a:spcPts val="900"/>
              </a:spcBef>
              <a:spcAft>
                <a:spcPts val="0"/>
              </a:spcAft>
              <a:buSzPts val="1500"/>
              <a:buNone/>
              <a:defRPr b="0" sz="1500" cap="none">
                <a:solidFill>
                  <a:schemeClr val="dk1"/>
                </a:solidFill>
              </a:defRPr>
            </a:lvl1pPr>
            <a:lvl2pPr indent="-228600" lvl="1" marL="914400" rtl="0" algn="l">
              <a:lnSpc>
                <a:spcPct val="100000"/>
              </a:lnSpc>
              <a:spcBef>
                <a:spcPts val="200"/>
              </a:spcBef>
              <a:spcAft>
                <a:spcPts val="0"/>
              </a:spcAft>
              <a:buClr>
                <a:srgbClr val="3F3F3F"/>
              </a:buClr>
              <a:buSzPts val="1500"/>
              <a:buNone/>
              <a:defRPr b="1" sz="1500"/>
            </a:lvl2pPr>
            <a:lvl3pPr indent="-228600" lvl="2" marL="1371600" rtl="0" algn="l">
              <a:lnSpc>
                <a:spcPct val="100000"/>
              </a:lnSpc>
              <a:spcBef>
                <a:spcPts val="300"/>
              </a:spcBef>
              <a:spcAft>
                <a:spcPts val="0"/>
              </a:spcAft>
              <a:buClr>
                <a:srgbClr val="3F3F3F"/>
              </a:buClr>
              <a:buSzPts val="1400"/>
              <a:buNone/>
              <a:defRPr b="1" sz="1400"/>
            </a:lvl3pPr>
            <a:lvl4pPr indent="-228600" lvl="3" marL="1828800" rtl="0" algn="l">
              <a:lnSpc>
                <a:spcPct val="100000"/>
              </a:lnSpc>
              <a:spcBef>
                <a:spcPts val="300"/>
              </a:spcBef>
              <a:spcAft>
                <a:spcPts val="0"/>
              </a:spcAft>
              <a:buClr>
                <a:srgbClr val="3F3F3F"/>
              </a:buClr>
              <a:buSzPts val="1200"/>
              <a:buNone/>
              <a:defRPr b="1" sz="1200"/>
            </a:lvl4pPr>
            <a:lvl5pPr indent="-228600" lvl="4" marL="2286000" rtl="0" algn="l">
              <a:lnSpc>
                <a:spcPct val="100000"/>
              </a:lnSpc>
              <a:spcBef>
                <a:spcPts val="300"/>
              </a:spcBef>
              <a:spcAft>
                <a:spcPts val="0"/>
              </a:spcAft>
              <a:buClr>
                <a:srgbClr val="3F3F3F"/>
              </a:buClr>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112" name="Google Shape;112;p21"/>
          <p:cNvSpPr txBox="1"/>
          <p:nvPr>
            <p:ph idx="4" type="body"/>
          </p:nvPr>
        </p:nvSpPr>
        <p:spPr>
          <a:xfrm>
            <a:off x="4886958" y="2218705"/>
            <a:ext cx="3479700" cy="21831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13" name="Google Shape;113;p21"/>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21"/>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5" name="Google Shape;115;p21"/>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22"/>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8" name="Google Shape;118;p22"/>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2"/>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2"/>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21" name="Shape 121"/>
        <p:cNvGrpSpPr/>
        <p:nvPr/>
      </p:nvGrpSpPr>
      <p:grpSpPr>
        <a:xfrm>
          <a:off x="0" y="0"/>
          <a:ext cx="0" cy="0"/>
          <a:chOff x="0" y="0"/>
          <a:chExt cx="0" cy="0"/>
        </a:xfrm>
      </p:grpSpPr>
      <p:sp>
        <p:nvSpPr>
          <p:cNvPr id="122" name="Google Shape;122;p23"/>
          <p:cNvSpPr/>
          <p:nvPr/>
        </p:nvSpPr>
        <p:spPr>
          <a:xfrm>
            <a:off x="12" y="0"/>
            <a:ext cx="3490800" cy="51435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3" name="Google Shape;123;p23"/>
          <p:cNvSpPr txBox="1"/>
          <p:nvPr>
            <p:ph type="title"/>
          </p:nvPr>
        </p:nvSpPr>
        <p:spPr>
          <a:xfrm>
            <a:off x="482599" y="589787"/>
            <a:ext cx="2638200" cy="1570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4" name="Google Shape;124;p23"/>
          <p:cNvSpPr txBox="1"/>
          <p:nvPr>
            <p:ph idx="1" type="body"/>
          </p:nvPr>
        </p:nvSpPr>
        <p:spPr>
          <a:xfrm>
            <a:off x="4094238" y="609599"/>
            <a:ext cx="4446300" cy="39711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25" name="Google Shape;125;p23"/>
          <p:cNvSpPr txBox="1"/>
          <p:nvPr>
            <p:ph idx="2" type="body"/>
          </p:nvPr>
        </p:nvSpPr>
        <p:spPr>
          <a:xfrm>
            <a:off x="482599" y="2282288"/>
            <a:ext cx="2638200" cy="22983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900"/>
              </a:spcBef>
              <a:spcAft>
                <a:spcPts val="0"/>
              </a:spcAft>
              <a:buSzPts val="1400"/>
              <a:buNone/>
              <a:defRPr sz="1400">
                <a:solidFill>
                  <a:srgbClr val="FFFFFF"/>
                </a:solidFill>
              </a:defRPr>
            </a:lvl1pPr>
            <a:lvl2pPr indent="-228600" lvl="1" marL="914400" rtl="0" algn="l">
              <a:lnSpc>
                <a:spcPct val="100000"/>
              </a:lnSpc>
              <a:spcBef>
                <a:spcPts val="200"/>
              </a:spcBef>
              <a:spcAft>
                <a:spcPts val="0"/>
              </a:spcAft>
              <a:buClr>
                <a:srgbClr val="3F3F3F"/>
              </a:buClr>
              <a:buSzPts val="900"/>
              <a:buNone/>
              <a:defRPr sz="900"/>
            </a:lvl2pPr>
            <a:lvl3pPr indent="-228600" lvl="2" marL="1371600" rtl="0" algn="l">
              <a:lnSpc>
                <a:spcPct val="100000"/>
              </a:lnSpc>
              <a:spcBef>
                <a:spcPts val="300"/>
              </a:spcBef>
              <a:spcAft>
                <a:spcPts val="0"/>
              </a:spcAft>
              <a:buClr>
                <a:srgbClr val="3F3F3F"/>
              </a:buClr>
              <a:buSzPts val="800"/>
              <a:buNone/>
              <a:defRPr sz="800"/>
            </a:lvl3pPr>
            <a:lvl4pPr indent="-228600" lvl="3" marL="1828800" rtl="0" algn="l">
              <a:lnSpc>
                <a:spcPct val="100000"/>
              </a:lnSpc>
              <a:spcBef>
                <a:spcPts val="300"/>
              </a:spcBef>
              <a:spcAft>
                <a:spcPts val="0"/>
              </a:spcAft>
              <a:buClr>
                <a:srgbClr val="3F3F3F"/>
              </a:buClr>
              <a:buSzPts val="700"/>
              <a:buNone/>
              <a:defRPr sz="700"/>
            </a:lvl4pPr>
            <a:lvl5pPr indent="-228600" lvl="4" marL="2286000" rtl="0" algn="l">
              <a:lnSpc>
                <a:spcPct val="100000"/>
              </a:lnSpc>
              <a:spcBef>
                <a:spcPts val="300"/>
              </a:spcBef>
              <a:spcAft>
                <a:spcPts val="0"/>
              </a:spcAft>
              <a:buClr>
                <a:srgbClr val="3F3F3F"/>
              </a:buClr>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26" name="Google Shape;126;p23"/>
          <p:cNvSpPr txBox="1"/>
          <p:nvPr>
            <p:ph idx="10" type="dt"/>
          </p:nvPr>
        </p:nvSpPr>
        <p:spPr>
          <a:xfrm>
            <a:off x="482598" y="4834890"/>
            <a:ext cx="2638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23"/>
          <p:cNvSpPr txBox="1"/>
          <p:nvPr>
            <p:ph idx="11" type="ftr"/>
          </p:nvPr>
        </p:nvSpPr>
        <p:spPr>
          <a:xfrm>
            <a:off x="4094237" y="4834890"/>
            <a:ext cx="40005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dk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8" name="Google Shape;128;p23"/>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800">
                <a:solidFill>
                  <a:schemeClr val="dk2"/>
                </a:solidFill>
                <a:latin typeface="Calibri"/>
                <a:ea typeface="Calibri"/>
                <a:cs typeface="Calibri"/>
                <a:sym typeface="Calibri"/>
              </a:defRPr>
            </a:lvl1pPr>
            <a:lvl2pPr indent="0" lvl="1" marL="0" rtl="0" algn="l">
              <a:spcBef>
                <a:spcPts val="0"/>
              </a:spcBef>
              <a:buNone/>
              <a:defRPr sz="800">
                <a:solidFill>
                  <a:schemeClr val="dk2"/>
                </a:solidFill>
                <a:latin typeface="Calibri"/>
                <a:ea typeface="Calibri"/>
                <a:cs typeface="Calibri"/>
                <a:sym typeface="Calibri"/>
              </a:defRPr>
            </a:lvl2pPr>
            <a:lvl3pPr indent="0" lvl="2" marL="0" rtl="0" algn="l">
              <a:spcBef>
                <a:spcPts val="0"/>
              </a:spcBef>
              <a:buNone/>
              <a:defRPr sz="800">
                <a:solidFill>
                  <a:schemeClr val="dk2"/>
                </a:solidFill>
                <a:latin typeface="Calibri"/>
                <a:ea typeface="Calibri"/>
                <a:cs typeface="Calibri"/>
                <a:sym typeface="Calibri"/>
              </a:defRPr>
            </a:lvl3pPr>
            <a:lvl4pPr indent="0" lvl="3" marL="0" rtl="0" algn="l">
              <a:spcBef>
                <a:spcPts val="0"/>
              </a:spcBef>
              <a:buNone/>
              <a:defRPr sz="800">
                <a:solidFill>
                  <a:schemeClr val="dk2"/>
                </a:solidFill>
                <a:latin typeface="Calibri"/>
                <a:ea typeface="Calibri"/>
                <a:cs typeface="Calibri"/>
                <a:sym typeface="Calibri"/>
              </a:defRPr>
            </a:lvl4pPr>
            <a:lvl5pPr indent="0" lvl="4" marL="0" rtl="0" algn="l">
              <a:spcBef>
                <a:spcPts val="0"/>
              </a:spcBef>
              <a:buNone/>
              <a:defRPr sz="800">
                <a:solidFill>
                  <a:schemeClr val="dk2"/>
                </a:solidFill>
                <a:latin typeface="Calibri"/>
                <a:ea typeface="Calibri"/>
                <a:cs typeface="Calibri"/>
                <a:sym typeface="Calibri"/>
              </a:defRPr>
            </a:lvl5pPr>
            <a:lvl6pPr indent="0" lvl="5" marL="0" rtl="0" algn="l">
              <a:spcBef>
                <a:spcPts val="0"/>
              </a:spcBef>
              <a:buNone/>
              <a:defRPr sz="800">
                <a:solidFill>
                  <a:schemeClr val="dk2"/>
                </a:solidFill>
                <a:latin typeface="Calibri"/>
                <a:ea typeface="Calibri"/>
                <a:cs typeface="Calibri"/>
                <a:sym typeface="Calibri"/>
              </a:defRPr>
            </a:lvl6pPr>
            <a:lvl7pPr indent="0" lvl="6" marL="0" rtl="0" algn="l">
              <a:spcBef>
                <a:spcPts val="0"/>
              </a:spcBef>
              <a:buNone/>
              <a:defRPr sz="800">
                <a:solidFill>
                  <a:schemeClr val="dk2"/>
                </a:solidFill>
                <a:latin typeface="Calibri"/>
                <a:ea typeface="Calibri"/>
                <a:cs typeface="Calibri"/>
                <a:sym typeface="Calibri"/>
              </a:defRPr>
            </a:lvl7pPr>
            <a:lvl8pPr indent="0" lvl="7" marL="0" rtl="0" algn="l">
              <a:spcBef>
                <a:spcPts val="0"/>
              </a:spcBef>
              <a:buNone/>
              <a:defRPr sz="800">
                <a:solidFill>
                  <a:schemeClr val="dk2"/>
                </a:solidFill>
                <a:latin typeface="Calibri"/>
                <a:ea typeface="Calibri"/>
                <a:cs typeface="Calibri"/>
                <a:sym typeface="Calibri"/>
              </a:defRPr>
            </a:lvl8pPr>
            <a:lvl9pPr indent="0" lvl="8" marL="0" rtl="0" algn="l">
              <a:spcBef>
                <a:spcPts val="0"/>
              </a:spcBef>
              <a:buNone/>
              <a:defRPr sz="800">
                <a:solidFill>
                  <a:schemeClr val="dk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9" name="Shape 129"/>
        <p:cNvGrpSpPr/>
        <p:nvPr/>
      </p:nvGrpSpPr>
      <p:grpSpPr>
        <a:xfrm>
          <a:off x="0" y="0"/>
          <a:ext cx="0" cy="0"/>
          <a:chOff x="0" y="0"/>
          <a:chExt cx="0" cy="0"/>
        </a:xfrm>
      </p:grpSpPr>
      <p:sp>
        <p:nvSpPr>
          <p:cNvPr id="130" name="Google Shape;130;p24"/>
          <p:cNvSpPr/>
          <p:nvPr/>
        </p:nvSpPr>
        <p:spPr>
          <a:xfrm>
            <a:off x="0" y="3433763"/>
            <a:ext cx="9141600" cy="17097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1" name="Google Shape;131;p24"/>
          <p:cNvSpPr/>
          <p:nvPr>
            <p:ph idx="2" type="pic"/>
          </p:nvPr>
        </p:nvSpPr>
        <p:spPr>
          <a:xfrm>
            <a:off x="11" y="0"/>
            <a:ext cx="9144000" cy="3433800"/>
          </a:xfrm>
          <a:prstGeom prst="rect">
            <a:avLst/>
          </a:prstGeom>
          <a:solidFill>
            <a:srgbClr val="D8D8D8"/>
          </a:solidFill>
          <a:ln>
            <a:noFill/>
          </a:ln>
        </p:spPr>
      </p:sp>
      <p:sp>
        <p:nvSpPr>
          <p:cNvPr id="132" name="Google Shape;132;p24"/>
          <p:cNvSpPr txBox="1"/>
          <p:nvPr>
            <p:ph type="title"/>
          </p:nvPr>
        </p:nvSpPr>
        <p:spPr>
          <a:xfrm>
            <a:off x="822959" y="3599521"/>
            <a:ext cx="7585200" cy="557700"/>
          </a:xfrm>
          <a:prstGeom prst="rect">
            <a:avLst/>
          </a:prstGeom>
          <a:noFill/>
          <a:ln>
            <a:noFill/>
          </a:ln>
        </p:spPr>
        <p:txBody>
          <a:bodyPr anchorCtr="0" anchor="b" bIns="0" lIns="68575" spcFirstLastPara="1" rIns="68575" wrap="square" tIns="0">
            <a:noAutofit/>
          </a:bodyPr>
          <a:lstStyle>
            <a:lvl1pPr lvl="0" rtl="0" algn="l">
              <a:lnSpc>
                <a:spcPct val="90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3" name="Google Shape;133;p24"/>
          <p:cNvSpPr txBox="1"/>
          <p:nvPr>
            <p:ph idx="1" type="body"/>
          </p:nvPr>
        </p:nvSpPr>
        <p:spPr>
          <a:xfrm>
            <a:off x="822959" y="4286250"/>
            <a:ext cx="7584900" cy="457200"/>
          </a:xfrm>
          <a:prstGeom prst="rect">
            <a:avLst/>
          </a:prstGeom>
          <a:noFill/>
          <a:ln>
            <a:noFill/>
          </a:ln>
        </p:spPr>
        <p:txBody>
          <a:bodyPr anchorCtr="0" anchor="t" bIns="0" lIns="68575" spcFirstLastPara="1" rIns="68575" wrap="square" tIns="0">
            <a:normAutofit/>
          </a:bodyPr>
          <a:lstStyle>
            <a:lvl1pPr indent="-228600" lvl="0" marL="457200" rtl="0" algn="l">
              <a:lnSpc>
                <a:spcPct val="100000"/>
              </a:lnSpc>
              <a:spcBef>
                <a:spcPts val="0"/>
              </a:spcBef>
              <a:spcAft>
                <a:spcPts val="0"/>
              </a:spcAft>
              <a:buSzPts val="1400"/>
              <a:buNone/>
              <a:defRPr sz="1400">
                <a:solidFill>
                  <a:srgbClr val="FFFFFF"/>
                </a:solidFill>
              </a:defRPr>
            </a:lvl1pPr>
            <a:lvl2pPr indent="-228600" lvl="1" marL="914400" rtl="0" algn="l">
              <a:lnSpc>
                <a:spcPct val="100000"/>
              </a:lnSpc>
              <a:spcBef>
                <a:spcPts val="500"/>
              </a:spcBef>
              <a:spcAft>
                <a:spcPts val="0"/>
              </a:spcAft>
              <a:buClr>
                <a:srgbClr val="3F3F3F"/>
              </a:buClr>
              <a:buSzPts val="900"/>
              <a:buNone/>
              <a:defRPr sz="900"/>
            </a:lvl2pPr>
            <a:lvl3pPr indent="-228600" lvl="2" marL="1371600" rtl="0" algn="l">
              <a:lnSpc>
                <a:spcPct val="100000"/>
              </a:lnSpc>
              <a:spcBef>
                <a:spcPts val="300"/>
              </a:spcBef>
              <a:spcAft>
                <a:spcPts val="0"/>
              </a:spcAft>
              <a:buClr>
                <a:srgbClr val="3F3F3F"/>
              </a:buClr>
              <a:buSzPts val="800"/>
              <a:buNone/>
              <a:defRPr sz="800"/>
            </a:lvl3pPr>
            <a:lvl4pPr indent="-228600" lvl="3" marL="1828800" rtl="0" algn="l">
              <a:lnSpc>
                <a:spcPct val="100000"/>
              </a:lnSpc>
              <a:spcBef>
                <a:spcPts val="300"/>
              </a:spcBef>
              <a:spcAft>
                <a:spcPts val="0"/>
              </a:spcAft>
              <a:buClr>
                <a:srgbClr val="3F3F3F"/>
              </a:buClr>
              <a:buSzPts val="700"/>
              <a:buNone/>
              <a:defRPr sz="700"/>
            </a:lvl4pPr>
            <a:lvl5pPr indent="-228600" lvl="4" marL="2286000" rtl="0" algn="l">
              <a:lnSpc>
                <a:spcPct val="100000"/>
              </a:lnSpc>
              <a:spcBef>
                <a:spcPts val="300"/>
              </a:spcBef>
              <a:spcAft>
                <a:spcPts val="0"/>
              </a:spcAft>
              <a:buClr>
                <a:srgbClr val="3F3F3F"/>
              </a:buClr>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34" name="Google Shape;134;p24"/>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5" name="Google Shape;135;p24"/>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4"/>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2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9" name="Google Shape;139;p25"/>
          <p:cNvSpPr txBox="1"/>
          <p:nvPr>
            <p:ph idx="1" type="body"/>
          </p:nvPr>
        </p:nvSpPr>
        <p:spPr>
          <a:xfrm rot="5400000">
            <a:off x="3184560" y="-780449"/>
            <a:ext cx="2820600" cy="7543800"/>
          </a:xfrm>
          <a:prstGeom prst="rect">
            <a:avLst/>
          </a:prstGeom>
          <a:noFill/>
          <a:ln>
            <a:noFill/>
          </a:ln>
        </p:spPr>
        <p:txBody>
          <a:bodyPr anchorCtr="0" anchor="t" bIns="0" lIns="34275" spcFirstLastPara="1" rIns="34275" wrap="square" tIns="0">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40" name="Google Shape;140;p25"/>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25"/>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2" name="Google Shape;142;p25"/>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3" name="Shape 143"/>
        <p:cNvGrpSpPr/>
        <p:nvPr/>
      </p:nvGrpSpPr>
      <p:grpSpPr>
        <a:xfrm>
          <a:off x="0" y="0"/>
          <a:ext cx="0" cy="0"/>
          <a:chOff x="0" y="0"/>
          <a:chExt cx="0" cy="0"/>
        </a:xfrm>
      </p:grpSpPr>
      <p:sp>
        <p:nvSpPr>
          <p:cNvPr id="144" name="Google Shape;144;p26"/>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26"/>
          <p:cNvSpPr txBox="1"/>
          <p:nvPr>
            <p:ph type="title"/>
          </p:nvPr>
        </p:nvSpPr>
        <p:spPr>
          <a:xfrm rot="5400000">
            <a:off x="5369550" y="1483427"/>
            <a:ext cx="4320000" cy="1971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6" name="Google Shape;146;p26"/>
          <p:cNvSpPr txBox="1"/>
          <p:nvPr>
            <p:ph idx="1" type="body"/>
          </p:nvPr>
        </p:nvSpPr>
        <p:spPr>
          <a:xfrm rot="5400000">
            <a:off x="1368975" y="-431174"/>
            <a:ext cx="4320000" cy="5800800"/>
          </a:xfrm>
          <a:prstGeom prst="rect">
            <a:avLst/>
          </a:prstGeom>
          <a:noFill/>
          <a:ln>
            <a:noFill/>
          </a:ln>
        </p:spPr>
        <p:txBody>
          <a:bodyPr anchorCtr="0" anchor="t" bIns="0" lIns="34275" spcFirstLastPara="1" rIns="34275" wrap="square" tIns="0">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47" name="Google Shape;147;p26"/>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8" name="Google Shape;148;p26"/>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26"/>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4.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32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35894" y="528843"/>
            <a:ext cx="8272200" cy="892200"/>
          </a:xfrm>
          <a:prstGeom prst="rect">
            <a:avLst/>
          </a:prstGeom>
          <a:noFill/>
          <a:ln>
            <a:noFill/>
          </a:ln>
        </p:spPr>
        <p:txBody>
          <a:bodyPr anchorCtr="0" anchor="b" bIns="34275" lIns="68575" spcFirstLastPara="1" rIns="68575" wrap="square" tIns="34275">
            <a:normAutofit/>
          </a:bodyPr>
          <a:lstStyle>
            <a:lvl1pPr lvl="0" marR="0" rtl="0" algn="l">
              <a:spcBef>
                <a:spcPts val="0"/>
              </a:spcBef>
              <a:spcAft>
                <a:spcPts val="0"/>
              </a:spcAft>
              <a:buClr>
                <a:srgbClr val="3F3F3F"/>
              </a:buClr>
              <a:buSzPts val="2100"/>
              <a:buFont typeface="Gill Sans"/>
              <a:buNone/>
              <a:defRPr b="0" i="0" sz="21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52" name="Google Shape;52;p13"/>
          <p:cNvSpPr txBox="1"/>
          <p:nvPr>
            <p:ph idx="1" type="body"/>
          </p:nvPr>
        </p:nvSpPr>
        <p:spPr>
          <a:xfrm>
            <a:off x="435894" y="1752002"/>
            <a:ext cx="8272200" cy="2739000"/>
          </a:xfrm>
          <a:prstGeom prst="rect">
            <a:avLst/>
          </a:prstGeom>
          <a:noFill/>
          <a:ln>
            <a:noFill/>
          </a:ln>
        </p:spPr>
        <p:txBody>
          <a:bodyPr anchorCtr="0" anchor="ctr" bIns="34275" lIns="68575" spcFirstLastPara="1" rIns="68575" wrap="square" tIns="34275">
            <a:normAutofit/>
          </a:bodyPr>
          <a:lstStyle>
            <a:lvl1pPr indent="-304800" lvl="0" marL="457200" marR="0" rtl="0" algn="l">
              <a:spcBef>
                <a:spcPts val="300"/>
              </a:spcBef>
              <a:spcAft>
                <a:spcPts val="0"/>
              </a:spcAft>
              <a:buClr>
                <a:schemeClr val="accent1"/>
              </a:buClr>
              <a:buSzPts val="1200"/>
              <a:buFont typeface="Noto Sans Symbols"/>
              <a:buChar char="◼"/>
              <a:defRPr b="0" i="0" sz="1400" u="none" cap="none" strike="noStrike">
                <a:solidFill>
                  <a:srgbClr val="3F3F3F"/>
                </a:solidFill>
                <a:latin typeface="Gill Sans"/>
                <a:ea typeface="Gill Sans"/>
                <a:cs typeface="Gill Sans"/>
                <a:sym typeface="Gill Sans"/>
              </a:defRPr>
            </a:lvl1pPr>
            <a:lvl2pPr indent="-298450" lvl="1" marL="914400" marR="0" rtl="0" algn="l">
              <a:spcBef>
                <a:spcPts val="500"/>
              </a:spcBef>
              <a:spcAft>
                <a:spcPts val="0"/>
              </a:spcAft>
              <a:buClr>
                <a:schemeClr val="accent1"/>
              </a:buClr>
              <a:buSzPts val="1100"/>
              <a:buFont typeface="Noto Sans Symbols"/>
              <a:buChar char="◼"/>
              <a:defRPr b="0" i="0" sz="1200" u="none" cap="none" strike="noStrike">
                <a:solidFill>
                  <a:srgbClr val="3F3F3F"/>
                </a:solidFill>
                <a:latin typeface="Gill Sans"/>
                <a:ea typeface="Gill Sans"/>
                <a:cs typeface="Gill Sans"/>
                <a:sym typeface="Gill Sans"/>
              </a:defRPr>
            </a:lvl2pPr>
            <a:lvl3pPr indent="-292100" lvl="2" marL="1371600" marR="0" rtl="0" algn="l">
              <a:spcBef>
                <a:spcPts val="500"/>
              </a:spcBef>
              <a:spcAft>
                <a:spcPts val="0"/>
              </a:spcAft>
              <a:buClr>
                <a:schemeClr val="accent1"/>
              </a:buClr>
              <a:buSzPts val="1000"/>
              <a:buFont typeface="Noto Sans Symbols"/>
              <a:buChar char="◼"/>
              <a:defRPr b="0" i="0" sz="1100" u="none" cap="none" strike="noStrike">
                <a:solidFill>
                  <a:srgbClr val="3F3F3F"/>
                </a:solidFill>
                <a:latin typeface="Gill Sans"/>
                <a:ea typeface="Gill Sans"/>
                <a:cs typeface="Gill Sans"/>
                <a:sym typeface="Gill Sans"/>
              </a:defRPr>
            </a:lvl3pPr>
            <a:lvl4pPr indent="-279400" lvl="3" marL="1828800" marR="0" rtl="0" algn="l">
              <a:spcBef>
                <a:spcPts val="500"/>
              </a:spcBef>
              <a:spcAft>
                <a:spcPts val="0"/>
              </a:spcAft>
              <a:buClr>
                <a:schemeClr val="accent1"/>
              </a:buClr>
              <a:buSzPts val="800"/>
              <a:buFont typeface="Noto Sans Symbols"/>
              <a:buChar char="◼"/>
              <a:defRPr b="0" i="0" sz="900" u="none" cap="none" strike="noStrike">
                <a:solidFill>
                  <a:srgbClr val="3F3F3F"/>
                </a:solidFill>
                <a:latin typeface="Gill Sans"/>
                <a:ea typeface="Gill Sans"/>
                <a:cs typeface="Gill Sans"/>
                <a:sym typeface="Gill Sans"/>
              </a:defRPr>
            </a:lvl4pPr>
            <a:lvl5pPr indent="-279400" lvl="4" marL="2286000" marR="0" rtl="0" algn="l">
              <a:spcBef>
                <a:spcPts val="500"/>
              </a:spcBef>
              <a:spcAft>
                <a:spcPts val="0"/>
              </a:spcAft>
              <a:buClr>
                <a:schemeClr val="accent1"/>
              </a:buClr>
              <a:buSzPts val="800"/>
              <a:buFont typeface="Noto Sans Symbols"/>
              <a:buChar char="◼"/>
              <a:defRPr b="0" i="0" sz="900" u="none" cap="none" strike="noStrike">
                <a:solidFill>
                  <a:srgbClr val="3F3F3F"/>
                </a:solidFill>
                <a:latin typeface="Gill Sans"/>
                <a:ea typeface="Gill Sans"/>
                <a:cs typeface="Gill Sans"/>
                <a:sym typeface="Gill Sans"/>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53" name="Google Shape;53;p13"/>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4" name="Google Shape;54;p13"/>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5" name="Google Shape;55;p13"/>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rgbClr val="3F3F3F"/>
                </a:solidFill>
                <a:latin typeface="Gill Sans"/>
                <a:ea typeface="Gill Sans"/>
                <a:cs typeface="Gill Sans"/>
                <a:sym typeface="Gill Sans"/>
              </a:defRPr>
            </a:lvl1pPr>
            <a:lvl2pPr indent="0" lvl="1" marL="0" marR="0" rtl="0" algn="r">
              <a:spcBef>
                <a:spcPts val="0"/>
              </a:spcBef>
              <a:buNone/>
              <a:defRPr b="0" i="0" sz="700" u="none" cap="none" strike="noStrike">
                <a:solidFill>
                  <a:srgbClr val="3F3F3F"/>
                </a:solidFill>
                <a:latin typeface="Gill Sans"/>
                <a:ea typeface="Gill Sans"/>
                <a:cs typeface="Gill Sans"/>
                <a:sym typeface="Gill Sans"/>
              </a:defRPr>
            </a:lvl2pPr>
            <a:lvl3pPr indent="0" lvl="2" marL="0" marR="0" rtl="0" algn="r">
              <a:spcBef>
                <a:spcPts val="0"/>
              </a:spcBef>
              <a:buNone/>
              <a:defRPr b="0" i="0" sz="700" u="none" cap="none" strike="noStrike">
                <a:solidFill>
                  <a:srgbClr val="3F3F3F"/>
                </a:solidFill>
                <a:latin typeface="Gill Sans"/>
                <a:ea typeface="Gill Sans"/>
                <a:cs typeface="Gill Sans"/>
                <a:sym typeface="Gill Sans"/>
              </a:defRPr>
            </a:lvl3pPr>
            <a:lvl4pPr indent="0" lvl="3" marL="0" marR="0" rtl="0" algn="r">
              <a:spcBef>
                <a:spcPts val="0"/>
              </a:spcBef>
              <a:buNone/>
              <a:defRPr b="0" i="0" sz="700" u="none" cap="none" strike="noStrike">
                <a:solidFill>
                  <a:srgbClr val="3F3F3F"/>
                </a:solidFill>
                <a:latin typeface="Gill Sans"/>
                <a:ea typeface="Gill Sans"/>
                <a:cs typeface="Gill Sans"/>
                <a:sym typeface="Gill Sans"/>
              </a:defRPr>
            </a:lvl4pPr>
            <a:lvl5pPr indent="0" lvl="4" marL="0" marR="0" rtl="0" algn="r">
              <a:spcBef>
                <a:spcPts val="0"/>
              </a:spcBef>
              <a:buNone/>
              <a:defRPr b="0" i="0" sz="700" u="none" cap="none" strike="noStrike">
                <a:solidFill>
                  <a:srgbClr val="3F3F3F"/>
                </a:solidFill>
                <a:latin typeface="Gill Sans"/>
                <a:ea typeface="Gill Sans"/>
                <a:cs typeface="Gill Sans"/>
                <a:sym typeface="Gill Sans"/>
              </a:defRPr>
            </a:lvl5pPr>
            <a:lvl6pPr indent="0" lvl="5" marL="0" marR="0" rtl="0" algn="r">
              <a:spcBef>
                <a:spcPts val="0"/>
              </a:spcBef>
              <a:buNone/>
              <a:defRPr b="0" i="0" sz="700" u="none" cap="none" strike="noStrike">
                <a:solidFill>
                  <a:srgbClr val="3F3F3F"/>
                </a:solidFill>
                <a:latin typeface="Gill Sans"/>
                <a:ea typeface="Gill Sans"/>
                <a:cs typeface="Gill Sans"/>
                <a:sym typeface="Gill Sans"/>
              </a:defRPr>
            </a:lvl6pPr>
            <a:lvl7pPr indent="0" lvl="6" marL="0" marR="0" rtl="0" algn="r">
              <a:spcBef>
                <a:spcPts val="0"/>
              </a:spcBef>
              <a:buNone/>
              <a:defRPr b="0" i="0" sz="700" u="none" cap="none" strike="noStrike">
                <a:solidFill>
                  <a:srgbClr val="3F3F3F"/>
                </a:solidFill>
                <a:latin typeface="Gill Sans"/>
                <a:ea typeface="Gill Sans"/>
                <a:cs typeface="Gill Sans"/>
                <a:sym typeface="Gill Sans"/>
              </a:defRPr>
            </a:lvl7pPr>
            <a:lvl8pPr indent="0" lvl="7" marL="0" marR="0" rtl="0" algn="r">
              <a:spcBef>
                <a:spcPts val="0"/>
              </a:spcBef>
              <a:buNone/>
              <a:defRPr b="0" i="0" sz="700" u="none" cap="none" strike="noStrike">
                <a:solidFill>
                  <a:srgbClr val="3F3F3F"/>
                </a:solidFill>
                <a:latin typeface="Gill Sans"/>
                <a:ea typeface="Gill Sans"/>
                <a:cs typeface="Gill Sans"/>
                <a:sym typeface="Gill Sans"/>
              </a:defRPr>
            </a:lvl8pPr>
            <a:lvl9pPr indent="0" lvl="8" marL="0" marR="0" rtl="0" algn="r">
              <a:spcBef>
                <a:spcPts val="0"/>
              </a:spcBef>
              <a:buNone/>
              <a:defRPr b="0" i="0" sz="7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13"/>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Lst>
  <mc:AlternateContent>
    <mc:Choice Requires="p14">
      <p:transition spd="slow" p14:dur="32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5"/>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 name="Google Shape;67;p1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8" name="Google Shape;68;p15"/>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rmAutofit/>
          </a:bodyPr>
          <a:lstStyle>
            <a:lvl1pPr indent="-323850" lvl="0" marL="457200" marR="0" rtl="0" algn="l">
              <a:lnSpc>
                <a:spcPct val="10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100000"/>
              </a:lnSpc>
              <a:spcBef>
                <a:spcPts val="200"/>
              </a:spcBef>
              <a:spcAft>
                <a:spcPts val="0"/>
              </a:spcAft>
              <a:buClr>
                <a:srgbClr val="3F3F3F"/>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100000"/>
              </a:lnSpc>
              <a:spcBef>
                <a:spcPts val="300"/>
              </a:spcBef>
              <a:spcAft>
                <a:spcPts val="0"/>
              </a:spcAft>
              <a:buClr>
                <a:srgbClr val="3F3F3F"/>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100000"/>
              </a:lnSpc>
              <a:spcBef>
                <a:spcPts val="300"/>
              </a:spcBef>
              <a:spcAft>
                <a:spcPts val="0"/>
              </a:spcAft>
              <a:buClr>
                <a:srgbClr val="3F3F3F"/>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100000"/>
              </a:lnSpc>
              <a:spcBef>
                <a:spcPts val="300"/>
              </a:spcBef>
              <a:spcAft>
                <a:spcPts val="0"/>
              </a:spcAft>
              <a:buClr>
                <a:srgbClr val="3F3F3F"/>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69" name="Google Shape;69;p15"/>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0" name="Google Shape;70;p15"/>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cap="non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1" name="Google Shape;71;p15"/>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800">
                <a:solidFill>
                  <a:srgbClr val="FFFFFF"/>
                </a:solidFill>
                <a:latin typeface="Calibri"/>
                <a:ea typeface="Calibri"/>
                <a:cs typeface="Calibri"/>
                <a:sym typeface="Calibri"/>
              </a:defRPr>
            </a:lvl1pPr>
            <a:lvl2pPr indent="0" lvl="1" marL="0" marR="0" rtl="0" algn="l">
              <a:spcBef>
                <a:spcPts val="0"/>
              </a:spcBef>
              <a:buNone/>
              <a:defRPr sz="800">
                <a:solidFill>
                  <a:srgbClr val="FFFFFF"/>
                </a:solidFill>
                <a:latin typeface="Calibri"/>
                <a:ea typeface="Calibri"/>
                <a:cs typeface="Calibri"/>
                <a:sym typeface="Calibri"/>
              </a:defRPr>
            </a:lvl2pPr>
            <a:lvl3pPr indent="0" lvl="2" marL="0" marR="0" rtl="0" algn="l">
              <a:spcBef>
                <a:spcPts val="0"/>
              </a:spcBef>
              <a:buNone/>
              <a:defRPr sz="800">
                <a:solidFill>
                  <a:srgbClr val="FFFFFF"/>
                </a:solidFill>
                <a:latin typeface="Calibri"/>
                <a:ea typeface="Calibri"/>
                <a:cs typeface="Calibri"/>
                <a:sym typeface="Calibri"/>
              </a:defRPr>
            </a:lvl3pPr>
            <a:lvl4pPr indent="0" lvl="3" marL="0" marR="0" rtl="0" algn="l">
              <a:spcBef>
                <a:spcPts val="0"/>
              </a:spcBef>
              <a:buNone/>
              <a:defRPr sz="800">
                <a:solidFill>
                  <a:srgbClr val="FFFFFF"/>
                </a:solidFill>
                <a:latin typeface="Calibri"/>
                <a:ea typeface="Calibri"/>
                <a:cs typeface="Calibri"/>
                <a:sym typeface="Calibri"/>
              </a:defRPr>
            </a:lvl4pPr>
            <a:lvl5pPr indent="0" lvl="4" marL="0" marR="0" rtl="0" algn="l">
              <a:spcBef>
                <a:spcPts val="0"/>
              </a:spcBef>
              <a:buNone/>
              <a:defRPr sz="800">
                <a:solidFill>
                  <a:srgbClr val="FFFFFF"/>
                </a:solidFill>
                <a:latin typeface="Calibri"/>
                <a:ea typeface="Calibri"/>
                <a:cs typeface="Calibri"/>
                <a:sym typeface="Calibri"/>
              </a:defRPr>
            </a:lvl5pPr>
            <a:lvl6pPr indent="0" lvl="5" marL="0" marR="0" rtl="0" algn="l">
              <a:spcBef>
                <a:spcPts val="0"/>
              </a:spcBef>
              <a:buNone/>
              <a:defRPr sz="800">
                <a:solidFill>
                  <a:srgbClr val="FFFFFF"/>
                </a:solidFill>
                <a:latin typeface="Calibri"/>
                <a:ea typeface="Calibri"/>
                <a:cs typeface="Calibri"/>
                <a:sym typeface="Calibri"/>
              </a:defRPr>
            </a:lvl6pPr>
            <a:lvl7pPr indent="0" lvl="6" marL="0" marR="0" rtl="0" algn="l">
              <a:spcBef>
                <a:spcPts val="0"/>
              </a:spcBef>
              <a:buNone/>
              <a:defRPr sz="800">
                <a:solidFill>
                  <a:srgbClr val="FFFFFF"/>
                </a:solidFill>
                <a:latin typeface="Calibri"/>
                <a:ea typeface="Calibri"/>
                <a:cs typeface="Calibri"/>
                <a:sym typeface="Calibri"/>
              </a:defRPr>
            </a:lvl7pPr>
            <a:lvl8pPr indent="0" lvl="7" marL="0" marR="0" rtl="0" algn="l">
              <a:spcBef>
                <a:spcPts val="0"/>
              </a:spcBef>
              <a:buNone/>
              <a:defRPr sz="800">
                <a:solidFill>
                  <a:srgbClr val="FFFFFF"/>
                </a:solidFill>
                <a:latin typeface="Calibri"/>
                <a:ea typeface="Calibri"/>
                <a:cs typeface="Calibri"/>
                <a:sym typeface="Calibri"/>
              </a:defRPr>
            </a:lvl8pPr>
            <a:lvl9pPr indent="0" lvl="8" marL="0" marR="0" rtl="0" algn="l">
              <a:spcBef>
                <a:spcPts val="0"/>
              </a:spcBef>
              <a:buNone/>
              <a:defRPr sz="800">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cxnSp>
        <p:nvCxnSpPr>
          <p:cNvPr id="72" name="Google Shape;72;p15"/>
          <p:cNvCxnSpPr/>
          <p:nvPr/>
        </p:nvCxnSpPr>
        <p:spPr>
          <a:xfrm>
            <a:off x="895149" y="1423035"/>
            <a:ext cx="747510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mc:AlternateContent>
    <mc:Choice Requires="p14">
      <p:transition spd="slow" p14:dur="32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training.resources.awscloud.com/get-certified-solutions-architect-associate" TargetMode="Externa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hyperlink" Target="http://www.youtube.com/watch?v=dms7RlAPNDs" TargetMode="External"/><Relationship Id="rId5"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p:nvPr/>
        </p:nvSpPr>
        <p:spPr>
          <a:xfrm>
            <a:off x="-58775" y="-35250"/>
            <a:ext cx="9285000" cy="5265300"/>
          </a:xfrm>
          <a:prstGeom prst="rect">
            <a:avLst/>
          </a:prstGeom>
          <a:solidFill>
            <a:srgbClr val="002B5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ph type="ctrTitle"/>
          </p:nvPr>
        </p:nvSpPr>
        <p:spPr>
          <a:xfrm>
            <a:off x="869775" y="1502450"/>
            <a:ext cx="7307700" cy="993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Poppins"/>
                <a:ea typeface="Poppins"/>
                <a:cs typeface="Poppins"/>
                <a:sym typeface="Poppins"/>
              </a:rPr>
              <a:t>AWS SAA</a:t>
            </a:r>
            <a:endParaRPr>
              <a:solidFill>
                <a:schemeClr val="lt1"/>
              </a:solidFill>
              <a:latin typeface="Poppins"/>
              <a:ea typeface="Poppins"/>
              <a:cs typeface="Poppins"/>
              <a:sym typeface="Poppins"/>
            </a:endParaRPr>
          </a:p>
        </p:txBody>
      </p:sp>
      <p:sp>
        <p:nvSpPr>
          <p:cNvPr id="156" name="Google Shape;156;p27"/>
          <p:cNvSpPr txBox="1"/>
          <p:nvPr>
            <p:ph idx="1" type="subTitle"/>
          </p:nvPr>
        </p:nvSpPr>
        <p:spPr>
          <a:xfrm>
            <a:off x="311700" y="2124775"/>
            <a:ext cx="8520600" cy="99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900">
                <a:solidFill>
                  <a:srgbClr val="98C1D9"/>
                </a:solidFill>
                <a:latin typeface="Poppins"/>
                <a:ea typeface="Poppins"/>
                <a:cs typeface="Poppins"/>
                <a:sym typeface="Poppins"/>
              </a:rPr>
              <a:t>Exam Prep</a:t>
            </a:r>
            <a:endParaRPr sz="3900">
              <a:solidFill>
                <a:srgbClr val="98C1D9"/>
              </a:solidFill>
              <a:latin typeface="Poppins"/>
              <a:ea typeface="Poppins"/>
              <a:cs typeface="Poppins"/>
              <a:sym typeface="Poppins"/>
            </a:endParaRPr>
          </a:p>
        </p:txBody>
      </p:sp>
      <p:pic>
        <p:nvPicPr>
          <p:cNvPr id="157" name="Google Shape;157;p27"/>
          <p:cNvPicPr preferRelativeResize="0"/>
          <p:nvPr/>
        </p:nvPicPr>
        <p:blipFill>
          <a:blip r:embed="rId3">
            <a:alphaModFix/>
          </a:blip>
          <a:stretch>
            <a:fillRect/>
          </a:stretch>
        </p:blipFill>
        <p:spPr>
          <a:xfrm>
            <a:off x="7504825" y="4742600"/>
            <a:ext cx="1580700" cy="400450"/>
          </a:xfrm>
          <a:prstGeom prst="rect">
            <a:avLst/>
          </a:prstGeom>
          <a:noFill/>
          <a:ln>
            <a:noFill/>
          </a:ln>
        </p:spPr>
      </p:pic>
      <p:pic>
        <p:nvPicPr>
          <p:cNvPr id="158" name="Google Shape;158;p27"/>
          <p:cNvPicPr preferRelativeResize="0"/>
          <p:nvPr/>
        </p:nvPicPr>
        <p:blipFill>
          <a:blip r:embed="rId4">
            <a:alphaModFix/>
          </a:blip>
          <a:stretch>
            <a:fillRect/>
          </a:stretch>
        </p:blipFill>
        <p:spPr>
          <a:xfrm>
            <a:off x="7668250" y="94025"/>
            <a:ext cx="1417273" cy="867975"/>
          </a:xfrm>
          <a:prstGeom prst="rect">
            <a:avLst/>
          </a:prstGeom>
          <a:noFill/>
          <a:ln cap="flat" cmpd="sng" w="9525">
            <a:solidFill>
              <a:schemeClr val="accent1"/>
            </a:solidFill>
            <a:prstDash val="solid"/>
            <a:round/>
            <a:headEnd len="sm" w="sm" type="none"/>
            <a:tailEnd len="sm" w="sm" type="none"/>
          </a:ln>
        </p:spPr>
      </p:pic>
      <p:sp>
        <p:nvSpPr>
          <p:cNvPr id="159" name="Google Shape;159;p27"/>
          <p:cNvSpPr txBox="1"/>
          <p:nvPr>
            <p:ph idx="1" type="subTitle"/>
          </p:nvPr>
        </p:nvSpPr>
        <p:spPr>
          <a:xfrm>
            <a:off x="311700" y="3496375"/>
            <a:ext cx="8520600" cy="755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3900">
                <a:solidFill>
                  <a:srgbClr val="00FF00"/>
                </a:solidFill>
                <a:latin typeface="Poppins"/>
                <a:ea typeface="Poppins"/>
                <a:cs typeface="Poppins"/>
                <a:sym typeface="Poppins"/>
              </a:rPr>
              <a:t>WEEK 17</a:t>
            </a:r>
            <a:endParaRPr sz="3900">
              <a:solidFill>
                <a:srgbClr val="00FF00"/>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36"/>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59" name="Google Shape;259;p36"/>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0" name="Google Shape;260;p36"/>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1" name="Google Shape;261;p36"/>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2" name="Google Shape;262;p36"/>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3" name="Google Shape;263;p36"/>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64" name="Google Shape;264;p36"/>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5" name="Google Shape;265;p36"/>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6" name="Google Shape;266;p36"/>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7" name="Google Shape;267;p36"/>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8" name="Google Shape;268;p36"/>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4</a:t>
            </a:r>
            <a:endParaRPr sz="2800">
              <a:solidFill>
                <a:schemeClr val="lt1"/>
              </a:solidFill>
              <a:latin typeface="Corbel"/>
              <a:ea typeface="Corbel"/>
              <a:cs typeface="Corbel"/>
              <a:sym typeface="Corbel"/>
            </a:endParaRPr>
          </a:p>
        </p:txBody>
      </p:sp>
      <p:pic>
        <p:nvPicPr>
          <p:cNvPr descr="1500px_Academy_logo_HD" id="269" name="Google Shape;269;p36"/>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270" name="Google Shape;270;p36"/>
          <p:cNvSpPr txBox="1"/>
          <p:nvPr>
            <p:ph type="title"/>
          </p:nvPr>
        </p:nvSpPr>
        <p:spPr>
          <a:xfrm flipH="1">
            <a:off x="541200" y="-89050"/>
            <a:ext cx="87828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400">
                <a:solidFill>
                  <a:schemeClr val="lt1"/>
                </a:solidFill>
                <a:latin typeface="Poppins"/>
                <a:ea typeface="Poppins"/>
                <a:cs typeface="Poppins"/>
                <a:sym typeface="Poppins"/>
              </a:rPr>
              <a:t>Category: CSAA – Design Resilient Architectures</a:t>
            </a:r>
            <a:endParaRPr sz="14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rPr lang="en" sz="1400">
                <a:solidFill>
                  <a:schemeClr val="lt1"/>
                </a:solidFill>
                <a:latin typeface="Poppins"/>
                <a:ea typeface="Poppins"/>
                <a:cs typeface="Poppins"/>
                <a:sym typeface="Poppins"/>
              </a:rPr>
              <a:t>A company has multiple VPCs with IPv6 enabled for its suite of web applications. The Solutions Architect tried to deploy a new Amazon EC2 instance but she received an error saying that there is no IP address available on the subnet.</a:t>
            </a:r>
            <a:endParaRPr sz="1400">
              <a:solidFill>
                <a:schemeClr val="lt1"/>
              </a:solidFill>
              <a:latin typeface="Poppins"/>
              <a:ea typeface="Poppins"/>
              <a:cs typeface="Poppins"/>
              <a:sym typeface="Poppins"/>
            </a:endParaRPr>
          </a:p>
          <a:p>
            <a:pPr indent="-317500" lvl="0" marL="457200" rtl="0" algn="l">
              <a:lnSpc>
                <a:spcPct val="115000"/>
              </a:lnSpc>
              <a:spcBef>
                <a:spcPts val="2800"/>
              </a:spcBef>
              <a:spcAft>
                <a:spcPts val="0"/>
              </a:spcAft>
              <a:buClr>
                <a:schemeClr val="lt1"/>
              </a:buClr>
              <a:buSzPts val="1400"/>
              <a:buFont typeface="Poppins"/>
              <a:buAutoNum type="alphaUcPeriod"/>
            </a:pPr>
            <a:r>
              <a:rPr lang="en" sz="1400">
                <a:solidFill>
                  <a:schemeClr val="lt1"/>
                </a:solidFill>
                <a:latin typeface="Poppins"/>
                <a:ea typeface="Poppins"/>
                <a:cs typeface="Poppins"/>
                <a:sym typeface="Poppins"/>
              </a:rPr>
              <a:t>How should the Solutions Architect resolve this problem?</a:t>
            </a:r>
            <a:endParaRPr sz="1400">
              <a:solidFill>
                <a:schemeClr val="lt1"/>
              </a:solidFill>
              <a:latin typeface="Poppins"/>
              <a:ea typeface="Poppins"/>
              <a:cs typeface="Poppins"/>
              <a:sym typeface="Poppins"/>
            </a:endParaRPr>
          </a:p>
          <a:p>
            <a:pPr indent="-317500" lvl="0" marL="457200" rtl="0" algn="l">
              <a:lnSpc>
                <a:spcPct val="115000"/>
              </a:lnSpc>
              <a:spcBef>
                <a:spcPts val="0"/>
              </a:spcBef>
              <a:spcAft>
                <a:spcPts val="0"/>
              </a:spcAft>
              <a:buClr>
                <a:schemeClr val="lt1"/>
              </a:buClr>
              <a:buSzPts val="1400"/>
              <a:buFont typeface="Poppins"/>
              <a:buAutoNum type="alphaUcPeriod"/>
            </a:pPr>
            <a:r>
              <a:rPr lang="en" sz="1400">
                <a:solidFill>
                  <a:schemeClr val="lt1"/>
                </a:solidFill>
                <a:latin typeface="Poppins"/>
                <a:ea typeface="Poppins"/>
                <a:cs typeface="Poppins"/>
                <a:sym typeface="Poppins"/>
              </a:rPr>
              <a:t>Set up a new IPv4 subnet with a larger CIDR range. Associate the new subnet with the VPC and then launch the instance.  </a:t>
            </a:r>
            <a:endParaRPr sz="1400">
              <a:solidFill>
                <a:schemeClr val="lt1"/>
              </a:solidFill>
              <a:latin typeface="Poppins"/>
              <a:ea typeface="Poppins"/>
              <a:cs typeface="Poppins"/>
              <a:sym typeface="Poppins"/>
            </a:endParaRPr>
          </a:p>
          <a:p>
            <a:pPr indent="-317500" lvl="0" marL="457200" rtl="0" algn="l">
              <a:lnSpc>
                <a:spcPct val="115000"/>
              </a:lnSpc>
              <a:spcBef>
                <a:spcPts val="0"/>
              </a:spcBef>
              <a:spcAft>
                <a:spcPts val="0"/>
              </a:spcAft>
              <a:buClr>
                <a:schemeClr val="lt1"/>
              </a:buClr>
              <a:buSzPts val="1400"/>
              <a:buFont typeface="Poppins"/>
              <a:buAutoNum type="alphaUcPeriod"/>
            </a:pPr>
            <a:r>
              <a:rPr lang="en" sz="1400">
                <a:solidFill>
                  <a:schemeClr val="lt1"/>
                </a:solidFill>
                <a:latin typeface="Poppins"/>
                <a:ea typeface="Poppins"/>
                <a:cs typeface="Poppins"/>
                <a:sym typeface="Poppins"/>
              </a:rPr>
              <a:t>Ensure that the VPC has IPv6 CIDRs only. Remove any IPv4 CIDRs associated with the VPC.</a:t>
            </a:r>
            <a:endParaRPr sz="1400">
              <a:solidFill>
                <a:schemeClr val="lt1"/>
              </a:solidFill>
              <a:latin typeface="Poppins"/>
              <a:ea typeface="Poppins"/>
              <a:cs typeface="Poppins"/>
              <a:sym typeface="Poppins"/>
            </a:endParaRPr>
          </a:p>
          <a:p>
            <a:pPr indent="-317500" lvl="0" marL="457200" rtl="0" algn="l">
              <a:lnSpc>
                <a:spcPct val="115000"/>
              </a:lnSpc>
              <a:spcBef>
                <a:spcPts val="0"/>
              </a:spcBef>
              <a:spcAft>
                <a:spcPts val="0"/>
              </a:spcAft>
              <a:buClr>
                <a:schemeClr val="lt1"/>
              </a:buClr>
              <a:buSzPts val="1400"/>
              <a:buFont typeface="Poppins"/>
              <a:buAutoNum type="alphaUcPeriod"/>
            </a:pPr>
            <a:r>
              <a:rPr lang="en" sz="1400">
                <a:solidFill>
                  <a:schemeClr val="lt1"/>
                </a:solidFill>
                <a:latin typeface="Poppins"/>
                <a:ea typeface="Poppins"/>
                <a:cs typeface="Poppins"/>
                <a:sym typeface="Poppins"/>
              </a:rPr>
              <a:t>Set up a new IPv6-only subnet with a large CIDR range. Associate the new subnet with the VPC then launch the instance.</a:t>
            </a:r>
            <a:endParaRPr sz="1400">
              <a:solidFill>
                <a:schemeClr val="lt1"/>
              </a:solidFill>
              <a:latin typeface="Poppins"/>
              <a:ea typeface="Poppins"/>
              <a:cs typeface="Poppins"/>
              <a:sym typeface="Poppins"/>
            </a:endParaRPr>
          </a:p>
          <a:p>
            <a:pPr indent="-317500" lvl="0" marL="457200" rtl="0" algn="l">
              <a:lnSpc>
                <a:spcPct val="115000"/>
              </a:lnSpc>
              <a:spcBef>
                <a:spcPts val="0"/>
              </a:spcBef>
              <a:spcAft>
                <a:spcPts val="0"/>
              </a:spcAft>
              <a:buClr>
                <a:schemeClr val="lt1"/>
              </a:buClr>
              <a:buSzPts val="1400"/>
              <a:buFont typeface="Poppins"/>
              <a:buAutoNum type="alphaUcPeriod"/>
            </a:pPr>
            <a:r>
              <a:rPr lang="en" sz="1400">
                <a:solidFill>
                  <a:schemeClr val="lt1"/>
                </a:solidFill>
                <a:latin typeface="Poppins"/>
                <a:ea typeface="Poppins"/>
                <a:cs typeface="Poppins"/>
                <a:sym typeface="Poppins"/>
              </a:rPr>
              <a:t>Disable the IPv4 support in the VPC and use the available IPv6 addresses.</a:t>
            </a:r>
            <a:endParaRPr b="1" sz="1400">
              <a:solidFill>
                <a:schemeClr val="lt1"/>
              </a:solidFill>
              <a:latin typeface="Poppins"/>
              <a:ea typeface="Poppins"/>
              <a:cs typeface="Poppins"/>
              <a:sym typeface="Poppins"/>
            </a:endParaRPr>
          </a:p>
        </p:txBody>
      </p:sp>
      <p:sp>
        <p:nvSpPr>
          <p:cNvPr id="271" name="Google Shape;271;p36"/>
          <p:cNvSpPr txBox="1"/>
          <p:nvPr>
            <p:ph type="title"/>
          </p:nvPr>
        </p:nvSpPr>
        <p:spPr>
          <a:xfrm flipH="1">
            <a:off x="6144025" y="43009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5" name="Shape 275"/>
        <p:cNvGrpSpPr/>
        <p:nvPr/>
      </p:nvGrpSpPr>
      <p:grpSpPr>
        <a:xfrm>
          <a:off x="0" y="0"/>
          <a:ext cx="0" cy="0"/>
          <a:chOff x="0" y="0"/>
          <a:chExt cx="0" cy="0"/>
        </a:xfrm>
      </p:grpSpPr>
      <p:sp>
        <p:nvSpPr>
          <p:cNvPr id="276" name="Google Shape;276;p37"/>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77" name="Google Shape;277;p37"/>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8" name="Google Shape;278;p37"/>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9" name="Google Shape;279;p37"/>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0" name="Google Shape;280;p37"/>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1" name="Google Shape;281;p37"/>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82" name="Google Shape;282;p37"/>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3" name="Google Shape;283;p37"/>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4" name="Google Shape;284;p37"/>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5" name="Google Shape;285;p37"/>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6" name="Google Shape;286;p37"/>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5</a:t>
            </a:r>
            <a:endParaRPr sz="2800">
              <a:solidFill>
                <a:schemeClr val="lt1"/>
              </a:solidFill>
              <a:latin typeface="Corbel"/>
              <a:ea typeface="Corbel"/>
              <a:cs typeface="Corbel"/>
              <a:sym typeface="Corbel"/>
            </a:endParaRPr>
          </a:p>
        </p:txBody>
      </p:sp>
      <p:pic>
        <p:nvPicPr>
          <p:cNvPr descr="1500px_Academy_logo_HD" id="287" name="Google Shape;287;p37"/>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288" name="Google Shape;288;p37"/>
          <p:cNvSpPr txBox="1"/>
          <p:nvPr>
            <p:ph type="title"/>
          </p:nvPr>
        </p:nvSpPr>
        <p:spPr>
          <a:xfrm flipH="1">
            <a:off x="477925" y="363900"/>
            <a:ext cx="88260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100">
                <a:solidFill>
                  <a:schemeClr val="lt1"/>
                </a:solidFill>
                <a:latin typeface="Poppins"/>
                <a:ea typeface="Poppins"/>
                <a:cs typeface="Poppins"/>
                <a:sym typeface="Poppins"/>
              </a:rPr>
              <a:t>Category: CSAA – Design High-Performing Architectures</a:t>
            </a:r>
            <a:endParaRPr b="1" sz="11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t/>
            </a:r>
            <a:endParaRPr b="1" sz="11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rPr lang="en" sz="1100">
                <a:solidFill>
                  <a:schemeClr val="lt1"/>
                </a:solidFill>
                <a:latin typeface="Poppins"/>
                <a:ea typeface="Poppins"/>
                <a:cs typeface="Poppins"/>
                <a:sym typeface="Poppins"/>
              </a:rPr>
              <a:t>A company is running a multi-tier web application farm in a virtual private cloud (VPC) that is not connected to their corporate network. They are connecting to the VPC over the Internet to manage the fleet of Amazon EC2 instances running in both the public and private subnets. The Solutions Architect has added a bastion host with Microsoft Remote Desktop Protocol (RDP) access to the application instance security groups, but the company wants to further limit administrative access to all of the instances in the VPC.</a:t>
            </a:r>
            <a:endParaRPr sz="1100">
              <a:solidFill>
                <a:schemeClr val="lt1"/>
              </a:solidFill>
              <a:latin typeface="Poppins"/>
              <a:ea typeface="Poppins"/>
              <a:cs typeface="Poppins"/>
              <a:sym typeface="Poppins"/>
            </a:endParaRPr>
          </a:p>
          <a:p>
            <a:pPr indent="-298450" lvl="0" marL="45720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Deploy a Windows Bastion host with an Elastic IP address in the public subnet and allow SSH access to the bastion from anywhere.</a:t>
            </a:r>
            <a:endParaRPr sz="1100">
              <a:solidFill>
                <a:schemeClr val="lt1"/>
              </a:solidFill>
              <a:latin typeface="Poppins"/>
              <a:ea typeface="Poppins"/>
              <a:cs typeface="Poppins"/>
              <a:sym typeface="Poppins"/>
            </a:endParaRPr>
          </a:p>
          <a:p>
            <a:pPr indent="-298450" lvl="0" marL="45720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Deploy a Windows Bastion host with an Elastic IP address in the private subnet, and restrict RDP access to the bastion from only the corporate public IP addresses.</a:t>
            </a:r>
            <a:endParaRPr sz="1100">
              <a:solidFill>
                <a:schemeClr val="lt1"/>
              </a:solidFill>
              <a:latin typeface="Poppins"/>
              <a:ea typeface="Poppins"/>
              <a:cs typeface="Poppins"/>
              <a:sym typeface="Poppins"/>
            </a:endParaRPr>
          </a:p>
          <a:p>
            <a:pPr indent="-298450" lvl="0" marL="45720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Deploy a Windows Bastion host with an Elastic IP address in the public subnet and allow RDP access to bastion only from the corporate IP addresses.  </a:t>
            </a:r>
            <a:endParaRPr sz="1100">
              <a:solidFill>
                <a:schemeClr val="lt1"/>
              </a:solidFill>
              <a:latin typeface="Poppins"/>
              <a:ea typeface="Poppins"/>
              <a:cs typeface="Poppins"/>
              <a:sym typeface="Poppins"/>
            </a:endParaRPr>
          </a:p>
          <a:p>
            <a:pPr indent="-298450" lvl="0" marL="45720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Deploy a Windows Bastion host on the corporate network that has RDP access to all EC2 instances in the VPC.</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289" name="Google Shape;289;p37"/>
          <p:cNvSpPr txBox="1"/>
          <p:nvPr>
            <p:ph type="title"/>
          </p:nvPr>
        </p:nvSpPr>
        <p:spPr>
          <a:xfrm flipH="1">
            <a:off x="6691800" y="41119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C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38"/>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95" name="Google Shape;295;p38"/>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6" name="Google Shape;296;p38"/>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7" name="Google Shape;297;p38"/>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8" name="Google Shape;298;p38"/>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9" name="Google Shape;299;p38"/>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00" name="Google Shape;300;p38"/>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1" name="Google Shape;301;p38"/>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2" name="Google Shape;302;p38"/>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3" name="Google Shape;303;p38"/>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4" name="Google Shape;304;p38"/>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6</a:t>
            </a:r>
            <a:endParaRPr sz="2800">
              <a:solidFill>
                <a:schemeClr val="lt1"/>
              </a:solidFill>
              <a:latin typeface="Corbel"/>
              <a:ea typeface="Corbel"/>
              <a:cs typeface="Corbel"/>
              <a:sym typeface="Corbel"/>
            </a:endParaRPr>
          </a:p>
        </p:txBody>
      </p:sp>
      <p:pic>
        <p:nvPicPr>
          <p:cNvPr descr="1500px_Academy_logo_HD" id="305" name="Google Shape;305;p38"/>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06" name="Google Shape;306;p38"/>
          <p:cNvSpPr txBox="1"/>
          <p:nvPr>
            <p:ph type="title"/>
          </p:nvPr>
        </p:nvSpPr>
        <p:spPr>
          <a:xfrm flipH="1">
            <a:off x="430600" y="774800"/>
            <a:ext cx="88260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100">
                <a:solidFill>
                  <a:schemeClr val="lt1"/>
                </a:solidFill>
                <a:latin typeface="Poppins"/>
                <a:ea typeface="Poppins"/>
                <a:cs typeface="Poppins"/>
                <a:sym typeface="Poppins"/>
              </a:rPr>
              <a:t>Category: CSAA – Design Resilient Architectures</a:t>
            </a:r>
            <a:endParaRPr b="1" sz="11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rPr lang="en" sz="1100">
                <a:solidFill>
                  <a:schemeClr val="lt1"/>
                </a:solidFill>
                <a:latin typeface="Poppins"/>
                <a:ea typeface="Poppins"/>
                <a:cs typeface="Poppins"/>
                <a:sym typeface="Poppins"/>
              </a:rPr>
              <a:t>A start-up company has an EC2 instance that is hosting a web application. The volume of users is expected to grow in the coming months and hence, you need to add more elasticity and scalability in your AWS architecture to cope with the demand.</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Which of the following options can satisfy the above requirement for the given scenario? (Select TWO.)</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 </a:t>
            </a:r>
            <a:r>
              <a:rPr lang="en" sz="1100">
                <a:solidFill>
                  <a:schemeClr val="lt1"/>
                </a:solidFill>
                <a:latin typeface="Poppins"/>
                <a:ea typeface="Poppins"/>
                <a:cs typeface="Poppins"/>
                <a:sym typeface="Poppins"/>
              </a:rPr>
              <a:t>Set up an S3 Cache in front of the EC2 instance.</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B. Set up two EC2 instances and use Route 53 to route traffic based on a Weighted Routing Policy.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C. Set up two EC2 instances and then put them behind an Elastic Load balancer (ELB).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D. Set up an AWS WAF behind your EC2 Instance.</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rPr lang="en" sz="1100">
                <a:solidFill>
                  <a:schemeClr val="lt1"/>
                </a:solidFill>
                <a:latin typeface="Poppins"/>
                <a:ea typeface="Poppins"/>
                <a:cs typeface="Poppins"/>
                <a:sym typeface="Poppins"/>
              </a:rPr>
              <a:t>E. Set up two EC2 instances deployed using Launch Templates and integrated with AWS Glue.</a:t>
            </a:r>
            <a:endParaRPr sz="1100">
              <a:solidFill>
                <a:schemeClr val="lt1"/>
              </a:solidFill>
              <a:latin typeface="Poppins"/>
              <a:ea typeface="Poppins"/>
              <a:cs typeface="Poppins"/>
              <a:sym typeface="Poppins"/>
            </a:endParaRPr>
          </a:p>
        </p:txBody>
      </p:sp>
      <p:sp>
        <p:nvSpPr>
          <p:cNvPr id="307" name="Google Shape;307;p38"/>
          <p:cNvSpPr txBox="1"/>
          <p:nvPr>
            <p:ph type="title"/>
          </p:nvPr>
        </p:nvSpPr>
        <p:spPr>
          <a:xfrm flipH="1">
            <a:off x="6552525" y="42810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B,C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 name="Shape 311"/>
        <p:cNvGrpSpPr/>
        <p:nvPr/>
      </p:nvGrpSpPr>
      <p:grpSpPr>
        <a:xfrm>
          <a:off x="0" y="0"/>
          <a:ext cx="0" cy="0"/>
          <a:chOff x="0" y="0"/>
          <a:chExt cx="0" cy="0"/>
        </a:xfrm>
      </p:grpSpPr>
      <p:sp>
        <p:nvSpPr>
          <p:cNvPr id="312" name="Google Shape;312;p39"/>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13" name="Google Shape;313;p39"/>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4" name="Google Shape;314;p39"/>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5" name="Google Shape;315;p39"/>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6" name="Google Shape;316;p39"/>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7" name="Google Shape;317;p39"/>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18" name="Google Shape;318;p39"/>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9" name="Google Shape;319;p39"/>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0" name="Google Shape;320;p39"/>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1" name="Google Shape;321;p39"/>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2" name="Google Shape;322;p39"/>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7</a:t>
            </a:r>
            <a:endParaRPr sz="2800">
              <a:solidFill>
                <a:schemeClr val="lt1"/>
              </a:solidFill>
              <a:latin typeface="Corbel"/>
              <a:ea typeface="Corbel"/>
              <a:cs typeface="Corbel"/>
              <a:sym typeface="Corbel"/>
            </a:endParaRPr>
          </a:p>
        </p:txBody>
      </p:sp>
      <p:pic>
        <p:nvPicPr>
          <p:cNvPr descr="1500px_Academy_logo_HD" id="323" name="Google Shape;323;p39"/>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24" name="Google Shape;324;p39"/>
          <p:cNvSpPr txBox="1"/>
          <p:nvPr>
            <p:ph type="title"/>
          </p:nvPr>
        </p:nvSpPr>
        <p:spPr>
          <a:xfrm flipH="1">
            <a:off x="488050" y="865625"/>
            <a:ext cx="8826000" cy="38196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800"/>
              </a:spcBef>
              <a:spcAft>
                <a:spcPts val="0"/>
              </a:spcAft>
              <a:buClr>
                <a:schemeClr val="dk1"/>
              </a:buClr>
              <a:buSzPts val="1100"/>
              <a:buFont typeface="Arial"/>
              <a:buNone/>
            </a:pPr>
            <a:r>
              <a:rPr b="1" lang="en" sz="1300">
                <a:solidFill>
                  <a:schemeClr val="lt1"/>
                </a:solidFill>
                <a:latin typeface="Poppins"/>
                <a:ea typeface="Poppins"/>
                <a:cs typeface="Poppins"/>
                <a:sym typeface="Poppins"/>
              </a:rPr>
              <a:t>Category: CSAA – Design Secure Architectures</a:t>
            </a:r>
            <a:endParaRPr b="1" sz="1300">
              <a:solidFill>
                <a:schemeClr val="lt1"/>
              </a:solidFill>
              <a:latin typeface="Poppins"/>
              <a:ea typeface="Poppins"/>
              <a:cs typeface="Poppins"/>
              <a:sym typeface="Poppins"/>
            </a:endParaRPr>
          </a:p>
          <a:p>
            <a:pPr indent="0" lvl="0" marL="0" rtl="0" algn="l">
              <a:lnSpc>
                <a:spcPct val="100000"/>
              </a:lnSpc>
              <a:spcBef>
                <a:spcPts val="2800"/>
              </a:spcBef>
              <a:spcAft>
                <a:spcPts val="0"/>
              </a:spcAft>
              <a:buClr>
                <a:schemeClr val="dk1"/>
              </a:buClr>
              <a:buSzPts val="1100"/>
              <a:buFont typeface="Arial"/>
              <a:buNone/>
            </a:pPr>
            <a:r>
              <a:rPr lang="en" sz="1300">
                <a:solidFill>
                  <a:schemeClr val="lt1"/>
                </a:solidFill>
                <a:latin typeface="Poppins"/>
                <a:ea typeface="Poppins"/>
                <a:cs typeface="Poppins"/>
                <a:sym typeface="Poppins"/>
              </a:rPr>
              <a:t>All objects uploaded to an Amazon S3 bucket must be encrypted for security compliance. The bucket will use server-side encryption with Amazon S3-Managed encryption keys (SSE-S3) to encrypt data using 256-bit Advanced Encryption Standard (AES-256) block cipher.</a:t>
            </a:r>
            <a:endParaRPr sz="1300">
              <a:solidFill>
                <a:schemeClr val="lt1"/>
              </a:solidFill>
              <a:latin typeface="Poppins"/>
              <a:ea typeface="Poppins"/>
              <a:cs typeface="Poppins"/>
              <a:sym typeface="Poppins"/>
            </a:endParaRPr>
          </a:p>
          <a:p>
            <a:pPr indent="0" lvl="0" marL="0" rtl="0" algn="l">
              <a:lnSpc>
                <a:spcPct val="100000"/>
              </a:lnSpc>
              <a:spcBef>
                <a:spcPts val="2800"/>
              </a:spcBef>
              <a:spcAft>
                <a:spcPts val="0"/>
              </a:spcAft>
              <a:buClr>
                <a:schemeClr val="dk1"/>
              </a:buClr>
              <a:buSzPts val="1100"/>
              <a:buFont typeface="Arial"/>
              <a:buNone/>
            </a:pPr>
            <a:r>
              <a:rPr lang="en" sz="1300">
                <a:solidFill>
                  <a:schemeClr val="lt1"/>
                </a:solidFill>
                <a:latin typeface="Poppins"/>
                <a:ea typeface="Poppins"/>
                <a:cs typeface="Poppins"/>
                <a:sym typeface="Poppins"/>
              </a:rPr>
              <a:t>Which of the following request headers must be used?</a:t>
            </a:r>
            <a:endParaRPr sz="1300">
              <a:solidFill>
                <a:schemeClr val="lt1"/>
              </a:solidFill>
              <a:latin typeface="Poppins"/>
              <a:ea typeface="Poppins"/>
              <a:cs typeface="Poppins"/>
              <a:sym typeface="Poppins"/>
            </a:endParaRPr>
          </a:p>
          <a:p>
            <a:pPr indent="-311150" lvl="0" marL="457200" rtl="0" algn="l">
              <a:lnSpc>
                <a:spcPct val="115000"/>
              </a:lnSpc>
              <a:spcBef>
                <a:spcPts val="2800"/>
              </a:spcBef>
              <a:spcAft>
                <a:spcPts val="0"/>
              </a:spcAft>
              <a:buClr>
                <a:schemeClr val="lt1"/>
              </a:buClr>
              <a:buSzPts val="1300"/>
              <a:buFont typeface="Poppins"/>
              <a:buAutoNum type="alphaUcPeriod"/>
            </a:pPr>
            <a:r>
              <a:rPr lang="en" sz="1300">
                <a:solidFill>
                  <a:schemeClr val="lt1"/>
                </a:solidFill>
                <a:latin typeface="Poppins"/>
                <a:ea typeface="Poppins"/>
                <a:cs typeface="Poppins"/>
                <a:sym typeface="Poppins"/>
              </a:rPr>
              <a:t>x</a:t>
            </a:r>
            <a:r>
              <a:rPr lang="en" sz="1300">
                <a:solidFill>
                  <a:schemeClr val="lt1"/>
                </a:solidFill>
                <a:latin typeface="Poppins"/>
                <a:ea typeface="Poppins"/>
                <a:cs typeface="Poppins"/>
                <a:sym typeface="Poppins"/>
              </a:rPr>
              <a:t>-amz-server-side-encryption-customer-key</a:t>
            </a:r>
            <a:endParaRPr sz="1300">
              <a:solidFill>
                <a:schemeClr val="lt1"/>
              </a:solidFill>
              <a:latin typeface="Poppins"/>
              <a:ea typeface="Poppins"/>
              <a:cs typeface="Poppins"/>
              <a:sym typeface="Poppins"/>
            </a:endParaRPr>
          </a:p>
          <a:p>
            <a:pPr indent="0" lvl="0" marL="457200" rtl="0" algn="l">
              <a:lnSpc>
                <a:spcPct val="115000"/>
              </a:lnSpc>
              <a:spcBef>
                <a:spcPts val="0"/>
              </a:spcBef>
              <a:spcAft>
                <a:spcPts val="0"/>
              </a:spcAft>
              <a:buNone/>
            </a:pPr>
            <a:r>
              <a:t/>
            </a:r>
            <a:endParaRPr sz="1300">
              <a:solidFill>
                <a:schemeClr val="lt1"/>
              </a:solidFill>
              <a:latin typeface="Poppins"/>
              <a:ea typeface="Poppins"/>
              <a:cs typeface="Poppins"/>
              <a:sym typeface="Poppins"/>
            </a:endParaRPr>
          </a:p>
          <a:p>
            <a:pPr indent="-311150" lvl="0" marL="457200" rtl="0" algn="l">
              <a:lnSpc>
                <a:spcPct val="115000"/>
              </a:lnSpc>
              <a:spcBef>
                <a:spcPts val="0"/>
              </a:spcBef>
              <a:spcAft>
                <a:spcPts val="0"/>
              </a:spcAft>
              <a:buClr>
                <a:schemeClr val="lt1"/>
              </a:buClr>
              <a:buSzPts val="1300"/>
              <a:buFont typeface="Poppins"/>
              <a:buAutoNum type="alphaUcPeriod"/>
            </a:pPr>
            <a:r>
              <a:rPr lang="en" sz="1300">
                <a:solidFill>
                  <a:schemeClr val="lt1"/>
                </a:solidFill>
                <a:latin typeface="Poppins"/>
                <a:ea typeface="Poppins"/>
                <a:cs typeface="Poppins"/>
                <a:sym typeface="Poppins"/>
              </a:rPr>
              <a:t>x</a:t>
            </a:r>
            <a:r>
              <a:rPr lang="en" sz="1300">
                <a:solidFill>
                  <a:schemeClr val="lt1"/>
                </a:solidFill>
                <a:latin typeface="Poppins"/>
                <a:ea typeface="Poppins"/>
                <a:cs typeface="Poppins"/>
                <a:sym typeface="Poppins"/>
              </a:rPr>
              <a:t>-amz-server-side-encryption-customer-algorithm</a:t>
            </a:r>
            <a:endParaRPr sz="1300">
              <a:solidFill>
                <a:schemeClr val="lt1"/>
              </a:solidFill>
              <a:latin typeface="Poppins"/>
              <a:ea typeface="Poppins"/>
              <a:cs typeface="Poppins"/>
              <a:sym typeface="Poppins"/>
            </a:endParaRPr>
          </a:p>
          <a:p>
            <a:pPr indent="0" lvl="0" marL="457200" rtl="0" algn="l">
              <a:lnSpc>
                <a:spcPct val="115000"/>
              </a:lnSpc>
              <a:spcBef>
                <a:spcPts val="0"/>
              </a:spcBef>
              <a:spcAft>
                <a:spcPts val="0"/>
              </a:spcAft>
              <a:buNone/>
            </a:pPr>
            <a:r>
              <a:t/>
            </a:r>
            <a:endParaRPr sz="1300">
              <a:solidFill>
                <a:schemeClr val="lt1"/>
              </a:solidFill>
              <a:latin typeface="Poppins"/>
              <a:ea typeface="Poppins"/>
              <a:cs typeface="Poppins"/>
              <a:sym typeface="Poppins"/>
            </a:endParaRPr>
          </a:p>
          <a:p>
            <a:pPr indent="-311150" lvl="0" marL="457200" rtl="0" algn="l">
              <a:lnSpc>
                <a:spcPct val="115000"/>
              </a:lnSpc>
              <a:spcBef>
                <a:spcPts val="0"/>
              </a:spcBef>
              <a:spcAft>
                <a:spcPts val="0"/>
              </a:spcAft>
              <a:buClr>
                <a:schemeClr val="lt1"/>
              </a:buClr>
              <a:buSzPts val="1300"/>
              <a:buFont typeface="Poppins"/>
              <a:buAutoNum type="alphaUcPeriod"/>
            </a:pPr>
            <a:r>
              <a:rPr lang="en" sz="1300">
                <a:solidFill>
                  <a:schemeClr val="lt1"/>
                </a:solidFill>
                <a:latin typeface="Poppins"/>
                <a:ea typeface="Poppins"/>
                <a:cs typeface="Poppins"/>
                <a:sym typeface="Poppins"/>
              </a:rPr>
              <a:t>x-amz-server-side-encryption-customer-key-MD5</a:t>
            </a:r>
            <a:endParaRPr sz="1300">
              <a:solidFill>
                <a:schemeClr val="lt1"/>
              </a:solidFill>
              <a:latin typeface="Poppins"/>
              <a:ea typeface="Poppins"/>
              <a:cs typeface="Poppins"/>
              <a:sym typeface="Poppins"/>
            </a:endParaRPr>
          </a:p>
          <a:p>
            <a:pPr indent="0" lvl="0" marL="457200" rtl="0" algn="l">
              <a:lnSpc>
                <a:spcPct val="115000"/>
              </a:lnSpc>
              <a:spcBef>
                <a:spcPts val="0"/>
              </a:spcBef>
              <a:spcAft>
                <a:spcPts val="0"/>
              </a:spcAft>
              <a:buNone/>
            </a:pPr>
            <a:r>
              <a:t/>
            </a:r>
            <a:endParaRPr sz="1300">
              <a:solidFill>
                <a:schemeClr val="lt1"/>
              </a:solidFill>
              <a:latin typeface="Poppins"/>
              <a:ea typeface="Poppins"/>
              <a:cs typeface="Poppins"/>
              <a:sym typeface="Poppins"/>
            </a:endParaRPr>
          </a:p>
          <a:p>
            <a:pPr indent="-311150" lvl="0" marL="457200" rtl="0" algn="l">
              <a:lnSpc>
                <a:spcPct val="115000"/>
              </a:lnSpc>
              <a:spcBef>
                <a:spcPts val="0"/>
              </a:spcBef>
              <a:spcAft>
                <a:spcPts val="0"/>
              </a:spcAft>
              <a:buClr>
                <a:schemeClr val="lt1"/>
              </a:buClr>
              <a:buSzPts val="1300"/>
              <a:buFont typeface="Poppins"/>
              <a:buAutoNum type="alphaUcPeriod"/>
            </a:pPr>
            <a:r>
              <a:rPr lang="en" sz="1300">
                <a:solidFill>
                  <a:schemeClr val="lt1"/>
                </a:solidFill>
                <a:latin typeface="Poppins"/>
                <a:ea typeface="Poppins"/>
                <a:cs typeface="Poppins"/>
                <a:sym typeface="Poppins"/>
              </a:rPr>
              <a:t>X-amz-server-side-encryption </a:t>
            </a:r>
            <a:endParaRPr sz="1300">
              <a:solidFill>
                <a:schemeClr val="lt1"/>
              </a:solidFill>
              <a:latin typeface="Poppins"/>
              <a:ea typeface="Poppins"/>
              <a:cs typeface="Poppins"/>
              <a:sym typeface="Poppins"/>
            </a:endParaRPr>
          </a:p>
          <a:p>
            <a:pPr indent="0" lvl="0" marL="0" rtl="0" algn="l">
              <a:lnSpc>
                <a:spcPct val="100000"/>
              </a:lnSpc>
              <a:spcBef>
                <a:spcPts val="800"/>
              </a:spcBef>
              <a:spcAft>
                <a:spcPts val="2800"/>
              </a:spcAft>
              <a:buNone/>
            </a:pPr>
            <a:r>
              <a:t/>
            </a:r>
            <a:endParaRPr sz="1300">
              <a:solidFill>
                <a:schemeClr val="lt1"/>
              </a:solidFill>
              <a:latin typeface="Poppins"/>
              <a:ea typeface="Poppins"/>
              <a:cs typeface="Poppins"/>
              <a:sym typeface="Poppins"/>
            </a:endParaRPr>
          </a:p>
        </p:txBody>
      </p:sp>
      <p:sp>
        <p:nvSpPr>
          <p:cNvPr id="325" name="Google Shape;325;p39"/>
          <p:cNvSpPr txBox="1"/>
          <p:nvPr>
            <p:ph type="title"/>
          </p:nvPr>
        </p:nvSpPr>
        <p:spPr>
          <a:xfrm flipH="1">
            <a:off x="6144025" y="43009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D</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40"/>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31" name="Google Shape;331;p40"/>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2" name="Google Shape;332;p40"/>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3" name="Google Shape;333;p40"/>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4" name="Google Shape;334;p40"/>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5" name="Google Shape;335;p40"/>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36" name="Google Shape;336;p40"/>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7" name="Google Shape;337;p40"/>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8" name="Google Shape;338;p40"/>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9" name="Google Shape;339;p40"/>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0" name="Google Shape;340;p40"/>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8</a:t>
            </a:r>
            <a:endParaRPr sz="2800">
              <a:solidFill>
                <a:schemeClr val="lt1"/>
              </a:solidFill>
              <a:latin typeface="Corbel"/>
              <a:ea typeface="Corbel"/>
              <a:cs typeface="Corbel"/>
              <a:sym typeface="Corbel"/>
            </a:endParaRPr>
          </a:p>
        </p:txBody>
      </p:sp>
      <p:pic>
        <p:nvPicPr>
          <p:cNvPr descr="1500px_Academy_logo_HD" id="341" name="Google Shape;341;p40"/>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42" name="Google Shape;342;p40"/>
          <p:cNvSpPr txBox="1"/>
          <p:nvPr>
            <p:ph type="title"/>
          </p:nvPr>
        </p:nvSpPr>
        <p:spPr>
          <a:xfrm flipH="1">
            <a:off x="430600" y="1075275"/>
            <a:ext cx="88260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100">
                <a:solidFill>
                  <a:schemeClr val="lt1"/>
                </a:solidFill>
                <a:latin typeface="Poppins"/>
                <a:ea typeface="Poppins"/>
                <a:cs typeface="Poppins"/>
                <a:sym typeface="Poppins"/>
              </a:rPr>
              <a:t>Category: CSAA – Design High-Performing Architectures</a:t>
            </a:r>
            <a:endParaRPr b="1" sz="11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rPr lang="en" sz="1100">
                <a:solidFill>
                  <a:schemeClr val="lt1"/>
                </a:solidFill>
                <a:latin typeface="Poppins"/>
                <a:ea typeface="Poppins"/>
                <a:cs typeface="Poppins"/>
                <a:sym typeface="Poppins"/>
              </a:rPr>
              <a:t>A solutions architect is designing a cost-efficient, highly available storage solution for company data. One of the requirements is to ensure that the previous state of a file is preserved and retrievable if a modified version of it is uploaded. Also, to meet regulatory compliance, data over 3 years must be retained in an archive and will only be accessible once a year.</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How should the solutions architect build the solution?</a:t>
            </a:r>
            <a:endParaRPr sz="1100">
              <a:solidFill>
                <a:schemeClr val="lt1"/>
              </a:solidFill>
              <a:latin typeface="Poppins"/>
              <a:ea typeface="Poppins"/>
              <a:cs typeface="Poppins"/>
              <a:sym typeface="Poppins"/>
            </a:endParaRPr>
          </a:p>
          <a:p>
            <a:pPr indent="-298450" lvl="0" marL="45720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an S3 Standard bucket with object-level versioning enabled and configure a lifecycle rule that transfers files to Amazon S3 Glacier Deep Archive after 3 years. </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45720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an S3 Standard bucket and enable S3 Object Lock in governance mode.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45720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an S3 Standard bucket with S3 Object Lock in compliance mode enabled then configure a lifecycle rule that transfers files to Amazon S3 Glacier Deep Archive after 3 years.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45720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 One-Zone-IA bucket with object-level versioning enabled and configure a lifecycle rule that transfers files to Amazon S3 Glacier Deep Archive after 3 years.</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343" name="Google Shape;343;p40"/>
          <p:cNvSpPr txBox="1"/>
          <p:nvPr>
            <p:ph type="title"/>
          </p:nvPr>
        </p:nvSpPr>
        <p:spPr>
          <a:xfrm flipH="1">
            <a:off x="6691800" y="41119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7" name="Shape 347"/>
        <p:cNvGrpSpPr/>
        <p:nvPr/>
      </p:nvGrpSpPr>
      <p:grpSpPr>
        <a:xfrm>
          <a:off x="0" y="0"/>
          <a:ext cx="0" cy="0"/>
          <a:chOff x="0" y="0"/>
          <a:chExt cx="0" cy="0"/>
        </a:xfrm>
      </p:grpSpPr>
      <p:sp>
        <p:nvSpPr>
          <p:cNvPr id="348" name="Google Shape;348;p41"/>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49" name="Google Shape;349;p41"/>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0" name="Google Shape;350;p41"/>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1" name="Google Shape;351;p41"/>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2" name="Google Shape;352;p41"/>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3" name="Google Shape;353;p41"/>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54" name="Google Shape;354;p41"/>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5" name="Google Shape;355;p41"/>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6" name="Google Shape;356;p41"/>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7" name="Google Shape;357;p41"/>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8" name="Google Shape;358;p41"/>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9</a:t>
            </a:r>
            <a:endParaRPr sz="2800">
              <a:solidFill>
                <a:schemeClr val="lt1"/>
              </a:solidFill>
              <a:latin typeface="Corbel"/>
              <a:ea typeface="Corbel"/>
              <a:cs typeface="Corbel"/>
              <a:sym typeface="Corbel"/>
            </a:endParaRPr>
          </a:p>
        </p:txBody>
      </p:sp>
      <p:pic>
        <p:nvPicPr>
          <p:cNvPr descr="1500px_Academy_logo_HD" id="359" name="Google Shape;359;p41"/>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60" name="Google Shape;360;p41"/>
          <p:cNvSpPr txBox="1"/>
          <p:nvPr>
            <p:ph type="title"/>
          </p:nvPr>
        </p:nvSpPr>
        <p:spPr>
          <a:xfrm flipH="1">
            <a:off x="586175" y="2423750"/>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100">
                <a:solidFill>
                  <a:schemeClr val="lt1"/>
                </a:solidFill>
                <a:latin typeface="Poppins"/>
                <a:ea typeface="Poppins"/>
                <a:cs typeface="Poppins"/>
                <a:sym typeface="Poppins"/>
              </a:rPr>
              <a:t>Category: CSAA – Design Resilient Architectures</a:t>
            </a:r>
            <a:endParaRPr b="1" sz="11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rPr lang="en" sz="1100">
                <a:solidFill>
                  <a:schemeClr val="lt1"/>
                </a:solidFill>
                <a:latin typeface="Poppins"/>
                <a:ea typeface="Poppins"/>
                <a:cs typeface="Poppins"/>
                <a:sym typeface="Poppins"/>
              </a:rPr>
              <a:t>A company has an enterprise web application hosted on Amazon ECS Docker containers that use an Amazon FSx for Lustre filesystem for its high-performance computing workloads. A warm standby environment is running in another AWS region for disaster recovery. A Solutions Architect was assigned to design a system that will automatically route the live traffic to the disaster recovery (DR) environment only in the event that the primary application stack experiences an outage.</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What should the Architect do to satisfy this requirement?</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Set up a failover routing policy configuration in Route 53 by adding a health check on the primary service endpoint. Configure Route 53 to direct the DNS queries to the secondary record when the primary resource is unhealthy. Configure the network access control list and the route table to allow Route 53 to send requests to the endpoints specified in the health checks. Enable the Evaluate Target Health option by setting it to Yes.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Set up a CloudWatch Events rule to monitor the primary Route 53 DNS endpoint and create a custom Lambda function. Execute the ChangeResourceRecordSets API call using the function to initiate the failover to the secondary DNS record.</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Set up a Weighted routing policy configuration in Route 53 by adding health checks on both the primary stack and the DR environment. Configure the network access control list and the route table to allow Route 53 to send requests to the endpoints specified in the health checks. Enable the Evaluate Target Health option by setting it to Yes.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Set up a CloudWatch Alarm to monitor the primary Route 53 DNS endpoint and create a custom Lambda function. Execute the ChangeResourceRecordSets API call using the function to initiate the failover to the secondary DNS record.</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361" name="Google Shape;361;p41"/>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42"/>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67" name="Google Shape;367;p42"/>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8" name="Google Shape;368;p42"/>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9" name="Google Shape;369;p42"/>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0" name="Google Shape;370;p42"/>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1" name="Google Shape;371;p42"/>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72" name="Google Shape;372;p42"/>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3" name="Google Shape;373;p42"/>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4" name="Google Shape;374;p42"/>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5" name="Google Shape;375;p42"/>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6" name="Google Shape;376;p42"/>
          <p:cNvSpPr txBox="1"/>
          <p:nvPr>
            <p:ph type="title"/>
          </p:nvPr>
        </p:nvSpPr>
        <p:spPr>
          <a:xfrm>
            <a:off x="41050" y="621975"/>
            <a:ext cx="615600" cy="5604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10</a:t>
            </a:r>
            <a:endParaRPr sz="2800">
              <a:solidFill>
                <a:schemeClr val="lt1"/>
              </a:solidFill>
              <a:latin typeface="Corbel"/>
              <a:ea typeface="Corbel"/>
              <a:cs typeface="Corbel"/>
              <a:sym typeface="Corbel"/>
            </a:endParaRPr>
          </a:p>
        </p:txBody>
      </p:sp>
      <p:pic>
        <p:nvPicPr>
          <p:cNvPr descr="1500px_Academy_logo_HD" id="377" name="Google Shape;377;p42"/>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78" name="Google Shape;378;p42"/>
          <p:cNvSpPr txBox="1"/>
          <p:nvPr>
            <p:ph type="title"/>
          </p:nvPr>
        </p:nvSpPr>
        <p:spPr>
          <a:xfrm flipH="1">
            <a:off x="546375" y="2086400"/>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100">
                <a:solidFill>
                  <a:schemeClr val="lt1"/>
                </a:solidFill>
                <a:latin typeface="Poppins"/>
                <a:ea typeface="Poppins"/>
                <a:cs typeface="Poppins"/>
                <a:sym typeface="Poppins"/>
              </a:rPr>
              <a:t>Category: CSAA – Design High-Performing Architectures</a:t>
            </a:r>
            <a:endParaRPr sz="11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rPr lang="en" sz="1100">
                <a:solidFill>
                  <a:schemeClr val="lt1"/>
                </a:solidFill>
                <a:latin typeface="Poppins"/>
                <a:ea typeface="Poppins"/>
                <a:cs typeface="Poppins"/>
                <a:sym typeface="Poppins"/>
              </a:rPr>
              <a:t>A company owns a photo-sharing app that stores user uploads on Amazon S3. There has been an increase in the number of explicit and offensive images being reported. The company currently relies on human efforts to moderate content, and they want to streamline this process by using Artificial Intelligence to only flag images for review. For added security, any communication with your resources on your Amazon VPC must not traverse the public Internet.</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How can this task be accomplished with the LEAST amount of effort?</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Amazon Rekognition to detect images with graphic nudity or violence in Amazon S3. Create an Interface VPC endpoint for Amazon Rekognition with the necessary policies to prevent any traffic from traversing the public Internet. </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Amazon Detective to detect images with graphic nudity or violence in Amazon S3. Ensure that all communications made by your AWS resources do not traverse the public Internet via the AWS Audit Manager service.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an image classification model in Amazon SageMaker. Set up Amazon GuardDuty and connect it with Amazon SageMaker to ensure that all communications do not traverse the public Internet.</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Amazon Monitron to monitor each user upload in S3. Use the AWS Transit Gateway Network Manager to block any outbound requests to the public Internet.</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379" name="Google Shape;379;p42"/>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3" name="Shape 383"/>
        <p:cNvGrpSpPr/>
        <p:nvPr/>
      </p:nvGrpSpPr>
      <p:grpSpPr>
        <a:xfrm>
          <a:off x="0" y="0"/>
          <a:ext cx="0" cy="0"/>
          <a:chOff x="0" y="0"/>
          <a:chExt cx="0" cy="0"/>
        </a:xfrm>
      </p:grpSpPr>
      <p:sp>
        <p:nvSpPr>
          <p:cNvPr id="384" name="Google Shape;384;p43"/>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85" name="Google Shape;385;p43"/>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6" name="Google Shape;386;p43"/>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7" name="Google Shape;387;p43"/>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8" name="Google Shape;388;p43"/>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9" name="Google Shape;389;p43"/>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90" name="Google Shape;390;p43"/>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1" name="Google Shape;391;p43"/>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2" name="Google Shape;392;p43"/>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3" name="Google Shape;393;p43"/>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4" name="Google Shape;394;p43"/>
          <p:cNvSpPr txBox="1"/>
          <p:nvPr>
            <p:ph type="title"/>
          </p:nvPr>
        </p:nvSpPr>
        <p:spPr>
          <a:xfrm>
            <a:off x="41050" y="621975"/>
            <a:ext cx="555900" cy="5604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11</a:t>
            </a:r>
            <a:endParaRPr sz="2800">
              <a:solidFill>
                <a:schemeClr val="lt1"/>
              </a:solidFill>
              <a:latin typeface="Corbel"/>
              <a:ea typeface="Corbel"/>
              <a:cs typeface="Corbel"/>
              <a:sym typeface="Corbel"/>
            </a:endParaRPr>
          </a:p>
        </p:txBody>
      </p:sp>
      <p:pic>
        <p:nvPicPr>
          <p:cNvPr descr="1500px_Academy_logo_HD" id="395" name="Google Shape;395;p43"/>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96" name="Google Shape;396;p43"/>
          <p:cNvSpPr txBox="1"/>
          <p:nvPr>
            <p:ph type="title"/>
          </p:nvPr>
        </p:nvSpPr>
        <p:spPr>
          <a:xfrm flipH="1">
            <a:off x="506575" y="1075275"/>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Cost-Optimized Architectures</a:t>
            </a:r>
            <a:endParaRPr b="1"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digital media company shares static content to its premium users around the world and also to their partners who syndicate their media files. The company is looking for ways to reduce its server costs and securely deliver their data to their customers globally with low latency.</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Which combination of services should be used to provide the MOST suitable and cost-effective architecture? (Select TWO.)</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Amazon CloudFront </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AWS Global Accelerator</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AWS Fargate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AWS Lambda</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Amazon S3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397" name="Google Shape;397;p43"/>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E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sp>
        <p:nvSpPr>
          <p:cNvPr id="402" name="Google Shape;402;p44"/>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03" name="Google Shape;403;p44"/>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4" name="Google Shape;404;p44"/>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5" name="Google Shape;405;p44"/>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6" name="Google Shape;406;p44"/>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7" name="Google Shape;407;p44"/>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08" name="Google Shape;408;p44"/>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9" name="Google Shape;409;p44"/>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0" name="Google Shape;410;p44"/>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1" name="Google Shape;411;p44"/>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12" name="Google Shape;412;p44"/>
          <p:cNvSpPr txBox="1"/>
          <p:nvPr>
            <p:ph type="title"/>
          </p:nvPr>
        </p:nvSpPr>
        <p:spPr>
          <a:xfrm>
            <a:off x="41050" y="621975"/>
            <a:ext cx="565800" cy="492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12</a:t>
            </a:r>
            <a:endParaRPr sz="2800">
              <a:solidFill>
                <a:schemeClr val="lt1"/>
              </a:solidFill>
              <a:latin typeface="Corbel"/>
              <a:ea typeface="Corbel"/>
              <a:cs typeface="Corbel"/>
              <a:sym typeface="Corbel"/>
            </a:endParaRPr>
          </a:p>
        </p:txBody>
      </p:sp>
      <p:pic>
        <p:nvPicPr>
          <p:cNvPr descr="1500px_Academy_logo_HD" id="413" name="Google Shape;413;p44"/>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414" name="Google Shape;414;p44"/>
          <p:cNvSpPr txBox="1"/>
          <p:nvPr>
            <p:ph type="title"/>
          </p:nvPr>
        </p:nvSpPr>
        <p:spPr>
          <a:xfrm flipH="1">
            <a:off x="566275" y="1666800"/>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Resilient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DevOps Engineer is required to design a cloud architecture in AWS. The Engineer is planning to develop a highly available and fault-tolerant architecture consisting of an Elastic Load Balancer and an Auto Scaling group of EC2 instances deployed across multiple Availability Zones. This will be used by an online accounting application that requires path-based routing, host-based routing, and bi-directional streaming using Remote Procedure Call (gRPC).</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Which configuration will satisfy the given requirement?</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Configure a Gateway Load Balancer in front of the auto-scaling group. Ensure that the IP Listener Routing uses the GENEVE protocol on port 6081 to allow gRPC response traffic.</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Configure an Application Load Balancer in front of the auto-scaling group. Select gRPC as the protocol version.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Configure a Network Load Balancer in front of the auto-scaling group. Use a UDP listener for routing.</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Configure a Network Load Balancer in front of the auto-scaling group. Create an AWS Global Accelerator accelerator and set the load balancer as an endpoint.</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415" name="Google Shape;415;p44"/>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 name="Shape 419"/>
        <p:cNvGrpSpPr/>
        <p:nvPr/>
      </p:nvGrpSpPr>
      <p:grpSpPr>
        <a:xfrm>
          <a:off x="0" y="0"/>
          <a:ext cx="0" cy="0"/>
          <a:chOff x="0" y="0"/>
          <a:chExt cx="0" cy="0"/>
        </a:xfrm>
      </p:grpSpPr>
      <p:sp>
        <p:nvSpPr>
          <p:cNvPr id="420" name="Google Shape;420;p45"/>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21" name="Google Shape;421;p45"/>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2" name="Google Shape;422;p45"/>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3" name="Google Shape;423;p45"/>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4" name="Google Shape;424;p45"/>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5" name="Google Shape;425;p45"/>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26" name="Google Shape;426;p45"/>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7" name="Google Shape;427;p45"/>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8" name="Google Shape;428;p45"/>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29" name="Google Shape;429;p45"/>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30" name="Google Shape;430;p45"/>
          <p:cNvSpPr txBox="1"/>
          <p:nvPr>
            <p:ph type="title"/>
          </p:nvPr>
        </p:nvSpPr>
        <p:spPr>
          <a:xfrm>
            <a:off x="41050" y="621975"/>
            <a:ext cx="575700" cy="4626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13</a:t>
            </a:r>
            <a:endParaRPr sz="2800">
              <a:solidFill>
                <a:schemeClr val="lt1"/>
              </a:solidFill>
              <a:latin typeface="Corbel"/>
              <a:ea typeface="Corbel"/>
              <a:cs typeface="Corbel"/>
              <a:sym typeface="Corbel"/>
            </a:endParaRPr>
          </a:p>
        </p:txBody>
      </p:sp>
      <p:pic>
        <p:nvPicPr>
          <p:cNvPr descr="1500px_Academy_logo_HD" id="431" name="Google Shape;431;p45"/>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432" name="Google Shape;432;p45"/>
          <p:cNvSpPr txBox="1"/>
          <p:nvPr>
            <p:ph type="title"/>
          </p:nvPr>
        </p:nvSpPr>
        <p:spPr>
          <a:xfrm flipH="1">
            <a:off x="506575" y="771400"/>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Cost-Optimized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company has a requirement to move 80 TB data warehouse to the cloud. It would take 2 months to transfer the data given their current bandwidth allocation.</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Which is the most cost-effective service that would allow you to quickly upload their data into AWS?</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AWS Direct Connect</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Amazon S3 Multipart Upload</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AWS Snowmobile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AWS Snowball Edge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433" name="Google Shape;433;p45"/>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D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B56"/>
        </a:solidFill>
      </p:bgPr>
    </p:bg>
    <p:spTree>
      <p:nvGrpSpPr>
        <p:cNvPr id="163" name="Shape 163"/>
        <p:cNvGrpSpPr/>
        <p:nvPr/>
      </p:nvGrpSpPr>
      <p:grpSpPr>
        <a:xfrm>
          <a:off x="0" y="0"/>
          <a:ext cx="0" cy="0"/>
          <a:chOff x="0" y="0"/>
          <a:chExt cx="0" cy="0"/>
        </a:xfrm>
      </p:grpSpPr>
      <p:sp>
        <p:nvSpPr>
          <p:cNvPr id="164" name="Google Shape;164;p28"/>
          <p:cNvSpPr txBox="1"/>
          <p:nvPr>
            <p:ph type="ctrTitle"/>
          </p:nvPr>
        </p:nvSpPr>
        <p:spPr>
          <a:xfrm>
            <a:off x="131700" y="95050"/>
            <a:ext cx="7548000" cy="45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rgbClr val="98C1D9"/>
                </a:solidFill>
                <a:latin typeface="Poppins"/>
                <a:ea typeface="Poppins"/>
                <a:cs typeface="Poppins"/>
                <a:sym typeface="Poppins"/>
              </a:rPr>
              <a:t>AWS Cloud Practitioner </a:t>
            </a:r>
            <a:r>
              <a:rPr b="1" lang="en" sz="2000">
                <a:solidFill>
                  <a:srgbClr val="98C1D9"/>
                </a:solidFill>
                <a:latin typeface="Poppins"/>
                <a:ea typeface="Poppins"/>
                <a:cs typeface="Poppins"/>
                <a:sym typeface="Poppins"/>
              </a:rPr>
              <a:t>Certification</a:t>
            </a:r>
            <a:r>
              <a:rPr b="1" lang="en" sz="2000">
                <a:solidFill>
                  <a:srgbClr val="98C1D9"/>
                </a:solidFill>
                <a:latin typeface="Poppins"/>
                <a:ea typeface="Poppins"/>
                <a:cs typeface="Poppins"/>
                <a:sym typeface="Poppins"/>
              </a:rPr>
              <a:t> Exam</a:t>
            </a:r>
            <a:endParaRPr b="1" sz="2000">
              <a:solidFill>
                <a:srgbClr val="98C1D9"/>
              </a:solidFill>
              <a:latin typeface="Poppins"/>
              <a:ea typeface="Poppins"/>
              <a:cs typeface="Poppins"/>
              <a:sym typeface="Poppins"/>
            </a:endParaRPr>
          </a:p>
        </p:txBody>
      </p:sp>
      <p:sp>
        <p:nvSpPr>
          <p:cNvPr id="165" name="Google Shape;165;p28"/>
          <p:cNvSpPr txBox="1"/>
          <p:nvPr/>
        </p:nvSpPr>
        <p:spPr>
          <a:xfrm>
            <a:off x="398207" y="856669"/>
            <a:ext cx="3123600" cy="300000"/>
          </a:xfrm>
          <a:prstGeom prst="rect">
            <a:avLst/>
          </a:prstGeom>
          <a:noFill/>
          <a:ln>
            <a:noFill/>
          </a:ln>
        </p:spPr>
        <p:txBody>
          <a:bodyPr anchorCtr="0" anchor="t" bIns="34250" lIns="68550" spcFirstLastPara="1" rIns="68550" wrap="square" tIns="34250">
            <a:spAutoFit/>
          </a:bodyPr>
          <a:lstStyle/>
          <a:p>
            <a:pPr indent="0" lvl="0" marL="0" marR="0" rtl="0" algn="ctr">
              <a:lnSpc>
                <a:spcPct val="100000"/>
              </a:lnSpc>
              <a:spcBef>
                <a:spcPts val="0"/>
              </a:spcBef>
              <a:spcAft>
                <a:spcPts val="0"/>
              </a:spcAft>
              <a:buClr>
                <a:srgbClr val="000000"/>
              </a:buClr>
              <a:buSzPts val="1800"/>
              <a:buFont typeface="Arial"/>
              <a:buNone/>
            </a:pPr>
            <a:r>
              <a:rPr b="1" i="0" lang="en" sz="1500" u="none" cap="none" strike="noStrike">
                <a:solidFill>
                  <a:schemeClr val="lt1"/>
                </a:solidFill>
                <a:latin typeface="Poppins"/>
                <a:ea typeface="Poppins"/>
                <a:cs typeface="Poppins"/>
                <a:sym typeface="Poppins"/>
              </a:rPr>
              <a:t>Quick Facts</a:t>
            </a:r>
            <a:endParaRPr b="1" i="0" sz="1500" u="none" cap="none" strike="noStrike">
              <a:solidFill>
                <a:schemeClr val="lt1"/>
              </a:solidFill>
              <a:latin typeface="Poppins"/>
              <a:ea typeface="Poppins"/>
              <a:cs typeface="Poppins"/>
              <a:sym typeface="Poppins"/>
            </a:endParaRPr>
          </a:p>
        </p:txBody>
      </p:sp>
      <p:graphicFrame>
        <p:nvGraphicFramePr>
          <p:cNvPr id="166" name="Google Shape;166;p28"/>
          <p:cNvGraphicFramePr/>
          <p:nvPr/>
        </p:nvGraphicFramePr>
        <p:xfrm>
          <a:off x="671626" y="1273565"/>
          <a:ext cx="3000000" cy="3000000"/>
        </p:xfrm>
        <a:graphic>
          <a:graphicData uri="http://schemas.openxmlformats.org/drawingml/2006/table">
            <a:tbl>
              <a:tblPr>
                <a:noFill/>
                <a:tableStyleId>{6C029685-0CBD-4A43-A8FC-C888DB9CF024}</a:tableStyleId>
              </a:tblPr>
              <a:tblGrid>
                <a:gridCol w="1094375"/>
                <a:gridCol w="2340275"/>
              </a:tblGrid>
              <a:tr h="30987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Category</a:t>
                      </a:r>
                      <a:endParaRPr sz="1000">
                        <a:solidFill>
                          <a:schemeClr val="lt1"/>
                        </a:solidFill>
                        <a:latin typeface="Poppins"/>
                        <a:ea typeface="Poppins"/>
                        <a:cs typeface="Poppins"/>
                        <a:sym typeface="Poppins"/>
                      </a:endParaRPr>
                    </a:p>
                  </a:txBody>
                  <a:tcPr marT="76200" marB="76200" marR="76200" marL="76200">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Associate</a:t>
                      </a:r>
                      <a:endParaRPr sz="1000">
                        <a:solidFill>
                          <a:schemeClr val="lt1"/>
                        </a:solidFill>
                        <a:latin typeface="Poppins"/>
                        <a:ea typeface="Poppins"/>
                        <a:cs typeface="Poppins"/>
                        <a:sym typeface="Poppins"/>
                      </a:endParaRPr>
                    </a:p>
                  </a:txBody>
                  <a:tcPr marT="76200" marB="76200" marR="76200" marL="76200">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277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Exam duration</a:t>
                      </a:r>
                      <a:endParaRPr sz="1000">
                        <a:solidFill>
                          <a:schemeClr val="lt1"/>
                        </a:solidFill>
                        <a:latin typeface="Poppins"/>
                        <a:ea typeface="Poppins"/>
                        <a:cs typeface="Poppins"/>
                        <a:sym typeface="Poppins"/>
                      </a:endParaRPr>
                    </a:p>
                  </a:txBody>
                  <a:tcPr marT="76200" marB="76200" marR="76200" marL="76200">
                    <a:lnL cap="flat" cmpd="sng" w="9525">
                      <a:solidFill>
                        <a:srgbClr val="D5DBDB">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90 minutes</a:t>
                      </a:r>
                      <a:endParaRPr sz="1000">
                        <a:solidFill>
                          <a:schemeClr val="lt1"/>
                        </a:solidFill>
                        <a:latin typeface="Poppins"/>
                        <a:ea typeface="Poppins"/>
                        <a:cs typeface="Poppins"/>
                        <a:sym typeface="Poppins"/>
                      </a:endParaRPr>
                    </a:p>
                  </a:txBody>
                  <a:tcPr marT="76200" marB="76200" marR="76200" marL="76200">
                    <a:lnL cap="flat" cmpd="sng" w="9525">
                      <a:solidFill>
                        <a:schemeClr val="lt2"/>
                      </a:solidFill>
                      <a:prstDash val="solid"/>
                      <a:round/>
                      <a:headEnd len="sm" w="sm" type="none"/>
                      <a:tailEnd len="sm" w="sm" type="none"/>
                    </a:lnL>
                    <a:lnR cap="flat" cmpd="sng" w="9525">
                      <a:solidFill>
                        <a:srgbClr val="D5DBDB">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0677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Exam format</a:t>
                      </a:r>
                      <a:endParaRPr sz="1000">
                        <a:solidFill>
                          <a:schemeClr val="lt1"/>
                        </a:solidFill>
                        <a:latin typeface="Poppins"/>
                        <a:ea typeface="Poppins"/>
                        <a:cs typeface="Poppins"/>
                        <a:sym typeface="Poppins"/>
                      </a:endParaRPr>
                    </a:p>
                  </a:txBody>
                  <a:tcPr marT="76200" marB="76200" marR="76200" marL="76200">
                    <a:lnL cap="flat" cmpd="sng" w="9525">
                      <a:solidFill>
                        <a:srgbClr val="D5DBDB">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65 questions; either multiple choice or multiple response</a:t>
                      </a:r>
                      <a:endParaRPr sz="1000">
                        <a:solidFill>
                          <a:schemeClr val="lt1"/>
                        </a:solidFill>
                        <a:latin typeface="Poppins"/>
                        <a:ea typeface="Poppins"/>
                        <a:cs typeface="Poppins"/>
                        <a:sym typeface="Poppins"/>
                      </a:endParaRPr>
                    </a:p>
                  </a:txBody>
                  <a:tcPr marT="76200" marB="76200" marR="76200" marL="76200">
                    <a:lnL cap="flat" cmpd="sng" w="9525">
                      <a:solidFill>
                        <a:schemeClr val="lt2"/>
                      </a:solidFill>
                      <a:prstDash val="solid"/>
                      <a:round/>
                      <a:headEnd len="sm" w="sm" type="none"/>
                      <a:tailEnd len="sm" w="sm" type="none"/>
                    </a:lnL>
                    <a:lnR cap="flat" cmpd="sng" w="9525">
                      <a:solidFill>
                        <a:srgbClr val="D5DBDB">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21350">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Delivery Method</a:t>
                      </a:r>
                      <a:endParaRPr sz="1000">
                        <a:solidFill>
                          <a:schemeClr val="lt1"/>
                        </a:solidFill>
                        <a:latin typeface="Poppins"/>
                        <a:ea typeface="Poppins"/>
                        <a:cs typeface="Poppins"/>
                        <a:sym typeface="Poppins"/>
                      </a:endParaRPr>
                    </a:p>
                    <a:p>
                      <a:pPr indent="0" lvl="0" marL="0" rtl="0" algn="l">
                        <a:spcBef>
                          <a:spcPts val="0"/>
                        </a:spcBef>
                        <a:spcAft>
                          <a:spcPts val="0"/>
                        </a:spcAft>
                        <a:buNone/>
                      </a:pPr>
                      <a:r>
                        <a:t/>
                      </a:r>
                      <a:endParaRPr sz="1000">
                        <a:solidFill>
                          <a:schemeClr val="lt1"/>
                        </a:solidFill>
                        <a:latin typeface="Poppins"/>
                        <a:ea typeface="Poppins"/>
                        <a:cs typeface="Poppins"/>
                        <a:sym typeface="Poppins"/>
                      </a:endParaRPr>
                    </a:p>
                  </a:txBody>
                  <a:tcPr marT="76200" marB="76200" marR="76200" marL="76200">
                    <a:lnL cap="flat" cmpd="sng" w="9525">
                      <a:solidFill>
                        <a:srgbClr val="D5DBDB">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In person at a Pearson VUE testing center or online proctored exam.</a:t>
                      </a:r>
                      <a:endParaRPr sz="1000">
                        <a:solidFill>
                          <a:schemeClr val="lt1"/>
                        </a:solidFill>
                        <a:latin typeface="Poppins"/>
                        <a:ea typeface="Poppins"/>
                        <a:cs typeface="Poppins"/>
                        <a:sym typeface="Poppins"/>
                      </a:endParaRPr>
                    </a:p>
                    <a:p>
                      <a:pPr indent="0" lvl="0" marL="0" rtl="0" algn="l">
                        <a:spcBef>
                          <a:spcPts val="0"/>
                        </a:spcBef>
                        <a:spcAft>
                          <a:spcPts val="0"/>
                        </a:spcAft>
                        <a:buNone/>
                      </a:pPr>
                      <a:r>
                        <a:t/>
                      </a:r>
                      <a:endParaRPr sz="1000">
                        <a:solidFill>
                          <a:schemeClr val="lt1"/>
                        </a:solidFill>
                        <a:latin typeface="Poppins"/>
                        <a:ea typeface="Poppins"/>
                        <a:cs typeface="Poppins"/>
                        <a:sym typeface="Poppins"/>
                      </a:endParaRPr>
                    </a:p>
                  </a:txBody>
                  <a:tcPr marT="76200" marB="76200" marR="76200" marL="76200">
                    <a:lnL cap="flat" cmpd="sng" w="9525">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966750">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Languages offered</a:t>
                      </a:r>
                      <a:endParaRPr sz="1000">
                        <a:solidFill>
                          <a:schemeClr val="lt1"/>
                        </a:solidFill>
                        <a:latin typeface="Poppins"/>
                        <a:ea typeface="Poppins"/>
                        <a:cs typeface="Poppins"/>
                        <a:sym typeface="Poppins"/>
                      </a:endParaRPr>
                    </a:p>
                  </a:txBody>
                  <a:tcPr marT="76200" marB="76200" marR="76200" marL="76200">
                    <a:lnL cap="flat" cmpd="sng" w="9525">
                      <a:solidFill>
                        <a:srgbClr val="D5DBDB">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D5DBDB">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English, Japanese, Korean, Simplified Chinese, Traditional Chinese, Bahasa (Indonesian), Spanish (Spain), Spanish (Latin America), French (France), German, Italian, and Portuguese (Brazil)</a:t>
                      </a:r>
                      <a:endParaRPr sz="1000">
                        <a:solidFill>
                          <a:schemeClr val="lt1"/>
                        </a:solidFill>
                        <a:latin typeface="Poppins"/>
                        <a:ea typeface="Poppins"/>
                        <a:cs typeface="Poppins"/>
                        <a:sym typeface="Poppins"/>
                      </a:endParaRPr>
                    </a:p>
                  </a:txBody>
                  <a:tcPr marT="76200" marB="76200" marR="76200" marL="76200">
                    <a:lnL cap="flat" cmpd="sng" w="9525">
                      <a:solidFill>
                        <a:schemeClr val="lt2"/>
                      </a:solidFill>
                      <a:prstDash val="solid"/>
                      <a:round/>
                      <a:headEnd len="sm" w="sm" type="none"/>
                      <a:tailEnd len="sm" w="sm" type="none"/>
                    </a:lnL>
                    <a:lnR cap="flat" cmpd="sng" w="9525">
                      <a:solidFill>
                        <a:srgbClr val="D5DBDB">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D5DBDB">
                          <a:alpha val="0"/>
                        </a:srgbClr>
                      </a:solidFill>
                      <a:prstDash val="solid"/>
                      <a:round/>
                      <a:headEnd len="sm" w="sm" type="none"/>
                      <a:tailEnd len="sm" w="sm" type="none"/>
                    </a:lnB>
                  </a:tcPr>
                </a:tc>
              </a:tr>
            </a:tbl>
          </a:graphicData>
        </a:graphic>
      </p:graphicFrame>
      <p:graphicFrame>
        <p:nvGraphicFramePr>
          <p:cNvPr id="167" name="Google Shape;167;p28"/>
          <p:cNvGraphicFramePr/>
          <p:nvPr/>
        </p:nvGraphicFramePr>
        <p:xfrm>
          <a:off x="4997500" y="1273565"/>
          <a:ext cx="3000000" cy="3000000"/>
        </p:xfrm>
        <a:graphic>
          <a:graphicData uri="http://schemas.openxmlformats.org/drawingml/2006/table">
            <a:tbl>
              <a:tblPr>
                <a:noFill/>
                <a:tableStyleId>{DE4152B8-33E8-4C6D-B472-FC3E0C708DEE}</a:tableStyleId>
              </a:tblPr>
              <a:tblGrid>
                <a:gridCol w="2462025"/>
                <a:gridCol w="795600"/>
              </a:tblGrid>
              <a:tr h="463375">
                <a:tc>
                  <a:txBody>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Content / Domain</a:t>
                      </a:r>
                      <a:endParaRPr b="1" sz="12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 of Exam</a:t>
                      </a:r>
                      <a:endParaRPr b="1" sz="12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1622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Design Secure Architectures</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30</a:t>
                      </a:r>
                      <a:r>
                        <a:rPr lang="en" sz="1000">
                          <a:solidFill>
                            <a:schemeClr val="lt1"/>
                          </a:solidFill>
                          <a:latin typeface="Poppins"/>
                          <a:ea typeface="Poppins"/>
                          <a:cs typeface="Poppins"/>
                          <a:sym typeface="Poppins"/>
                        </a:rPr>
                        <a:t>%</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98750">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Design Resilient Architectures</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26</a:t>
                      </a:r>
                      <a:r>
                        <a:rPr lang="en" sz="1000">
                          <a:solidFill>
                            <a:schemeClr val="lt1"/>
                          </a:solidFill>
                          <a:latin typeface="Poppins"/>
                          <a:ea typeface="Poppins"/>
                          <a:cs typeface="Poppins"/>
                          <a:sym typeface="Poppins"/>
                        </a:rPr>
                        <a:t>%</a:t>
                      </a:r>
                      <a:endParaRPr sz="1000">
                        <a:solidFill>
                          <a:schemeClr val="lt1"/>
                        </a:solidFill>
                        <a:latin typeface="Poppins"/>
                        <a:ea typeface="Poppins"/>
                        <a:cs typeface="Poppins"/>
                        <a:sym typeface="Poppins"/>
                      </a:endParaRPr>
                    </a:p>
                    <a:p>
                      <a:pPr indent="0" lvl="0" marL="0" rtl="0" algn="l">
                        <a:spcBef>
                          <a:spcPts val="0"/>
                        </a:spcBef>
                        <a:spcAft>
                          <a:spcPts val="0"/>
                        </a:spcAft>
                        <a:buNone/>
                      </a:pPr>
                      <a:r>
                        <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1622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Design High-Performing Architectures</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2</a:t>
                      </a:r>
                      <a:r>
                        <a:rPr lang="en" sz="1000">
                          <a:solidFill>
                            <a:schemeClr val="lt1"/>
                          </a:solidFill>
                          <a:latin typeface="Poppins"/>
                          <a:ea typeface="Poppins"/>
                          <a:cs typeface="Poppins"/>
                          <a:sym typeface="Poppins"/>
                        </a:rPr>
                        <a:t>4%</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1622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Design Cost-Optimized Architectures</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20</a:t>
                      </a:r>
                      <a:r>
                        <a:rPr lang="en" sz="1000">
                          <a:solidFill>
                            <a:schemeClr val="lt1"/>
                          </a:solidFill>
                          <a:latin typeface="Poppins"/>
                          <a:ea typeface="Poppins"/>
                          <a:cs typeface="Poppins"/>
                          <a:sym typeface="Poppins"/>
                        </a:rPr>
                        <a:t>%</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46075">
                <a:tc>
                  <a:txBody>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TOTAL</a:t>
                      </a:r>
                      <a:endParaRPr b="1"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100%</a:t>
                      </a:r>
                      <a:endParaRPr b="1"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pic>
        <p:nvPicPr>
          <p:cNvPr id="168" name="Google Shape;168;p28"/>
          <p:cNvPicPr preferRelativeResize="0"/>
          <p:nvPr/>
        </p:nvPicPr>
        <p:blipFill rotWithShape="1">
          <a:blip r:embed="rId3">
            <a:alphaModFix/>
          </a:blip>
          <a:srcRect b="0" l="7375" r="4611" t="0"/>
          <a:stretch/>
        </p:blipFill>
        <p:spPr>
          <a:xfrm>
            <a:off x="8360596" y="97099"/>
            <a:ext cx="645805" cy="449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7" name="Shape 437"/>
        <p:cNvGrpSpPr/>
        <p:nvPr/>
      </p:nvGrpSpPr>
      <p:grpSpPr>
        <a:xfrm>
          <a:off x="0" y="0"/>
          <a:ext cx="0" cy="0"/>
          <a:chOff x="0" y="0"/>
          <a:chExt cx="0" cy="0"/>
        </a:xfrm>
      </p:grpSpPr>
      <p:sp>
        <p:nvSpPr>
          <p:cNvPr id="438" name="Google Shape;438;p46"/>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39" name="Google Shape;439;p46"/>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0" name="Google Shape;440;p46"/>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1" name="Google Shape;441;p46"/>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2" name="Google Shape;442;p46"/>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3" name="Google Shape;443;p46"/>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44" name="Google Shape;444;p46"/>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5" name="Google Shape;445;p46"/>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6" name="Google Shape;446;p46"/>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7" name="Google Shape;447;p46"/>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48" name="Google Shape;448;p46"/>
          <p:cNvSpPr txBox="1"/>
          <p:nvPr>
            <p:ph type="title"/>
          </p:nvPr>
        </p:nvSpPr>
        <p:spPr>
          <a:xfrm>
            <a:off x="41050" y="621975"/>
            <a:ext cx="525900" cy="44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14</a:t>
            </a:r>
            <a:endParaRPr sz="2800">
              <a:solidFill>
                <a:schemeClr val="lt1"/>
              </a:solidFill>
              <a:latin typeface="Corbel"/>
              <a:ea typeface="Corbel"/>
              <a:cs typeface="Corbel"/>
              <a:sym typeface="Corbel"/>
            </a:endParaRPr>
          </a:p>
        </p:txBody>
      </p:sp>
      <p:pic>
        <p:nvPicPr>
          <p:cNvPr descr="1500px_Academy_logo_HD" id="449" name="Google Shape;449;p46"/>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450" name="Google Shape;450;p46"/>
          <p:cNvSpPr txBox="1"/>
          <p:nvPr>
            <p:ph type="title"/>
          </p:nvPr>
        </p:nvSpPr>
        <p:spPr>
          <a:xfrm flipH="1">
            <a:off x="506575" y="1560000"/>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High-Performing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company has developed public APIs hosted in Amazon EC2 instances behind an Elastic Load Balancer. The APIs will be used by various clients from their respective on-premises data centers. A Solutions Architect received a report that the web service clients can only access trusted IP addresses whitelisted on their firewalls.</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What should you do to accomplish the above requirement?</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Associate an Elastic IP address to an Application Load Balancer.</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Associate an Elastic IP address to a Network Load Balancer.</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an Alias Record in Route 53 which maps to the DNS name of the load balancer.</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 CloudFront distribution whose origin points to the private IP addresses of your web servers.</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451" name="Google Shape;451;p46"/>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5" name="Shape 455"/>
        <p:cNvGrpSpPr/>
        <p:nvPr/>
      </p:nvGrpSpPr>
      <p:grpSpPr>
        <a:xfrm>
          <a:off x="0" y="0"/>
          <a:ext cx="0" cy="0"/>
          <a:chOff x="0" y="0"/>
          <a:chExt cx="0" cy="0"/>
        </a:xfrm>
      </p:grpSpPr>
      <p:sp>
        <p:nvSpPr>
          <p:cNvPr id="456" name="Google Shape;456;p47"/>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57" name="Google Shape;457;p47"/>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8" name="Google Shape;458;p47"/>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59" name="Google Shape;459;p47"/>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0" name="Google Shape;460;p47"/>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1" name="Google Shape;461;p47"/>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62" name="Google Shape;462;p47"/>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3" name="Google Shape;463;p47"/>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4" name="Google Shape;464;p47"/>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5" name="Google Shape;465;p47"/>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66" name="Google Shape;466;p47"/>
          <p:cNvSpPr txBox="1"/>
          <p:nvPr>
            <p:ph type="title"/>
          </p:nvPr>
        </p:nvSpPr>
        <p:spPr>
          <a:xfrm>
            <a:off x="41050" y="621975"/>
            <a:ext cx="585600" cy="5604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15</a:t>
            </a:r>
            <a:endParaRPr sz="2800">
              <a:solidFill>
                <a:schemeClr val="lt1"/>
              </a:solidFill>
              <a:latin typeface="Corbel"/>
              <a:ea typeface="Corbel"/>
              <a:cs typeface="Corbel"/>
              <a:sym typeface="Corbel"/>
            </a:endParaRPr>
          </a:p>
        </p:txBody>
      </p:sp>
      <p:pic>
        <p:nvPicPr>
          <p:cNvPr descr="1500px_Academy_logo_HD" id="467" name="Google Shape;467;p47"/>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468" name="Google Shape;468;p47"/>
          <p:cNvSpPr txBox="1"/>
          <p:nvPr>
            <p:ph type="title"/>
          </p:nvPr>
        </p:nvSpPr>
        <p:spPr>
          <a:xfrm flipH="1">
            <a:off x="430600" y="2392675"/>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Cost-Optimized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media company hosts large volumes of archive data that are about 250 TB in size on their internal servers. They have decided to move these data to S3 because of its durability and redundancy. The company currently has a 100 Mbps dedicated line connecting their head office to the Internet.</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Which of the following is the FASTEST and the MOST cost-effective way to import all these data to Amazon S3?</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AWS Snowmobile to transfer the data over to S3.</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Establish an AWS Direct Connect connection then transfer the data over to S3.</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Order multiple AWS Snowball devices to upload the files to Amazon S3. </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Upload it directly to S3</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469" name="Google Shape;469;p47"/>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C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3" name="Shape 473"/>
        <p:cNvGrpSpPr/>
        <p:nvPr/>
      </p:nvGrpSpPr>
      <p:grpSpPr>
        <a:xfrm>
          <a:off x="0" y="0"/>
          <a:ext cx="0" cy="0"/>
          <a:chOff x="0" y="0"/>
          <a:chExt cx="0" cy="0"/>
        </a:xfrm>
      </p:grpSpPr>
      <p:sp>
        <p:nvSpPr>
          <p:cNvPr id="474" name="Google Shape;474;p48"/>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75" name="Google Shape;475;p48"/>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6" name="Google Shape;476;p48"/>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7" name="Google Shape;477;p48"/>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8" name="Google Shape;478;p48"/>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79" name="Google Shape;479;p48"/>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80" name="Google Shape;480;p48"/>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1" name="Google Shape;481;p48"/>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2" name="Google Shape;482;p48"/>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3" name="Google Shape;483;p48"/>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84" name="Google Shape;484;p48"/>
          <p:cNvSpPr txBox="1"/>
          <p:nvPr>
            <p:ph type="title"/>
          </p:nvPr>
        </p:nvSpPr>
        <p:spPr>
          <a:xfrm>
            <a:off x="41050" y="621975"/>
            <a:ext cx="625500" cy="5604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16</a:t>
            </a:r>
            <a:endParaRPr sz="2800">
              <a:solidFill>
                <a:schemeClr val="lt1"/>
              </a:solidFill>
              <a:latin typeface="Corbel"/>
              <a:ea typeface="Corbel"/>
              <a:cs typeface="Corbel"/>
              <a:sym typeface="Corbel"/>
            </a:endParaRPr>
          </a:p>
        </p:txBody>
      </p:sp>
      <p:pic>
        <p:nvPicPr>
          <p:cNvPr descr="1500px_Academy_logo_HD" id="485" name="Google Shape;485;p48"/>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486" name="Google Shape;486;p48"/>
          <p:cNvSpPr txBox="1"/>
          <p:nvPr>
            <p:ph type="title"/>
          </p:nvPr>
        </p:nvSpPr>
        <p:spPr>
          <a:xfrm flipH="1">
            <a:off x="530075" y="2945400"/>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High-Performing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Solutions Architect created a new Standard-class S3 bucket to store financial reports that are not frequently accessed but should immediately be available when an auditor requests them. To save costs, the Architect changed the storage class of the S3 bucket from Standard to Infrequent Access storage class.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In Amazon S3 Standard – Infrequent Access storage class, which of the following statements are true? (Select TWO.)</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It provides high latency and low throughput performance.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Ideal to use for data archiving.</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It is designed for data that requires rapid access when needed.  </a:t>
            </a: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It automatically moves data to the most cost-effective access tier without any operational overhead.</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It is designed for data that is accessed less frequently.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487" name="Google Shape;487;p48"/>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C, E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1" name="Shape 491"/>
        <p:cNvGrpSpPr/>
        <p:nvPr/>
      </p:nvGrpSpPr>
      <p:grpSpPr>
        <a:xfrm>
          <a:off x="0" y="0"/>
          <a:ext cx="0" cy="0"/>
          <a:chOff x="0" y="0"/>
          <a:chExt cx="0" cy="0"/>
        </a:xfrm>
      </p:grpSpPr>
      <p:sp>
        <p:nvSpPr>
          <p:cNvPr id="492" name="Google Shape;492;p49"/>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93" name="Google Shape;493;p49"/>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4" name="Google Shape;494;p49"/>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5" name="Google Shape;495;p49"/>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6" name="Google Shape;496;p49"/>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7" name="Google Shape;497;p49"/>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98" name="Google Shape;498;p49"/>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99" name="Google Shape;499;p49"/>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0" name="Google Shape;500;p49"/>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1" name="Google Shape;501;p49"/>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02" name="Google Shape;502;p49"/>
          <p:cNvSpPr txBox="1"/>
          <p:nvPr>
            <p:ph type="title"/>
          </p:nvPr>
        </p:nvSpPr>
        <p:spPr>
          <a:xfrm>
            <a:off x="41050" y="621975"/>
            <a:ext cx="585600" cy="4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17</a:t>
            </a:r>
            <a:endParaRPr sz="2800">
              <a:solidFill>
                <a:schemeClr val="lt1"/>
              </a:solidFill>
              <a:latin typeface="Corbel"/>
              <a:ea typeface="Corbel"/>
              <a:cs typeface="Corbel"/>
              <a:sym typeface="Corbel"/>
            </a:endParaRPr>
          </a:p>
        </p:txBody>
      </p:sp>
      <p:pic>
        <p:nvPicPr>
          <p:cNvPr descr="1500px_Academy_logo_HD" id="503" name="Google Shape;503;p49"/>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504" name="Google Shape;504;p49"/>
          <p:cNvSpPr txBox="1"/>
          <p:nvPr>
            <p:ph type="title"/>
          </p:nvPr>
        </p:nvSpPr>
        <p:spPr>
          <a:xfrm flipH="1">
            <a:off x="490300" y="3440913"/>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High-Performing Architecture</a:t>
            </a:r>
            <a:r>
              <a:rPr b="1" lang="en" sz="1100">
                <a:solidFill>
                  <a:schemeClr val="lt1"/>
                </a:solidFill>
                <a:latin typeface="Poppins"/>
                <a:ea typeface="Poppins"/>
                <a:cs typeface="Poppins"/>
                <a:sym typeface="Poppins"/>
              </a:rPr>
              <a:t>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software company has resources hosted in AWS and on-premises servers. You have been requested to create a decoupled architecture for applications which make use of both resources.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Which of the following options are valid? (Select TWO).</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VPC peering to connect both on-premises servers and EC2 instances for your decoupled application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DynamoDB to utilize both on-premises servers and EC2 instances for your decoupled application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SQS to utilize both on-premises servers and EC2 instances for your decoupled application </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RDS to utilize both on-premises servers and EC2 instances for your decoupled application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SWF to utilize both on-premises servers and EC2 instances for your decoupled application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505" name="Google Shape;505;p49"/>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C, E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9" name="Shape 509"/>
        <p:cNvGrpSpPr/>
        <p:nvPr/>
      </p:nvGrpSpPr>
      <p:grpSpPr>
        <a:xfrm>
          <a:off x="0" y="0"/>
          <a:ext cx="0" cy="0"/>
          <a:chOff x="0" y="0"/>
          <a:chExt cx="0" cy="0"/>
        </a:xfrm>
      </p:grpSpPr>
      <p:sp>
        <p:nvSpPr>
          <p:cNvPr id="510" name="Google Shape;510;p50"/>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11" name="Google Shape;511;p50"/>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2" name="Google Shape;512;p50"/>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3" name="Google Shape;513;p50"/>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4" name="Google Shape;514;p50"/>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5" name="Google Shape;515;p50"/>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16" name="Google Shape;516;p50"/>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7" name="Google Shape;517;p50"/>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8" name="Google Shape;518;p50"/>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19" name="Google Shape;519;p50"/>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20" name="Google Shape;520;p50"/>
          <p:cNvSpPr txBox="1"/>
          <p:nvPr>
            <p:ph type="title"/>
          </p:nvPr>
        </p:nvSpPr>
        <p:spPr>
          <a:xfrm>
            <a:off x="41050" y="621975"/>
            <a:ext cx="615600" cy="5604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18</a:t>
            </a:r>
            <a:endParaRPr sz="2800">
              <a:solidFill>
                <a:schemeClr val="lt1"/>
              </a:solidFill>
              <a:latin typeface="Corbel"/>
              <a:ea typeface="Corbel"/>
              <a:cs typeface="Corbel"/>
              <a:sym typeface="Corbel"/>
            </a:endParaRPr>
          </a:p>
        </p:txBody>
      </p:sp>
      <p:pic>
        <p:nvPicPr>
          <p:cNvPr descr="1500px_Academy_logo_HD" id="521" name="Google Shape;521;p50"/>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522" name="Google Shape;522;p50"/>
          <p:cNvSpPr txBox="1"/>
          <p:nvPr>
            <p:ph type="title"/>
          </p:nvPr>
        </p:nvSpPr>
        <p:spPr>
          <a:xfrm flipH="1">
            <a:off x="490300" y="3440913"/>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Secure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For data privacy, a healthcare company has been asked to comply with the Health Insurance Portability and Accountability Act (HIPAA). The company stores all its backups on an Amazon S3 bucket. It is required that data stored on the S3 bucket must be encrypted.</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What is the best option to do this? (Select TWO.)</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Before sending the data to Amazon S3 over HTTPS, encrypt the data locally first using your own encryption keys.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Enable Server-Side Encryption on an S3 bucket to make use of AES-256 encryption.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Store the data on EBS volumes with encryption enabled instead of using Amazon S3.</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Enable Server-Side Encryption on an S3 bucket to make use of AES-128 encryption.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Store the data in encrypted EBS snapshots.</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523" name="Google Shape;523;p50"/>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B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7" name="Shape 527"/>
        <p:cNvGrpSpPr/>
        <p:nvPr/>
      </p:nvGrpSpPr>
      <p:grpSpPr>
        <a:xfrm>
          <a:off x="0" y="0"/>
          <a:ext cx="0" cy="0"/>
          <a:chOff x="0" y="0"/>
          <a:chExt cx="0" cy="0"/>
        </a:xfrm>
      </p:grpSpPr>
      <p:sp>
        <p:nvSpPr>
          <p:cNvPr id="528" name="Google Shape;528;p51"/>
          <p:cNvSpPr/>
          <p:nvPr/>
        </p:nvSpPr>
        <p:spPr>
          <a:xfrm>
            <a:off x="-89403" y="-24720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29" name="Google Shape;529;p51"/>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0" name="Google Shape;530;p51"/>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1" name="Google Shape;531;p51"/>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2" name="Google Shape;532;p51"/>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3" name="Google Shape;533;p51"/>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34" name="Google Shape;534;p51"/>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5" name="Google Shape;535;p51"/>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6" name="Google Shape;536;p51"/>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7" name="Google Shape;537;p51"/>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8" name="Google Shape;538;p51"/>
          <p:cNvSpPr txBox="1"/>
          <p:nvPr>
            <p:ph type="title"/>
          </p:nvPr>
        </p:nvSpPr>
        <p:spPr>
          <a:xfrm>
            <a:off x="41050" y="621975"/>
            <a:ext cx="615600" cy="5604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19</a:t>
            </a:r>
            <a:endParaRPr sz="2800">
              <a:solidFill>
                <a:schemeClr val="lt1"/>
              </a:solidFill>
              <a:latin typeface="Corbel"/>
              <a:ea typeface="Corbel"/>
              <a:cs typeface="Corbel"/>
              <a:sym typeface="Corbel"/>
            </a:endParaRPr>
          </a:p>
        </p:txBody>
      </p:sp>
      <p:pic>
        <p:nvPicPr>
          <p:cNvPr descr="1500px_Academy_logo_HD" id="539" name="Google Shape;539;p51"/>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540" name="Google Shape;540;p51"/>
          <p:cNvSpPr txBox="1"/>
          <p:nvPr>
            <p:ph type="title"/>
          </p:nvPr>
        </p:nvSpPr>
        <p:spPr>
          <a:xfrm flipH="1">
            <a:off x="490300" y="3440913"/>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High-Performing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company plans to migrate its suite of containerized applications running on-premises to a container service in AWS. The solution must be cloud-agnostic and use an open-source platform that can automatically manage containerized workloads and services. It should also use the same configuration and tools across various production environments.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What should the Solution Architect do to properly migrate and satisfy the given requirement?</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Migrate the application to Amazon Elastic Container Service with ECS tasks that use the Amazon EC2 launch type.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Migrate the application to Amazon Elastic Container Service with ECS tasks that use the AWS Fargate launch type.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Migrate the application to Amazon Elastic Kubernetes Service with EKS worker nodes.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Migrate the application to Amazon Container Registry (ECR) with Amazon EC2 instance worker nodes.</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541" name="Google Shape;541;p51"/>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C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5" name="Shape 545"/>
        <p:cNvGrpSpPr/>
        <p:nvPr/>
      </p:nvGrpSpPr>
      <p:grpSpPr>
        <a:xfrm>
          <a:off x="0" y="0"/>
          <a:ext cx="0" cy="0"/>
          <a:chOff x="0" y="0"/>
          <a:chExt cx="0" cy="0"/>
        </a:xfrm>
      </p:grpSpPr>
      <p:sp>
        <p:nvSpPr>
          <p:cNvPr id="546" name="Google Shape;546;p52"/>
          <p:cNvSpPr/>
          <p:nvPr/>
        </p:nvSpPr>
        <p:spPr>
          <a:xfrm>
            <a:off x="-89403"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47" name="Google Shape;547;p52"/>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8" name="Google Shape;548;p52"/>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49" name="Google Shape;549;p52"/>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0" name="Google Shape;550;p52"/>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1" name="Google Shape;551;p52"/>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52" name="Google Shape;552;p52"/>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3" name="Google Shape;553;p52"/>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4" name="Google Shape;554;p52"/>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5" name="Google Shape;555;p52"/>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56" name="Google Shape;556;p52"/>
          <p:cNvSpPr txBox="1"/>
          <p:nvPr>
            <p:ph type="title"/>
          </p:nvPr>
        </p:nvSpPr>
        <p:spPr>
          <a:xfrm>
            <a:off x="41050" y="621975"/>
            <a:ext cx="525900" cy="4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20</a:t>
            </a:r>
            <a:endParaRPr sz="2800">
              <a:solidFill>
                <a:schemeClr val="lt1"/>
              </a:solidFill>
              <a:latin typeface="Corbel"/>
              <a:ea typeface="Corbel"/>
              <a:cs typeface="Corbel"/>
              <a:sym typeface="Corbel"/>
            </a:endParaRPr>
          </a:p>
        </p:txBody>
      </p:sp>
      <p:pic>
        <p:nvPicPr>
          <p:cNvPr descr="1500px_Academy_logo_HD" id="557" name="Google Shape;557;p52"/>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558" name="Google Shape;558;p52"/>
          <p:cNvSpPr txBox="1"/>
          <p:nvPr>
            <p:ph type="title"/>
          </p:nvPr>
        </p:nvSpPr>
        <p:spPr>
          <a:xfrm flipH="1">
            <a:off x="520150" y="3590138"/>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Secure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company is hosting its web application in an Auto Scaling group of EC2 instances behind an Application Load Balancer. Recently, the Solutions Architect identified a series of SQL injection attempts and cross-site scripting attacks to the application, which had adversely affected their production data.</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Which of the following should the Architect implement to mitigate this kind of attack?</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Amazon Guard​Duty to prevent any further SQL injection and cross-site scripting attacks in your application.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Set up security rules that block SQL injection and cross-site scripting attacks in AWS Web Application Firewall (WAF). </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Associate the rules to the Application Load Balancer. </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Using AWS Firewall Manager, set up security rules that block SQL injection and cross-site scripting attacks. Associate the rules to the Application Load Balancer.</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Block all the IP addresses where the SQL injection and cross-site scripting attacks originated using the Network Access Control List.</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559" name="Google Shape;559;p52"/>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3" name="Shape 563"/>
        <p:cNvGrpSpPr/>
        <p:nvPr/>
      </p:nvGrpSpPr>
      <p:grpSpPr>
        <a:xfrm>
          <a:off x="0" y="0"/>
          <a:ext cx="0" cy="0"/>
          <a:chOff x="0" y="0"/>
          <a:chExt cx="0" cy="0"/>
        </a:xfrm>
      </p:grpSpPr>
      <p:sp>
        <p:nvSpPr>
          <p:cNvPr id="564" name="Google Shape;564;p53"/>
          <p:cNvSpPr/>
          <p:nvPr/>
        </p:nvSpPr>
        <p:spPr>
          <a:xfrm>
            <a:off x="-89403"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65" name="Google Shape;565;p53"/>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6" name="Google Shape;566;p53"/>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7" name="Google Shape;567;p53"/>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8" name="Google Shape;568;p53"/>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9" name="Google Shape;569;p53"/>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70" name="Google Shape;570;p53"/>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1" name="Google Shape;571;p53"/>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2" name="Google Shape;572;p53"/>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3" name="Google Shape;573;p53"/>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4" name="Google Shape;574;p53"/>
          <p:cNvSpPr txBox="1"/>
          <p:nvPr>
            <p:ph type="title"/>
          </p:nvPr>
        </p:nvSpPr>
        <p:spPr>
          <a:xfrm>
            <a:off x="41050" y="621975"/>
            <a:ext cx="525900" cy="4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21</a:t>
            </a:r>
            <a:endParaRPr sz="2800">
              <a:solidFill>
                <a:schemeClr val="lt1"/>
              </a:solidFill>
              <a:latin typeface="Corbel"/>
              <a:ea typeface="Corbel"/>
              <a:cs typeface="Corbel"/>
              <a:sym typeface="Corbel"/>
            </a:endParaRPr>
          </a:p>
        </p:txBody>
      </p:sp>
      <p:pic>
        <p:nvPicPr>
          <p:cNvPr descr="1500px_Academy_logo_HD" id="575" name="Google Shape;575;p53"/>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576" name="Google Shape;576;p53"/>
          <p:cNvSpPr txBox="1"/>
          <p:nvPr>
            <p:ph type="title"/>
          </p:nvPr>
        </p:nvSpPr>
        <p:spPr>
          <a:xfrm flipH="1">
            <a:off x="520150" y="3590138"/>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Secure Architectures</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100">
                <a:solidFill>
                  <a:schemeClr val="lt1"/>
                </a:solidFill>
                <a:latin typeface="Poppins"/>
                <a:ea typeface="Poppins"/>
                <a:cs typeface="Poppins"/>
                <a:sym typeface="Poppins"/>
              </a:rPr>
              <a:t>A suite of web applications is hosted in an Auto Scaling group of EC2 instances across three Availability Zones and is configured with default settings. There is an Application Load Balancer that forwards the request to the respective target group on the URL path. The scale-in policy has been triggered due to the low number of incoming traffic to the application.</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Which EC2 instance will be the first one to be terminated by your Auto Scaling group?</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The instance will be randomly selected by the Auto Scaling group</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The EC2 instance launched from the oldest launch configuration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The EC2 instance which has been running for the longest time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The EC2 instance which has the least number of user sessions</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577" name="Google Shape;577;p53"/>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1" name="Shape 581"/>
        <p:cNvGrpSpPr/>
        <p:nvPr/>
      </p:nvGrpSpPr>
      <p:grpSpPr>
        <a:xfrm>
          <a:off x="0" y="0"/>
          <a:ext cx="0" cy="0"/>
          <a:chOff x="0" y="0"/>
          <a:chExt cx="0" cy="0"/>
        </a:xfrm>
      </p:grpSpPr>
      <p:sp>
        <p:nvSpPr>
          <p:cNvPr id="582" name="Google Shape;582;p54"/>
          <p:cNvSpPr/>
          <p:nvPr/>
        </p:nvSpPr>
        <p:spPr>
          <a:xfrm>
            <a:off x="-89403"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83" name="Google Shape;583;p54"/>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4" name="Google Shape;584;p54"/>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5" name="Google Shape;585;p54"/>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6" name="Google Shape;586;p54"/>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7" name="Google Shape;587;p54"/>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588" name="Google Shape;588;p54"/>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9" name="Google Shape;589;p54"/>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0" name="Google Shape;590;p54"/>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1" name="Google Shape;591;p54"/>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92" name="Google Shape;592;p54"/>
          <p:cNvSpPr txBox="1"/>
          <p:nvPr>
            <p:ph type="title"/>
          </p:nvPr>
        </p:nvSpPr>
        <p:spPr>
          <a:xfrm>
            <a:off x="41050" y="621975"/>
            <a:ext cx="525900" cy="4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22</a:t>
            </a:r>
            <a:endParaRPr sz="2800">
              <a:solidFill>
                <a:schemeClr val="lt1"/>
              </a:solidFill>
              <a:latin typeface="Corbel"/>
              <a:ea typeface="Corbel"/>
              <a:cs typeface="Corbel"/>
              <a:sym typeface="Corbel"/>
            </a:endParaRPr>
          </a:p>
        </p:txBody>
      </p:sp>
      <p:pic>
        <p:nvPicPr>
          <p:cNvPr descr="1500px_Academy_logo_HD" id="593" name="Google Shape;593;p54"/>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594" name="Google Shape;594;p54"/>
          <p:cNvSpPr txBox="1"/>
          <p:nvPr>
            <p:ph type="title"/>
          </p:nvPr>
        </p:nvSpPr>
        <p:spPr>
          <a:xfrm flipH="1">
            <a:off x="513275" y="4330788"/>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Secure Architectures</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 financial application is composed of an Auto Scaling group of EC2 instances, an Application Load Balancer, and a MySQL RDS instance in a Multi-AZ Deployments configuration. To protect the confidential data of your customers, you have to ensure that your RDS database can only be accessed using the profile credentials specific to your EC2 instances via an authentication token.</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As the Solutions Architect of the company, which of the following should you do to meet the above requirement?</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Enable the IAM DB Authentication.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Configure SSL in your application to encrypt the database connection to RDS.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an IAM Role and assign it to your EC2 instances which will grant exclusive access to your RDS instance.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a combination of IAM and STS to restrict access to your RDS instance via a temporary token.</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595" name="Google Shape;595;p54"/>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9" name="Shape 599"/>
        <p:cNvGrpSpPr/>
        <p:nvPr/>
      </p:nvGrpSpPr>
      <p:grpSpPr>
        <a:xfrm>
          <a:off x="0" y="0"/>
          <a:ext cx="0" cy="0"/>
          <a:chOff x="0" y="0"/>
          <a:chExt cx="0" cy="0"/>
        </a:xfrm>
      </p:grpSpPr>
      <p:sp>
        <p:nvSpPr>
          <p:cNvPr id="600" name="Google Shape;600;p55"/>
          <p:cNvSpPr/>
          <p:nvPr/>
        </p:nvSpPr>
        <p:spPr>
          <a:xfrm>
            <a:off x="-89403"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601" name="Google Shape;601;p55"/>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2" name="Google Shape;602;p55"/>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3" name="Google Shape;603;p55"/>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4" name="Google Shape;604;p55"/>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5" name="Google Shape;605;p55"/>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606" name="Google Shape;606;p55"/>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7" name="Google Shape;607;p55"/>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8" name="Google Shape;608;p55"/>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09" name="Google Shape;609;p55"/>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10" name="Google Shape;610;p55"/>
          <p:cNvSpPr txBox="1"/>
          <p:nvPr>
            <p:ph type="title"/>
          </p:nvPr>
        </p:nvSpPr>
        <p:spPr>
          <a:xfrm>
            <a:off x="41050" y="621975"/>
            <a:ext cx="525900" cy="4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23</a:t>
            </a:r>
            <a:endParaRPr sz="2800">
              <a:solidFill>
                <a:schemeClr val="lt1"/>
              </a:solidFill>
              <a:latin typeface="Corbel"/>
              <a:ea typeface="Corbel"/>
              <a:cs typeface="Corbel"/>
              <a:sym typeface="Corbel"/>
            </a:endParaRPr>
          </a:p>
        </p:txBody>
      </p:sp>
      <p:pic>
        <p:nvPicPr>
          <p:cNvPr descr="1500px_Academy_logo_HD" id="611" name="Google Shape;611;p55"/>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612" name="Google Shape;612;p55"/>
          <p:cNvSpPr txBox="1"/>
          <p:nvPr>
            <p:ph type="title"/>
          </p:nvPr>
        </p:nvSpPr>
        <p:spPr>
          <a:xfrm flipH="1">
            <a:off x="513275" y="4330788"/>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Secure Architectures</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 financial application is composed of an Auto Scaling group of EC2 instances, an Application Load Balancer, and a MySQL RDS instance in a Multi-AZ Deployments configuration. To protect the confidential data of your customers, you have to ensure that your RDS database can only be accessed using the profile credentials specific to your EC2 instances via an authentication token.</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As the Solutions Architect of the company, which of the following should you do to meet the above requirement?</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Enable the IAM DB Authentication.</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Configure SSL in your application to encrypt the database connection to RDS.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an IAM Role and assign it to your EC2 instances which will grant exclusive access to your RDS instance.</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a combination of IAM and STS to restrict access to your RDS instance via a temporary token.</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613" name="Google Shape;613;p55"/>
          <p:cNvSpPr txBox="1"/>
          <p:nvPr>
            <p:ph type="title"/>
          </p:nvPr>
        </p:nvSpPr>
        <p:spPr>
          <a:xfrm flipH="1">
            <a:off x="6823450" y="4330800"/>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B56"/>
        </a:solidFill>
      </p:bgPr>
    </p:bg>
    <p:spTree>
      <p:nvGrpSpPr>
        <p:cNvPr id="172" name="Shape 172"/>
        <p:cNvGrpSpPr/>
        <p:nvPr/>
      </p:nvGrpSpPr>
      <p:grpSpPr>
        <a:xfrm>
          <a:off x="0" y="0"/>
          <a:ext cx="0" cy="0"/>
          <a:chOff x="0" y="0"/>
          <a:chExt cx="0" cy="0"/>
        </a:xfrm>
      </p:grpSpPr>
      <p:sp>
        <p:nvSpPr>
          <p:cNvPr id="173" name="Google Shape;173;p29"/>
          <p:cNvSpPr txBox="1"/>
          <p:nvPr>
            <p:ph type="ctrTitle"/>
          </p:nvPr>
        </p:nvSpPr>
        <p:spPr>
          <a:xfrm>
            <a:off x="131700" y="95050"/>
            <a:ext cx="7548000" cy="45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rgbClr val="98C1D9"/>
                </a:solidFill>
                <a:latin typeface="Poppins"/>
                <a:ea typeface="Poppins"/>
                <a:cs typeface="Poppins"/>
                <a:sym typeface="Poppins"/>
              </a:rPr>
              <a:t>AWS Solutions Architect </a:t>
            </a:r>
            <a:r>
              <a:rPr b="1" lang="en" sz="2000">
                <a:solidFill>
                  <a:srgbClr val="98C1D9"/>
                </a:solidFill>
                <a:latin typeface="Poppins"/>
                <a:ea typeface="Poppins"/>
                <a:cs typeface="Poppins"/>
                <a:sym typeface="Poppins"/>
              </a:rPr>
              <a:t>Certification</a:t>
            </a:r>
            <a:r>
              <a:rPr b="1" lang="en" sz="2000">
                <a:solidFill>
                  <a:srgbClr val="98C1D9"/>
                </a:solidFill>
                <a:latin typeface="Poppins"/>
                <a:ea typeface="Poppins"/>
                <a:cs typeface="Poppins"/>
                <a:sym typeface="Poppins"/>
              </a:rPr>
              <a:t> Exam</a:t>
            </a:r>
            <a:endParaRPr b="1" sz="2000">
              <a:solidFill>
                <a:srgbClr val="98C1D9"/>
              </a:solidFill>
              <a:latin typeface="Poppins"/>
              <a:ea typeface="Poppins"/>
              <a:cs typeface="Poppins"/>
              <a:sym typeface="Poppins"/>
            </a:endParaRPr>
          </a:p>
        </p:txBody>
      </p:sp>
      <p:sp>
        <p:nvSpPr>
          <p:cNvPr id="174" name="Google Shape;174;p29"/>
          <p:cNvSpPr txBox="1"/>
          <p:nvPr/>
        </p:nvSpPr>
        <p:spPr>
          <a:xfrm>
            <a:off x="106650" y="2355725"/>
            <a:ext cx="8930700" cy="300000"/>
          </a:xfrm>
          <a:prstGeom prst="rect">
            <a:avLst/>
          </a:prstGeom>
          <a:noFill/>
          <a:ln>
            <a:noFill/>
          </a:ln>
        </p:spPr>
        <p:txBody>
          <a:bodyPr anchorCtr="0" anchor="t" bIns="34250" lIns="68550" spcFirstLastPara="1" rIns="68550" wrap="square" tIns="34250">
            <a:spAutoFit/>
          </a:bodyPr>
          <a:lstStyle/>
          <a:p>
            <a:pPr indent="0" lvl="0" marL="0" marR="0" rtl="0" algn="ctr">
              <a:lnSpc>
                <a:spcPct val="100000"/>
              </a:lnSpc>
              <a:spcBef>
                <a:spcPts val="0"/>
              </a:spcBef>
              <a:spcAft>
                <a:spcPts val="0"/>
              </a:spcAft>
              <a:buClr>
                <a:srgbClr val="000000"/>
              </a:buClr>
              <a:buSzPts val="1800"/>
              <a:buFont typeface="Arial"/>
              <a:buNone/>
            </a:pPr>
            <a:r>
              <a:rPr b="1" lang="en" sz="1500" u="sng">
                <a:solidFill>
                  <a:schemeClr val="hlink"/>
                </a:solidFill>
                <a:latin typeface="Poppins"/>
                <a:ea typeface="Poppins"/>
                <a:cs typeface="Poppins"/>
                <a:sym typeface="Poppins"/>
                <a:hlinkClick r:id="rId3"/>
              </a:rPr>
              <a:t>https://training.resources.awscloud.com/get-certified-solutions-architect-associate</a:t>
            </a:r>
            <a:endParaRPr b="1" i="0" sz="1500" u="none" cap="none" strike="noStrike">
              <a:solidFill>
                <a:schemeClr val="lt1"/>
              </a:solidFill>
              <a:latin typeface="Poppins"/>
              <a:ea typeface="Poppins"/>
              <a:cs typeface="Poppins"/>
              <a:sym typeface="Poppins"/>
            </a:endParaRPr>
          </a:p>
        </p:txBody>
      </p:sp>
      <p:pic>
        <p:nvPicPr>
          <p:cNvPr id="175" name="Google Shape;175;p29"/>
          <p:cNvPicPr preferRelativeResize="0"/>
          <p:nvPr/>
        </p:nvPicPr>
        <p:blipFill rotWithShape="1">
          <a:blip r:embed="rId4">
            <a:alphaModFix/>
          </a:blip>
          <a:srcRect b="0" l="7375" r="4611" t="0"/>
          <a:stretch/>
        </p:blipFill>
        <p:spPr>
          <a:xfrm>
            <a:off x="8360596" y="97099"/>
            <a:ext cx="645805" cy="4493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7" name="Shape 617"/>
        <p:cNvGrpSpPr/>
        <p:nvPr/>
      </p:nvGrpSpPr>
      <p:grpSpPr>
        <a:xfrm>
          <a:off x="0" y="0"/>
          <a:ext cx="0" cy="0"/>
          <a:chOff x="0" y="0"/>
          <a:chExt cx="0" cy="0"/>
        </a:xfrm>
      </p:grpSpPr>
      <p:sp>
        <p:nvSpPr>
          <p:cNvPr id="618" name="Google Shape;618;p56"/>
          <p:cNvSpPr/>
          <p:nvPr/>
        </p:nvSpPr>
        <p:spPr>
          <a:xfrm>
            <a:off x="-89403"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619" name="Google Shape;619;p56"/>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0" name="Google Shape;620;p56"/>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1" name="Google Shape;621;p56"/>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2" name="Google Shape;622;p56"/>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3" name="Google Shape;623;p56"/>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624" name="Google Shape;624;p56"/>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5" name="Google Shape;625;p56"/>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6" name="Google Shape;626;p56"/>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7" name="Google Shape;627;p56"/>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28" name="Google Shape;628;p56"/>
          <p:cNvSpPr txBox="1"/>
          <p:nvPr>
            <p:ph type="title"/>
          </p:nvPr>
        </p:nvSpPr>
        <p:spPr>
          <a:xfrm>
            <a:off x="41050" y="621975"/>
            <a:ext cx="525900" cy="4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24</a:t>
            </a:r>
            <a:endParaRPr sz="2800">
              <a:solidFill>
                <a:schemeClr val="lt1"/>
              </a:solidFill>
              <a:latin typeface="Corbel"/>
              <a:ea typeface="Corbel"/>
              <a:cs typeface="Corbel"/>
              <a:sym typeface="Corbel"/>
            </a:endParaRPr>
          </a:p>
        </p:txBody>
      </p:sp>
      <p:pic>
        <p:nvPicPr>
          <p:cNvPr descr="1500px_Academy_logo_HD" id="629" name="Google Shape;629;p56"/>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630" name="Google Shape;630;p56"/>
          <p:cNvSpPr txBox="1"/>
          <p:nvPr>
            <p:ph type="title"/>
          </p:nvPr>
        </p:nvSpPr>
        <p:spPr>
          <a:xfrm flipH="1">
            <a:off x="513275" y="4817813"/>
            <a:ext cx="8768700" cy="3476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High-Performing Architectures</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 company has a web application that uses Internet Information Services (IIS) for Windows Server. A file share is used to store the application data on the network-attached storage of the company’s on-premises data center. To achieve a highly available system, they plan to migrate the application and file share to AWS.</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Which of the following can be used to fulfill this requirement?</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Migrate the existing file share configuration to AWS Storage Gateway.</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Migrate the existing file share configuration to Amazon FSx for Windows File Server.</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Migrate the existing file share configuration to Amazon EFS.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Migrate the existing file share configuration to Amazon EBS.</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631" name="Google Shape;631;p56"/>
          <p:cNvSpPr txBox="1"/>
          <p:nvPr>
            <p:ph type="title"/>
          </p:nvPr>
        </p:nvSpPr>
        <p:spPr>
          <a:xfrm flipH="1">
            <a:off x="6768000" y="41485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5" name="Shape 635"/>
        <p:cNvGrpSpPr/>
        <p:nvPr/>
      </p:nvGrpSpPr>
      <p:grpSpPr>
        <a:xfrm>
          <a:off x="0" y="0"/>
          <a:ext cx="0" cy="0"/>
          <a:chOff x="0" y="0"/>
          <a:chExt cx="0" cy="0"/>
        </a:xfrm>
      </p:grpSpPr>
      <p:sp>
        <p:nvSpPr>
          <p:cNvPr id="636" name="Google Shape;636;p57"/>
          <p:cNvSpPr/>
          <p:nvPr/>
        </p:nvSpPr>
        <p:spPr>
          <a:xfrm>
            <a:off x="-89403"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637" name="Google Shape;637;p57"/>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8" name="Google Shape;638;p57"/>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39" name="Google Shape;639;p57"/>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0" name="Google Shape;640;p57"/>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1" name="Google Shape;641;p57"/>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642" name="Google Shape;642;p57"/>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3" name="Google Shape;643;p57"/>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4" name="Google Shape;644;p57"/>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5" name="Google Shape;645;p57"/>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46" name="Google Shape;646;p57"/>
          <p:cNvSpPr txBox="1"/>
          <p:nvPr>
            <p:ph type="title"/>
          </p:nvPr>
        </p:nvSpPr>
        <p:spPr>
          <a:xfrm>
            <a:off x="41050" y="621975"/>
            <a:ext cx="525900" cy="4725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25</a:t>
            </a:r>
            <a:endParaRPr sz="2800">
              <a:solidFill>
                <a:schemeClr val="lt1"/>
              </a:solidFill>
              <a:latin typeface="Corbel"/>
              <a:ea typeface="Corbel"/>
              <a:cs typeface="Corbel"/>
              <a:sym typeface="Corbel"/>
            </a:endParaRPr>
          </a:p>
        </p:txBody>
      </p:sp>
      <p:pic>
        <p:nvPicPr>
          <p:cNvPr descr="1500px_Academy_logo_HD" id="647" name="Google Shape;647;p57"/>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648" name="Google Shape;648;p57"/>
          <p:cNvSpPr txBox="1"/>
          <p:nvPr>
            <p:ph type="title"/>
          </p:nvPr>
        </p:nvSpPr>
        <p:spPr>
          <a:xfrm flipH="1">
            <a:off x="566950" y="621975"/>
            <a:ext cx="8768700" cy="82137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None/>
            </a:pPr>
            <a:r>
              <a:rPr b="1" lang="en" sz="1100">
                <a:solidFill>
                  <a:schemeClr val="lt1"/>
                </a:solidFill>
                <a:latin typeface="Poppins"/>
                <a:ea typeface="Poppins"/>
                <a:cs typeface="Poppins"/>
                <a:sym typeface="Poppins"/>
              </a:rPr>
              <a:t>Category: CSAA – Design High-Performing Architectures</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 content management system (CMS) is hosted on a fleet of auto-scaled, On-Demand EC2 instances that use Amazon Aurora as its database. Currently, the system stores the file documents that the users upload in one of the attached EBS Volumes. Your manager noticed that the system performance is quite slow and he has instructed you to improve the architecture of the system.</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In this scenario, what will you do to implement a scalable, high-available POSIX-compliant shared file system?</a:t>
            </a:r>
            <a:endParaRPr sz="1100">
              <a:solidFill>
                <a:schemeClr val="lt1"/>
              </a:solidFill>
              <a:latin typeface="Poppins"/>
              <a:ea typeface="Poppins"/>
              <a:cs typeface="Poppins"/>
              <a:sym typeface="Poppins"/>
            </a:endParaRPr>
          </a:p>
          <a:p>
            <a:pPr indent="-298450" lvl="0" marL="171450" rtl="0" algn="l">
              <a:lnSpc>
                <a:spcPct val="115000"/>
              </a:lnSpc>
              <a:spcBef>
                <a:spcPts val="280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Create an S3 bucket and use this as the storage for the CMS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EFS (Correct)</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Upgrading your existing EBS volumes to Provisioned IOPS SSD Volumes</a:t>
            </a:r>
            <a:br>
              <a:rPr lang="en" sz="1100">
                <a:solidFill>
                  <a:schemeClr val="lt1"/>
                </a:solidFill>
                <a:latin typeface="Poppins"/>
                <a:ea typeface="Poppins"/>
                <a:cs typeface="Poppins"/>
                <a:sym typeface="Poppins"/>
              </a:rPr>
            </a:br>
            <a:endParaRPr sz="1100">
              <a:solidFill>
                <a:schemeClr val="lt1"/>
              </a:solidFill>
              <a:latin typeface="Poppins"/>
              <a:ea typeface="Poppins"/>
              <a:cs typeface="Poppins"/>
              <a:sym typeface="Poppins"/>
            </a:endParaRPr>
          </a:p>
          <a:p>
            <a:pPr indent="-298450" lvl="0" marL="171450" rtl="0" algn="l">
              <a:lnSpc>
                <a:spcPct val="115000"/>
              </a:lnSpc>
              <a:spcBef>
                <a:spcPts val="0"/>
              </a:spcBef>
              <a:spcAft>
                <a:spcPts val="0"/>
              </a:spcAft>
              <a:buClr>
                <a:schemeClr val="lt1"/>
              </a:buClr>
              <a:buSzPts val="1100"/>
              <a:buFont typeface="Poppins"/>
              <a:buAutoNum type="alphaUcPeriod"/>
            </a:pPr>
            <a:r>
              <a:rPr lang="en" sz="1100">
                <a:solidFill>
                  <a:schemeClr val="lt1"/>
                </a:solidFill>
                <a:latin typeface="Poppins"/>
                <a:ea typeface="Poppins"/>
                <a:cs typeface="Poppins"/>
                <a:sym typeface="Poppins"/>
              </a:rPr>
              <a:t>Use ElastiCache</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457200" rtl="0" algn="l">
              <a:lnSpc>
                <a:spcPct val="115000"/>
              </a:lnSpc>
              <a:spcBef>
                <a:spcPts val="2800"/>
              </a:spcBef>
              <a:spcAft>
                <a:spcPts val="0"/>
              </a:spcAft>
              <a:buNone/>
            </a:pPr>
            <a:r>
              <a:t/>
            </a:r>
            <a:endParaRPr sz="11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t/>
            </a:r>
            <a:endParaRPr sz="1100">
              <a:solidFill>
                <a:schemeClr val="lt1"/>
              </a:solidFill>
              <a:latin typeface="Poppins"/>
              <a:ea typeface="Poppins"/>
              <a:cs typeface="Poppins"/>
              <a:sym typeface="Poppins"/>
            </a:endParaRPr>
          </a:p>
        </p:txBody>
      </p:sp>
      <p:sp>
        <p:nvSpPr>
          <p:cNvPr id="649" name="Google Shape;649;p57"/>
          <p:cNvSpPr txBox="1"/>
          <p:nvPr>
            <p:ph type="title"/>
          </p:nvPr>
        </p:nvSpPr>
        <p:spPr>
          <a:xfrm flipH="1">
            <a:off x="6768000" y="41485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3" name="Shape 653"/>
        <p:cNvGrpSpPr/>
        <p:nvPr/>
      </p:nvGrpSpPr>
      <p:grpSpPr>
        <a:xfrm>
          <a:off x="0" y="0"/>
          <a:ext cx="0" cy="0"/>
          <a:chOff x="0" y="0"/>
          <a:chExt cx="0" cy="0"/>
        </a:xfrm>
      </p:grpSpPr>
      <p:sp>
        <p:nvSpPr>
          <p:cNvPr id="654" name="Google Shape;654;p58"/>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655" name="Google Shape;655;p58"/>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6" name="Google Shape;656;p58"/>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7" name="Google Shape;657;p58"/>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8" name="Google Shape;658;p58"/>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59" name="Google Shape;659;p58"/>
          <p:cNvSpPr/>
          <p:nvPr/>
        </p:nvSpPr>
        <p:spPr>
          <a:xfrm>
            <a:off x="0" y="34550"/>
            <a:ext cx="91440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660" name="Google Shape;660;p58"/>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1" name="Google Shape;661;p58"/>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2" name="Google Shape;662;p58"/>
          <p:cNvSpPr/>
          <p:nvPr/>
        </p:nvSpPr>
        <p:spPr>
          <a:xfrm>
            <a:off x="2945500" y="1892600"/>
            <a:ext cx="3674400" cy="889800"/>
          </a:xfrm>
          <a:prstGeom prst="rect">
            <a:avLst/>
          </a:prstGeom>
          <a:solidFill>
            <a:srgbClr val="EE6C4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3" name="Google Shape;663;p58"/>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64" name="Google Shape;664;p58"/>
          <p:cNvSpPr txBox="1"/>
          <p:nvPr>
            <p:ph type="title"/>
          </p:nvPr>
        </p:nvSpPr>
        <p:spPr>
          <a:xfrm>
            <a:off x="3507275" y="2169788"/>
            <a:ext cx="31533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200">
                <a:solidFill>
                  <a:schemeClr val="lt1"/>
                </a:solidFill>
                <a:latin typeface="Corbel"/>
                <a:ea typeface="Corbel"/>
                <a:cs typeface="Corbel"/>
                <a:sym typeface="Corbel"/>
              </a:rPr>
              <a:t>DON’T FORGET TO</a:t>
            </a:r>
            <a:br>
              <a:rPr lang="en" sz="2200">
                <a:solidFill>
                  <a:schemeClr val="lt1"/>
                </a:solidFill>
                <a:latin typeface="Corbel"/>
                <a:ea typeface="Corbel"/>
                <a:cs typeface="Corbel"/>
                <a:sym typeface="Corbel"/>
              </a:rPr>
            </a:br>
            <a:r>
              <a:rPr lang="en" sz="2200">
                <a:solidFill>
                  <a:schemeClr val="lt1"/>
                </a:solidFill>
                <a:latin typeface="Corbel"/>
                <a:ea typeface="Corbel"/>
                <a:cs typeface="Corbel"/>
                <a:sym typeface="Corbel"/>
              </a:rPr>
              <a:t>DO HARD THINGS</a:t>
            </a:r>
            <a:endParaRPr sz="2200">
              <a:solidFill>
                <a:schemeClr val="lt1"/>
              </a:solidFill>
              <a:latin typeface="Corbel"/>
              <a:ea typeface="Corbel"/>
              <a:cs typeface="Corbel"/>
              <a:sym typeface="Corbel"/>
            </a:endParaRPr>
          </a:p>
        </p:txBody>
      </p:sp>
      <p:pic>
        <p:nvPicPr>
          <p:cNvPr descr="1500px_Academy_logo_HD" id="665" name="Google Shape;665;p58"/>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666" name="Google Shape;666;p58"/>
          <p:cNvSpPr txBox="1"/>
          <p:nvPr>
            <p:ph type="title"/>
          </p:nvPr>
        </p:nvSpPr>
        <p:spPr>
          <a:xfrm flipH="1">
            <a:off x="-105725" y="3985538"/>
            <a:ext cx="8474100" cy="3404700"/>
          </a:xfrm>
          <a:prstGeom prst="rect">
            <a:avLst/>
          </a:prstGeom>
          <a:noFill/>
          <a:ln>
            <a:noFill/>
          </a:ln>
        </p:spPr>
        <p:txBody>
          <a:bodyPr anchorCtr="0" anchor="b" bIns="34275" lIns="68575" spcFirstLastPara="1" rIns="68575" wrap="square" tIns="34275">
            <a:noAutofit/>
          </a:bodyPr>
          <a:lstStyle/>
          <a:p>
            <a:pPr indent="-228600" lvl="0" marL="457200" rtl="0" algn="l">
              <a:lnSpc>
                <a:spcPct val="115000"/>
              </a:lnSpc>
              <a:spcBef>
                <a:spcPts val="600"/>
              </a:spcBef>
              <a:spcAft>
                <a:spcPts val="0"/>
              </a:spcAft>
              <a:buClr>
                <a:schemeClr val="lt1"/>
              </a:buClr>
              <a:buSzPts val="1600"/>
              <a:buFont typeface="Verdana"/>
              <a:buNone/>
            </a:pPr>
            <a:r>
              <a:t/>
            </a:r>
            <a:endParaRPr sz="16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1600"/>
              <a:buFont typeface="Verdana"/>
              <a:buNone/>
            </a:pPr>
            <a:r>
              <a:t/>
            </a:r>
            <a:endParaRPr sz="16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1400"/>
              <a:buFont typeface="Verdana"/>
              <a:buNone/>
            </a:pPr>
            <a:r>
              <a:t/>
            </a:r>
            <a:endParaRPr sz="14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1400"/>
              <a:buFont typeface="Verdana"/>
              <a:buNone/>
            </a:pPr>
            <a:r>
              <a:t/>
            </a:r>
            <a:endParaRPr sz="14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1400"/>
              <a:buFont typeface="Verdana"/>
              <a:buNone/>
            </a:pPr>
            <a:r>
              <a:t/>
            </a:r>
            <a:endParaRPr sz="14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1700"/>
              <a:buFont typeface="Verdana"/>
              <a:buNone/>
            </a:pPr>
            <a:r>
              <a:t/>
            </a:r>
            <a:endParaRPr sz="17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2200"/>
              <a:buFont typeface="Verdana"/>
              <a:buNone/>
            </a:pPr>
            <a:r>
              <a:t/>
            </a:r>
            <a:endParaRPr sz="22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2200"/>
              <a:buFont typeface="Verdana"/>
              <a:buNone/>
            </a:pPr>
            <a:r>
              <a:t/>
            </a:r>
            <a:endParaRPr sz="22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2200"/>
              <a:buFont typeface="Verdana"/>
              <a:buNone/>
            </a:pPr>
            <a:r>
              <a:t/>
            </a:r>
            <a:endParaRPr sz="2200">
              <a:solidFill>
                <a:schemeClr val="lt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B56"/>
        </a:solidFill>
      </p:bgPr>
    </p:bg>
    <p:spTree>
      <p:nvGrpSpPr>
        <p:cNvPr id="179" name="Shape 179"/>
        <p:cNvGrpSpPr/>
        <p:nvPr/>
      </p:nvGrpSpPr>
      <p:grpSpPr>
        <a:xfrm>
          <a:off x="0" y="0"/>
          <a:ext cx="0" cy="0"/>
          <a:chOff x="0" y="0"/>
          <a:chExt cx="0" cy="0"/>
        </a:xfrm>
      </p:grpSpPr>
      <p:sp>
        <p:nvSpPr>
          <p:cNvPr id="180" name="Google Shape;180;p30"/>
          <p:cNvSpPr txBox="1"/>
          <p:nvPr>
            <p:ph type="ctrTitle"/>
          </p:nvPr>
        </p:nvSpPr>
        <p:spPr>
          <a:xfrm>
            <a:off x="131700" y="95050"/>
            <a:ext cx="7548000" cy="45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rgbClr val="98C1D9"/>
                </a:solidFill>
                <a:latin typeface="Poppins"/>
                <a:ea typeface="Poppins"/>
                <a:cs typeface="Poppins"/>
                <a:sym typeface="Poppins"/>
              </a:rPr>
              <a:t>AWS Solutions Architect </a:t>
            </a:r>
            <a:r>
              <a:rPr b="1" lang="en" sz="2000">
                <a:solidFill>
                  <a:srgbClr val="98C1D9"/>
                </a:solidFill>
                <a:latin typeface="Poppins"/>
                <a:ea typeface="Poppins"/>
                <a:cs typeface="Poppins"/>
                <a:sym typeface="Poppins"/>
              </a:rPr>
              <a:t>Certification</a:t>
            </a:r>
            <a:r>
              <a:rPr b="1" lang="en" sz="2000">
                <a:solidFill>
                  <a:srgbClr val="98C1D9"/>
                </a:solidFill>
                <a:latin typeface="Poppins"/>
                <a:ea typeface="Poppins"/>
                <a:cs typeface="Poppins"/>
                <a:sym typeface="Poppins"/>
              </a:rPr>
              <a:t> Exam</a:t>
            </a:r>
            <a:endParaRPr b="1" sz="2000">
              <a:solidFill>
                <a:srgbClr val="98C1D9"/>
              </a:solidFill>
              <a:latin typeface="Poppins"/>
              <a:ea typeface="Poppins"/>
              <a:cs typeface="Poppins"/>
              <a:sym typeface="Poppins"/>
            </a:endParaRPr>
          </a:p>
        </p:txBody>
      </p:sp>
      <p:sp>
        <p:nvSpPr>
          <p:cNvPr id="181" name="Google Shape;181;p30"/>
          <p:cNvSpPr txBox="1"/>
          <p:nvPr/>
        </p:nvSpPr>
        <p:spPr>
          <a:xfrm>
            <a:off x="106650" y="4843500"/>
            <a:ext cx="8930700" cy="300000"/>
          </a:xfrm>
          <a:prstGeom prst="rect">
            <a:avLst/>
          </a:prstGeom>
          <a:noFill/>
          <a:ln>
            <a:noFill/>
          </a:ln>
        </p:spPr>
        <p:txBody>
          <a:bodyPr anchorCtr="0" anchor="t" bIns="34250" lIns="68550" spcFirstLastPara="1" rIns="68550" wrap="square" tIns="34250">
            <a:spAutoFit/>
          </a:bodyPr>
          <a:lstStyle/>
          <a:p>
            <a:pPr indent="0" lvl="0" marL="0" marR="0" rtl="0" algn="ctr">
              <a:lnSpc>
                <a:spcPct val="100000"/>
              </a:lnSpc>
              <a:spcBef>
                <a:spcPts val="0"/>
              </a:spcBef>
              <a:spcAft>
                <a:spcPts val="0"/>
              </a:spcAft>
              <a:buClr>
                <a:srgbClr val="000000"/>
              </a:buClr>
              <a:buSzPts val="1800"/>
              <a:buFont typeface="Arial"/>
              <a:buNone/>
            </a:pPr>
            <a:r>
              <a:rPr b="1" lang="en" sz="1500">
                <a:solidFill>
                  <a:schemeClr val="lt1"/>
                </a:solidFill>
                <a:latin typeface="Poppins"/>
                <a:ea typeface="Poppins"/>
                <a:cs typeface="Poppins"/>
                <a:sym typeface="Poppins"/>
              </a:rPr>
              <a:t>https://aws.amazon.com/developer/community/community-builders/</a:t>
            </a:r>
            <a:endParaRPr b="1" i="0" sz="1500" u="none" cap="none" strike="noStrike">
              <a:solidFill>
                <a:schemeClr val="lt1"/>
              </a:solidFill>
              <a:latin typeface="Poppins"/>
              <a:ea typeface="Poppins"/>
              <a:cs typeface="Poppins"/>
              <a:sym typeface="Poppins"/>
            </a:endParaRPr>
          </a:p>
        </p:txBody>
      </p:sp>
      <p:pic>
        <p:nvPicPr>
          <p:cNvPr id="182" name="Google Shape;182;p30"/>
          <p:cNvPicPr preferRelativeResize="0"/>
          <p:nvPr/>
        </p:nvPicPr>
        <p:blipFill rotWithShape="1">
          <a:blip r:embed="rId3">
            <a:alphaModFix/>
          </a:blip>
          <a:srcRect b="0" l="7375" r="4611" t="0"/>
          <a:stretch/>
        </p:blipFill>
        <p:spPr>
          <a:xfrm>
            <a:off x="8360596" y="97099"/>
            <a:ext cx="645805" cy="449399"/>
          </a:xfrm>
          <a:prstGeom prst="rect">
            <a:avLst/>
          </a:prstGeom>
          <a:noFill/>
          <a:ln>
            <a:noFill/>
          </a:ln>
        </p:spPr>
      </p:pic>
      <p:pic>
        <p:nvPicPr>
          <p:cNvPr id="183" name="Google Shape;183;p30"/>
          <p:cNvPicPr preferRelativeResize="0"/>
          <p:nvPr/>
        </p:nvPicPr>
        <p:blipFill>
          <a:blip r:embed="rId4">
            <a:alphaModFix/>
          </a:blip>
          <a:stretch>
            <a:fillRect/>
          </a:stretch>
        </p:blipFill>
        <p:spPr>
          <a:xfrm>
            <a:off x="131700" y="535375"/>
            <a:ext cx="8930698" cy="437565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B56"/>
        </a:solidFill>
      </p:bgPr>
    </p:bg>
    <p:spTree>
      <p:nvGrpSpPr>
        <p:cNvPr id="187" name="Shape 187"/>
        <p:cNvGrpSpPr/>
        <p:nvPr/>
      </p:nvGrpSpPr>
      <p:grpSpPr>
        <a:xfrm>
          <a:off x="0" y="0"/>
          <a:ext cx="0" cy="0"/>
          <a:chOff x="0" y="0"/>
          <a:chExt cx="0" cy="0"/>
        </a:xfrm>
      </p:grpSpPr>
      <p:sp>
        <p:nvSpPr>
          <p:cNvPr id="188" name="Google Shape;188;p31"/>
          <p:cNvSpPr txBox="1"/>
          <p:nvPr>
            <p:ph type="ctrTitle"/>
          </p:nvPr>
        </p:nvSpPr>
        <p:spPr>
          <a:xfrm>
            <a:off x="131700" y="95050"/>
            <a:ext cx="7548000" cy="45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rgbClr val="98C1D9"/>
                </a:solidFill>
                <a:latin typeface="Poppins"/>
                <a:ea typeface="Poppins"/>
                <a:cs typeface="Poppins"/>
                <a:sym typeface="Poppins"/>
              </a:rPr>
              <a:t>AWS COMMUNITY BUILDERS</a:t>
            </a:r>
            <a:endParaRPr b="1" sz="2000">
              <a:solidFill>
                <a:srgbClr val="98C1D9"/>
              </a:solidFill>
              <a:latin typeface="Poppins"/>
              <a:ea typeface="Poppins"/>
              <a:cs typeface="Poppins"/>
              <a:sym typeface="Poppins"/>
            </a:endParaRPr>
          </a:p>
        </p:txBody>
      </p:sp>
      <p:sp>
        <p:nvSpPr>
          <p:cNvPr id="189" name="Google Shape;189;p31"/>
          <p:cNvSpPr txBox="1"/>
          <p:nvPr/>
        </p:nvSpPr>
        <p:spPr>
          <a:xfrm>
            <a:off x="106650" y="4843500"/>
            <a:ext cx="8930700" cy="300000"/>
          </a:xfrm>
          <a:prstGeom prst="rect">
            <a:avLst/>
          </a:prstGeom>
          <a:noFill/>
          <a:ln>
            <a:noFill/>
          </a:ln>
        </p:spPr>
        <p:txBody>
          <a:bodyPr anchorCtr="0" anchor="t" bIns="34250" lIns="68550" spcFirstLastPara="1" rIns="68550" wrap="square" tIns="34250">
            <a:spAutoFit/>
          </a:bodyPr>
          <a:lstStyle/>
          <a:p>
            <a:pPr indent="0" lvl="0" marL="0" marR="0" rtl="0" algn="ctr">
              <a:lnSpc>
                <a:spcPct val="100000"/>
              </a:lnSpc>
              <a:spcBef>
                <a:spcPts val="0"/>
              </a:spcBef>
              <a:spcAft>
                <a:spcPts val="0"/>
              </a:spcAft>
              <a:buClr>
                <a:srgbClr val="000000"/>
              </a:buClr>
              <a:buSzPts val="1800"/>
              <a:buFont typeface="Arial"/>
              <a:buNone/>
            </a:pPr>
            <a:r>
              <a:rPr b="1" lang="en" sz="1500">
                <a:solidFill>
                  <a:schemeClr val="lt1"/>
                </a:solidFill>
                <a:latin typeface="Poppins"/>
                <a:ea typeface="Poppins"/>
                <a:cs typeface="Poppins"/>
                <a:sym typeface="Poppins"/>
              </a:rPr>
              <a:t>https://aws.amazon.com/developer/community/community-builders/</a:t>
            </a:r>
            <a:endParaRPr b="1" i="0" sz="1500" u="none" cap="none" strike="noStrike">
              <a:solidFill>
                <a:schemeClr val="lt1"/>
              </a:solidFill>
              <a:latin typeface="Poppins"/>
              <a:ea typeface="Poppins"/>
              <a:cs typeface="Poppins"/>
              <a:sym typeface="Poppins"/>
            </a:endParaRPr>
          </a:p>
        </p:txBody>
      </p:sp>
      <p:pic>
        <p:nvPicPr>
          <p:cNvPr id="190" name="Google Shape;190;p31"/>
          <p:cNvPicPr preferRelativeResize="0"/>
          <p:nvPr/>
        </p:nvPicPr>
        <p:blipFill rotWithShape="1">
          <a:blip r:embed="rId3">
            <a:alphaModFix/>
          </a:blip>
          <a:srcRect b="0" l="7375" r="4611" t="0"/>
          <a:stretch/>
        </p:blipFill>
        <p:spPr>
          <a:xfrm>
            <a:off x="8360596" y="97099"/>
            <a:ext cx="645805" cy="449399"/>
          </a:xfrm>
          <a:prstGeom prst="rect">
            <a:avLst/>
          </a:prstGeom>
          <a:noFill/>
          <a:ln>
            <a:noFill/>
          </a:ln>
        </p:spPr>
      </p:pic>
      <p:pic>
        <p:nvPicPr>
          <p:cNvPr descr="You Belong Here | AWS Community Builders&#10;&#10;The AWS Community Builders program is a global community of &#10;technical builders from 100+ countries who are focused on increasing &#10;their AWS skills, connecting with others, and sharing their knowledge with other builders.&#10;&#10;Learn more: https://aws.amazon.com/developer/community/community-builders/" id="191" name="Google Shape;191;p31" title="You Belong Here | AWS Community Builders">
            <a:hlinkClick r:id="rId4"/>
          </p:cNvPr>
          <p:cNvPicPr preferRelativeResize="0"/>
          <p:nvPr/>
        </p:nvPicPr>
        <p:blipFill>
          <a:blip r:embed="rId5">
            <a:alphaModFix/>
          </a:blip>
          <a:stretch>
            <a:fillRect/>
          </a:stretch>
        </p:blipFill>
        <p:spPr>
          <a:xfrm>
            <a:off x="358150" y="447700"/>
            <a:ext cx="7421775" cy="41539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p:nvPr/>
        </p:nvSpPr>
        <p:spPr>
          <a:xfrm>
            <a:off x="-100489" y="-69056"/>
            <a:ext cx="9671700" cy="54582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1500px_Academy_logo_HD" id="197" name="Google Shape;197;p32"/>
          <p:cNvPicPr preferRelativeResize="0"/>
          <p:nvPr/>
        </p:nvPicPr>
        <p:blipFill rotWithShape="1">
          <a:blip r:embed="rId3">
            <a:alphaModFix/>
          </a:blip>
          <a:srcRect b="0" l="0" r="0" t="0"/>
          <a:stretch/>
        </p:blipFill>
        <p:spPr>
          <a:xfrm>
            <a:off x="8209121" y="4911566"/>
            <a:ext cx="858679" cy="231933"/>
          </a:xfrm>
          <a:prstGeom prst="rect">
            <a:avLst/>
          </a:prstGeom>
          <a:noFill/>
          <a:ln>
            <a:noFill/>
          </a:ln>
        </p:spPr>
      </p:pic>
      <p:sp>
        <p:nvSpPr>
          <p:cNvPr id="198" name="Google Shape;198;p32"/>
          <p:cNvSpPr/>
          <p:nvPr/>
        </p:nvSpPr>
        <p:spPr>
          <a:xfrm>
            <a:off x="-100500" y="2018750"/>
            <a:ext cx="9671700" cy="927900"/>
          </a:xfrm>
          <a:prstGeom prst="rect">
            <a:avLst/>
          </a:prstGeom>
          <a:solidFill>
            <a:srgbClr val="EE6C4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9" name="Google Shape;199;p32"/>
          <p:cNvSpPr txBox="1"/>
          <p:nvPr>
            <p:ph idx="4294967295" type="title"/>
          </p:nvPr>
        </p:nvSpPr>
        <p:spPr>
          <a:xfrm flipH="1">
            <a:off x="744175" y="1866475"/>
            <a:ext cx="7412700" cy="927900"/>
          </a:xfrm>
          <a:prstGeom prst="rect">
            <a:avLst/>
          </a:prstGeom>
          <a:noFill/>
          <a:ln>
            <a:noFill/>
          </a:ln>
        </p:spPr>
        <p:txBody>
          <a:bodyPr anchorCtr="0" anchor="b" bIns="34275" lIns="68575" spcFirstLastPara="1" rIns="68575" wrap="square" tIns="34275">
            <a:noAutofit/>
          </a:bodyPr>
          <a:lstStyle/>
          <a:p>
            <a:pPr indent="0" lvl="0" marL="457200" rtl="0" algn="ctr">
              <a:spcBef>
                <a:spcPts val="0"/>
              </a:spcBef>
              <a:spcAft>
                <a:spcPts val="0"/>
              </a:spcAft>
              <a:buNone/>
            </a:pPr>
            <a:r>
              <a:rPr b="1" lang="en" sz="3700">
                <a:solidFill>
                  <a:schemeClr val="lt1"/>
                </a:solidFill>
                <a:latin typeface="Verdana"/>
                <a:ea typeface="Verdana"/>
                <a:cs typeface="Verdana"/>
                <a:sym typeface="Verdana"/>
              </a:rPr>
              <a:t>Practice Questions</a:t>
            </a:r>
            <a:endParaRPr b="1" sz="3700">
              <a:solidFill>
                <a:schemeClr val="lt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33"/>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05" name="Google Shape;205;p33"/>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6" name="Google Shape;206;p33"/>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7" name="Google Shape;207;p33"/>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8" name="Google Shape;208;p33"/>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9" name="Google Shape;209;p33"/>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10" name="Google Shape;210;p33"/>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1" name="Google Shape;211;p33"/>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2" name="Google Shape;212;p33"/>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3" name="Google Shape;213;p33"/>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4" name="Google Shape;214;p33"/>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a:t>
            </a:r>
            <a:endParaRPr sz="2800">
              <a:solidFill>
                <a:schemeClr val="lt1"/>
              </a:solidFill>
              <a:latin typeface="Corbel"/>
              <a:ea typeface="Corbel"/>
              <a:cs typeface="Corbel"/>
              <a:sym typeface="Corbel"/>
            </a:endParaRPr>
          </a:p>
        </p:txBody>
      </p:sp>
      <p:pic>
        <p:nvPicPr>
          <p:cNvPr descr="1500px_Academy_logo_HD" id="215" name="Google Shape;215;p33"/>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216" name="Google Shape;216;p33"/>
          <p:cNvSpPr txBox="1"/>
          <p:nvPr>
            <p:ph type="title"/>
          </p:nvPr>
        </p:nvSpPr>
        <p:spPr>
          <a:xfrm flipH="1">
            <a:off x="463375" y="806825"/>
            <a:ext cx="8632500" cy="40110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200">
                <a:solidFill>
                  <a:schemeClr val="lt1"/>
                </a:solidFill>
                <a:latin typeface="Poppins"/>
                <a:ea typeface="Poppins"/>
                <a:cs typeface="Poppins"/>
                <a:sym typeface="Poppins"/>
              </a:rPr>
              <a:t>Category: CSAA – Design Secure Architectures</a:t>
            </a:r>
            <a:endParaRPr b="1" sz="12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rPr lang="en" sz="1200">
                <a:solidFill>
                  <a:schemeClr val="lt1"/>
                </a:solidFill>
                <a:latin typeface="Poppins"/>
                <a:ea typeface="Poppins"/>
                <a:cs typeface="Poppins"/>
                <a:sym typeface="Poppins"/>
              </a:rPr>
              <a:t>Category: CSAA – Design Resilient Architectures</a:t>
            </a:r>
            <a:endParaRPr sz="12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200">
                <a:solidFill>
                  <a:schemeClr val="lt1"/>
                </a:solidFill>
                <a:latin typeface="Poppins"/>
                <a:ea typeface="Poppins"/>
                <a:cs typeface="Poppins"/>
                <a:sym typeface="Poppins"/>
              </a:rPr>
              <a:t>A commercial bank has a forex trading application. They created an Auto Scaling group of EC2 instances that allow the bank to cope with the current traffic and achieve cost-efficiency. They want the Auto Scaling group to behave in such a way that it will follow a predefined set of parameters before it scales down the number of EC2 instances, which protects the system from unintended slowdown or unavailability. Which of the following statements are true regarding the cooldown period? (Select TWO.)</a:t>
            </a:r>
            <a:br>
              <a:rPr lang="en" sz="1200">
                <a:solidFill>
                  <a:schemeClr val="lt1"/>
                </a:solidFill>
                <a:latin typeface="Poppins"/>
                <a:ea typeface="Poppins"/>
                <a:cs typeface="Poppins"/>
                <a:sym typeface="Poppins"/>
              </a:rPr>
            </a:br>
            <a:br>
              <a:rPr lang="en" sz="1200">
                <a:solidFill>
                  <a:schemeClr val="lt1"/>
                </a:solidFill>
                <a:latin typeface="Poppins"/>
                <a:ea typeface="Poppins"/>
                <a:cs typeface="Poppins"/>
                <a:sym typeface="Poppins"/>
              </a:rPr>
            </a:br>
            <a:r>
              <a:rPr lang="en" sz="1300">
                <a:solidFill>
                  <a:schemeClr val="lt1"/>
                </a:solidFill>
                <a:latin typeface="Poppins"/>
                <a:ea typeface="Poppins"/>
                <a:cs typeface="Poppins"/>
                <a:sym typeface="Poppins"/>
              </a:rPr>
              <a:t>A. It ensures that the Auto Scaling group launches or terminates additional EC2 instances without any downtime. </a:t>
            </a:r>
            <a:br>
              <a:rPr lang="en" sz="1300">
                <a:solidFill>
                  <a:schemeClr val="lt1"/>
                </a:solidFill>
                <a:latin typeface="Poppins"/>
                <a:ea typeface="Poppins"/>
                <a:cs typeface="Poppins"/>
                <a:sym typeface="Poppins"/>
              </a:rPr>
            </a:br>
            <a:r>
              <a:rPr lang="en" sz="1300">
                <a:solidFill>
                  <a:schemeClr val="lt1"/>
                </a:solidFill>
                <a:latin typeface="Poppins"/>
                <a:ea typeface="Poppins"/>
                <a:cs typeface="Poppins"/>
                <a:sym typeface="Poppins"/>
              </a:rPr>
              <a:t>B. It ensures that the Auto Scaling group does not launch or terminate additional EC2 instances before the previous scaling activity takes effect.</a:t>
            </a:r>
            <a:br>
              <a:rPr lang="en" sz="1300">
                <a:solidFill>
                  <a:schemeClr val="lt1"/>
                </a:solidFill>
                <a:latin typeface="Poppins"/>
                <a:ea typeface="Poppins"/>
                <a:cs typeface="Poppins"/>
                <a:sym typeface="Poppins"/>
              </a:rPr>
            </a:br>
            <a:r>
              <a:rPr lang="en" sz="1300">
                <a:solidFill>
                  <a:schemeClr val="lt1"/>
                </a:solidFill>
                <a:latin typeface="Poppins"/>
                <a:ea typeface="Poppins"/>
                <a:cs typeface="Poppins"/>
                <a:sym typeface="Poppins"/>
              </a:rPr>
              <a:t>C. Its default value is 600 seconds.</a:t>
            </a:r>
            <a:br>
              <a:rPr lang="en" sz="1300">
                <a:solidFill>
                  <a:schemeClr val="lt1"/>
                </a:solidFill>
                <a:latin typeface="Poppins"/>
                <a:ea typeface="Poppins"/>
                <a:cs typeface="Poppins"/>
                <a:sym typeface="Poppins"/>
              </a:rPr>
            </a:br>
            <a:r>
              <a:rPr lang="en" sz="1300">
                <a:solidFill>
                  <a:schemeClr val="lt1"/>
                </a:solidFill>
                <a:latin typeface="Poppins"/>
                <a:ea typeface="Poppins"/>
                <a:cs typeface="Poppins"/>
                <a:sym typeface="Poppins"/>
              </a:rPr>
              <a:t>D. Its default value is 300 seconds.</a:t>
            </a:r>
            <a:endParaRPr sz="1300">
              <a:solidFill>
                <a:schemeClr val="lt1"/>
              </a:solidFill>
              <a:latin typeface="Poppins"/>
              <a:ea typeface="Poppins"/>
              <a:cs typeface="Poppins"/>
              <a:sym typeface="Poppins"/>
            </a:endParaRPr>
          </a:p>
          <a:p>
            <a:pPr indent="0" lvl="0" marL="0" rtl="0" algn="l">
              <a:lnSpc>
                <a:spcPct val="115000"/>
              </a:lnSpc>
              <a:spcBef>
                <a:spcPts val="2800"/>
              </a:spcBef>
              <a:spcAft>
                <a:spcPts val="2800"/>
              </a:spcAft>
              <a:buNone/>
            </a:pPr>
            <a:r>
              <a:rPr lang="en" sz="1300">
                <a:solidFill>
                  <a:schemeClr val="lt1"/>
                </a:solidFill>
                <a:latin typeface="Poppins"/>
                <a:ea typeface="Poppins"/>
                <a:cs typeface="Poppins"/>
                <a:sym typeface="Poppins"/>
              </a:rPr>
              <a:t>E. It ensures that before the Auto Scaling group scales out, the EC2 instances have an ample time to cooldown.</a:t>
            </a:r>
            <a:endParaRPr sz="1300">
              <a:solidFill>
                <a:schemeClr val="lt1"/>
              </a:solidFill>
              <a:latin typeface="Poppins"/>
              <a:ea typeface="Poppins"/>
              <a:cs typeface="Poppins"/>
              <a:sym typeface="Poppins"/>
            </a:endParaRPr>
          </a:p>
        </p:txBody>
      </p:sp>
      <p:sp>
        <p:nvSpPr>
          <p:cNvPr id="217" name="Google Shape;217;p33"/>
          <p:cNvSpPr txBox="1"/>
          <p:nvPr>
            <p:ph type="title"/>
          </p:nvPr>
        </p:nvSpPr>
        <p:spPr>
          <a:xfrm flipH="1">
            <a:off x="6025525" y="4300925"/>
            <a:ext cx="24945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B,D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34"/>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23" name="Google Shape;223;p34"/>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4" name="Google Shape;224;p34"/>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5" name="Google Shape;225;p34"/>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6" name="Google Shape;226;p34"/>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7" name="Google Shape;227;p34"/>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28" name="Google Shape;228;p34"/>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9" name="Google Shape;229;p34"/>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0" name="Google Shape;230;p34"/>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1" name="Google Shape;231;p34"/>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2" name="Google Shape;232;p34"/>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2</a:t>
            </a:r>
            <a:endParaRPr sz="2800">
              <a:solidFill>
                <a:schemeClr val="lt1"/>
              </a:solidFill>
              <a:latin typeface="Corbel"/>
              <a:ea typeface="Corbel"/>
              <a:cs typeface="Corbel"/>
              <a:sym typeface="Corbel"/>
            </a:endParaRPr>
          </a:p>
        </p:txBody>
      </p:sp>
      <p:pic>
        <p:nvPicPr>
          <p:cNvPr descr="1500px_Academy_logo_HD" id="233" name="Google Shape;233;p34"/>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234" name="Google Shape;234;p34"/>
          <p:cNvSpPr txBox="1"/>
          <p:nvPr>
            <p:ph type="title"/>
          </p:nvPr>
        </p:nvSpPr>
        <p:spPr>
          <a:xfrm flipH="1">
            <a:off x="516775" y="104325"/>
            <a:ext cx="87828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lt1"/>
                </a:solidFill>
                <a:latin typeface="Poppins"/>
                <a:ea typeface="Poppins"/>
                <a:cs typeface="Poppins"/>
                <a:sym typeface="Poppins"/>
              </a:rPr>
              <a:t>Category: CSAA – Design Secure Architectures</a:t>
            </a:r>
            <a:endParaRPr sz="1600">
              <a:solidFill>
                <a:schemeClr val="lt1"/>
              </a:solidFill>
              <a:latin typeface="Poppins"/>
              <a:ea typeface="Poppins"/>
              <a:cs typeface="Poppins"/>
              <a:sym typeface="Poppins"/>
            </a:endParaRPr>
          </a:p>
          <a:p>
            <a:pPr indent="0" lvl="0" marL="0" rtl="0" algn="l">
              <a:lnSpc>
                <a:spcPct val="115000"/>
              </a:lnSpc>
              <a:spcBef>
                <a:spcPts val="800"/>
              </a:spcBef>
              <a:spcAft>
                <a:spcPts val="0"/>
              </a:spcAft>
              <a:buClr>
                <a:schemeClr val="dk1"/>
              </a:buClr>
              <a:buSzPts val="1100"/>
              <a:buFont typeface="Arial"/>
              <a:buNone/>
            </a:pPr>
            <a:r>
              <a:rPr lang="en" sz="1600">
                <a:solidFill>
                  <a:schemeClr val="lt1"/>
                </a:solidFill>
                <a:latin typeface="Poppins"/>
                <a:ea typeface="Poppins"/>
                <a:cs typeface="Poppins"/>
                <a:sym typeface="Poppins"/>
              </a:rPr>
              <a:t>A company runs a messaging application in the ap-northeast-1 and ap-southeast-2 region. A Solutions Architect needs to create a routing policy wherein a larger portion of traffic from the Philippines and North India will be routed to the resource in the ap-northeast-1 region.</a:t>
            </a:r>
            <a:endParaRPr sz="1600">
              <a:solidFill>
                <a:schemeClr val="lt1"/>
              </a:solidFill>
              <a:latin typeface="Poppins"/>
              <a:ea typeface="Poppins"/>
              <a:cs typeface="Poppins"/>
              <a:sym typeface="Poppins"/>
            </a:endParaRPr>
          </a:p>
          <a:p>
            <a:pPr indent="0" lvl="0" marL="0" rtl="0" algn="l">
              <a:lnSpc>
                <a:spcPct val="115000"/>
              </a:lnSpc>
              <a:spcBef>
                <a:spcPts val="2800"/>
              </a:spcBef>
              <a:spcAft>
                <a:spcPts val="0"/>
              </a:spcAft>
              <a:buClr>
                <a:schemeClr val="dk1"/>
              </a:buClr>
              <a:buSzPts val="1100"/>
              <a:buFont typeface="Arial"/>
              <a:buNone/>
            </a:pPr>
            <a:r>
              <a:rPr lang="en" sz="1600">
                <a:solidFill>
                  <a:schemeClr val="lt1"/>
                </a:solidFill>
                <a:latin typeface="Poppins"/>
                <a:ea typeface="Poppins"/>
                <a:cs typeface="Poppins"/>
                <a:sym typeface="Poppins"/>
              </a:rPr>
              <a:t>Which Route 53 routing policy should the Solutions Architect use?</a:t>
            </a:r>
            <a:endParaRPr sz="1600">
              <a:solidFill>
                <a:schemeClr val="lt1"/>
              </a:solidFill>
              <a:latin typeface="Poppins"/>
              <a:ea typeface="Poppins"/>
              <a:cs typeface="Poppins"/>
              <a:sym typeface="Poppins"/>
            </a:endParaRPr>
          </a:p>
          <a:p>
            <a:pPr indent="-330200" lvl="0" marL="457200" rtl="0" algn="l">
              <a:lnSpc>
                <a:spcPct val="115000"/>
              </a:lnSpc>
              <a:spcBef>
                <a:spcPts val="2800"/>
              </a:spcBef>
              <a:spcAft>
                <a:spcPts val="0"/>
              </a:spcAft>
              <a:buClr>
                <a:schemeClr val="lt1"/>
              </a:buClr>
              <a:buSzPts val="1600"/>
              <a:buFont typeface="Poppins"/>
              <a:buAutoNum type="alphaUcPeriod"/>
            </a:pPr>
            <a:r>
              <a:rPr lang="en" sz="1600">
                <a:solidFill>
                  <a:schemeClr val="lt1"/>
                </a:solidFill>
                <a:latin typeface="Poppins"/>
                <a:ea typeface="Poppins"/>
                <a:cs typeface="Poppins"/>
                <a:sym typeface="Poppins"/>
              </a:rPr>
              <a:t>Geoproximity Routing  </a:t>
            </a:r>
            <a:endParaRPr sz="1600">
              <a:solidFill>
                <a:schemeClr val="lt1"/>
              </a:solidFill>
              <a:latin typeface="Poppins"/>
              <a:ea typeface="Poppins"/>
              <a:cs typeface="Poppins"/>
              <a:sym typeface="Poppins"/>
            </a:endParaRPr>
          </a:p>
          <a:p>
            <a:pPr indent="-330200" lvl="0" marL="457200" rtl="0" algn="l">
              <a:lnSpc>
                <a:spcPct val="115000"/>
              </a:lnSpc>
              <a:spcBef>
                <a:spcPts val="0"/>
              </a:spcBef>
              <a:spcAft>
                <a:spcPts val="0"/>
              </a:spcAft>
              <a:buClr>
                <a:schemeClr val="lt1"/>
              </a:buClr>
              <a:buSzPts val="1600"/>
              <a:buFont typeface="Poppins"/>
              <a:buAutoNum type="alphaUcPeriod"/>
            </a:pPr>
            <a:r>
              <a:rPr lang="en" sz="1600">
                <a:solidFill>
                  <a:schemeClr val="lt1"/>
                </a:solidFill>
                <a:latin typeface="Poppins"/>
                <a:ea typeface="Poppins"/>
                <a:cs typeface="Poppins"/>
                <a:sym typeface="Poppins"/>
              </a:rPr>
              <a:t>Geolocation Routing</a:t>
            </a:r>
            <a:endParaRPr sz="1600">
              <a:solidFill>
                <a:schemeClr val="lt1"/>
              </a:solidFill>
              <a:latin typeface="Poppins"/>
              <a:ea typeface="Poppins"/>
              <a:cs typeface="Poppins"/>
              <a:sym typeface="Poppins"/>
            </a:endParaRPr>
          </a:p>
          <a:p>
            <a:pPr indent="-330200" lvl="0" marL="457200" rtl="0" algn="l">
              <a:lnSpc>
                <a:spcPct val="115000"/>
              </a:lnSpc>
              <a:spcBef>
                <a:spcPts val="0"/>
              </a:spcBef>
              <a:spcAft>
                <a:spcPts val="0"/>
              </a:spcAft>
              <a:buClr>
                <a:schemeClr val="lt1"/>
              </a:buClr>
              <a:buSzPts val="1600"/>
              <a:buFont typeface="Poppins"/>
              <a:buAutoNum type="alphaUcPeriod"/>
            </a:pPr>
            <a:r>
              <a:rPr lang="en" sz="1600">
                <a:solidFill>
                  <a:schemeClr val="lt1"/>
                </a:solidFill>
                <a:latin typeface="Poppins"/>
                <a:ea typeface="Poppins"/>
                <a:cs typeface="Poppins"/>
                <a:sym typeface="Poppins"/>
              </a:rPr>
              <a:t>Weighted Routing</a:t>
            </a:r>
            <a:endParaRPr sz="1600">
              <a:solidFill>
                <a:schemeClr val="lt1"/>
              </a:solidFill>
              <a:latin typeface="Poppins"/>
              <a:ea typeface="Poppins"/>
              <a:cs typeface="Poppins"/>
              <a:sym typeface="Poppins"/>
            </a:endParaRPr>
          </a:p>
          <a:p>
            <a:pPr indent="-330200" lvl="0" marL="457200" rtl="0" algn="l">
              <a:lnSpc>
                <a:spcPct val="115000"/>
              </a:lnSpc>
              <a:spcBef>
                <a:spcPts val="0"/>
              </a:spcBef>
              <a:spcAft>
                <a:spcPts val="0"/>
              </a:spcAft>
              <a:buClr>
                <a:schemeClr val="lt1"/>
              </a:buClr>
              <a:buSzPts val="1600"/>
              <a:buFont typeface="Poppins"/>
              <a:buAutoNum type="alphaUcPeriod"/>
            </a:pPr>
            <a:r>
              <a:rPr lang="en" sz="1600">
                <a:solidFill>
                  <a:schemeClr val="lt1"/>
                </a:solidFill>
                <a:latin typeface="Poppins"/>
                <a:ea typeface="Poppins"/>
                <a:cs typeface="Poppins"/>
                <a:sym typeface="Poppins"/>
              </a:rPr>
              <a:t>Latency Routing</a:t>
            </a:r>
            <a:endParaRPr b="1">
              <a:solidFill>
                <a:schemeClr val="lt1"/>
              </a:solidFill>
              <a:latin typeface="Poppins"/>
              <a:ea typeface="Poppins"/>
              <a:cs typeface="Poppins"/>
              <a:sym typeface="Poppins"/>
            </a:endParaRPr>
          </a:p>
        </p:txBody>
      </p:sp>
      <p:sp>
        <p:nvSpPr>
          <p:cNvPr id="235" name="Google Shape;235;p34"/>
          <p:cNvSpPr txBox="1"/>
          <p:nvPr>
            <p:ph type="title"/>
          </p:nvPr>
        </p:nvSpPr>
        <p:spPr>
          <a:xfrm flipH="1">
            <a:off x="6025525" y="4300925"/>
            <a:ext cx="24945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sp>
        <p:nvSpPr>
          <p:cNvPr id="240" name="Google Shape;240;p35"/>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41" name="Google Shape;241;p35"/>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2" name="Google Shape;242;p35"/>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3" name="Google Shape;243;p35"/>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4" name="Google Shape;244;p35"/>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5" name="Google Shape;245;p35"/>
          <p:cNvSpPr/>
          <p:nvPr/>
        </p:nvSpPr>
        <p:spPr>
          <a:xfrm>
            <a:off x="-5970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46" name="Google Shape;246;p35"/>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7" name="Google Shape;247;p35"/>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8" name="Google Shape;248;p35"/>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9" name="Google Shape;249;p35"/>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0" name="Google Shape;250;p35"/>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3</a:t>
            </a:r>
            <a:endParaRPr sz="2800">
              <a:solidFill>
                <a:schemeClr val="lt1"/>
              </a:solidFill>
              <a:latin typeface="Corbel"/>
              <a:ea typeface="Corbel"/>
              <a:cs typeface="Corbel"/>
              <a:sym typeface="Corbel"/>
            </a:endParaRPr>
          </a:p>
        </p:txBody>
      </p:sp>
      <p:pic>
        <p:nvPicPr>
          <p:cNvPr descr="1500px_Academy_logo_HD" id="251" name="Google Shape;251;p35"/>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252" name="Google Shape;252;p35"/>
          <p:cNvSpPr txBox="1"/>
          <p:nvPr>
            <p:ph type="title"/>
          </p:nvPr>
        </p:nvSpPr>
        <p:spPr>
          <a:xfrm flipH="1">
            <a:off x="430600" y="1315300"/>
            <a:ext cx="87828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300">
                <a:solidFill>
                  <a:schemeClr val="lt1"/>
                </a:solidFill>
                <a:latin typeface="Poppins"/>
                <a:ea typeface="Poppins"/>
                <a:cs typeface="Poppins"/>
                <a:sym typeface="Poppins"/>
              </a:rPr>
              <a:t>Category: CSAA – Design High-Performing Architectures</a:t>
            </a:r>
            <a:endParaRPr sz="1300">
              <a:solidFill>
                <a:schemeClr val="lt1"/>
              </a:solidFill>
              <a:latin typeface="Poppins"/>
              <a:ea typeface="Poppins"/>
              <a:cs typeface="Poppins"/>
              <a:sym typeface="Poppins"/>
            </a:endParaRPr>
          </a:p>
          <a:p>
            <a:pPr indent="0" lvl="0" marL="0" rtl="0" algn="l">
              <a:lnSpc>
                <a:spcPct val="115000"/>
              </a:lnSpc>
              <a:spcBef>
                <a:spcPts val="1000"/>
              </a:spcBef>
              <a:spcAft>
                <a:spcPts val="0"/>
              </a:spcAft>
              <a:buNone/>
            </a:pPr>
            <a:r>
              <a:rPr lang="en" sz="1100">
                <a:solidFill>
                  <a:schemeClr val="lt1"/>
                </a:solidFill>
                <a:latin typeface="Poppins"/>
                <a:ea typeface="Poppins"/>
                <a:cs typeface="Poppins"/>
                <a:sym typeface="Poppins"/>
              </a:rPr>
              <a:t>A media company is setting up an ECS batch architecture for its image processing application. It will be hosted in an Amazon ECS Cluster with two ECS tasks that will handle image uploads from the users and image processing. The first ECS task will process the user requests, store the image in an S3 input bucket, and push a message to a queue. The second task reads from the queue, parses the message containing the object name, and then downloads the object. Once the image is processed and transformed, it will upload the objects to the S3 output bucket. To complete the architecture, the Solutions Architect must create a queue and the necessary IAM permissions for the ECS tasks.</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Which of the following should the Architect do next?</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b="1" lang="en" sz="1100">
                <a:solidFill>
                  <a:schemeClr val="lt1"/>
                </a:solidFill>
                <a:latin typeface="Poppins"/>
                <a:ea typeface="Poppins"/>
                <a:cs typeface="Poppins"/>
                <a:sym typeface="Poppins"/>
              </a:rPr>
              <a:t>A. </a:t>
            </a:r>
            <a:r>
              <a:rPr lang="en" sz="1100">
                <a:solidFill>
                  <a:schemeClr val="lt1"/>
                </a:solidFill>
                <a:latin typeface="Poppins"/>
                <a:ea typeface="Poppins"/>
                <a:cs typeface="Poppins"/>
                <a:sym typeface="Poppins"/>
              </a:rPr>
              <a:t> Launch a new Amazon SQS queue and configure the second ECS task to read from it. Create an IAM role that the ECS tasks can assume in order to get access to the S3 buckets and SQS queue. Declare the IAM Role (taskRoleArn) in the task definition.  </a:t>
            </a:r>
            <a:br>
              <a:rPr lang="en" sz="1100">
                <a:solidFill>
                  <a:schemeClr val="lt1"/>
                </a:solidFill>
                <a:latin typeface="Poppins"/>
                <a:ea typeface="Poppins"/>
                <a:cs typeface="Poppins"/>
                <a:sym typeface="Poppins"/>
              </a:rPr>
            </a:br>
            <a:r>
              <a:rPr b="1" lang="en" sz="1100">
                <a:solidFill>
                  <a:schemeClr val="lt1"/>
                </a:solidFill>
                <a:latin typeface="Poppins"/>
                <a:ea typeface="Poppins"/>
                <a:cs typeface="Poppins"/>
                <a:sym typeface="Poppins"/>
              </a:rPr>
              <a:t>B. </a:t>
            </a:r>
            <a:r>
              <a:rPr lang="en" sz="1100">
                <a:solidFill>
                  <a:schemeClr val="lt1"/>
                </a:solidFill>
                <a:latin typeface="Poppins"/>
                <a:ea typeface="Poppins"/>
                <a:cs typeface="Poppins"/>
                <a:sym typeface="Poppins"/>
              </a:rPr>
              <a:t> Launch a new Amazon AppStream 2.0 queue and configure the second ECS task to read from it. Create an IAM role that the ECS tasks can assume in order to get access to the S3 buckets and AppStream 2.0 queue. Declare the IAM Role (taskRoleArn) in the task definition.</a:t>
            </a:r>
            <a:br>
              <a:rPr lang="en" sz="1100">
                <a:solidFill>
                  <a:schemeClr val="lt1"/>
                </a:solidFill>
                <a:latin typeface="Poppins"/>
                <a:ea typeface="Poppins"/>
                <a:cs typeface="Poppins"/>
                <a:sym typeface="Poppins"/>
              </a:rPr>
            </a:br>
            <a:r>
              <a:rPr b="1" lang="en" sz="1100">
                <a:solidFill>
                  <a:schemeClr val="lt1"/>
                </a:solidFill>
                <a:latin typeface="Poppins"/>
                <a:ea typeface="Poppins"/>
                <a:cs typeface="Poppins"/>
                <a:sym typeface="Poppins"/>
              </a:rPr>
              <a:t>C. </a:t>
            </a:r>
            <a:r>
              <a:rPr lang="en" sz="1100">
                <a:solidFill>
                  <a:schemeClr val="lt1"/>
                </a:solidFill>
                <a:latin typeface="Poppins"/>
                <a:ea typeface="Poppins"/>
                <a:cs typeface="Poppins"/>
                <a:sym typeface="Poppins"/>
              </a:rPr>
              <a:t> Launch a new Amazon Kinesis Data Firehose and configure the second ECS task to read from it. Create an IAM role that the ECS tasks can assume in order to get access to the S3 buckets and Kinesis Data Firehose. Specify the ARN of the IAM Role in the (taskDefinitionArn) field of the task definition.</a:t>
            </a:r>
            <a:br>
              <a:rPr lang="en" sz="1100">
                <a:solidFill>
                  <a:schemeClr val="lt1"/>
                </a:solidFill>
                <a:latin typeface="Poppins"/>
                <a:ea typeface="Poppins"/>
                <a:cs typeface="Poppins"/>
                <a:sym typeface="Poppins"/>
              </a:rPr>
            </a:br>
            <a:r>
              <a:rPr b="1" lang="en" sz="1100">
                <a:solidFill>
                  <a:schemeClr val="lt1"/>
                </a:solidFill>
                <a:latin typeface="Poppins"/>
                <a:ea typeface="Poppins"/>
                <a:cs typeface="Poppins"/>
                <a:sym typeface="Poppins"/>
              </a:rPr>
              <a:t>D. </a:t>
            </a:r>
            <a:r>
              <a:rPr lang="en" sz="1100">
                <a:solidFill>
                  <a:schemeClr val="lt1"/>
                </a:solidFill>
                <a:latin typeface="Poppins"/>
                <a:ea typeface="Poppins"/>
                <a:cs typeface="Poppins"/>
                <a:sym typeface="Poppins"/>
              </a:rPr>
              <a:t> Launch a new Amazon MQ queue and configure the second ECS task to read from it. Create an IAM role that the ECS tasks can assume in order to get access to the S3 buckets and Amazon MQ queue. Set the (EnableTaskIAMRole) option to true in the task definition.</a:t>
            </a:r>
            <a:endParaRPr sz="1100">
              <a:solidFill>
                <a:schemeClr val="lt1"/>
              </a:solidFill>
              <a:latin typeface="Poppins"/>
              <a:ea typeface="Poppins"/>
              <a:cs typeface="Poppins"/>
              <a:sym typeface="Poppins"/>
            </a:endParaRPr>
          </a:p>
          <a:p>
            <a:pPr indent="-228600" lvl="0" marL="457200" rtl="0" algn="l">
              <a:lnSpc>
                <a:spcPct val="115000"/>
              </a:lnSpc>
              <a:spcBef>
                <a:spcPts val="2800"/>
              </a:spcBef>
              <a:spcAft>
                <a:spcPts val="0"/>
              </a:spcAft>
              <a:buClr>
                <a:schemeClr val="lt1"/>
              </a:buClr>
              <a:buSzPts val="1100"/>
              <a:buFont typeface="Poppins"/>
              <a:buNone/>
            </a:pPr>
            <a:r>
              <a:t/>
            </a:r>
            <a:endParaRPr b="1" sz="1100">
              <a:solidFill>
                <a:schemeClr val="lt1"/>
              </a:solidFill>
              <a:latin typeface="Poppins"/>
              <a:ea typeface="Poppins"/>
              <a:cs typeface="Poppins"/>
              <a:sym typeface="Poppins"/>
            </a:endParaRPr>
          </a:p>
        </p:txBody>
      </p:sp>
      <p:sp>
        <p:nvSpPr>
          <p:cNvPr id="253" name="Google Shape;253;p35"/>
          <p:cNvSpPr txBox="1"/>
          <p:nvPr>
            <p:ph type="title"/>
          </p:nvPr>
        </p:nvSpPr>
        <p:spPr>
          <a:xfrm flipH="1">
            <a:off x="6649500" y="4380450"/>
            <a:ext cx="24945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
      <a:dk1>
        <a:srgbClr val="000000"/>
      </a:dk1>
      <a:lt1>
        <a:srgbClr val="FFFFFF"/>
      </a:lt1>
      <a:dk2>
        <a:srgbClr val="324E59"/>
      </a:dk2>
      <a:lt2>
        <a:srgbClr val="E3E2E8"/>
      </a:lt2>
      <a:accent1>
        <a:srgbClr val="D4E729"/>
      </a:accent1>
      <a:accent2>
        <a:srgbClr val="D59917"/>
      </a:accent2>
      <a:accent3>
        <a:srgbClr val="E75C29"/>
      </a:accent3>
      <a:accent4>
        <a:srgbClr val="D51734"/>
      </a:accent4>
      <a:accent5>
        <a:srgbClr val="E72995"/>
      </a:accent5>
      <a:accent6>
        <a:srgbClr val="D517D2"/>
      </a:accent6>
      <a:hlink>
        <a:srgbClr val="722644"/>
      </a:hlink>
      <a:folHlink>
        <a:srgbClr val="4C4C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RetrospectVTI">
  <a:themeElements>
    <a:clrScheme name="">
      <a:dk1>
        <a:srgbClr val="000000"/>
      </a:dk1>
      <a:lt1>
        <a:srgbClr val="FFFFFF"/>
      </a:lt1>
      <a:dk2>
        <a:srgbClr val="243C41"/>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828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