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HK Grotesk" panose="020B0604020202020204" charset="0"/>
      <p:regular r:id="rId16"/>
    </p:embeddedFont>
    <p:embeddedFont>
      <p:font typeface="HK Grotesk Bold" panose="020B0604020202020204" charset="0"/>
      <p:regular r:id="rId17"/>
    </p:embeddedFont>
    <p:embeddedFont>
      <p:font typeface="Loubag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76181"/>
            <a:ext cx="16230600" cy="3705126"/>
            <a:chOff x="0" y="0"/>
            <a:chExt cx="2514545" cy="574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4545" cy="574021"/>
            </a:xfrm>
            <a:custGeom>
              <a:avLst/>
              <a:gdLst/>
              <a:ahLst/>
              <a:cxnLst/>
              <a:rect l="l" t="t" r="r" b="b"/>
              <a:pathLst>
                <a:path w="2514545" h="574021">
                  <a:moveTo>
                    <a:pt x="0" y="0"/>
                  </a:moveTo>
                  <a:lnTo>
                    <a:pt x="2514545" y="0"/>
                  </a:lnTo>
                  <a:lnTo>
                    <a:pt x="2514545" y="574021"/>
                  </a:lnTo>
                  <a:lnTo>
                    <a:pt x="0" y="574021"/>
                  </a:lnTo>
                  <a:close/>
                </a:path>
              </a:pathLst>
            </a:custGeom>
            <a:blipFill>
              <a:blip r:embed="rId2"/>
              <a:stretch>
                <a:fillRect t="-73203" b="-7320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6783850" y="1028700"/>
            <a:ext cx="475450" cy="47545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037595" y="1028700"/>
            <a:ext cx="475450" cy="47545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91340" y="1028700"/>
            <a:ext cx="475450" cy="4754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6270832"/>
            <a:ext cx="17030700" cy="5302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14"/>
              </a:lnSpc>
            </a:pPr>
            <a:r>
              <a:rPr lang="en-US" sz="6600" dirty="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DEPI NETWORK GRADUATION PROJECT</a:t>
            </a:r>
            <a:endParaRPr lang="ar-EG" sz="660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  <a:p>
            <a:pPr algn="ctr">
              <a:lnSpc>
                <a:spcPts val="8314"/>
              </a:lnSpc>
            </a:pPr>
            <a:endParaRPr lang="en-US" sz="660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  <a:p>
            <a:pPr algn="ctr">
              <a:lnSpc>
                <a:spcPts val="8314"/>
              </a:lnSpc>
            </a:pPr>
            <a:r>
              <a:rPr lang="en-US" sz="6600" dirty="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Packet’s Path Finder</a:t>
            </a:r>
          </a:p>
          <a:p>
            <a:pPr algn="ctr">
              <a:lnSpc>
                <a:spcPts val="8314"/>
              </a:lnSpc>
            </a:pPr>
            <a:endParaRPr lang="en-US" sz="660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  <a:p>
            <a:pPr algn="ctr">
              <a:lnSpc>
                <a:spcPts val="8314"/>
              </a:lnSpc>
            </a:pPr>
            <a:endParaRPr lang="en-US" sz="660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</p:txBody>
      </p:sp>
      <p:sp>
        <p:nvSpPr>
          <p:cNvPr id="14" name="AutoShape 14"/>
          <p:cNvSpPr/>
          <p:nvPr/>
        </p:nvSpPr>
        <p:spPr>
          <a:xfrm flipV="1"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09542" y="102870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63287" y="102870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17033" y="102870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219200" y="1653696"/>
            <a:ext cx="16679756" cy="903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08"/>
              </a:lnSpc>
            </a:pPr>
            <a:r>
              <a:rPr lang="en-US" sz="5400" dirty="0">
                <a:solidFill>
                  <a:srgbClr val="837164"/>
                </a:solidFill>
                <a:latin typeface="Loubag"/>
                <a:sym typeface="Loubag"/>
              </a:rPr>
              <a:t>WEEK 2: DEVICE SETUP AND CONFIGURATION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6546" y="3268002"/>
            <a:ext cx="14178447" cy="2888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9073" lvl="1" indent="-354536" algn="just">
              <a:lnSpc>
                <a:spcPts val="4597"/>
              </a:lnSpc>
              <a:buFont typeface="Arial"/>
              <a:buChar char="•"/>
            </a:pPr>
            <a:r>
              <a:rPr lang="en-US" sz="32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Mapped out the configuration flow from access layer to the DIS layer  to the core router to the ISP.</a:t>
            </a:r>
          </a:p>
          <a:p>
            <a:pPr marL="709073" lvl="1" indent="-354536" algn="just">
              <a:lnSpc>
                <a:spcPts val="4597"/>
              </a:lnSpc>
              <a:buFont typeface="Arial"/>
              <a:buChar char="•"/>
            </a:pPr>
            <a:r>
              <a:rPr lang="en-US" sz="32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Basic Config: Disabled no </a:t>
            </a:r>
            <a:r>
              <a:rPr lang="en-US" sz="3284" dirty="0" err="1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ip</a:t>
            </a:r>
            <a:r>
              <a:rPr lang="en-US" sz="32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 domain lookup and assigned the hostnames.</a:t>
            </a:r>
          </a:p>
          <a:p>
            <a:pPr marL="709073" lvl="1" indent="-354536" algn="just">
              <a:lnSpc>
                <a:spcPts val="4597"/>
              </a:lnSpc>
              <a:buFont typeface="Arial"/>
              <a:buChar char="•"/>
            </a:pPr>
            <a:r>
              <a:rPr lang="en-US" sz="32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Configured VLANs on access switches and set port types (access/trunk).</a:t>
            </a:r>
          </a:p>
          <a:p>
            <a:pPr algn="just">
              <a:lnSpc>
                <a:spcPts val="4597"/>
              </a:lnSpc>
            </a:pPr>
            <a:endParaRPr lang="en-US" sz="3284" dirty="0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06546" y="6124810"/>
            <a:ext cx="14178447" cy="416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662" lvl="1" indent="-365331" algn="just">
              <a:lnSpc>
                <a:spcPts val="4737"/>
              </a:lnSpc>
              <a:buFont typeface="Arial"/>
              <a:buChar char="•"/>
            </a:pPr>
            <a:r>
              <a:rPr lang="en-US" sz="33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Decided between static or dynamic VLAN setup; VTP chosen, with Dist-SW1 as server and the remaining are clients.</a:t>
            </a:r>
          </a:p>
          <a:p>
            <a:pPr marL="709073" lvl="1" indent="-354536" algn="just">
              <a:lnSpc>
                <a:spcPts val="4597"/>
              </a:lnSpc>
              <a:buFont typeface="Arial"/>
              <a:buChar char="•"/>
            </a:pPr>
            <a:r>
              <a:rPr lang="en-US" sz="32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applied the virtual IP routing.</a:t>
            </a:r>
          </a:p>
          <a:p>
            <a:pPr marL="730662" lvl="1" indent="-365331" algn="just">
              <a:lnSpc>
                <a:spcPts val="4737"/>
              </a:lnSpc>
              <a:buFont typeface="Arial"/>
              <a:buChar char="•"/>
            </a:pPr>
            <a:r>
              <a:rPr lang="en-US" sz="33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applied the OSPF on the ML switches and the core router  </a:t>
            </a:r>
          </a:p>
          <a:p>
            <a:pPr marL="730662" lvl="1" indent="-365331" algn="just">
              <a:lnSpc>
                <a:spcPts val="4737"/>
              </a:lnSpc>
              <a:buFont typeface="Arial"/>
              <a:buChar char="•"/>
            </a:pPr>
            <a:r>
              <a:rPr lang="en-US" sz="33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Tested connectivity using static IPs for troubleshooting.</a:t>
            </a:r>
          </a:p>
          <a:p>
            <a:pPr marL="730662" lvl="1" indent="-365331" algn="just">
              <a:lnSpc>
                <a:spcPts val="4737"/>
              </a:lnSpc>
              <a:buFont typeface="Arial"/>
              <a:buChar char="•"/>
            </a:pPr>
            <a:r>
              <a:rPr lang="en-US" sz="33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Set up HSRP for redundancy between Dist-SWs.</a:t>
            </a:r>
          </a:p>
          <a:p>
            <a:pPr algn="just">
              <a:lnSpc>
                <a:spcPts val="4737"/>
              </a:lnSpc>
            </a:pPr>
            <a:endParaRPr lang="en-US" sz="3384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5" name="AutoShape 15"/>
          <p:cNvSpPr/>
          <p:nvPr/>
        </p:nvSpPr>
        <p:spPr>
          <a:xfrm flipV="1">
            <a:off x="2174103" y="3825446"/>
            <a:ext cx="0" cy="1783884"/>
          </a:xfrm>
          <a:prstGeom prst="line">
            <a:avLst/>
          </a:prstGeom>
          <a:ln w="9525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V="1">
            <a:off x="2174103" y="6792954"/>
            <a:ext cx="0" cy="1783884"/>
          </a:xfrm>
          <a:prstGeom prst="line">
            <a:avLst/>
          </a:prstGeom>
          <a:ln w="9525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09542" y="102870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63287" y="102870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17033" y="102870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94490" y="1633885"/>
            <a:ext cx="14360267" cy="90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08"/>
              </a:lnSpc>
            </a:pPr>
            <a:r>
              <a:rPr lang="en-US" sz="5400" dirty="0">
                <a:solidFill>
                  <a:srgbClr val="837164"/>
                </a:solidFill>
                <a:latin typeface="Loubag"/>
                <a:sym typeface="Loubag"/>
              </a:rPr>
              <a:t>WEEK 3: DNS, NAT, AND BGP SETUP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6546" y="3749246"/>
            <a:ext cx="14178447" cy="249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Configured DNS server.</a:t>
            </a:r>
          </a:p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Set up static NAT for the web server and PAT on the core router to connect to the internet.</a:t>
            </a:r>
          </a:p>
          <a:p>
            <a:pPr algn="just">
              <a:lnSpc>
                <a:spcPts val="5017"/>
              </a:lnSpc>
            </a:pPr>
            <a:endParaRPr lang="en-US" sz="3584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68821" y="6172806"/>
            <a:ext cx="14178447" cy="187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Applied BGP protocol to connect the core router to the ISP router.</a:t>
            </a:r>
          </a:p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Troubleshooting throughout each step to ensure functionality.</a:t>
            </a:r>
          </a:p>
          <a:p>
            <a:pPr algn="just">
              <a:lnSpc>
                <a:spcPts val="5017"/>
              </a:lnSpc>
            </a:pPr>
            <a:endParaRPr lang="en-US" sz="3584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5" name="AutoShape 15"/>
          <p:cNvSpPr/>
          <p:nvPr/>
        </p:nvSpPr>
        <p:spPr>
          <a:xfrm flipV="1">
            <a:off x="2174103" y="3825446"/>
            <a:ext cx="0" cy="1783884"/>
          </a:xfrm>
          <a:prstGeom prst="line">
            <a:avLst/>
          </a:prstGeom>
          <a:ln w="9525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V="1">
            <a:off x="2174103" y="6792954"/>
            <a:ext cx="0" cy="1783884"/>
          </a:xfrm>
          <a:prstGeom prst="line">
            <a:avLst/>
          </a:prstGeom>
          <a:ln w="9525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09542" y="102870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63287" y="102870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17033" y="102870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963866" y="1633110"/>
            <a:ext cx="14360267" cy="90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08"/>
              </a:lnSpc>
            </a:pPr>
            <a:r>
              <a:rPr lang="en-US" sz="5400" dirty="0">
                <a:solidFill>
                  <a:srgbClr val="837164"/>
                </a:solidFill>
                <a:latin typeface="Loubag"/>
                <a:sym typeface="Loubag"/>
              </a:rPr>
              <a:t>WEEK 4: FINAL TESTING AND REFINEMENT</a:t>
            </a:r>
            <a:endParaRPr lang="en-US" sz="604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06546" y="3749246"/>
            <a:ext cx="14178447" cy="249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Summarized the work and finalized troubleshooting.</a:t>
            </a:r>
          </a:p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Tested all configurations and ensured all deliverables were functional.</a:t>
            </a:r>
          </a:p>
          <a:p>
            <a:pPr algn="just">
              <a:lnSpc>
                <a:spcPts val="5017"/>
              </a:lnSpc>
            </a:pPr>
            <a:endParaRPr lang="en-US" sz="3584" dirty="0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68821" y="6172806"/>
            <a:ext cx="14178447" cy="187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Conducted team meetings to review project outcomes.</a:t>
            </a:r>
          </a:p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Worked on presentation preparation.</a:t>
            </a:r>
          </a:p>
          <a:p>
            <a:pPr algn="just">
              <a:lnSpc>
                <a:spcPts val="5017"/>
              </a:lnSpc>
            </a:pPr>
            <a:endParaRPr lang="en-US" sz="3584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5" name="AutoShape 15"/>
          <p:cNvSpPr/>
          <p:nvPr/>
        </p:nvSpPr>
        <p:spPr>
          <a:xfrm flipV="1">
            <a:off x="2174103" y="3825446"/>
            <a:ext cx="0" cy="1783884"/>
          </a:xfrm>
          <a:prstGeom prst="line">
            <a:avLst/>
          </a:prstGeom>
          <a:ln w="9525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V="1">
            <a:off x="2174103" y="6792954"/>
            <a:ext cx="0" cy="1783884"/>
          </a:xfrm>
          <a:prstGeom prst="line">
            <a:avLst/>
          </a:prstGeom>
          <a:ln w="9525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83850" y="110052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37595" y="110052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91340" y="110052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286980" y="1531397"/>
            <a:ext cx="7857020" cy="90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08"/>
              </a:lnSpc>
              <a:spcBef>
                <a:spcPct val="0"/>
              </a:spcBef>
            </a:pPr>
            <a:r>
              <a:rPr lang="en-US" sz="5400" dirty="0">
                <a:solidFill>
                  <a:srgbClr val="837164"/>
                </a:solidFill>
                <a:latin typeface="Loubag"/>
                <a:sym typeface="Loubag"/>
              </a:rPr>
              <a:t>CONCLUSION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19400" y="3314700"/>
            <a:ext cx="14663832" cy="4935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0662" lvl="1" indent="-365331" algn="just">
              <a:lnSpc>
                <a:spcPts val="4737"/>
              </a:lnSpc>
              <a:buFont typeface="Arial"/>
              <a:buChar char="•"/>
            </a:pPr>
            <a:r>
              <a:rPr lang="en-US" sz="33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Successfully set up a secure, scalable, and fully functional network.</a:t>
            </a:r>
          </a:p>
          <a:p>
            <a:pPr marL="730662" lvl="1" indent="-365331" algn="just">
              <a:lnSpc>
                <a:spcPts val="4737"/>
              </a:lnSpc>
              <a:buFont typeface="Arial"/>
              <a:buChar char="•"/>
            </a:pPr>
            <a:r>
              <a:rPr lang="en-US" sz="33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Integrated key networking protocols like HSRP, OSPF, BGP, NAT, and ACLs.</a:t>
            </a:r>
          </a:p>
          <a:p>
            <a:pPr marL="730662" lvl="1" indent="-365331" algn="just">
              <a:lnSpc>
                <a:spcPts val="4737"/>
              </a:lnSpc>
              <a:buFont typeface="Arial"/>
              <a:buChar char="•"/>
            </a:pPr>
            <a:r>
              <a:rPr lang="en-US" sz="33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Overcame challenges and gained hands-on experience with real-world networking configurations.</a:t>
            </a:r>
          </a:p>
          <a:p>
            <a:pPr marL="730662" lvl="1" indent="-365331" algn="just">
              <a:lnSpc>
                <a:spcPts val="4737"/>
              </a:lnSpc>
              <a:buFont typeface="Arial"/>
              <a:buChar char="•"/>
            </a:pPr>
            <a:r>
              <a:rPr lang="en-US" sz="33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This project has been an excellent opportunity to solidify our skills and prepare us for future networking roles.</a:t>
            </a:r>
          </a:p>
          <a:p>
            <a:pPr algn="just">
              <a:lnSpc>
                <a:spcPts val="6137"/>
              </a:lnSpc>
            </a:pPr>
            <a:endParaRPr lang="en-US" sz="3384" dirty="0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C86DC493-5E45-2A89-BE81-4D900D5DAEE0}"/>
              </a:ext>
            </a:extLst>
          </p:cNvPr>
          <p:cNvSpPr/>
          <p:nvPr/>
        </p:nvSpPr>
        <p:spPr>
          <a:xfrm flipV="1">
            <a:off x="2174103" y="3300676"/>
            <a:ext cx="0" cy="4357424"/>
          </a:xfrm>
          <a:prstGeom prst="line">
            <a:avLst/>
          </a:prstGeom>
          <a:ln w="9525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83850" y="102870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37595" y="102870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91340" y="102870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123157" y="5146607"/>
            <a:ext cx="13876338" cy="1915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15"/>
              </a:lnSpc>
            </a:pPr>
            <a:r>
              <a:rPr lang="en-US" sz="15500" dirty="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83850" y="102870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37595" y="102870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91340" y="102870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229331" y="3390900"/>
            <a:ext cx="3288684" cy="328868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649511" y="3495308"/>
            <a:ext cx="3288684" cy="328868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t="-3262" b="-326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93455" y="3452035"/>
            <a:ext cx="3288684" cy="328868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t="-16727" b="-1672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36085" y="3495308"/>
            <a:ext cx="3288684" cy="328868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t="-14869" b="-1486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AutoShape 19"/>
          <p:cNvSpPr/>
          <p:nvPr/>
        </p:nvSpPr>
        <p:spPr>
          <a:xfrm flipV="1"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4761540" y="3412490"/>
            <a:ext cx="3288684" cy="328868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552834" y="1478299"/>
            <a:ext cx="10930281" cy="285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65"/>
              </a:lnSpc>
            </a:pPr>
            <a:r>
              <a:rPr lang="en-US" sz="7440" dirty="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MEET THE TEAM</a:t>
            </a:r>
          </a:p>
          <a:p>
            <a:pPr algn="ctr">
              <a:lnSpc>
                <a:spcPts val="7365"/>
              </a:lnSpc>
            </a:pPr>
            <a:endParaRPr lang="en-US" sz="744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  <a:p>
            <a:pPr algn="ctr">
              <a:lnSpc>
                <a:spcPts val="7365"/>
              </a:lnSpc>
            </a:pPr>
            <a:endParaRPr lang="en-US" sz="744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9487" y="7184042"/>
            <a:ext cx="3990062" cy="613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6"/>
              </a:lnSpc>
            </a:pPr>
            <a:r>
              <a:rPr lang="en-US" sz="3533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Abobakr Yasser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082189" y="7184042"/>
            <a:ext cx="3990062" cy="613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6"/>
              </a:lnSpc>
            </a:pPr>
            <a:r>
              <a:rPr lang="en-US" sz="3533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Ahmed </a:t>
            </a:r>
            <a:r>
              <a:rPr lang="en-US" sz="3533" dirty="0" err="1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Elhussieny</a:t>
            </a:r>
            <a:endParaRPr lang="en-US" sz="3533" dirty="0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774202" y="7174884"/>
            <a:ext cx="3990062" cy="1048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6"/>
              </a:lnSpc>
            </a:pPr>
            <a:r>
              <a:rPr lang="en-US" sz="3233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Ahmed chief </a:t>
            </a:r>
          </a:p>
          <a:p>
            <a:pPr algn="ctr">
              <a:lnSpc>
                <a:spcPts val="3826"/>
              </a:lnSpc>
            </a:pPr>
            <a:endParaRPr lang="en-US" sz="3233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062886" y="7190265"/>
            <a:ext cx="3990062" cy="101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6"/>
              </a:lnSpc>
            </a:pPr>
            <a:r>
              <a:rPr lang="en-US" sz="3233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Abdallah Mohamed </a:t>
            </a:r>
          </a:p>
          <a:p>
            <a:pPr algn="ctr">
              <a:lnSpc>
                <a:spcPts val="3546"/>
              </a:lnSpc>
            </a:pPr>
            <a:endParaRPr lang="en-US" sz="3233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4751620" y="7158374"/>
            <a:ext cx="3990062" cy="109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6"/>
              </a:lnSpc>
            </a:pPr>
            <a:r>
              <a:rPr lang="en-US" sz="2833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Kareem mohamed </a:t>
            </a:r>
          </a:p>
          <a:p>
            <a:pPr algn="ctr">
              <a:lnSpc>
                <a:spcPts val="4946"/>
              </a:lnSpc>
            </a:pPr>
            <a:endParaRPr lang="en-US" sz="2833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2128" y="7676210"/>
            <a:ext cx="3990062" cy="1127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6"/>
              </a:lnSpc>
            </a:pPr>
            <a:r>
              <a:rPr lang="en-US" sz="3233" b="1" dirty="0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Center </a:t>
            </a:r>
          </a:p>
          <a:p>
            <a:pPr algn="ctr">
              <a:lnSpc>
                <a:spcPts val="4526"/>
              </a:lnSpc>
            </a:pPr>
            <a:r>
              <a:rPr lang="en-US" sz="3233" b="1" dirty="0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Engineer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029549" y="7742574"/>
            <a:ext cx="3990062" cy="959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 b="1" dirty="0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Multi Cloud </a:t>
            </a:r>
            <a:r>
              <a:rPr lang="en-US" sz="2733" b="1" dirty="0" err="1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DevOPS</a:t>
            </a:r>
            <a:r>
              <a:rPr lang="en-US" sz="2733" b="1" dirty="0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| Enterprise Solutions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70873" y="7742574"/>
            <a:ext cx="3990062" cy="1046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033" b="1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IT technical </a:t>
            </a:r>
          </a:p>
          <a:p>
            <a:pPr algn="ctr">
              <a:lnSpc>
                <a:spcPts val="4246"/>
              </a:lnSpc>
            </a:pPr>
            <a:r>
              <a:rPr lang="en-US" sz="3033" b="1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support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229331" y="7758658"/>
            <a:ext cx="3990062" cy="975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6"/>
              </a:lnSpc>
            </a:pPr>
            <a:r>
              <a:rPr lang="en-US" sz="2833" b="1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Senior technical</a:t>
            </a:r>
          </a:p>
          <a:p>
            <a:pPr algn="ctr">
              <a:lnSpc>
                <a:spcPts val="3966"/>
              </a:lnSpc>
            </a:pPr>
            <a:r>
              <a:rPr lang="en-US" sz="2833" b="1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Support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518014" y="7886700"/>
            <a:ext cx="3990062" cy="506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6"/>
              </a:lnSpc>
            </a:pPr>
            <a:r>
              <a:rPr lang="en-US" sz="2933" b="1" dirty="0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Freelancer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83850" y="102870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37595" y="102870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91340" y="102870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410200" y="849852"/>
            <a:ext cx="8940776" cy="869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74"/>
              </a:lnSpc>
            </a:pPr>
            <a:r>
              <a:rPr lang="en-US" sz="6540" dirty="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Project OVERVIEW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866" y="2803001"/>
            <a:ext cx="17631493" cy="8390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The project consists of </a:t>
            </a:r>
            <a:r>
              <a:rPr lang="en-US" sz="3584" b="1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four</a:t>
            </a: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 autonomous systems (AS) and incorporates various essential networking configurations, including:</a:t>
            </a:r>
          </a:p>
          <a:p>
            <a:pPr marL="2145441" lvl="4" indent="-386921" algn="just">
              <a:lnSpc>
                <a:spcPts val="5017"/>
              </a:lnSpc>
              <a:buFont typeface="Arial"/>
              <a:buChar char="•"/>
            </a:pP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Configured VLANs 10, 20, 30, and 40.</a:t>
            </a:r>
          </a:p>
          <a:p>
            <a:pPr marL="2145441" lvl="4" indent="-386921" algn="just">
              <a:lnSpc>
                <a:spcPts val="5017"/>
              </a:lnSpc>
              <a:buFont typeface="Arial"/>
              <a:buChar char="•"/>
            </a:pP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Core Router Layer , Distribution MLS , Access Layer Switches</a:t>
            </a:r>
          </a:p>
          <a:p>
            <a:pPr marL="2145441" lvl="4" indent="-386921" algn="just">
              <a:lnSpc>
                <a:spcPts val="5017"/>
              </a:lnSpc>
              <a:buFont typeface="Arial"/>
              <a:buChar char="•"/>
            </a:pP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Configured Distribution Switches (</a:t>
            </a:r>
            <a:r>
              <a:rPr lang="en-US" sz="2400" dirty="0" err="1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Dist</a:t>
            </a: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-SWs) as </a:t>
            </a:r>
            <a:r>
              <a:rPr lang="en-US" sz="2400" b="1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root primary </a:t>
            </a: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and root </a:t>
            </a:r>
            <a:r>
              <a:rPr lang="en-US" sz="2400" b="1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secondary</a:t>
            </a: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 for Spanning Tree Protocol (STP).</a:t>
            </a:r>
          </a:p>
          <a:p>
            <a:pPr marL="2145441" lvl="4" indent="-386921" algn="just">
              <a:lnSpc>
                <a:spcPts val="5017"/>
              </a:lnSpc>
              <a:buFont typeface="Arial"/>
              <a:buChar char="•"/>
            </a:pP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Implemented HSRP on </a:t>
            </a:r>
            <a:r>
              <a:rPr lang="en-US" sz="2400" dirty="0" err="1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Dist</a:t>
            </a: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-SWs for high availability.</a:t>
            </a:r>
          </a:p>
          <a:p>
            <a:pPr marL="2145441" lvl="4" indent="-386921" algn="just">
              <a:lnSpc>
                <a:spcPts val="5017"/>
              </a:lnSpc>
              <a:buFont typeface="Arial"/>
              <a:buChar char="•"/>
            </a:pP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Set up a DHCP server on routers.</a:t>
            </a:r>
          </a:p>
          <a:p>
            <a:pPr marL="2145441" lvl="4" indent="-386921" algn="just">
              <a:lnSpc>
                <a:spcPts val="5017"/>
              </a:lnSpc>
              <a:buFont typeface="Arial"/>
              <a:buChar char="•"/>
            </a:pP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Configured a DNS server for name resolution.</a:t>
            </a:r>
          </a:p>
          <a:p>
            <a:pPr marL="2145441" lvl="4" indent="-386921" algn="just">
              <a:lnSpc>
                <a:spcPts val="5017"/>
              </a:lnSpc>
              <a:buFont typeface="Arial"/>
              <a:buChar char="•"/>
            </a:pP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Established OSPF between </a:t>
            </a:r>
            <a:r>
              <a:rPr lang="en-US" sz="2400" dirty="0" err="1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Dist</a:t>
            </a: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-SWs and routers.</a:t>
            </a:r>
          </a:p>
          <a:p>
            <a:pPr marL="2145441" lvl="4" indent="-386921" algn="just">
              <a:lnSpc>
                <a:spcPts val="5017"/>
              </a:lnSpc>
              <a:buFont typeface="Arial"/>
              <a:buChar char="•"/>
            </a:pP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Enable SAT / PAT For Dynamic Public </a:t>
            </a:r>
            <a:r>
              <a:rPr lang="en-US" sz="2400" dirty="0" err="1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Natting</a:t>
            </a:r>
            <a:r>
              <a:rPr lang="en-US" sz="24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  <a:p>
            <a:pPr marL="2145441" lvl="4" indent="-386921" algn="just">
              <a:lnSpc>
                <a:spcPts val="5017"/>
              </a:lnSpc>
              <a:buFont typeface="Arial"/>
              <a:buChar char="•"/>
            </a:pPr>
            <a:r>
              <a:rPr lang="en-US" sz="2400" dirty="0">
                <a:solidFill>
                  <a:srgbClr val="67594D"/>
                </a:solidFill>
                <a:latin typeface="HK Grotesk"/>
              </a:rPr>
              <a:t>Configure BGP to ISP with unique router IP</a:t>
            </a:r>
            <a:endParaRPr lang="en-US" sz="2400" dirty="0">
              <a:solidFill>
                <a:srgbClr val="67594D"/>
              </a:solidFill>
              <a:latin typeface="HK Grotesk"/>
              <a:sym typeface="HK Grotesk"/>
            </a:endParaRPr>
          </a:p>
          <a:p>
            <a:pPr algn="just">
              <a:lnSpc>
                <a:spcPts val="5577"/>
              </a:lnSpc>
            </a:pPr>
            <a:endParaRPr lang="en-US" sz="3584" dirty="0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just">
              <a:lnSpc>
                <a:spcPts val="5017"/>
              </a:lnSpc>
            </a:pPr>
            <a:endParaRPr lang="en-US" sz="3584" dirty="0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14029-6A29-3566-CDFF-AF50686BA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407F725-5175-2C85-7777-96AB622F225F}"/>
              </a:ext>
            </a:extLst>
          </p:cNvPr>
          <p:cNvGrpSpPr/>
          <p:nvPr/>
        </p:nvGrpSpPr>
        <p:grpSpPr>
          <a:xfrm>
            <a:off x="16783850" y="1028700"/>
            <a:ext cx="475450" cy="475450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2E5A28C-7A13-63B6-F654-EF829CA1E6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4127916-1900-2962-B92F-DBF5C84BBB7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231F0E0-9C29-401C-2245-9DA700308438}"/>
              </a:ext>
            </a:extLst>
          </p:cNvPr>
          <p:cNvGrpSpPr/>
          <p:nvPr/>
        </p:nvGrpSpPr>
        <p:grpSpPr>
          <a:xfrm>
            <a:off x="16037595" y="1028700"/>
            <a:ext cx="475450" cy="475450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BA029CD-63ED-D7FC-0348-99A5D3EE0B7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E43305E-B6A1-8AC7-61D0-A51FDB6BC43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4A63C0D-28E1-7FFF-EF26-4C4875409354}"/>
              </a:ext>
            </a:extLst>
          </p:cNvPr>
          <p:cNvGrpSpPr/>
          <p:nvPr/>
        </p:nvGrpSpPr>
        <p:grpSpPr>
          <a:xfrm>
            <a:off x="15291340" y="1028700"/>
            <a:ext cx="475450" cy="475450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2E204F6-1CDB-F9CB-3FD6-5A1F34C2797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05DB9EA-2E69-D95F-02CE-A5C3B465BE7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27D58C1B-9F16-52C6-9B4C-CD139093BECC}"/>
              </a:ext>
            </a:extLst>
          </p:cNvPr>
          <p:cNvSpPr txBox="1"/>
          <p:nvPr/>
        </p:nvSpPr>
        <p:spPr>
          <a:xfrm>
            <a:off x="5410200" y="849852"/>
            <a:ext cx="8940776" cy="869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74"/>
              </a:lnSpc>
            </a:pPr>
            <a:r>
              <a:rPr lang="en-US" sz="6540" dirty="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Project OVERVIEW 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05454C5-9E68-4D62-7A35-EA51C2902555}"/>
              </a:ext>
            </a:extLst>
          </p:cNvPr>
          <p:cNvSpPr txBox="1"/>
          <p:nvPr/>
        </p:nvSpPr>
        <p:spPr>
          <a:xfrm>
            <a:off x="48866" y="2803001"/>
            <a:ext cx="17631493" cy="254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Optional Features :</a:t>
            </a:r>
          </a:p>
          <a:p>
            <a:pPr marL="1688241" lvl="3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Add ACL VLAN 10 in AS 300 cannot reach Web server in AS 100</a:t>
            </a:r>
          </a:p>
          <a:p>
            <a:pPr marL="1688241" lvl="3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-Configure security feature using DHCP Snooping</a:t>
            </a:r>
          </a:p>
          <a:p>
            <a:pPr marL="1688241" lvl="3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-Ensure Remote Access to network devices using telnet</a:t>
            </a: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CF281F90-4524-0649-9535-52A19BC7ECBF}"/>
              </a:ext>
            </a:extLst>
          </p:cNvPr>
          <p:cNvSpPr/>
          <p:nvPr/>
        </p:nvSpPr>
        <p:spPr>
          <a:xfrm flipV="1"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83850" y="102870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37595" y="102870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91340" y="102870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383278" y="7541023"/>
            <a:ext cx="10784199" cy="1829845"/>
            <a:chOff x="0" y="0"/>
            <a:chExt cx="3997558" cy="6782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997558" cy="678299"/>
            </a:xfrm>
            <a:custGeom>
              <a:avLst/>
              <a:gdLst/>
              <a:ahLst/>
              <a:cxnLst/>
              <a:rect l="l" t="t" r="r" b="b"/>
              <a:pathLst>
                <a:path w="3997558" h="678299">
                  <a:moveTo>
                    <a:pt x="0" y="0"/>
                  </a:moveTo>
                  <a:lnTo>
                    <a:pt x="3997558" y="0"/>
                  </a:lnTo>
                  <a:lnTo>
                    <a:pt x="3997558" y="678299"/>
                  </a:lnTo>
                  <a:lnTo>
                    <a:pt x="0" y="678299"/>
                  </a:lnTo>
                  <a:close/>
                </a:path>
              </a:pathLst>
            </a:custGeom>
            <a:blipFill>
              <a:blip r:embed="rId2"/>
              <a:stretch>
                <a:fillRect t="-5101" b="-5101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29515" y="705767"/>
            <a:ext cx="4963751" cy="2631900"/>
            <a:chOff x="0" y="0"/>
            <a:chExt cx="2515987" cy="13340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15987" cy="1334037"/>
            </a:xfrm>
            <a:custGeom>
              <a:avLst/>
              <a:gdLst/>
              <a:ahLst/>
              <a:cxnLst/>
              <a:rect l="l" t="t" r="r" b="b"/>
              <a:pathLst>
                <a:path w="2515987" h="1334037">
                  <a:moveTo>
                    <a:pt x="0" y="0"/>
                  </a:moveTo>
                  <a:lnTo>
                    <a:pt x="2515987" y="0"/>
                  </a:lnTo>
                  <a:lnTo>
                    <a:pt x="2515987" y="1334037"/>
                  </a:lnTo>
                  <a:lnTo>
                    <a:pt x="0" y="1334037"/>
                  </a:lnTo>
                  <a:close/>
                </a:path>
              </a:pathLst>
            </a:custGeom>
            <a:blipFill>
              <a:blip r:embed="rId3"/>
              <a:stretch>
                <a:fillRect t="-20724" b="-20724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12478" y="3532930"/>
            <a:ext cx="5936583" cy="3812830"/>
          </a:xfrm>
          <a:custGeom>
            <a:avLst/>
            <a:gdLst/>
            <a:ahLst/>
            <a:cxnLst/>
            <a:rect l="l" t="t" r="r" b="b"/>
            <a:pathLst>
              <a:path w="5936583" h="3812830">
                <a:moveTo>
                  <a:pt x="0" y="0"/>
                </a:moveTo>
                <a:lnTo>
                  <a:pt x="5936583" y="0"/>
                </a:lnTo>
                <a:lnTo>
                  <a:pt x="5936583" y="3812830"/>
                </a:lnTo>
                <a:lnTo>
                  <a:pt x="0" y="3812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0235" r="-5763" b="-344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8555391" y="696263"/>
            <a:ext cx="5716774" cy="230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5940" dirty="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DEVICES USED</a:t>
            </a:r>
          </a:p>
          <a:p>
            <a:pPr algn="l">
              <a:lnSpc>
                <a:spcPts val="5880"/>
              </a:lnSpc>
            </a:pPr>
            <a:endParaRPr lang="en-US" sz="594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  <a:p>
            <a:pPr algn="l">
              <a:lnSpc>
                <a:spcPts val="5880"/>
              </a:lnSpc>
            </a:pPr>
            <a:endParaRPr lang="en-US" sz="594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144000" y="2363764"/>
            <a:ext cx="7877575" cy="478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610" lvl="1" indent="-419305" algn="just">
              <a:lnSpc>
                <a:spcPts val="5437"/>
              </a:lnSpc>
              <a:buFont typeface="Arial"/>
              <a:buChar char="•"/>
            </a:pPr>
            <a:r>
              <a:rPr lang="en-US" sz="38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12 PCs</a:t>
            </a:r>
          </a:p>
          <a:p>
            <a:pPr marL="838610" lvl="1" indent="-419305" algn="just">
              <a:lnSpc>
                <a:spcPts val="5437"/>
              </a:lnSpc>
              <a:buFont typeface="Arial"/>
              <a:buChar char="•"/>
            </a:pPr>
            <a:r>
              <a:rPr lang="en-US" sz="38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6 Switches</a:t>
            </a:r>
          </a:p>
          <a:p>
            <a:pPr marL="838610" lvl="1" indent="-419305" algn="just">
              <a:lnSpc>
                <a:spcPts val="5437"/>
              </a:lnSpc>
              <a:buFont typeface="Arial"/>
              <a:buChar char="•"/>
            </a:pPr>
            <a:r>
              <a:rPr lang="en-US" sz="38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4 Multilayer Switches</a:t>
            </a:r>
          </a:p>
          <a:p>
            <a:pPr marL="838610" lvl="1" indent="-419305" algn="just">
              <a:lnSpc>
                <a:spcPts val="5437"/>
              </a:lnSpc>
              <a:buFont typeface="Arial"/>
              <a:buChar char="•"/>
            </a:pPr>
            <a:r>
              <a:rPr lang="en-US" sz="38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4 Routers</a:t>
            </a:r>
          </a:p>
          <a:p>
            <a:pPr marL="838610" lvl="1" indent="-419305" algn="just">
              <a:lnSpc>
                <a:spcPts val="5437"/>
              </a:lnSpc>
              <a:buFont typeface="Arial"/>
              <a:buChar char="•"/>
            </a:pPr>
            <a:r>
              <a:rPr lang="en-US" sz="3884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3 Servers (2 DNS and 1 web server)</a:t>
            </a:r>
          </a:p>
          <a:p>
            <a:pPr algn="just">
              <a:lnSpc>
                <a:spcPts val="5437"/>
              </a:lnSpc>
            </a:pPr>
            <a:endParaRPr lang="en-US" sz="3884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691" y="1987713"/>
            <a:ext cx="17470617" cy="6223774"/>
            <a:chOff x="0" y="0"/>
            <a:chExt cx="3073174" cy="10947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73174" cy="1094795"/>
            </a:xfrm>
            <a:custGeom>
              <a:avLst/>
              <a:gdLst/>
              <a:ahLst/>
              <a:cxnLst/>
              <a:rect l="l" t="t" r="r" b="b"/>
              <a:pathLst>
                <a:path w="3073174" h="1094795">
                  <a:moveTo>
                    <a:pt x="0" y="0"/>
                  </a:moveTo>
                  <a:lnTo>
                    <a:pt x="3073174" y="0"/>
                  </a:lnTo>
                  <a:lnTo>
                    <a:pt x="3073174" y="1094795"/>
                  </a:lnTo>
                  <a:lnTo>
                    <a:pt x="0" y="1094795"/>
                  </a:lnTo>
                  <a:close/>
                </a:path>
              </a:pathLst>
            </a:custGeom>
            <a:blipFill>
              <a:blip r:embed="rId2"/>
              <a:stretch>
                <a:fillRect t="-1580" b="-158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flipV="1"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558881" y="701836"/>
            <a:ext cx="8760506" cy="77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594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NETWORK TOPOLOGY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66425"/>
            <a:ext cx="6589244" cy="7991875"/>
            <a:chOff x="0" y="0"/>
            <a:chExt cx="1020846" cy="12381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0846" cy="1238151"/>
            </a:xfrm>
            <a:custGeom>
              <a:avLst/>
              <a:gdLst/>
              <a:ahLst/>
              <a:cxnLst/>
              <a:rect l="l" t="t" r="r" b="b"/>
              <a:pathLst>
                <a:path w="1020846" h="1238151">
                  <a:moveTo>
                    <a:pt x="0" y="0"/>
                  </a:moveTo>
                  <a:lnTo>
                    <a:pt x="1020846" y="0"/>
                  </a:lnTo>
                  <a:lnTo>
                    <a:pt x="1020846" y="1238151"/>
                  </a:lnTo>
                  <a:lnTo>
                    <a:pt x="0" y="1238151"/>
                  </a:lnTo>
                  <a:close/>
                </a:path>
              </a:pathLst>
            </a:custGeom>
            <a:blipFill>
              <a:blip r:embed="rId2"/>
              <a:stretch>
                <a:fillRect l="-57810" r="-5781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6783850" y="1028700"/>
            <a:ext cx="475450" cy="47545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037595" y="1028700"/>
            <a:ext cx="475450" cy="47545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91340" y="1028700"/>
            <a:ext cx="475450" cy="4754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V="1"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8245506" y="2121502"/>
            <a:ext cx="9526006" cy="77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594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PROJECT OBJECTIVE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45506" y="3661055"/>
            <a:ext cx="9013794" cy="4101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37"/>
              </a:lnSpc>
            </a:pPr>
            <a:r>
              <a:rPr lang="en-US" sz="38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The main objective of this </a:t>
            </a:r>
            <a:r>
              <a:rPr lang="en-US" sz="3884" b="1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project</a:t>
            </a:r>
            <a:r>
              <a:rPr lang="en-US" sz="38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 is to </a:t>
            </a:r>
            <a:r>
              <a:rPr lang="en-US" sz="3884" b="1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apply</a:t>
            </a:r>
            <a:r>
              <a:rPr lang="en-US" sz="38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 the knowledge we’ve gained throughout the </a:t>
            </a:r>
            <a:r>
              <a:rPr lang="en-US" sz="3884" b="1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scholarship</a:t>
            </a:r>
            <a:r>
              <a:rPr lang="en-US" sz="38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. This project integrates all the topics we’ve covered and provides </a:t>
            </a:r>
            <a:r>
              <a:rPr lang="en-US" sz="3884" b="1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hands-on experience to maximize our learning outcomes</a:t>
            </a:r>
            <a:r>
              <a:rPr lang="en-US" sz="38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83850" y="102870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37595" y="102870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91340" y="102870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01145" y="733996"/>
            <a:ext cx="9190194" cy="3182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76"/>
              </a:lnSpc>
            </a:pPr>
            <a:r>
              <a:rPr lang="en-US" sz="6840" dirty="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PROJECT TIMELINE</a:t>
            </a:r>
          </a:p>
          <a:p>
            <a:pPr algn="l">
              <a:lnSpc>
                <a:spcPts val="8276"/>
              </a:lnSpc>
            </a:pPr>
            <a:endParaRPr lang="en-US" sz="684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  <a:p>
            <a:pPr algn="l">
              <a:lnSpc>
                <a:spcPts val="8276"/>
              </a:lnSpc>
            </a:pPr>
            <a:endParaRPr lang="en-US" sz="684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755876" y="3391544"/>
            <a:ext cx="10135113" cy="4393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8983" lvl="1" indent="-394491" algn="just">
              <a:lnSpc>
                <a:spcPts val="5116"/>
              </a:lnSpc>
              <a:buFont typeface="Arial"/>
              <a:buChar char="•"/>
            </a:pPr>
            <a:r>
              <a:rPr lang="en-US" sz="32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Week 1: </a:t>
            </a:r>
            <a:r>
              <a:rPr lang="en-US" sz="3200" b="1" dirty="0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Initial planning and research.</a:t>
            </a:r>
          </a:p>
          <a:p>
            <a:pPr marL="788983" lvl="1" indent="-394491" algn="just">
              <a:lnSpc>
                <a:spcPts val="5116"/>
              </a:lnSpc>
              <a:buFont typeface="Arial"/>
              <a:buChar char="•"/>
            </a:pPr>
            <a:r>
              <a:rPr lang="en-US" sz="32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Week 2: </a:t>
            </a:r>
            <a:r>
              <a:rPr lang="en-US" sz="3200" b="1" dirty="0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Basic Device Configuration.</a:t>
            </a:r>
          </a:p>
          <a:p>
            <a:pPr marL="788983" lvl="1" indent="-394491" algn="just">
              <a:lnSpc>
                <a:spcPts val="5116"/>
              </a:lnSpc>
              <a:buFont typeface="Arial"/>
              <a:buChar char="•"/>
            </a:pPr>
            <a:r>
              <a:rPr lang="en-US" sz="32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Week 3: </a:t>
            </a:r>
            <a:r>
              <a:rPr lang="en-US" sz="3200" b="1" dirty="0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Advanced Configuration and Testing</a:t>
            </a:r>
          </a:p>
          <a:p>
            <a:pPr marL="788983" lvl="1" indent="-394491" algn="just">
              <a:lnSpc>
                <a:spcPts val="5116"/>
              </a:lnSpc>
              <a:buFont typeface="Arial"/>
              <a:buChar char="•"/>
            </a:pPr>
            <a:r>
              <a:rPr lang="en-US" sz="3200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Week 4: </a:t>
            </a:r>
            <a:r>
              <a:rPr lang="en-US" sz="3200" b="1" dirty="0">
                <a:solidFill>
                  <a:srgbClr val="67594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Final review, refinement, and presentation preparation.</a:t>
            </a:r>
          </a:p>
          <a:p>
            <a:pPr algn="just">
              <a:lnSpc>
                <a:spcPts val="10351"/>
              </a:lnSpc>
            </a:pPr>
            <a:endParaRPr lang="en-US" sz="3200" b="1" dirty="0">
              <a:solidFill>
                <a:srgbClr val="67594D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28700" y="2375436"/>
            <a:ext cx="6696696" cy="6425664"/>
          </a:xfrm>
          <a:custGeom>
            <a:avLst/>
            <a:gdLst/>
            <a:ahLst/>
            <a:cxnLst/>
            <a:rect l="l" t="t" r="r" b="b"/>
            <a:pathLst>
              <a:path w="6696696" h="6425664">
                <a:moveTo>
                  <a:pt x="0" y="0"/>
                </a:moveTo>
                <a:lnTo>
                  <a:pt x="6696696" y="0"/>
                </a:lnTo>
                <a:lnTo>
                  <a:pt x="6696696" y="6425664"/>
                </a:lnTo>
                <a:lnTo>
                  <a:pt x="0" y="6425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407" t="-829" b="-82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09542" y="1028700"/>
            <a:ext cx="475450" cy="4754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63287" y="1028700"/>
            <a:ext cx="475450" cy="4754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17033" y="1028700"/>
            <a:ext cx="475450" cy="4754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DB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0" y="9779511"/>
            <a:ext cx="18296991" cy="0"/>
          </a:xfrm>
          <a:prstGeom prst="line">
            <a:avLst/>
          </a:prstGeom>
          <a:ln w="3810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63230" y="1659832"/>
            <a:ext cx="14360267" cy="2775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08"/>
              </a:lnSpc>
            </a:pPr>
            <a:r>
              <a:rPr lang="en-US" sz="5400" dirty="0">
                <a:solidFill>
                  <a:srgbClr val="837164"/>
                </a:solidFill>
                <a:latin typeface="Loubag"/>
                <a:ea typeface="Loubag"/>
                <a:cs typeface="Loubag"/>
                <a:sym typeface="Loubag"/>
              </a:rPr>
              <a:t>WEEK 1: INITIAL PLANNING AND RESEARCH</a:t>
            </a:r>
          </a:p>
          <a:p>
            <a:pPr algn="ctr">
              <a:lnSpc>
                <a:spcPts val="7308"/>
              </a:lnSpc>
            </a:pPr>
            <a:endParaRPr lang="en-US" sz="540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  <a:p>
            <a:pPr algn="ctr">
              <a:lnSpc>
                <a:spcPts val="7308"/>
              </a:lnSpc>
            </a:pPr>
            <a:endParaRPr lang="en-US" sz="5400" dirty="0">
              <a:solidFill>
                <a:srgbClr val="837164"/>
              </a:solidFill>
              <a:latin typeface="Loubag"/>
              <a:ea typeface="Loubag"/>
              <a:cs typeface="Loubag"/>
              <a:sym typeface="Loubag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06546" y="3541195"/>
            <a:ext cx="14178447" cy="254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Defined the network requirements and brainstormed the topology.</a:t>
            </a:r>
          </a:p>
          <a:p>
            <a:pPr algn="just">
              <a:lnSpc>
                <a:spcPts val="5017"/>
              </a:lnSpc>
            </a:pPr>
            <a:endParaRPr lang="en-US" sz="3584" dirty="0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Designed the network topology and selected the main  required devices.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06546" y="6651101"/>
            <a:ext cx="14178447" cy="254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Determined the IP addressing scheme, including gateways and standbys.</a:t>
            </a:r>
          </a:p>
          <a:p>
            <a:pPr algn="just">
              <a:lnSpc>
                <a:spcPts val="5017"/>
              </a:lnSpc>
            </a:pPr>
            <a:endParaRPr lang="en-US" sz="3584" dirty="0">
              <a:solidFill>
                <a:srgbClr val="67594D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marL="773841" lvl="1" indent="-386921" algn="just">
              <a:lnSpc>
                <a:spcPts val="5017"/>
              </a:lnSpc>
              <a:buFont typeface="Arial"/>
              <a:buChar char="•"/>
            </a:pPr>
            <a:r>
              <a:rPr lang="en-US" sz="3584" dirty="0">
                <a:solidFill>
                  <a:srgbClr val="67594D"/>
                </a:solidFill>
                <a:latin typeface="HK Grotesk"/>
                <a:ea typeface="HK Grotesk"/>
                <a:cs typeface="HK Grotesk"/>
                <a:sym typeface="HK Grotesk"/>
              </a:rPr>
              <a:t>Selected devices and applied the topology using Packet Tracer.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2174103" y="3825446"/>
            <a:ext cx="0" cy="1783884"/>
          </a:xfrm>
          <a:prstGeom prst="line">
            <a:avLst/>
          </a:prstGeom>
          <a:ln w="9525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V="1">
            <a:off x="2174103" y="6792954"/>
            <a:ext cx="0" cy="1783884"/>
          </a:xfrm>
          <a:prstGeom prst="line">
            <a:avLst/>
          </a:prstGeom>
          <a:ln w="95250" cap="flat">
            <a:solidFill>
              <a:srgbClr val="8371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587</Words>
  <Application>Microsoft Office PowerPoint</Application>
  <PresentationFormat>Custom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Loubag</vt:lpstr>
      <vt:lpstr>Calibri</vt:lpstr>
      <vt:lpstr>HK Grotesk</vt:lpstr>
      <vt:lpstr>HK Grotesk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Simple Modern Group Project Presentation</dc:title>
  <cp:lastModifiedBy>Ahmed Alhusainy</cp:lastModifiedBy>
  <cp:revision>2</cp:revision>
  <dcterms:created xsi:type="dcterms:W3CDTF">2006-08-16T00:00:00Z</dcterms:created>
  <dcterms:modified xsi:type="dcterms:W3CDTF">2024-10-20T16:11:03Z</dcterms:modified>
  <dc:identifier>DAGT8b7L3iY</dc:identifier>
</cp:coreProperties>
</file>