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7" r:id="rId2"/>
    <p:sldId id="288" r:id="rId3"/>
    <p:sldId id="258" r:id="rId4"/>
    <p:sldId id="265" r:id="rId5"/>
    <p:sldId id="290" r:id="rId6"/>
    <p:sldId id="291" r:id="rId7"/>
    <p:sldId id="292" r:id="rId8"/>
    <p:sldId id="259" r:id="rId9"/>
    <p:sldId id="260" r:id="rId10"/>
    <p:sldId id="261" r:id="rId11"/>
    <p:sldId id="262" r:id="rId12"/>
    <p:sldId id="263" r:id="rId13"/>
    <p:sldId id="264" r:id="rId14"/>
    <p:sldId id="266" r:id="rId15"/>
    <p:sldId id="293" r:id="rId16"/>
    <p:sldId id="267" r:id="rId17"/>
    <p:sldId id="268" r:id="rId18"/>
    <p:sldId id="269" r:id="rId19"/>
    <p:sldId id="270" r:id="rId20"/>
    <p:sldId id="271" r:id="rId21"/>
    <p:sldId id="272" r:id="rId22"/>
    <p:sldId id="287" r:id="rId23"/>
    <p:sldId id="273" r:id="rId24"/>
    <p:sldId id="274" r:id="rId25"/>
    <p:sldId id="275" r:id="rId26"/>
    <p:sldId id="276" r:id="rId27"/>
    <p:sldId id="277" r:id="rId28"/>
    <p:sldId id="278" r:id="rId29"/>
    <p:sldId id="279" r:id="rId30"/>
    <p:sldId id="280" r:id="rId31"/>
    <p:sldId id="281" r:id="rId32"/>
    <p:sldId id="282" r:id="rId33"/>
    <p:sldId id="289" r:id="rId34"/>
    <p:sldId id="283" r:id="rId35"/>
    <p:sldId id="284" r:id="rId36"/>
    <p:sldId id="285" r:id="rId37"/>
    <p:sldId id="28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CA87CE0E-1F8A-40F4-9D92-F28428C32468}" type="datetimeFigureOut">
              <a:rPr lang="en-US" smtClean="0"/>
              <a:t>3/26/2023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C6F5F6F-40C7-448F-B6FF-60A9313661A9}" type="slidenum">
              <a:rPr lang="en-US" smtClean="0"/>
              <a:t>‹#›</a:t>
            </a:fld>
            <a:endParaRPr lang="en-US"/>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p>
        </p:txBody>
      </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7CE0E-1F8A-40F4-9D92-F28428C32468}"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F5F6F-40C7-448F-B6FF-60A9313661A9}" type="slidenum">
              <a:rPr lang="en-US" smtClean="0"/>
              <a:t>‹#›</a:t>
            </a:fld>
            <a:endParaRPr lang="en-US"/>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1" y="559399"/>
            <a:ext cx="2237591" cy="5566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7985" y="849855"/>
            <a:ext cx="7343889"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7CE0E-1F8A-40F4-9D92-F28428C32468}"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F5F6F-40C7-448F-B6FF-60A9313661A9}" type="slidenum">
              <a:rPr lang="en-US" smtClean="0"/>
              <a:t>‹#›</a:t>
            </a:fld>
            <a:endParaRPr lang="en-US"/>
          </a:p>
        </p:txBody>
      </p:sp>
      <p:grpSp>
        <p:nvGrpSpPr>
          <p:cNvPr id="11" name="Group 10"/>
          <p:cNvGrpSpPr/>
          <p:nvPr/>
        </p:nvGrpSpPr>
        <p:grpSpPr>
          <a:xfrm rot="5400000">
            <a:off x="6125426" y="2880824"/>
            <a:ext cx="5480154" cy="923330"/>
            <a:chOff x="1815339" y="1496875"/>
            <a:chExt cx="5480154" cy="692497"/>
          </a:xfrm>
        </p:grpSpPr>
        <p:sp>
          <p:nvSpPr>
            <p:cNvPr id="12" name="TextBox 11"/>
            <p:cNvSpPr txBox="1"/>
            <p:nvPr/>
          </p:nvSpPr>
          <p:spPr>
            <a:xfrm>
              <a:off x="4147073" y="1496875"/>
              <a:ext cx="877163" cy="692497"/>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7CE0E-1F8A-40F4-9D92-F28428C32468}"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F5F6F-40C7-448F-B6FF-60A9313661A9}" type="slidenum">
              <a:rPr lang="en-US" smtClean="0"/>
              <a:t>‹#›</a:t>
            </a:fld>
            <a:endParaRPr lang="en-US"/>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563446" y="1392217"/>
            <a:ext cx="9038813" cy="923330"/>
            <a:chOff x="1172584" y="1381459"/>
            <a:chExt cx="6779110" cy="923330"/>
          </a:xfrm>
        </p:grpSpPr>
        <p:sp>
          <p:nvSpPr>
            <p:cNvPr id="13" name="TextBox 12"/>
            <p:cNvSpPr txBox="1"/>
            <p:nvPr/>
          </p:nvSpPr>
          <p:spPr>
            <a:xfrm>
              <a:off x="4147073" y="1381459"/>
              <a:ext cx="657872"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87CE0E-1F8A-40F4-9D92-F28428C32468}"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F5F6F-40C7-448F-B6FF-60A9313661A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A87CE0E-1F8A-40F4-9D92-F28428C32468}"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F5F6F-40C7-448F-B6FF-60A9313661A9}"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914400" y="2240280"/>
            <a:ext cx="5071872"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6193535" y="2240280"/>
            <a:ext cx="5071872"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87CE0E-1F8A-40F4-9D92-F28428C32468}" type="datetimeFigureOut">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6F5F6F-40C7-448F-B6FF-60A9313661A9}" type="slidenum">
              <a:rPr lang="en-US" smtClean="0"/>
              <a:t>‹#›</a:t>
            </a:fld>
            <a:endParaRPr lang="en-US"/>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147073" y="1381459"/>
              <a:ext cx="657872"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87CE0E-1F8A-40F4-9D92-F28428C32468}" type="datetimeFigureOut">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6F5F6F-40C7-448F-B6FF-60A9313661A9}" type="slidenum">
              <a:rPr lang="en-US" smtClean="0"/>
              <a:t>‹#›</a:t>
            </a:fld>
            <a:endParaRPr lang="en-US"/>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7CE0E-1F8A-40F4-9D92-F28428C32468}" type="datetimeFigureOut">
              <a:rPr lang="en-US" smtClean="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6F5F6F-40C7-448F-B6FF-60A9313661A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7CE0E-1F8A-40F4-9D92-F28428C32468}"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F5F6F-40C7-448F-B6FF-60A9313661A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7CE0E-1F8A-40F4-9D92-F28428C32468}"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F5F6F-40C7-448F-B6FF-60A9313661A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7987" y="570156"/>
            <a:ext cx="10341684" cy="105425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CA87CE0E-1F8A-40F4-9D92-F28428C32468}" type="datetimeFigureOut">
              <a:rPr lang="en-US" smtClean="0"/>
              <a:t>3/26/2023</a:t>
            </a:fld>
            <a:endParaRPr lang="en-US"/>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9C6F5F6F-40C7-448F-B6FF-60A9313661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1" eaLnBrk="1" latinLnBrk="0" hangingPunct="1">
        <a:spcBef>
          <a:spcPct val="0"/>
        </a:spcBef>
        <a:buNone/>
        <a:defRPr sz="540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65760" indent="-365760" algn="r" defTabSz="914400" rtl="1"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r" defTabSz="914400" rtl="1"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r" defTabSz="914400" rtl="1"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r" defTabSz="914400" rtl="1"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r" defTabSz="914400" rtl="1"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 Id="rId5" Type="http://schemas.openxmlformats.org/officeDocument/2006/relationships/image" Target="../media/image9.jpeg" /><Relationship Id="rId4" Type="http://schemas.openxmlformats.org/officeDocument/2006/relationships/image" Target="../media/image8.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08D8-1C74-62CF-CDE8-2CAA2141B2AC}"/>
              </a:ext>
            </a:extLst>
          </p:cNvPr>
          <p:cNvSpPr>
            <a:spLocks noGrp="1"/>
          </p:cNvSpPr>
          <p:nvPr>
            <p:ph type="ctrTitle"/>
          </p:nvPr>
        </p:nvSpPr>
        <p:spPr>
          <a:xfrm>
            <a:off x="1291337" y="1137345"/>
            <a:ext cx="9001462" cy="1438695"/>
          </a:xfrm>
          <a:noFill/>
        </p:spPr>
        <p:txBody>
          <a:bodyPr>
            <a:normAutofit/>
          </a:bodyPr>
          <a:lstStyle/>
          <a:p>
            <a:pPr>
              <a:lnSpc>
                <a:spcPct val="107000"/>
              </a:lnSpc>
              <a:spcBef>
                <a:spcPts val="0"/>
              </a:spcBef>
              <a:spcAft>
                <a:spcPts val="800"/>
              </a:spcAft>
            </a:pPr>
            <a:r>
              <a:rPr lang="en-US" sz="4400">
                <a:ln w="3175">
                  <a:solidFill>
                    <a:prstClr val="white">
                      <a:alpha val="65000"/>
                    </a:prstClr>
                  </a:solidFill>
                </a:ln>
                <a:latin typeface="Arial"/>
                <a:cs typeface="Arial"/>
              </a:rPr>
              <a:t>Hepatic encephalopathy</a:t>
            </a:r>
          </a:p>
        </p:txBody>
      </p:sp>
      <p:sp>
        <p:nvSpPr>
          <p:cNvPr id="3" name="Subtitle 2">
            <a:extLst>
              <a:ext uri="{FF2B5EF4-FFF2-40B4-BE49-F238E27FC236}">
                <a16:creationId xmlns:a16="http://schemas.microsoft.com/office/drawing/2014/main" id="{68D92062-28DD-3C1E-52A6-F093CB5E9C13}"/>
              </a:ext>
            </a:extLst>
          </p:cNvPr>
          <p:cNvSpPr>
            <a:spLocks noGrp="1"/>
          </p:cNvSpPr>
          <p:nvPr>
            <p:ph type="subTitle" idx="1"/>
          </p:nvPr>
        </p:nvSpPr>
        <p:spPr>
          <a:xfrm>
            <a:off x="1262583" y="3548310"/>
            <a:ext cx="9001462" cy="2945480"/>
          </a:xfrm>
        </p:spPr>
        <p:txBody>
          <a:bodyPr vert="horz" lIns="91440" tIns="45720" rIns="91440" bIns="45720" rtlCol="0" anchor="t">
            <a:normAutofit lnSpcReduction="10000"/>
          </a:bodyPr>
          <a:lstStyle/>
          <a:p>
            <a:pPr marL="0" marR="0" algn="ctr">
              <a:lnSpc>
                <a:spcPct val="110000"/>
              </a:lnSpc>
              <a:spcBef>
                <a:spcPts val="0"/>
              </a:spcBef>
              <a:spcAft>
                <a:spcPts val="800"/>
              </a:spcAft>
            </a:pPr>
            <a:r>
              <a:rPr lang="en-GB" sz="4400" b="1">
                <a:solidFill>
                  <a:schemeClr val="bg2">
                    <a:lumMod val="20000"/>
                    <a:lumOff val="80000"/>
                  </a:schemeClr>
                </a:solidFill>
                <a:effectLst/>
                <a:latin typeface="Arial" panose="020B0604020202020204" pitchFamily="34" charset="0"/>
                <a:ea typeface="SimSun" panose="020B0503020204020204" pitchFamily="2" charset="-122"/>
                <a:cs typeface="Arial" panose="020B0604020202020204" pitchFamily="34" charset="0"/>
              </a:rPr>
              <a:t>Supervised by</a:t>
            </a:r>
          </a:p>
          <a:p>
            <a:pPr>
              <a:lnSpc>
                <a:spcPct val="110000"/>
              </a:lnSpc>
              <a:spcBef>
                <a:spcPts val="0"/>
              </a:spcBef>
              <a:spcAft>
                <a:spcPts val="800"/>
              </a:spcAft>
            </a:pPr>
            <a:r>
              <a:rPr lang="en-US" sz="3200" b="1">
                <a:solidFill>
                  <a:schemeClr val="bg1"/>
                </a:solidFill>
                <a:effectLst/>
                <a:latin typeface="Arial"/>
                <a:ea typeface="+mn-lt"/>
                <a:cs typeface="+mn-lt"/>
              </a:rPr>
              <a:t>Dr\ Nora Ramadan</a:t>
            </a:r>
            <a:r>
              <a:rPr lang="en-US" sz="3200" b="1">
                <a:effectLst/>
                <a:latin typeface="Arial"/>
                <a:ea typeface="+mn-lt"/>
                <a:cs typeface="+mn-lt"/>
              </a:rPr>
              <a:t>  </a:t>
            </a:r>
            <a:endParaRPr lang="en-US">
              <a:latin typeface="Arial"/>
              <a:cs typeface="Arial"/>
            </a:endParaRPr>
          </a:p>
          <a:p>
            <a:pPr marL="0" marR="0" algn="ctr">
              <a:lnSpc>
                <a:spcPct val="110000"/>
              </a:lnSpc>
              <a:spcBef>
                <a:spcPts val="0"/>
              </a:spcBef>
              <a:spcAft>
                <a:spcPts val="800"/>
              </a:spcAft>
            </a:pPr>
            <a:r>
              <a:rPr lang="en-GB" sz="4400" b="1">
                <a:solidFill>
                  <a:schemeClr val="bg2">
                    <a:lumMod val="20000"/>
                    <a:lumOff val="80000"/>
                  </a:schemeClr>
                </a:solidFill>
                <a:effectLst/>
                <a:latin typeface="Arial"/>
                <a:ea typeface="Calibri" panose="020F0502020204030204" pitchFamily="34" charset="0"/>
                <a:cs typeface="Arial"/>
              </a:rPr>
              <a:t>Prepared by</a:t>
            </a:r>
          </a:p>
          <a:p>
            <a:pPr>
              <a:lnSpc>
                <a:spcPct val="110000"/>
              </a:lnSpc>
              <a:spcBef>
                <a:spcPts val="0"/>
              </a:spcBef>
              <a:spcAft>
                <a:spcPts val="800"/>
              </a:spcAft>
            </a:pPr>
            <a:r>
              <a:rPr lang="en-GB" sz="3600">
                <a:solidFill>
                  <a:schemeClr val="bg1"/>
                </a:solidFill>
                <a:effectLst/>
                <a:latin typeface="Arial"/>
                <a:ea typeface="Calibri" panose="020F0502020204030204" pitchFamily="34" charset="0"/>
                <a:cs typeface="Times New Roman"/>
              </a:rPr>
              <a:t>Group A7</a:t>
            </a:r>
            <a:r>
              <a:rPr lang="en-GB" sz="3600">
                <a:solidFill>
                  <a:schemeClr val="bg1"/>
                </a:solidFill>
                <a:effectLst/>
                <a:latin typeface="Arial"/>
                <a:ea typeface="Calibri" panose="020F0502020204030204" pitchFamily="34" charset="0"/>
                <a:cs typeface="Arial"/>
              </a:rPr>
              <a:t> </a:t>
            </a:r>
            <a:endParaRPr lang="en-GB" sz="36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endParaRPr lang="en-US" sz="4400" b="1">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endParaRPr lang="en-US" sz="320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endParaRPr lang="en-US" sz="320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endParaRPr lang="en-US" sz="320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endParaRPr lang="en-US" sz="3200">
              <a:effectLst/>
              <a:latin typeface="Arial" panose="020B0604020202020204" pitchFamily="34" charset="0"/>
              <a:ea typeface="Calibri" panose="020F0502020204030204" pitchFamily="34" charset="0"/>
              <a:cs typeface="Arial" panose="020B0604020202020204" pitchFamily="34" charset="0"/>
            </a:endParaRPr>
          </a:p>
          <a:p>
            <a:endParaRPr lang="en-US"/>
          </a:p>
        </p:txBody>
      </p:sp>
      <p:pic>
        <p:nvPicPr>
          <p:cNvPr id="5" name="Picture 4">
            <a:extLst>
              <a:ext uri="{FF2B5EF4-FFF2-40B4-BE49-F238E27FC236}">
                <a16:creationId xmlns:a16="http://schemas.microsoft.com/office/drawing/2014/main" id="{3220195D-668F-0437-B53B-B9541C69DA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50115" y="495946"/>
            <a:ext cx="1604609" cy="172321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Picture 5">
            <a:extLst>
              <a:ext uri="{FF2B5EF4-FFF2-40B4-BE49-F238E27FC236}">
                <a16:creationId xmlns:a16="http://schemas.microsoft.com/office/drawing/2014/main" id="{BF77D826-71B3-1546-8550-13467CAAB2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3673" y="607931"/>
            <a:ext cx="1595269" cy="172321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0175118"/>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a:ea typeface="+mn-lt"/>
                <a:cs typeface="+mn-lt"/>
              </a:rPr>
              <a:t>• </a:t>
            </a:r>
            <a:r>
              <a:rPr lang="en-US" sz="2000" b="1">
                <a:latin typeface="Arial"/>
                <a:ea typeface="+mn-lt"/>
                <a:cs typeface="+mn-lt"/>
              </a:rPr>
              <a:t>Glucose Metabolism :</a:t>
            </a:r>
            <a:r>
              <a:rPr lang="en-US" sz="2000">
                <a:latin typeface="Arial"/>
                <a:ea typeface="+mn-lt"/>
                <a:cs typeface="+mn-lt"/>
              </a:rPr>
              <a:t> The liver plays a major role in the metabolism of glucose and  the regulation of blood glucose concentration after a meal. Additional glucose can be synthesized by the liver through a process called gluconeogenesis. </a:t>
            </a:r>
            <a:endParaRPr lang="en-US" sz="2000">
              <a:latin typeface="Arial"/>
              <a:cs typeface="Arial"/>
            </a:endParaRPr>
          </a:p>
          <a:p>
            <a:pPr algn="l">
              <a:buNone/>
            </a:pPr>
            <a:r>
              <a:rPr lang="en-US" sz="2000">
                <a:latin typeface="Arial"/>
                <a:ea typeface="+mn-lt"/>
                <a:cs typeface="+mn-lt"/>
              </a:rPr>
              <a:t>• </a:t>
            </a:r>
            <a:r>
              <a:rPr lang="en-US" sz="2000" b="1">
                <a:latin typeface="Arial"/>
                <a:ea typeface="+mn-lt"/>
                <a:cs typeface="+mn-lt"/>
              </a:rPr>
              <a:t>Ammonia Conversion :</a:t>
            </a:r>
            <a:r>
              <a:rPr lang="en-US" sz="2000">
                <a:latin typeface="Arial"/>
                <a:ea typeface="+mn-lt"/>
                <a:cs typeface="+mn-lt"/>
              </a:rPr>
              <a:t> The liver converts this metabolically generated ammonia into </a:t>
            </a:r>
            <a:r>
              <a:rPr lang="en-US" sz="2000" err="1">
                <a:latin typeface="Arial"/>
                <a:ea typeface="+mn-lt"/>
                <a:cs typeface="+mn-lt"/>
              </a:rPr>
              <a:t>urea.Remove</a:t>
            </a:r>
            <a:r>
              <a:rPr lang="en-US" sz="2000">
                <a:latin typeface="Arial"/>
                <a:ea typeface="+mn-lt"/>
                <a:cs typeface="+mn-lt"/>
              </a:rPr>
              <a:t> ammonia that produced by bacteria in the intestine for urea synthesis . </a:t>
            </a:r>
            <a:endParaRPr lang="en-US" sz="2000">
              <a:latin typeface="Arial"/>
              <a:cs typeface="Arial"/>
            </a:endParaRPr>
          </a:p>
          <a:p>
            <a:pPr algn="l">
              <a:buNone/>
            </a:pPr>
            <a:r>
              <a:rPr lang="en-US" sz="2000">
                <a:latin typeface="Arial"/>
                <a:ea typeface="+mn-lt"/>
                <a:cs typeface="+mn-lt"/>
              </a:rPr>
              <a:t>• </a:t>
            </a:r>
            <a:r>
              <a:rPr lang="en-US" sz="2000" b="1">
                <a:latin typeface="Arial"/>
                <a:ea typeface="+mn-lt"/>
                <a:cs typeface="+mn-lt"/>
              </a:rPr>
              <a:t>Fat Metabolism : </a:t>
            </a:r>
            <a:r>
              <a:rPr lang="en-US" sz="2000">
                <a:latin typeface="Arial"/>
                <a:ea typeface="+mn-lt"/>
                <a:cs typeface="+mn-lt"/>
              </a:rPr>
              <a:t>The liver is also active in fat metabolism, Fatty acids can be broken down for the production of energy and the production of ketone </a:t>
            </a:r>
            <a:r>
              <a:rPr lang="en-US" sz="2000" err="1">
                <a:latin typeface="Arial"/>
                <a:ea typeface="+mn-lt"/>
                <a:cs typeface="+mn-lt"/>
              </a:rPr>
              <a:t>bodies.Fatty</a:t>
            </a:r>
            <a:r>
              <a:rPr lang="en-US" sz="2000">
                <a:latin typeface="Arial"/>
                <a:ea typeface="+mn-lt"/>
                <a:cs typeface="+mn-lt"/>
              </a:rPr>
              <a:t> acids and  Their metabolic products are also used for the synthesis of cholesterol, lecithin, lipoproteins. </a:t>
            </a:r>
            <a:endParaRPr lang="en-US" sz="2000">
              <a:latin typeface="Arial"/>
              <a:cs typeface="Arial"/>
            </a:endParaRPr>
          </a:p>
          <a:p>
            <a:pPr algn="l">
              <a:buNone/>
            </a:pPr>
            <a:r>
              <a:rPr lang="en-US" sz="2000">
                <a:latin typeface="Arial"/>
                <a:ea typeface="+mn-lt"/>
                <a:cs typeface="+mn-lt"/>
              </a:rPr>
              <a:t>• </a:t>
            </a:r>
            <a:r>
              <a:rPr lang="en-US" sz="2000" b="1">
                <a:latin typeface="Arial"/>
                <a:ea typeface="+mn-lt"/>
                <a:cs typeface="+mn-lt"/>
              </a:rPr>
              <a:t>Bile Formation :</a:t>
            </a:r>
            <a:r>
              <a:rPr lang="en-US" sz="2000">
                <a:latin typeface="Arial"/>
                <a:ea typeface="+mn-lt"/>
                <a:cs typeface="+mn-lt"/>
              </a:rPr>
              <a:t> Bile is continuously formed by the hepatocytes and collected in the bile duct, It is composed mainly of water and electrolytes, and contains significant  amounts of lecithin, Fatty acids, cholesterol, bilirubin, and bile salts. The function of bile duct are excretory and also aid in the digestion. </a:t>
            </a:r>
            <a:endParaRPr lang="en-US" sz="2000">
              <a:latin typeface="Arial"/>
              <a:cs typeface="Arial"/>
            </a:endParaRPr>
          </a:p>
          <a:p>
            <a:pPr marL="0" indent="0" algn="l">
              <a:buNone/>
            </a:pPr>
            <a:endParaRPr lang="en-US">
              <a:ea typeface="+mn-lt"/>
              <a:cs typeface="+mn-lt"/>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a:latin typeface="Arial"/>
                <a:ea typeface="+mj-lt"/>
                <a:cs typeface="Arial"/>
              </a:rPr>
              <a:t>Function of the liver</a:t>
            </a:r>
            <a:endParaRPr lang="en-US">
              <a:latin typeface="Book Antiqua"/>
              <a:ea typeface="+mj-lt"/>
              <a:cs typeface="Arial"/>
            </a:endParaRPr>
          </a:p>
        </p:txBody>
      </p:sp>
    </p:spTree>
    <p:extLst>
      <p:ext uri="{BB962C8B-B14F-4D97-AF65-F5344CB8AC3E}">
        <p14:creationId xmlns:p14="http://schemas.microsoft.com/office/powerpoint/2010/main" val="58510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2000">
                <a:ea typeface="+mn-lt"/>
                <a:cs typeface="+mn-lt"/>
              </a:rPr>
              <a:t>• </a:t>
            </a:r>
            <a:r>
              <a:rPr lang="en-US" sz="2000" b="1">
                <a:latin typeface="Arial"/>
                <a:ea typeface="+mn-lt"/>
                <a:cs typeface="+mn-lt"/>
              </a:rPr>
              <a:t>Protein Metabolism :</a:t>
            </a:r>
            <a:r>
              <a:rPr lang="en-US" sz="2000">
                <a:latin typeface="Arial"/>
                <a:ea typeface="+mn-lt"/>
                <a:cs typeface="+mn-lt"/>
              </a:rPr>
              <a:t>The liver plays an important role in protein metabolism . It synthesizes almost all of the plasma proteins (except for gamma, globulin). Vitamin K is required by the liver for synthesis of prothrombin. </a:t>
            </a:r>
            <a:endParaRPr lang="en-US" sz="2000">
              <a:latin typeface="Arial"/>
              <a:cs typeface="Arial"/>
            </a:endParaRPr>
          </a:p>
          <a:p>
            <a:pPr algn="l">
              <a:buNone/>
            </a:pPr>
            <a:r>
              <a:rPr lang="en-US" sz="2000">
                <a:latin typeface="Arial"/>
                <a:ea typeface="+mn-lt"/>
                <a:cs typeface="+mn-lt"/>
              </a:rPr>
              <a:t>• </a:t>
            </a:r>
            <a:r>
              <a:rPr lang="en-US" sz="2000" b="1">
                <a:latin typeface="Arial"/>
                <a:ea typeface="+mn-lt"/>
                <a:cs typeface="+mn-lt"/>
              </a:rPr>
              <a:t>Vitamin and Iron Storage :</a:t>
            </a:r>
            <a:r>
              <a:rPr lang="en-US" sz="2000">
                <a:latin typeface="Arial"/>
                <a:ea typeface="+mn-lt"/>
                <a:cs typeface="+mn-lt"/>
              </a:rPr>
              <a:t> Vitamin A,B and D and Several of the B-complex vitamin are stored in large amounts in the liver. So that the liver extracts have been used for therapy for a wide large of nutritional disorders. </a:t>
            </a:r>
            <a:endParaRPr lang="en-US" sz="2000">
              <a:latin typeface="Arial"/>
              <a:cs typeface="Arial"/>
            </a:endParaRPr>
          </a:p>
          <a:p>
            <a:pPr algn="l">
              <a:buNone/>
            </a:pPr>
            <a:r>
              <a:rPr lang="en-US" sz="2000">
                <a:latin typeface="Arial"/>
                <a:ea typeface="+mn-lt"/>
                <a:cs typeface="+mn-lt"/>
              </a:rPr>
              <a:t>• </a:t>
            </a:r>
            <a:r>
              <a:rPr lang="en-US" sz="2000" b="1">
                <a:latin typeface="Arial"/>
                <a:ea typeface="+mn-lt"/>
                <a:cs typeface="+mn-lt"/>
              </a:rPr>
              <a:t>Drug Metabolism :</a:t>
            </a:r>
            <a:r>
              <a:rPr lang="en-US" sz="2000">
                <a:latin typeface="Arial"/>
                <a:ea typeface="+mn-lt"/>
                <a:cs typeface="+mn-lt"/>
              </a:rPr>
              <a:t> The liver metabolizes many medications. Metabolism generally results in loss of activity of the medication. One of the important pathway for medication metabolism involves conjugation (binding) of the medication. The conjugated products may be excreted in the feces or urine. If an oral medication (absorbed from the GI tract) is metabolized by the liver to a great extant before it  reaches the systemic circulation; the amount of medication actually reaching the  systemic circulation will be decreased</a:t>
            </a:r>
            <a:r>
              <a:rPr lang="en-US" sz="2000">
                <a:ea typeface="+mn-lt"/>
                <a:cs typeface="+mn-lt"/>
              </a:rPr>
              <a:t>.</a:t>
            </a:r>
            <a:endParaRPr lang="en-US"/>
          </a:p>
          <a:p>
            <a:pPr algn="l">
              <a:buNone/>
            </a:pPr>
            <a:endParaRPr lang="en-US" sz="2000">
              <a:latin typeface="Arial"/>
              <a:cs typeface="Arial"/>
            </a:endParaRPr>
          </a:p>
          <a:p>
            <a:pPr marL="0" indent="0" algn="l">
              <a:buNone/>
            </a:pPr>
            <a:endParaRPr lang="en-US">
              <a:ea typeface="+mn-lt"/>
              <a:cs typeface="+mn-lt"/>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a:latin typeface="Arial"/>
                <a:ea typeface="+mj-lt"/>
                <a:cs typeface="Arial"/>
              </a:rPr>
              <a:t>Function of the liver</a:t>
            </a:r>
            <a:endParaRPr lang="en-US">
              <a:latin typeface="Book Antiqua"/>
              <a:ea typeface="+mj-lt"/>
              <a:cs typeface="Arial"/>
            </a:endParaRPr>
          </a:p>
        </p:txBody>
      </p:sp>
    </p:spTree>
    <p:extLst>
      <p:ext uri="{BB962C8B-B14F-4D97-AF65-F5344CB8AC3E}">
        <p14:creationId xmlns:p14="http://schemas.microsoft.com/office/powerpoint/2010/main" val="380729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3300" b="1">
                <a:latin typeface="Arial"/>
                <a:ea typeface="+mn-lt"/>
                <a:cs typeface="+mn-lt"/>
              </a:rPr>
              <a:t>Bilirubin Excretion : </a:t>
            </a:r>
            <a:r>
              <a:rPr lang="en-US" sz="3300">
                <a:latin typeface="Arial"/>
                <a:ea typeface="+mn-lt"/>
                <a:cs typeface="+mn-lt"/>
              </a:rPr>
              <a:t>Bilirubin is pigment derived from the breakdown of the hemoglobin by cells of the reticuloendothelial system, including the </a:t>
            </a:r>
            <a:r>
              <a:rPr lang="en-US" sz="3300" err="1">
                <a:latin typeface="Arial"/>
                <a:ea typeface="+mn-lt"/>
                <a:cs typeface="+mn-lt"/>
              </a:rPr>
              <a:t>kupffer</a:t>
            </a:r>
            <a:r>
              <a:rPr lang="en-US" sz="3300">
                <a:latin typeface="Arial"/>
                <a:ea typeface="+mn-lt"/>
                <a:cs typeface="+mn-lt"/>
              </a:rPr>
              <a:t> cells of the liver.</a:t>
            </a:r>
            <a:endParaRPr lang="en-US" sz="3300">
              <a:latin typeface="Arial"/>
              <a:cs typeface="Arial"/>
            </a:endParaRPr>
          </a:p>
          <a:p>
            <a:pPr algn="l">
              <a:buNone/>
            </a:pPr>
            <a:endParaRPr lang="en-US" sz="3300">
              <a:latin typeface="Arial"/>
              <a:cs typeface="Arial"/>
            </a:endParaRPr>
          </a:p>
          <a:p>
            <a:pPr marL="0" indent="0" algn="l">
              <a:buNone/>
            </a:pPr>
            <a:endParaRPr lang="en-US">
              <a:ea typeface="+mn-lt"/>
              <a:cs typeface="+mn-lt"/>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a:latin typeface="Arial"/>
                <a:ea typeface="+mj-lt"/>
                <a:cs typeface="Arial"/>
              </a:rPr>
              <a:t>Function of the liver</a:t>
            </a:r>
            <a:endParaRPr lang="en-US">
              <a:latin typeface="Book Antiqua"/>
              <a:ea typeface="+mj-lt"/>
              <a:cs typeface="Arial"/>
            </a:endParaRPr>
          </a:p>
        </p:txBody>
      </p:sp>
      <p:pic>
        <p:nvPicPr>
          <p:cNvPr id="4" name="Picture 4">
            <a:extLst>
              <a:ext uri="{FF2B5EF4-FFF2-40B4-BE49-F238E27FC236}">
                <a16:creationId xmlns:a16="http://schemas.microsoft.com/office/drawing/2014/main" id="{C4A98961-9A54-D8D4-6777-0E2C39A99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860" y="4040825"/>
            <a:ext cx="5629672" cy="2709280"/>
          </a:xfrm>
          <a:prstGeom prst="rect">
            <a:avLst/>
          </a:prstGeom>
        </p:spPr>
      </p:pic>
    </p:spTree>
    <p:extLst>
      <p:ext uri="{BB962C8B-B14F-4D97-AF65-F5344CB8AC3E}">
        <p14:creationId xmlns:p14="http://schemas.microsoft.com/office/powerpoint/2010/main" val="4042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2600">
                <a:latin typeface="Arial"/>
                <a:ea typeface="+mn-lt"/>
                <a:cs typeface="+mn-lt"/>
              </a:rPr>
              <a:t>Cirrhosis is a chronic disease characterized by the replacement of normal liver tissue by diffuse fibrosis that disrupts liver structure and function. There are three types of cirrhosis or scarring of the </a:t>
            </a:r>
            <a:r>
              <a:rPr lang="en-US" sz="2600" b="1">
                <a:latin typeface="Arial"/>
                <a:ea typeface="+mn-lt"/>
                <a:cs typeface="+mn-lt"/>
              </a:rPr>
              <a:t>liver: </a:t>
            </a:r>
            <a:r>
              <a:rPr lang="en-US" sz="2600">
                <a:latin typeface="Arial"/>
                <a:ea typeface="+mn-lt"/>
                <a:cs typeface="+mn-lt"/>
              </a:rPr>
              <a:t> </a:t>
            </a:r>
            <a:endParaRPr lang="en-US" sz="2600">
              <a:latin typeface="Arial"/>
              <a:cs typeface="Arial"/>
            </a:endParaRPr>
          </a:p>
          <a:p>
            <a:pPr algn="l">
              <a:buNone/>
            </a:pPr>
            <a:r>
              <a:rPr lang="en-US" sz="2600">
                <a:latin typeface="Arial"/>
                <a:ea typeface="+mn-lt"/>
                <a:cs typeface="+mn-lt"/>
              </a:rPr>
              <a:t>• Alcoholic cirrhosis, in which scar tissue characteristically surrounds the portal areas. This is most often caused by chronic alcoholism and is the most common type of cirrhosis.  </a:t>
            </a:r>
            <a:endParaRPr lang="en-US" sz="2600">
              <a:latin typeface="Arial"/>
              <a:cs typeface="Arial"/>
            </a:endParaRPr>
          </a:p>
          <a:p>
            <a:pPr algn="l">
              <a:buNone/>
            </a:pPr>
            <a:r>
              <a:rPr lang="en-US" sz="2600">
                <a:latin typeface="Arial"/>
                <a:ea typeface="+mn-lt"/>
                <a:cs typeface="+mn-lt"/>
              </a:rPr>
              <a:t>• Post-necrotic cirrhosis, where there are extensive areas of scar tissue as a late result of a previous bout of acute viral hepatitis.  </a:t>
            </a:r>
            <a:endParaRPr lang="en-US" sz="2600">
              <a:latin typeface="Arial"/>
              <a:cs typeface="Arial"/>
            </a:endParaRPr>
          </a:p>
          <a:p>
            <a:pPr algn="l">
              <a:buNone/>
            </a:pPr>
            <a:endParaRPr lang="en-US" sz="2600">
              <a:latin typeface="Arial"/>
              <a:cs typeface="Arial"/>
            </a:endParaRPr>
          </a:p>
          <a:p>
            <a:pPr marL="0" indent="0" algn="l">
              <a:buNone/>
            </a:pPr>
            <a:endParaRPr lang="en-US">
              <a:ea typeface="+mn-lt"/>
              <a:cs typeface="+mn-lt"/>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a:latin typeface="Arial"/>
                <a:ea typeface="+mj-lt"/>
                <a:cs typeface="+mj-lt"/>
              </a:rPr>
              <a:t>Liver Cirrhosis </a:t>
            </a:r>
            <a:endParaRPr lang="en-US"/>
          </a:p>
        </p:txBody>
      </p:sp>
    </p:spTree>
    <p:extLst>
      <p:ext uri="{BB962C8B-B14F-4D97-AF65-F5344CB8AC3E}">
        <p14:creationId xmlns:p14="http://schemas.microsoft.com/office/powerpoint/2010/main" val="80217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a:ea typeface="+mn-lt"/>
                <a:cs typeface="+mn-lt"/>
              </a:rPr>
              <a:t>• </a:t>
            </a:r>
            <a:r>
              <a:rPr lang="en-US">
                <a:latin typeface="Arial"/>
                <a:ea typeface="+mn-lt"/>
                <a:cs typeface="Arial"/>
              </a:rPr>
              <a:t>Biliary cirrhosis, in which scarring of the liver occurs around the bile ducts. This type is usually the result of chronic bile duct obstruction and infection (cholangitis). It is less common than the other two types.  </a:t>
            </a:r>
            <a:endParaRPr lang="en-US">
              <a:latin typeface="Arial"/>
              <a:cs typeface="Arial"/>
            </a:endParaRPr>
          </a:p>
          <a:p>
            <a:pPr algn="l">
              <a:buNone/>
            </a:pPr>
            <a:r>
              <a:rPr lang="en-US">
                <a:latin typeface="Arial"/>
                <a:ea typeface="+mn-lt"/>
                <a:cs typeface="Arial"/>
              </a:rPr>
              <a:t>• The part of the liver mainly involved in cirrhosis consists of the entrance and the periportal spaces, where the bile ducts of each lobule continue to form the bile ducts of the liver. These areas become sites of inflammation, and the bile ducts become clogged  with bile (thick) and pus. The liver tries to make new bile ducts. Thus, there is an overgrowth of tissue largely composed of detached and newly formed bile ducts that are surrounded by scar tissue. </a:t>
            </a:r>
            <a:endParaRPr lang="en-US">
              <a:latin typeface="Arial"/>
              <a:cs typeface="Arial"/>
            </a:endParaRPr>
          </a:p>
          <a:p>
            <a:pPr algn="l">
              <a:buNone/>
            </a:pPr>
            <a:r>
              <a:rPr lang="en-US">
                <a:latin typeface="Arial"/>
                <a:ea typeface="+mn-lt"/>
                <a:cs typeface="Arial"/>
              </a:rPr>
              <a:t>• Clinical features include intermittent jaundice and fever. At first the liver is enlarged, hard and irregular, but </a:t>
            </a:r>
            <a:r>
              <a:rPr lang="en-US" err="1">
                <a:latin typeface="Arial"/>
                <a:ea typeface="+mn-lt"/>
                <a:cs typeface="Arial"/>
              </a:rPr>
              <a:t>But</a:t>
            </a:r>
            <a:r>
              <a:rPr lang="en-US">
                <a:latin typeface="Arial"/>
                <a:ea typeface="+mn-lt"/>
                <a:cs typeface="Arial"/>
              </a:rPr>
              <a:t> in the end atrophy</a:t>
            </a:r>
            <a:endParaRPr lang="en-US">
              <a:latin typeface="Arial"/>
              <a:cs typeface="Arial"/>
            </a:endParaRPr>
          </a:p>
          <a:p>
            <a:pPr marL="0" indent="0" algn="l">
              <a:buNone/>
            </a:pPr>
            <a:endParaRPr lang="en-US">
              <a:ea typeface="+mn-lt"/>
              <a:cs typeface="+mn-lt"/>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a:xfrm>
            <a:off x="932330" y="731837"/>
            <a:ext cx="10341684" cy="1054250"/>
          </a:xfrm>
        </p:spPr>
        <p:txBody>
          <a:bodyPr/>
          <a:lstStyle/>
          <a:p>
            <a:pPr algn="l"/>
            <a:r>
              <a:rPr lang="en-US" sz="4400" dirty="0">
                <a:latin typeface="Arial"/>
                <a:ea typeface="+mj-lt"/>
                <a:cs typeface="+mj-lt"/>
              </a:rPr>
              <a:t>Liver Cirrhosis </a:t>
            </a:r>
            <a:endParaRPr lang="en-US" dirty="0"/>
          </a:p>
        </p:txBody>
      </p:sp>
    </p:spTree>
    <p:extLst>
      <p:ext uri="{BB962C8B-B14F-4D97-AF65-F5344CB8AC3E}">
        <p14:creationId xmlns:p14="http://schemas.microsoft.com/office/powerpoint/2010/main" val="188379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C5783B-2CB6-096E-C261-7ACBEA4105A9}"/>
              </a:ext>
            </a:extLst>
          </p:cNvPr>
          <p:cNvSpPr>
            <a:spLocks noGrp="1"/>
          </p:cNvSpPr>
          <p:nvPr>
            <p:ph type="title"/>
          </p:nvPr>
        </p:nvSpPr>
        <p:spPr/>
        <p:txBody>
          <a:bodyPr/>
          <a:lstStyle/>
          <a:p>
            <a:pPr algn="l"/>
            <a:r>
              <a:rPr lang="en-US" sz="4400" dirty="0">
                <a:latin typeface="Arial" panose="020B0604020202020204" pitchFamily="34" charset="0"/>
                <a:cs typeface="Arial" panose="020B0604020202020204" pitchFamily="34" charset="0"/>
              </a:rPr>
              <a:t>Liver Cirrhosis </a:t>
            </a:r>
          </a:p>
        </p:txBody>
      </p:sp>
      <p:pic>
        <p:nvPicPr>
          <p:cNvPr id="7" name="Picture 7">
            <a:extLst>
              <a:ext uri="{FF2B5EF4-FFF2-40B4-BE49-F238E27FC236}">
                <a16:creationId xmlns:a16="http://schemas.microsoft.com/office/drawing/2014/main" id="{A541E8A1-06AF-8C3A-C77C-AB8BB8F9D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321" y="2283619"/>
            <a:ext cx="9269016" cy="4252913"/>
          </a:xfrm>
        </p:spPr>
      </p:pic>
    </p:spTree>
    <p:extLst>
      <p:ext uri="{BB962C8B-B14F-4D97-AF65-F5344CB8AC3E}">
        <p14:creationId xmlns:p14="http://schemas.microsoft.com/office/powerpoint/2010/main" val="421286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a:latin typeface="Arial"/>
                <a:ea typeface="+mn-lt"/>
                <a:cs typeface="+mn-lt"/>
              </a:rPr>
              <a:t>Hepatic encephalopathy (HE) or portosystemic encephalopathy (PSE) is a reversible syndrome of impaired brain function occurring in patients with advanced liver failure. However, HE is not a single clinical entity. It may reflect either a reversible metabolic encephalopathy, brain atrophy, brain edema or any combination of these conditions. The mechanisms causing brain dysfunction in liver failure are still unknown. These factors are directly related to liver failure (e.g. decreased metabolism of ammonia). Unless the underlying liver disease is successfully treated, HE is associated with poor survival and a high risk of recurrence. Even in its mildest form, HE reduces health-related quality of life and is a risk factor for bouts of severe HE.</a:t>
            </a:r>
            <a:endParaRPr lang="en-US">
              <a:latin typeface="Arial"/>
              <a:cs typeface="Arial"/>
            </a:endParaRPr>
          </a:p>
          <a:p>
            <a:pPr algn="l">
              <a:buNone/>
            </a:pPr>
            <a:endParaRPr lang="en-US">
              <a:latin typeface="Arial"/>
              <a:cs typeface="Arial"/>
            </a:endParaRPr>
          </a:p>
          <a:p>
            <a:pPr algn="l">
              <a:buNone/>
            </a:pPr>
            <a:endParaRPr lang="en-US">
              <a:ea typeface="+mn-lt"/>
              <a:cs typeface="+mn-lt"/>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Introduction</a:t>
            </a:r>
            <a:endParaRPr lang="en-US">
              <a:latin typeface="Arial"/>
            </a:endParaRPr>
          </a:p>
        </p:txBody>
      </p:sp>
    </p:spTree>
    <p:extLst>
      <p:ext uri="{BB962C8B-B14F-4D97-AF65-F5344CB8AC3E}">
        <p14:creationId xmlns:p14="http://schemas.microsoft.com/office/powerpoint/2010/main" val="111240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2700">
                <a:latin typeface="Arial"/>
                <a:ea typeface="+mn-lt"/>
                <a:cs typeface="+mn-lt"/>
              </a:rPr>
              <a:t>Hepatic encephalopathy is </a:t>
            </a:r>
            <a:r>
              <a:rPr lang="en-US" sz="2700" err="1">
                <a:latin typeface="Arial"/>
                <a:ea typeface="+mn-lt"/>
                <a:cs typeface="+mn-lt"/>
              </a:rPr>
              <a:t>abrain</a:t>
            </a:r>
            <a:r>
              <a:rPr lang="en-US" sz="2700">
                <a:latin typeface="Arial"/>
                <a:ea typeface="+mn-lt"/>
                <a:cs typeface="+mn-lt"/>
              </a:rPr>
              <a:t> dysfunction that can occur as a result of liver Disease or liver failure. The liver plays an important role in removing toxins from the Bloodstream, but if the liver is damaged, it may not be able to perform this function </a:t>
            </a:r>
            <a:r>
              <a:rPr lang="en-US" sz="2700" err="1">
                <a:latin typeface="Arial"/>
                <a:ea typeface="+mn-lt"/>
                <a:cs typeface="+mn-lt"/>
              </a:rPr>
              <a:t>effectively.As</a:t>
            </a:r>
            <a:r>
              <a:rPr lang="en-US" sz="2700">
                <a:latin typeface="Arial"/>
                <a:ea typeface="+mn-lt"/>
                <a:cs typeface="+mn-lt"/>
              </a:rPr>
              <a:t> a </a:t>
            </a:r>
            <a:r>
              <a:rPr lang="en-US" sz="2700" err="1">
                <a:latin typeface="Arial"/>
                <a:ea typeface="+mn-lt"/>
                <a:cs typeface="+mn-lt"/>
              </a:rPr>
              <a:t>result,toxins</a:t>
            </a:r>
            <a:r>
              <a:rPr lang="en-US" sz="2700">
                <a:latin typeface="Arial"/>
                <a:ea typeface="+mn-lt"/>
                <a:cs typeface="+mn-lt"/>
              </a:rPr>
              <a:t> such as ammonia ,which is normally converted into urea by the liver, can build up in the bloodstream and travel to the brain When these toxins reach the brain, they can cause a range of </a:t>
            </a:r>
            <a:r>
              <a:rPr lang="en-US" sz="2700" err="1">
                <a:latin typeface="Arial"/>
                <a:ea typeface="+mn-lt"/>
                <a:cs typeface="+mn-lt"/>
              </a:rPr>
              <a:t>symptomsincluding</a:t>
            </a:r>
            <a:r>
              <a:rPr lang="en-US" sz="2700">
                <a:latin typeface="Arial"/>
                <a:ea typeface="+mn-lt"/>
                <a:cs typeface="+mn-lt"/>
              </a:rPr>
              <a:t> confusion, difficulty concentrating, mood </a:t>
            </a:r>
            <a:r>
              <a:rPr lang="en-US" sz="2700" err="1">
                <a:latin typeface="Arial"/>
                <a:ea typeface="+mn-lt"/>
                <a:cs typeface="+mn-lt"/>
              </a:rPr>
              <a:t>changes,disorientation,and</a:t>
            </a:r>
            <a:r>
              <a:rPr lang="en-US" sz="2700">
                <a:latin typeface="Arial"/>
                <a:ea typeface="+mn-lt"/>
                <a:cs typeface="+mn-lt"/>
              </a:rPr>
              <a:t> </a:t>
            </a:r>
            <a:r>
              <a:rPr lang="en-US" sz="2700" err="1">
                <a:latin typeface="Arial"/>
                <a:ea typeface="+mn-lt"/>
                <a:cs typeface="+mn-lt"/>
              </a:rPr>
              <a:t>insevere</a:t>
            </a:r>
            <a:r>
              <a:rPr lang="en-US" sz="2700">
                <a:latin typeface="Arial"/>
                <a:ea typeface="+mn-lt"/>
                <a:cs typeface="+mn-lt"/>
              </a:rPr>
              <a:t> cases</a:t>
            </a:r>
            <a:endParaRPr lang="en-US" sz="2700">
              <a:latin typeface="Arial"/>
              <a:cs typeface="Arial"/>
            </a:endParaRPr>
          </a:p>
          <a:p>
            <a:pPr algn="l">
              <a:buNone/>
            </a:pPr>
            <a:endParaRPr lang="en-US">
              <a:latin typeface="Arial"/>
              <a:cs typeface="Arial"/>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THE DEFINITION</a:t>
            </a:r>
            <a:endParaRPr lang="en-US">
              <a:latin typeface="Arial"/>
            </a:endParaRPr>
          </a:p>
        </p:txBody>
      </p:sp>
    </p:spTree>
    <p:extLst>
      <p:ext uri="{BB962C8B-B14F-4D97-AF65-F5344CB8AC3E}">
        <p14:creationId xmlns:p14="http://schemas.microsoft.com/office/powerpoint/2010/main" val="216739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2800">
                <a:latin typeface="Arial"/>
                <a:ea typeface="+mn-lt"/>
                <a:cs typeface="+mn-lt"/>
              </a:rPr>
              <a:t>Coma or </a:t>
            </a:r>
            <a:r>
              <a:rPr lang="en-US" sz="2800" err="1">
                <a:latin typeface="Arial"/>
                <a:ea typeface="+mn-lt"/>
                <a:cs typeface="+mn-lt"/>
              </a:rPr>
              <a:t>death.Hepatic</a:t>
            </a:r>
            <a:r>
              <a:rPr lang="en-US" sz="2800">
                <a:latin typeface="Arial"/>
                <a:ea typeface="+mn-lt"/>
                <a:cs typeface="+mn-lt"/>
              </a:rPr>
              <a:t> encephalopathy can be acute or chronic and may occur in people with a variety of liver diseases, including </a:t>
            </a:r>
            <a:r>
              <a:rPr lang="en-US" sz="2800" err="1">
                <a:latin typeface="Arial"/>
                <a:ea typeface="+mn-lt"/>
                <a:cs typeface="+mn-lt"/>
              </a:rPr>
              <a:t>cirrhosis,hepatitis,and</a:t>
            </a:r>
            <a:r>
              <a:rPr lang="en-US" sz="2800">
                <a:latin typeface="Arial"/>
                <a:ea typeface="+mn-lt"/>
                <a:cs typeface="+mn-lt"/>
              </a:rPr>
              <a:t> liver cancer Treatment for hepatic encephalopathy typically involves managing the underlying liver disease, reducing the levels of toxins in the bloodstream through medications, and making dietary changes to limit the intake of protein. In some cases, liver transplant may be necessary to address the underlying liver disease and prevent further progression of hepatic encephalopathy</a:t>
            </a:r>
            <a:r>
              <a:rPr lang="en-US" sz="2800" i="1">
                <a:latin typeface="Arial"/>
                <a:ea typeface="+mn-lt"/>
                <a:cs typeface="+mn-lt"/>
              </a:rPr>
              <a:t>.</a:t>
            </a:r>
            <a:endParaRPr lang="en-US" sz="2800">
              <a:latin typeface="Arial"/>
              <a:cs typeface="Arial"/>
            </a:endParaRPr>
          </a:p>
          <a:p>
            <a:pPr algn="l">
              <a:buNone/>
            </a:pPr>
            <a:endParaRPr lang="en-US">
              <a:latin typeface="Arial"/>
              <a:cs typeface="Arial"/>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THE DEFINITION</a:t>
            </a:r>
            <a:endParaRPr lang="en-US">
              <a:latin typeface="Arial"/>
            </a:endParaRPr>
          </a:p>
        </p:txBody>
      </p:sp>
    </p:spTree>
    <p:extLst>
      <p:ext uri="{BB962C8B-B14F-4D97-AF65-F5344CB8AC3E}">
        <p14:creationId xmlns:p14="http://schemas.microsoft.com/office/powerpoint/2010/main" val="334536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2600">
                <a:latin typeface="Arial"/>
                <a:ea typeface="+mn-lt"/>
                <a:cs typeface="+mn-lt"/>
              </a:rPr>
              <a:t>Pathophysiology is the study of how diseases or abnormalities in the body cause physiological changes that lead to symptoms and signs of illness. It involves the study of the functional and structural changes that occur in the body as a result of disease or injury. In simpler terms, it's the study of how diseases disrupt the normal functions of the body. Ammonia accumulates because damaged liver cells fail to detoxify and convert to urea the ammonia that is constantly entering the bloodstream. Ammonia enters the bloodstream as a result of its absorption from the GI tract and its liberation from kidney and muscle cells</a:t>
            </a:r>
            <a:r>
              <a:rPr lang="en-US">
                <a:ea typeface="+mn-lt"/>
                <a:cs typeface="+mn-lt"/>
              </a:rPr>
              <a:t>.</a:t>
            </a:r>
            <a:endParaRPr lang="en-US"/>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Pathophysiology</a:t>
            </a:r>
            <a:endParaRPr lang="en-US">
              <a:latin typeface="Arial"/>
            </a:endParaRPr>
          </a:p>
        </p:txBody>
      </p:sp>
    </p:spTree>
    <p:extLst>
      <p:ext uri="{BB962C8B-B14F-4D97-AF65-F5344CB8AC3E}">
        <p14:creationId xmlns:p14="http://schemas.microsoft.com/office/powerpoint/2010/main" val="355871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E10A51-2CCD-23E0-EFB5-1FB86D054CA0}"/>
              </a:ext>
            </a:extLst>
          </p:cNvPr>
          <p:cNvSpPr>
            <a:spLocks noGrp="1"/>
          </p:cNvSpPr>
          <p:nvPr>
            <p:ph idx="1"/>
          </p:nvPr>
        </p:nvSpPr>
        <p:spPr>
          <a:xfrm>
            <a:off x="700158" y="2185840"/>
            <a:ext cx="10327340" cy="3877815"/>
          </a:xfrm>
        </p:spPr>
        <p:txBody>
          <a:bodyPr vert="horz" lIns="91440" tIns="45720" rIns="91440" bIns="45720" rtlCol="0" anchor="t">
            <a:normAutofit fontScale="62500" lnSpcReduction="20000"/>
          </a:bodyPr>
          <a:lstStyle/>
          <a:p>
            <a:pPr marL="0" indent="0" algn="l">
              <a:buNone/>
            </a:pPr>
            <a:r>
              <a:rPr lang="en-US" b="1" dirty="0">
                <a:latin typeface="Arial"/>
                <a:ea typeface="+mn-lt"/>
                <a:cs typeface="+mn-lt"/>
              </a:rPr>
              <a:t>Ziad Yasser Abdelmawla</a:t>
            </a:r>
            <a:endParaRPr lang="en-US" dirty="0">
              <a:latin typeface="Arial"/>
              <a:cs typeface="Arial"/>
            </a:endParaRPr>
          </a:p>
          <a:p>
            <a:pPr marL="0" indent="0" algn="l">
              <a:buNone/>
            </a:pPr>
            <a:r>
              <a:rPr lang="en-US" b="1" dirty="0">
                <a:latin typeface="Arial"/>
                <a:ea typeface="+mn-lt"/>
                <a:cs typeface="+mn-lt"/>
              </a:rPr>
              <a:t>Abdulrahman Mohamad Ibrahim</a:t>
            </a:r>
            <a:endParaRPr lang="en-US" dirty="0">
              <a:latin typeface="Arial"/>
              <a:cs typeface="Arial"/>
            </a:endParaRPr>
          </a:p>
          <a:p>
            <a:pPr marL="0" indent="0" algn="l">
              <a:buNone/>
            </a:pPr>
            <a:r>
              <a:rPr lang="en-US" b="1" dirty="0">
                <a:latin typeface="Arial"/>
                <a:ea typeface="+mn-lt"/>
                <a:cs typeface="+mn-lt"/>
              </a:rPr>
              <a:t>Abdulrahman Mohamad Ahmed </a:t>
            </a:r>
            <a:endParaRPr lang="en-US" dirty="0">
              <a:latin typeface="Arial"/>
              <a:ea typeface="+mn-lt"/>
              <a:cs typeface="Arial"/>
            </a:endParaRPr>
          </a:p>
          <a:p>
            <a:pPr marL="0" indent="0" algn="l">
              <a:buNone/>
            </a:pPr>
            <a:r>
              <a:rPr lang="en-US" b="1" dirty="0">
                <a:latin typeface="Arial"/>
                <a:ea typeface="+mn-lt"/>
                <a:cs typeface="+mn-lt"/>
              </a:rPr>
              <a:t>Abdulrahman Mohamad Sayed </a:t>
            </a:r>
            <a:endParaRPr lang="en-US" dirty="0">
              <a:latin typeface="Arial"/>
              <a:cs typeface="Arial"/>
            </a:endParaRPr>
          </a:p>
          <a:p>
            <a:pPr marL="0" indent="0" algn="l">
              <a:buNone/>
            </a:pPr>
            <a:r>
              <a:rPr lang="en-US" b="1" dirty="0">
                <a:latin typeface="Arial"/>
                <a:ea typeface="+mn-lt"/>
                <a:cs typeface="+mn-lt"/>
              </a:rPr>
              <a:t>Abdulrahman Mahmoud Tawfiq</a:t>
            </a:r>
            <a:endParaRPr lang="en-US" dirty="0">
              <a:latin typeface="Arial"/>
              <a:cs typeface="Arial"/>
            </a:endParaRPr>
          </a:p>
          <a:p>
            <a:pPr marL="0" indent="0" algn="l">
              <a:buNone/>
            </a:pPr>
            <a:r>
              <a:rPr lang="en-US" b="1" dirty="0">
                <a:latin typeface="Arial"/>
                <a:ea typeface="+mn-lt"/>
                <a:cs typeface="+mn-lt"/>
              </a:rPr>
              <a:t>Abdulrahman Mones Othman </a:t>
            </a:r>
            <a:endParaRPr lang="en-US" dirty="0">
              <a:latin typeface="Arial"/>
              <a:ea typeface="+mn-lt"/>
              <a:cs typeface="+mn-lt"/>
            </a:endParaRPr>
          </a:p>
          <a:p>
            <a:pPr marL="0" indent="0" algn="l">
              <a:buNone/>
            </a:pPr>
            <a:r>
              <a:rPr lang="en-US" b="1" dirty="0">
                <a:latin typeface="Arial"/>
                <a:ea typeface="+mn-lt"/>
                <a:cs typeface="+mn-lt"/>
              </a:rPr>
              <a:t>Abdulrahman Nasser </a:t>
            </a:r>
            <a:r>
              <a:rPr lang="en-US" b="1" dirty="0" err="1">
                <a:latin typeface="Arial"/>
                <a:ea typeface="+mn-lt"/>
                <a:cs typeface="+mn-lt"/>
              </a:rPr>
              <a:t>Tawwba</a:t>
            </a:r>
            <a:r>
              <a:rPr lang="en-US" b="1" dirty="0">
                <a:latin typeface="Arial"/>
                <a:ea typeface="+mn-lt"/>
                <a:cs typeface="+mn-lt"/>
              </a:rPr>
              <a:t> </a:t>
            </a:r>
            <a:endParaRPr lang="en-US" dirty="0">
              <a:latin typeface="Arial"/>
              <a:cs typeface="Arial"/>
            </a:endParaRPr>
          </a:p>
          <a:p>
            <a:pPr marL="0" indent="0" algn="l">
              <a:buNone/>
            </a:pPr>
            <a:r>
              <a:rPr lang="en-US" b="1" dirty="0">
                <a:latin typeface="Arial"/>
                <a:ea typeface="+mn-lt"/>
                <a:cs typeface="+mn-lt"/>
              </a:rPr>
              <a:t>Maryam Ahmed Abdel Moneim</a:t>
            </a:r>
            <a:endParaRPr lang="en-US" dirty="0">
              <a:latin typeface="Arial"/>
              <a:cs typeface="Arial"/>
            </a:endParaRPr>
          </a:p>
          <a:p>
            <a:pPr marL="0" indent="0" algn="l">
              <a:buNone/>
            </a:pPr>
            <a:r>
              <a:rPr lang="en-US" b="1" dirty="0">
                <a:latin typeface="Arial"/>
                <a:ea typeface="+mn-lt"/>
                <a:cs typeface="+mn-lt"/>
              </a:rPr>
              <a:t>Abdulrahman Abdelkarim</a:t>
            </a:r>
            <a:endParaRPr lang="en-US" dirty="0">
              <a:latin typeface="Arial"/>
              <a:cs typeface="Arial"/>
            </a:endParaRPr>
          </a:p>
          <a:p>
            <a:pPr marL="0" indent="0" algn="l">
              <a:buNone/>
            </a:pPr>
            <a:r>
              <a:rPr lang="en-US" b="1" dirty="0" err="1">
                <a:latin typeface="Arial"/>
                <a:ea typeface="+mn-lt"/>
                <a:cs typeface="+mn-lt"/>
              </a:rPr>
              <a:t>Shobak</a:t>
            </a:r>
            <a:r>
              <a:rPr lang="en-US" b="1" dirty="0">
                <a:latin typeface="Arial"/>
                <a:ea typeface="+mn-lt"/>
                <a:cs typeface="+mn-lt"/>
              </a:rPr>
              <a:t> Maree </a:t>
            </a:r>
            <a:r>
              <a:rPr lang="en-US" b="1" dirty="0" err="1">
                <a:latin typeface="Arial"/>
                <a:ea typeface="+mn-lt"/>
                <a:cs typeface="+mn-lt"/>
              </a:rPr>
              <a:t>Shobak</a:t>
            </a:r>
            <a:r>
              <a:rPr lang="en-US" b="1" dirty="0">
                <a:latin typeface="Arial"/>
                <a:ea typeface="+mn-lt"/>
                <a:cs typeface="+mn-lt"/>
              </a:rPr>
              <a:t> </a:t>
            </a:r>
            <a:endParaRPr lang="en-US" dirty="0">
              <a:latin typeface="Arial"/>
              <a:cs typeface="Arial"/>
            </a:endParaRPr>
          </a:p>
          <a:p>
            <a:pPr marL="0" indent="0" algn="l">
              <a:buNone/>
            </a:pPr>
            <a:r>
              <a:rPr lang="en-US" b="1" dirty="0">
                <a:latin typeface="Arial"/>
                <a:ea typeface="+mn-lt"/>
                <a:cs typeface="+mn-lt"/>
              </a:rPr>
              <a:t>Sherine Wasfi Attia </a:t>
            </a:r>
            <a:endParaRPr lang="en-US" dirty="0">
              <a:latin typeface="Arial"/>
              <a:cs typeface="Arial"/>
            </a:endParaRPr>
          </a:p>
          <a:p>
            <a:pPr marL="0" indent="0" algn="l">
              <a:buNone/>
            </a:pPr>
            <a:r>
              <a:rPr lang="en-US" b="1" dirty="0">
                <a:latin typeface="Arial"/>
                <a:ea typeface="+mn-lt"/>
                <a:cs typeface="+mn-lt"/>
              </a:rPr>
              <a:t>Manar Taha Mahmoud</a:t>
            </a:r>
            <a:endParaRPr lang="en-US" dirty="0">
              <a:latin typeface="Arial"/>
              <a:cs typeface="Arial"/>
            </a:endParaRPr>
          </a:p>
          <a:p>
            <a:pPr marL="0" indent="0" algn="l">
              <a:buNone/>
            </a:pPr>
            <a:r>
              <a:rPr lang="en-US" b="1" dirty="0">
                <a:latin typeface="Arial"/>
                <a:ea typeface="+mn-lt"/>
                <a:cs typeface="+mn-lt"/>
              </a:rPr>
              <a:t>Hager Ehab Mahmoud</a:t>
            </a:r>
            <a:endParaRPr lang="en-US" sz="2300" dirty="0">
              <a:latin typeface="Arial" panose="020B0604020202020204" pitchFamily="34" charset="0"/>
              <a:cs typeface="Arial" panose="020B0604020202020204" pitchFamily="34" charset="0"/>
            </a:endParaRPr>
          </a:p>
          <a:p>
            <a:pPr marL="0" indent="0" algn="l">
              <a:buNone/>
            </a:pPr>
            <a:r>
              <a:rPr lang="en-US" sz="2300" b="1" dirty="0" err="1">
                <a:latin typeface="Arial" panose="020B0604020202020204" pitchFamily="34" charset="0"/>
                <a:cs typeface="Arial" panose="020B0604020202020204" pitchFamily="34" charset="0"/>
              </a:rPr>
              <a:t>Shahd</a:t>
            </a:r>
            <a:r>
              <a:rPr lang="en-US" sz="2300" b="1" dirty="0">
                <a:latin typeface="Arial" panose="020B0604020202020204" pitchFamily="34" charset="0"/>
                <a:cs typeface="Arial" panose="020B0604020202020204" pitchFamily="34" charset="0"/>
              </a:rPr>
              <a:t> Mohamad Ali       </a:t>
            </a:r>
          </a:p>
          <a:p>
            <a:pPr marL="0" indent="0" algn="l">
              <a:buNone/>
            </a:pPr>
            <a:r>
              <a:rPr lang="en-US" sz="2300" b="1" dirty="0" err="1">
                <a:latin typeface="Arial" panose="020B0604020202020204" pitchFamily="34" charset="0"/>
                <a:cs typeface="Arial" panose="020B0604020202020204" pitchFamily="34" charset="0"/>
              </a:rPr>
              <a:t>Shahd</a:t>
            </a:r>
            <a:r>
              <a:rPr lang="en-US" sz="2300" b="1" dirty="0">
                <a:latin typeface="Arial" panose="020B0604020202020204" pitchFamily="34" charset="0"/>
                <a:cs typeface="Arial" panose="020B0604020202020204" pitchFamily="34" charset="0"/>
              </a:rPr>
              <a:t> Mohamad Mahmoud</a:t>
            </a:r>
          </a:p>
        </p:txBody>
      </p:sp>
      <p:sp>
        <p:nvSpPr>
          <p:cNvPr id="3" name="Title 2">
            <a:extLst>
              <a:ext uri="{FF2B5EF4-FFF2-40B4-BE49-F238E27FC236}">
                <a16:creationId xmlns:a16="http://schemas.microsoft.com/office/drawing/2014/main" id="{453E8C4C-65BA-5A45-9B4B-003619A0E18C}"/>
              </a:ext>
            </a:extLst>
          </p:cNvPr>
          <p:cNvSpPr>
            <a:spLocks noGrp="1"/>
          </p:cNvSpPr>
          <p:nvPr>
            <p:ph type="title"/>
          </p:nvPr>
        </p:nvSpPr>
        <p:spPr/>
        <p:txBody>
          <a:bodyPr/>
          <a:lstStyle/>
          <a:p>
            <a:pPr algn="l"/>
            <a:r>
              <a:rPr lang="en-US" sz="4400" b="1" dirty="0">
                <a:latin typeface="Arial"/>
                <a:cs typeface="Arial"/>
              </a:rPr>
              <a:t>Prepared By\ Group (A7):</a:t>
            </a:r>
            <a:endParaRPr lang="en-US" sz="4400" dirty="0"/>
          </a:p>
        </p:txBody>
      </p:sp>
    </p:spTree>
    <p:extLst>
      <p:ext uri="{BB962C8B-B14F-4D97-AF65-F5344CB8AC3E}">
        <p14:creationId xmlns:p14="http://schemas.microsoft.com/office/powerpoint/2010/main" val="91324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2800">
                <a:latin typeface="Arial"/>
                <a:ea typeface="+mn-lt"/>
                <a:cs typeface="+mn-lt"/>
              </a:rPr>
              <a:t>The increased ammonia concentration in the blood causes brain dysfunction and damage, resulting in hepatic encephalopathy. Circumstances that increase serum ammonia levels tend to aggravate or precipitate hepatic encephalopathy. The largest source of ammonia is the enzymatic and bacterial digestion of dietary and blood proteins in the GI tract. Ammonia from these sources is increased as a result of GI bleeding (</a:t>
            </a:r>
            <a:r>
              <a:rPr lang="en-US" sz="2800" err="1">
                <a:latin typeface="Arial"/>
                <a:ea typeface="+mn-lt"/>
                <a:cs typeface="+mn-lt"/>
              </a:rPr>
              <a:t>ie</a:t>
            </a:r>
            <a:r>
              <a:rPr lang="en-US" sz="2800">
                <a:latin typeface="Arial"/>
                <a:ea typeface="+mn-lt"/>
                <a:cs typeface="+mn-lt"/>
              </a:rPr>
              <a:t>, bleeding esophageal varices or chronic GI bleeding), a high-protein diet, bacterial infections, and uremia. The ingestion of ammonium salts also increases the blood ammonia level</a:t>
            </a:r>
            <a:r>
              <a:rPr lang="en-US">
                <a:ea typeface="+mn-lt"/>
                <a:cs typeface="+mn-lt"/>
              </a:rPr>
              <a:t>.</a:t>
            </a:r>
            <a:endParaRPr lang="en-US"/>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Pathophysiology</a:t>
            </a:r>
            <a:endParaRPr lang="en-US">
              <a:latin typeface="Arial"/>
            </a:endParaRPr>
          </a:p>
        </p:txBody>
      </p:sp>
    </p:spTree>
    <p:extLst>
      <p:ext uri="{BB962C8B-B14F-4D97-AF65-F5344CB8AC3E}">
        <p14:creationId xmlns:p14="http://schemas.microsoft.com/office/powerpoint/2010/main" val="299409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2500">
                <a:latin typeface="Arial"/>
                <a:ea typeface="+mn-lt"/>
                <a:cs typeface="+mn-lt"/>
              </a:rPr>
              <a:t>In the presence of alkalosis or hypokalemia, increased amounts of ammonia are absorbed from the GI tract and from the renal tubular fluid. Conversely, serum ammonia is decreased by elimination of protein from the diet and by the administration of antibiotic agents, such as neomycin sulfate, that reduce the number of intestinal bacteria capable of converting urea to ammonia (Dudek, 2001). Other factors unrelated to increased serum ammonia levels that may cause hepatic encephalopathy in susceptible patients include excessive diuresis, dehydration, infections, surgery, fever, and some medications (sedative agents, tranquilizers, analgesic agents, and diuretic medications that cause potassium loss).</a:t>
            </a:r>
            <a:endParaRPr lang="en-US" sz="2500">
              <a:latin typeface="Arial"/>
              <a:cs typeface="Arial"/>
            </a:endParaRPr>
          </a:p>
          <a:p>
            <a:pPr algn="l">
              <a:buNone/>
            </a:pPr>
            <a:endParaRPr lang="en-US"/>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Pathophysiology</a:t>
            </a:r>
            <a:endParaRPr lang="en-US">
              <a:latin typeface="Arial"/>
            </a:endParaRPr>
          </a:p>
        </p:txBody>
      </p:sp>
    </p:spTree>
    <p:extLst>
      <p:ext uri="{BB962C8B-B14F-4D97-AF65-F5344CB8AC3E}">
        <p14:creationId xmlns:p14="http://schemas.microsoft.com/office/powerpoint/2010/main" val="281747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endParaRPr lang="en-US" sz="2500" dirty="0">
              <a:latin typeface="Arial"/>
              <a:cs typeface="Arial"/>
            </a:endParaRPr>
          </a:p>
          <a:p>
            <a:pPr algn="l">
              <a:buNone/>
            </a:pPr>
            <a:endParaRPr lang="en-US"/>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Pathophysiology</a:t>
            </a:r>
            <a:endParaRPr lang="en-US">
              <a:latin typeface="Arial"/>
            </a:endParaRPr>
          </a:p>
        </p:txBody>
      </p:sp>
      <p:pic>
        <p:nvPicPr>
          <p:cNvPr id="4" name="Picture 4" descr="Diagram&#10;&#10;Description automatically generated">
            <a:extLst>
              <a:ext uri="{FF2B5EF4-FFF2-40B4-BE49-F238E27FC236}">
                <a16:creationId xmlns:a16="http://schemas.microsoft.com/office/drawing/2014/main" id="{EEC75C1D-810D-C31A-1F86-CE8E7E122CE6}"/>
              </a:ext>
            </a:extLst>
          </p:cNvPr>
          <p:cNvPicPr>
            <a:picLocks noChangeAspect="1"/>
          </p:cNvPicPr>
          <p:nvPr/>
        </p:nvPicPr>
        <p:blipFill>
          <a:blip r:embed="rId2"/>
          <a:stretch>
            <a:fillRect/>
          </a:stretch>
        </p:blipFill>
        <p:spPr>
          <a:xfrm>
            <a:off x="5888966" y="2687926"/>
            <a:ext cx="5446143" cy="3006148"/>
          </a:xfrm>
          <a:prstGeom prst="rect">
            <a:avLst/>
          </a:prstGeom>
        </p:spPr>
      </p:pic>
      <p:pic>
        <p:nvPicPr>
          <p:cNvPr id="5" name="Picture 5">
            <a:extLst>
              <a:ext uri="{FF2B5EF4-FFF2-40B4-BE49-F238E27FC236}">
                <a16:creationId xmlns:a16="http://schemas.microsoft.com/office/drawing/2014/main" id="{0F07FF87-ABCB-DEBE-29DD-A2B7DE2B939F}"/>
              </a:ext>
            </a:extLst>
          </p:cNvPr>
          <p:cNvPicPr>
            <a:picLocks noChangeAspect="1"/>
          </p:cNvPicPr>
          <p:nvPr/>
        </p:nvPicPr>
        <p:blipFill>
          <a:blip r:embed="rId3"/>
          <a:stretch>
            <a:fillRect/>
          </a:stretch>
        </p:blipFill>
        <p:spPr>
          <a:xfrm>
            <a:off x="856891" y="2456192"/>
            <a:ext cx="4468483" cy="3124559"/>
          </a:xfrm>
          <a:prstGeom prst="rect">
            <a:avLst/>
          </a:prstGeom>
        </p:spPr>
      </p:pic>
    </p:spTree>
    <p:extLst>
      <p:ext uri="{BB962C8B-B14F-4D97-AF65-F5344CB8AC3E}">
        <p14:creationId xmlns:p14="http://schemas.microsoft.com/office/powerpoint/2010/main" val="4328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a:latin typeface="Arial"/>
                <a:ea typeface="+mn-lt"/>
                <a:cs typeface="+mn-lt"/>
              </a:rPr>
              <a:t>The clinical manifestations of hepatic encephalopathy can vary depending on the severity of condition. Some of the common signs and symptoms of hepatic encephalopathy</a:t>
            </a:r>
            <a:r>
              <a:rPr lang="en-US" b="1">
                <a:latin typeface="Arial"/>
                <a:ea typeface="+mn-lt"/>
                <a:cs typeface="+mn-lt"/>
              </a:rPr>
              <a:t> include</a:t>
            </a:r>
            <a:r>
              <a:rPr lang="en-US">
                <a:latin typeface="Arial"/>
                <a:ea typeface="+mn-lt"/>
                <a:cs typeface="+mn-lt"/>
              </a:rPr>
              <a:t>: </a:t>
            </a:r>
            <a:endParaRPr lang="en-US">
              <a:latin typeface="Arial"/>
              <a:cs typeface="Arial"/>
            </a:endParaRPr>
          </a:p>
          <a:p>
            <a:pPr algn="l">
              <a:buNone/>
            </a:pPr>
            <a:r>
              <a:rPr lang="en-US" b="1">
                <a:latin typeface="Arial"/>
                <a:ea typeface="+mn-lt"/>
                <a:cs typeface="+mn-lt"/>
              </a:rPr>
              <a:t>1. Changes in behavior and personality: </a:t>
            </a:r>
            <a:endParaRPr lang="en-US">
              <a:latin typeface="Arial"/>
              <a:cs typeface="Arial"/>
            </a:endParaRPr>
          </a:p>
          <a:p>
            <a:pPr algn="l">
              <a:buNone/>
            </a:pPr>
            <a:r>
              <a:rPr lang="en-US">
                <a:latin typeface="Arial"/>
                <a:ea typeface="+mn-lt"/>
                <a:cs typeface="+mn-lt"/>
              </a:rPr>
              <a:t>• Confusion. </a:t>
            </a:r>
            <a:endParaRPr lang="en-US">
              <a:latin typeface="Arial"/>
              <a:cs typeface="Arial"/>
            </a:endParaRPr>
          </a:p>
          <a:p>
            <a:pPr algn="l">
              <a:buNone/>
            </a:pPr>
            <a:r>
              <a:rPr lang="en-US">
                <a:latin typeface="Arial"/>
                <a:ea typeface="+mn-lt"/>
                <a:cs typeface="+mn-lt"/>
              </a:rPr>
              <a:t>• Alterations in mood. </a:t>
            </a:r>
            <a:endParaRPr lang="en-US">
              <a:latin typeface="Arial"/>
              <a:cs typeface="Arial"/>
            </a:endParaRPr>
          </a:p>
          <a:p>
            <a:pPr algn="l">
              <a:buNone/>
            </a:pPr>
            <a:r>
              <a:rPr lang="en-US">
                <a:latin typeface="Arial"/>
                <a:ea typeface="+mn-lt"/>
                <a:cs typeface="+mn-lt"/>
              </a:rPr>
              <a:t>• Unkempt. </a:t>
            </a:r>
            <a:endParaRPr lang="en-US">
              <a:latin typeface="Arial"/>
              <a:cs typeface="Arial"/>
            </a:endParaRPr>
          </a:p>
          <a:p>
            <a:pPr algn="l">
              <a:buNone/>
            </a:pPr>
            <a:r>
              <a:rPr lang="en-US">
                <a:latin typeface="Arial"/>
                <a:ea typeface="+mn-lt"/>
                <a:cs typeface="+mn-lt"/>
              </a:rPr>
              <a:t>• Disorientation. </a:t>
            </a:r>
            <a:endParaRPr lang="en-US">
              <a:latin typeface="Arial"/>
              <a:cs typeface="Arial"/>
            </a:endParaRPr>
          </a:p>
          <a:p>
            <a:pPr algn="l">
              <a:buNone/>
            </a:pPr>
            <a:r>
              <a:rPr lang="en-US" b="1">
                <a:latin typeface="Arial"/>
                <a:ea typeface="+mn-lt"/>
                <a:cs typeface="+mn-lt"/>
              </a:rPr>
              <a:t>2. Cognitive problems: </a:t>
            </a:r>
            <a:endParaRPr lang="en-US">
              <a:latin typeface="Arial"/>
              <a:cs typeface="Arial"/>
            </a:endParaRPr>
          </a:p>
          <a:p>
            <a:pPr algn="l">
              <a:buNone/>
            </a:pPr>
            <a:r>
              <a:rPr lang="en-US">
                <a:latin typeface="Arial"/>
                <a:ea typeface="+mn-lt"/>
                <a:cs typeface="+mn-lt"/>
              </a:rPr>
              <a:t>• Difficulty in concentrating. </a:t>
            </a:r>
            <a:endParaRPr lang="en-US">
              <a:latin typeface="Arial"/>
              <a:cs typeface="Arial"/>
            </a:endParaRPr>
          </a:p>
          <a:p>
            <a:pPr algn="l">
              <a:buNone/>
            </a:pPr>
            <a:r>
              <a:rPr lang="en-US">
                <a:latin typeface="Arial"/>
                <a:ea typeface="+mn-lt"/>
                <a:cs typeface="+mn-lt"/>
              </a:rPr>
              <a:t>• Difficulty with problem-solving or decision-making</a:t>
            </a:r>
            <a:r>
              <a:rPr lang="en-US">
                <a:ea typeface="+mn-lt"/>
                <a:cs typeface="+mn-lt"/>
              </a:rPr>
              <a:t>. </a:t>
            </a:r>
            <a:endParaRPr lang="en-US"/>
          </a:p>
          <a:p>
            <a:pPr algn="l">
              <a:buNone/>
            </a:pPr>
            <a:endParaRPr lang="en-US"/>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Clinical manifestations</a:t>
            </a:r>
            <a:endParaRPr lang="en-US" sz="4400">
              <a:latin typeface="Arial"/>
            </a:endParaRPr>
          </a:p>
        </p:txBody>
      </p:sp>
    </p:spTree>
    <p:extLst>
      <p:ext uri="{BB962C8B-B14F-4D97-AF65-F5344CB8AC3E}">
        <p14:creationId xmlns:p14="http://schemas.microsoft.com/office/powerpoint/2010/main" val="338002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2800" b="1">
                <a:latin typeface="Arial"/>
                <a:ea typeface="+mn-lt"/>
                <a:cs typeface="+mn-lt"/>
              </a:rPr>
              <a:t>3. Sleep problems:</a:t>
            </a:r>
            <a:r>
              <a:rPr lang="en-US" sz="3200" b="1">
                <a:latin typeface="Arial"/>
                <a:ea typeface="+mn-lt"/>
                <a:cs typeface="+mn-lt"/>
              </a:rPr>
              <a:t> </a:t>
            </a:r>
            <a:endParaRPr lang="en-US" sz="3200">
              <a:latin typeface="Arial"/>
              <a:cs typeface="Arial"/>
            </a:endParaRPr>
          </a:p>
          <a:p>
            <a:pPr algn="l">
              <a:buNone/>
            </a:pPr>
            <a:r>
              <a:rPr lang="en-US" sz="2800">
                <a:latin typeface="Arial"/>
                <a:ea typeface="+mn-lt"/>
                <a:cs typeface="+mn-lt"/>
              </a:rPr>
              <a:t>• Alterations in sleep patterns. </a:t>
            </a:r>
            <a:endParaRPr lang="en-US" sz="2800">
              <a:latin typeface="Arial"/>
              <a:cs typeface="Arial"/>
            </a:endParaRPr>
          </a:p>
          <a:p>
            <a:pPr algn="l">
              <a:buNone/>
            </a:pPr>
            <a:r>
              <a:rPr lang="en-US" sz="2800">
                <a:latin typeface="Arial"/>
                <a:ea typeface="+mn-lt"/>
                <a:cs typeface="+mn-lt"/>
              </a:rPr>
              <a:t>• Tendency to sleep during the day. </a:t>
            </a:r>
            <a:endParaRPr lang="en-US" sz="2800">
              <a:latin typeface="Arial"/>
              <a:cs typeface="Arial"/>
            </a:endParaRPr>
          </a:p>
          <a:p>
            <a:pPr algn="l">
              <a:buNone/>
            </a:pPr>
            <a:r>
              <a:rPr lang="en-US" sz="2800">
                <a:latin typeface="Arial"/>
                <a:ea typeface="+mn-lt"/>
                <a:cs typeface="+mn-lt"/>
              </a:rPr>
              <a:t>• Insomnia at night. </a:t>
            </a:r>
            <a:endParaRPr lang="en-US" sz="2800">
              <a:latin typeface="Arial"/>
              <a:cs typeface="Arial"/>
            </a:endParaRPr>
          </a:p>
          <a:p>
            <a:pPr algn="l">
              <a:buNone/>
            </a:pPr>
            <a:r>
              <a:rPr lang="en-US" sz="2800">
                <a:latin typeface="Arial"/>
                <a:ea typeface="+mn-lt"/>
                <a:cs typeface="+mn-lt"/>
              </a:rPr>
              <a:t>• Difficult to awaken. </a:t>
            </a:r>
            <a:endParaRPr lang="en-US" sz="2800">
              <a:latin typeface="Arial"/>
              <a:cs typeface="Arial"/>
            </a:endParaRPr>
          </a:p>
          <a:p>
            <a:pPr algn="l">
              <a:buNone/>
            </a:pPr>
            <a:r>
              <a:rPr lang="en-US" sz="2800" b="1">
                <a:latin typeface="Arial"/>
                <a:ea typeface="+mn-lt"/>
                <a:cs typeface="+mn-lt"/>
              </a:rPr>
              <a:t>4. Physical symptoms: </a:t>
            </a:r>
            <a:endParaRPr lang="en-US" sz="2800">
              <a:latin typeface="Arial"/>
              <a:cs typeface="Arial"/>
            </a:endParaRPr>
          </a:p>
          <a:p>
            <a:pPr algn="l">
              <a:buNone/>
            </a:pPr>
            <a:r>
              <a:rPr lang="en-US" sz="2800">
                <a:latin typeface="Arial"/>
                <a:ea typeface="+mn-lt"/>
                <a:cs typeface="+mn-lt"/>
              </a:rPr>
              <a:t>• Asterixis (flapping tremor of the hands). </a:t>
            </a:r>
            <a:endParaRPr lang="en-US" sz="2800">
              <a:latin typeface="Arial"/>
              <a:cs typeface="Arial"/>
            </a:endParaRPr>
          </a:p>
          <a:p>
            <a:pPr algn="l">
              <a:buNone/>
            </a:pPr>
            <a:endParaRPr lang="en-US" sz="2800">
              <a:latin typeface="Arial"/>
              <a:cs typeface="Arial"/>
            </a:endParaRPr>
          </a:p>
          <a:p>
            <a:pPr algn="l">
              <a:buNone/>
            </a:pPr>
            <a:endParaRPr lang="en-US"/>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Clinical manifestations</a:t>
            </a:r>
            <a:endParaRPr lang="en-US" sz="4400">
              <a:latin typeface="Arial"/>
            </a:endParaRPr>
          </a:p>
        </p:txBody>
      </p:sp>
    </p:spTree>
    <p:extLst>
      <p:ext uri="{BB962C8B-B14F-4D97-AF65-F5344CB8AC3E}">
        <p14:creationId xmlns:p14="http://schemas.microsoft.com/office/powerpoint/2010/main" val="103719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2800">
                <a:latin typeface="Book Antiqua"/>
              </a:rPr>
              <a:t>• </a:t>
            </a:r>
            <a:r>
              <a:rPr lang="en-US" sz="2800">
                <a:latin typeface="Arial"/>
                <a:cs typeface="Arial"/>
              </a:rPr>
              <a:t>Problem in performing tasks such as handwriting and drawing sample. become difficult (</a:t>
            </a:r>
            <a:r>
              <a:rPr lang="en-US" sz="2800" err="1">
                <a:latin typeface="Arial"/>
                <a:cs typeface="Arial"/>
              </a:rPr>
              <a:t>eg.</a:t>
            </a:r>
            <a:r>
              <a:rPr lang="en-US" sz="2800">
                <a:latin typeface="Arial"/>
                <a:cs typeface="Arial"/>
              </a:rPr>
              <a:t> Star figure). this is called constructional apraxia. </a:t>
            </a:r>
            <a:endParaRPr lang="en-US" sz="2800">
              <a:latin typeface="Arial"/>
              <a:ea typeface="+mn-lt"/>
              <a:cs typeface="Arial"/>
            </a:endParaRPr>
          </a:p>
          <a:p>
            <a:pPr algn="l">
              <a:buNone/>
            </a:pPr>
            <a:r>
              <a:rPr lang="en-US" sz="2800">
                <a:latin typeface="Arial"/>
                <a:cs typeface="Arial"/>
              </a:rPr>
              <a:t>• In the early stages of hepatic encephalopathy, the deep tendon reflexes are hyperactive, with worsening of hepatic encephalopathy become flaccid. </a:t>
            </a:r>
            <a:endParaRPr lang="en-US" sz="2800">
              <a:latin typeface="Arial"/>
              <a:ea typeface="+mn-lt"/>
              <a:cs typeface="Arial"/>
            </a:endParaRPr>
          </a:p>
          <a:p>
            <a:pPr algn="l">
              <a:buNone/>
            </a:pPr>
            <a:r>
              <a:rPr lang="en-US" sz="2800">
                <a:latin typeface="Arial"/>
                <a:cs typeface="Arial"/>
              </a:rPr>
              <a:t>❖ If you or someone you know experiences any of these symptoms, it's important to seek medical attention immediately. Early diagnosis and treatment can help prevent the condition from progressing to more severe stages</a:t>
            </a:r>
            <a:r>
              <a:rPr lang="en-US" sz="2800">
                <a:latin typeface="Book Antiqua"/>
              </a:rPr>
              <a:t>. </a:t>
            </a:r>
            <a:endParaRPr lang="en-US" sz="2800">
              <a:ea typeface="+mn-lt"/>
              <a:cs typeface="+mn-lt"/>
            </a:endParaRPr>
          </a:p>
          <a:p>
            <a:pPr algn="l">
              <a:buNone/>
            </a:pPr>
            <a:endParaRPr lang="en-US" sz="2800" b="1">
              <a:latin typeface="Arial"/>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Clinical manifestations</a:t>
            </a:r>
            <a:endParaRPr lang="en-US" sz="4400">
              <a:latin typeface="Arial"/>
            </a:endParaRPr>
          </a:p>
        </p:txBody>
      </p:sp>
    </p:spTree>
    <p:extLst>
      <p:ext uri="{BB962C8B-B14F-4D97-AF65-F5344CB8AC3E}">
        <p14:creationId xmlns:p14="http://schemas.microsoft.com/office/powerpoint/2010/main" val="64642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marL="0" indent="0" algn="l">
              <a:buNone/>
            </a:pPr>
            <a:r>
              <a:rPr lang="en-US" sz="2800" b="1">
                <a:latin typeface="Arial"/>
                <a:ea typeface="+mn-lt"/>
                <a:cs typeface="+mn-lt"/>
              </a:rPr>
              <a:t>The electroencephalogram (EEG) shows generalized slowing:</a:t>
            </a:r>
            <a:endParaRPr lang="en-US">
              <a:latin typeface="Arial"/>
              <a:cs typeface="Arial"/>
            </a:endParaRPr>
          </a:p>
          <a:p>
            <a:pPr marL="0" indent="0" algn="l">
              <a:buNone/>
            </a:pPr>
            <a:r>
              <a:rPr lang="en-US" sz="2800">
                <a:latin typeface="Arial"/>
                <a:ea typeface="+mn-lt"/>
                <a:cs typeface="+mn-lt"/>
              </a:rPr>
              <a:t>an increase in the amplitude of brain waves ,characteristic triphasic waves.</a:t>
            </a:r>
            <a:endParaRPr lang="en-US">
              <a:latin typeface="Arial"/>
              <a:cs typeface="Arial"/>
            </a:endParaRPr>
          </a:p>
          <a:p>
            <a:pPr marL="0" indent="0" algn="l">
              <a:buNone/>
            </a:pPr>
            <a:r>
              <a:rPr lang="en-US" sz="2800">
                <a:latin typeface="Arial"/>
                <a:ea typeface="+mn-lt"/>
                <a:cs typeface="+mn-lt"/>
              </a:rPr>
              <a:t>Occasionally, fetor hepaticus, a sweet, slightly fecal odor to the breath presumed to be of intestinal origin may be noticed. The odor has also been described as similar to that of freshly mowed grass, acetone, or old wine</a:t>
            </a:r>
            <a:r>
              <a:rPr lang="en-US" sz="2800">
                <a:ea typeface="+mn-lt"/>
                <a:cs typeface="+mn-lt"/>
              </a:rPr>
              <a:t>.</a:t>
            </a:r>
            <a:endParaRPr lang="en-US"/>
          </a:p>
          <a:p>
            <a:pPr algn="l">
              <a:buNone/>
            </a:pPr>
            <a:endParaRPr lang="en-US" sz="2800"/>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Assessment and Diagnostic Findings</a:t>
            </a:r>
            <a:endParaRPr lang="en-US">
              <a:latin typeface="Arial"/>
            </a:endParaRPr>
          </a:p>
        </p:txBody>
      </p:sp>
    </p:spTree>
    <p:extLst>
      <p:ext uri="{BB962C8B-B14F-4D97-AF65-F5344CB8AC3E}">
        <p14:creationId xmlns:p14="http://schemas.microsoft.com/office/powerpoint/2010/main" val="80693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marL="0" indent="0" algn="l">
              <a:buNone/>
            </a:pPr>
            <a:r>
              <a:rPr lang="en-US" sz="2800">
                <a:latin typeface="Arial"/>
                <a:ea typeface="+mn-lt"/>
                <a:cs typeface="+mn-lt"/>
              </a:rPr>
              <a:t>Fetor hepaticus is prevalent with extensive collateral portal circulation in chronic liver disease.</a:t>
            </a:r>
            <a:endParaRPr lang="en-US">
              <a:latin typeface="Arial"/>
              <a:cs typeface="Arial"/>
            </a:endParaRPr>
          </a:p>
          <a:p>
            <a:pPr marL="0" indent="0" algn="l">
              <a:buNone/>
            </a:pPr>
            <a:r>
              <a:rPr lang="en-US" sz="2800">
                <a:latin typeface="Arial"/>
                <a:ea typeface="+mn-lt"/>
                <a:cs typeface="+mn-lt"/>
              </a:rPr>
              <a:t>In a more advanced stage, there are gross disturbances of consciousnesses and the patient is completely disoriented with respect to time and place.</a:t>
            </a:r>
            <a:endParaRPr lang="en-US">
              <a:latin typeface="Arial"/>
              <a:cs typeface="Arial"/>
            </a:endParaRPr>
          </a:p>
          <a:p>
            <a:pPr marL="0" indent="0" algn="l">
              <a:buNone/>
            </a:pPr>
            <a:r>
              <a:rPr lang="en-US" sz="2800">
                <a:latin typeface="Arial"/>
                <a:ea typeface="+mn-lt"/>
                <a:cs typeface="+mn-lt"/>
              </a:rPr>
              <a:t> With further progression of the disorder, the patient lapses into frank coma and may have seizures.</a:t>
            </a:r>
            <a:endParaRPr lang="en-US">
              <a:latin typeface="Arial"/>
              <a:cs typeface="Arial"/>
            </a:endParaRPr>
          </a:p>
          <a:p>
            <a:pPr marL="0" indent="0" algn="l">
              <a:buNone/>
            </a:pPr>
            <a:r>
              <a:rPr lang="en-US" sz="2800">
                <a:latin typeface="Arial"/>
                <a:ea typeface="+mn-lt"/>
                <a:cs typeface="+mn-lt"/>
              </a:rPr>
              <a:t>Approximately 35% of all patients with cirrhosis of the liver die in hepatic coma</a:t>
            </a:r>
            <a:r>
              <a:rPr lang="en-US" sz="2800">
                <a:ea typeface="+mn-lt"/>
                <a:cs typeface="+mn-lt"/>
              </a:rPr>
              <a:t>.</a:t>
            </a:r>
            <a:endParaRPr lang="en-US"/>
          </a:p>
          <a:p>
            <a:pPr marL="0" indent="0" algn="l">
              <a:buNone/>
            </a:pPr>
            <a:endParaRPr lang="en-US" sz="2800"/>
          </a:p>
          <a:p>
            <a:pPr algn="l">
              <a:buNone/>
            </a:pPr>
            <a:endParaRPr lang="en-US" sz="2800"/>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Assessment and Diagnostic Findings</a:t>
            </a:r>
            <a:endParaRPr lang="en-US">
              <a:latin typeface="Arial"/>
            </a:endParaRPr>
          </a:p>
        </p:txBody>
      </p:sp>
    </p:spTree>
    <p:extLst>
      <p:ext uri="{BB962C8B-B14F-4D97-AF65-F5344CB8AC3E}">
        <p14:creationId xmlns:p14="http://schemas.microsoft.com/office/powerpoint/2010/main" val="58930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2500">
                <a:latin typeface="Arial"/>
                <a:ea typeface="+mn-lt"/>
                <a:cs typeface="+mn-lt"/>
              </a:rPr>
              <a:t>Lactulose (</a:t>
            </a:r>
            <a:r>
              <a:rPr lang="en-US" sz="2500" err="1">
                <a:latin typeface="Arial"/>
                <a:ea typeface="+mn-lt"/>
                <a:cs typeface="+mn-lt"/>
              </a:rPr>
              <a:t>Cephulac</a:t>
            </a:r>
            <a:r>
              <a:rPr lang="en-US" sz="2500">
                <a:latin typeface="Arial"/>
                <a:ea typeface="+mn-lt"/>
                <a:cs typeface="+mn-lt"/>
              </a:rPr>
              <a:t>) is administered to reduce serum ammonia levels.</a:t>
            </a:r>
            <a:endParaRPr lang="en-US" sz="2500">
              <a:latin typeface="Arial"/>
              <a:cs typeface="Arial"/>
            </a:endParaRPr>
          </a:p>
          <a:p>
            <a:pPr algn="l">
              <a:buNone/>
            </a:pPr>
            <a:r>
              <a:rPr lang="en-US" sz="2500">
                <a:latin typeface="Arial"/>
                <a:ea typeface="+mn-lt"/>
                <a:cs typeface="+mn-lt"/>
              </a:rPr>
              <a:t>-It acts by several mechanisms that promote the excretion of ammonia in the stool.</a:t>
            </a:r>
            <a:endParaRPr lang="en-US" sz="2500">
              <a:latin typeface="Arial"/>
              <a:cs typeface="Arial"/>
            </a:endParaRPr>
          </a:p>
          <a:p>
            <a:pPr algn="l">
              <a:buNone/>
            </a:pPr>
            <a:r>
              <a:rPr lang="en-US" sz="2500">
                <a:latin typeface="Arial"/>
                <a:ea typeface="+mn-lt"/>
                <a:cs typeface="+mn-lt"/>
              </a:rPr>
              <a:t>(1) ammonia is </a:t>
            </a:r>
            <a:r>
              <a:rPr lang="en-US" sz="2500" err="1">
                <a:latin typeface="Arial"/>
                <a:ea typeface="+mn-lt"/>
                <a:cs typeface="+mn-lt"/>
              </a:rPr>
              <a:t>ept</a:t>
            </a:r>
            <a:r>
              <a:rPr lang="en-US" sz="2500">
                <a:latin typeface="Arial"/>
                <a:ea typeface="+mn-lt"/>
                <a:cs typeface="+mn-lt"/>
              </a:rPr>
              <a:t> in the ionized state, resulting in a fall in colon pH, reversing the normal passage of ammonia from the colon to the blood.</a:t>
            </a:r>
            <a:endParaRPr lang="en-US" sz="2500">
              <a:latin typeface="Arial"/>
              <a:cs typeface="Arial"/>
            </a:endParaRPr>
          </a:p>
          <a:p>
            <a:pPr algn="l">
              <a:buNone/>
            </a:pPr>
            <a:r>
              <a:rPr lang="en-US" sz="2500">
                <a:latin typeface="Arial"/>
                <a:ea typeface="+mn-lt"/>
                <a:cs typeface="+mn-lt"/>
              </a:rPr>
              <a:t>(2) evacuation of the bowel takes place, which decreases the </a:t>
            </a:r>
            <a:r>
              <a:rPr lang="en-US" sz="2500" err="1">
                <a:latin typeface="Arial"/>
                <a:ea typeface="+mn-lt"/>
                <a:cs typeface="+mn-lt"/>
              </a:rPr>
              <a:t>ammoniaabsorbed</a:t>
            </a:r>
            <a:r>
              <a:rPr lang="en-US" sz="2500">
                <a:latin typeface="Arial"/>
                <a:ea typeface="+mn-lt"/>
                <a:cs typeface="+mn-lt"/>
              </a:rPr>
              <a:t> from the colon.</a:t>
            </a:r>
            <a:endParaRPr lang="en-US" sz="2500">
              <a:latin typeface="Arial"/>
              <a:cs typeface="Arial"/>
            </a:endParaRPr>
          </a:p>
          <a:p>
            <a:pPr algn="l">
              <a:buNone/>
            </a:pPr>
            <a:r>
              <a:rPr lang="en-US" sz="2500">
                <a:latin typeface="Arial"/>
                <a:ea typeface="+mn-lt"/>
                <a:cs typeface="+mn-lt"/>
              </a:rPr>
              <a:t>(3) the fecal flora are changed to organisms that do not produce ammonia from urea.</a:t>
            </a:r>
            <a:endParaRPr lang="en-US" sz="2500">
              <a:latin typeface="Arial"/>
              <a:cs typeface="Arial"/>
            </a:endParaRPr>
          </a:p>
          <a:p>
            <a:pPr marL="0" indent="0" algn="l">
              <a:buNone/>
            </a:pPr>
            <a:endParaRPr lang="en-US" sz="2800">
              <a:latin typeface="Arial"/>
              <a:cs typeface="Arial"/>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Medical Management</a:t>
            </a:r>
            <a:endParaRPr lang="en-US">
              <a:latin typeface="Book Antiqua"/>
            </a:endParaRPr>
          </a:p>
        </p:txBody>
      </p:sp>
    </p:spTree>
    <p:extLst>
      <p:ext uri="{BB962C8B-B14F-4D97-AF65-F5344CB8AC3E}">
        <p14:creationId xmlns:p14="http://schemas.microsoft.com/office/powerpoint/2010/main" val="61038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2500">
                <a:ea typeface="+mn-lt"/>
                <a:cs typeface="+mn-lt"/>
              </a:rPr>
              <a:t>-</a:t>
            </a:r>
            <a:r>
              <a:rPr lang="en-US" sz="2500">
                <a:latin typeface="Arial"/>
                <a:ea typeface="+mn-lt"/>
                <a:cs typeface="+mn-lt"/>
              </a:rPr>
              <a:t>Two or three soft stools per day are desirable; this indicates that lactulose is performing as intended.</a:t>
            </a:r>
            <a:endParaRPr lang="en-US">
              <a:latin typeface="Arial"/>
              <a:cs typeface="Arial"/>
            </a:endParaRPr>
          </a:p>
          <a:p>
            <a:pPr algn="l">
              <a:buNone/>
            </a:pPr>
            <a:r>
              <a:rPr lang="en-US" sz="2500">
                <a:latin typeface="Arial"/>
                <a:ea typeface="+mn-lt"/>
                <a:cs typeface="+mn-lt"/>
              </a:rPr>
              <a:t>-NURSING ALERT The patient receiving lactulose is monitored closely for the development of watery diarrheal stools, because they indicate a medication overdose</a:t>
            </a:r>
            <a:endParaRPr lang="en-US">
              <a:latin typeface="Arial"/>
              <a:cs typeface="Arial"/>
            </a:endParaRPr>
          </a:p>
          <a:p>
            <a:pPr algn="l">
              <a:buNone/>
            </a:pPr>
            <a:r>
              <a:rPr lang="en-US" sz="2500">
                <a:latin typeface="Arial"/>
                <a:ea typeface="+mn-lt"/>
                <a:cs typeface="+mn-lt"/>
              </a:rPr>
              <a:t>-Possible side effects include intestinal bloating and cramps, which usually disappear within a week. -To mask the sweet </a:t>
            </a:r>
            <a:r>
              <a:rPr lang="en-US" sz="2500" err="1">
                <a:latin typeface="Arial"/>
                <a:ea typeface="+mn-lt"/>
                <a:cs typeface="+mn-lt"/>
              </a:rPr>
              <a:t>taste,to</a:t>
            </a:r>
            <a:r>
              <a:rPr lang="en-US" sz="2500">
                <a:latin typeface="Arial"/>
                <a:ea typeface="+mn-lt"/>
                <a:cs typeface="+mn-lt"/>
              </a:rPr>
              <a:t> which some patients object, lactulose can be diluted with fruit juice. </a:t>
            </a:r>
            <a:endParaRPr lang="en-US">
              <a:latin typeface="Arial"/>
              <a:ea typeface="+mn-lt"/>
              <a:cs typeface="Arial"/>
            </a:endParaRPr>
          </a:p>
          <a:p>
            <a:pPr algn="l">
              <a:buNone/>
            </a:pPr>
            <a:r>
              <a:rPr lang="en-US" sz="2500">
                <a:latin typeface="Arial"/>
                <a:ea typeface="+mn-lt"/>
                <a:cs typeface="+mn-lt"/>
              </a:rPr>
              <a:t>The patient is closely monitored for hypokalemia and dehydration </a:t>
            </a:r>
            <a:endParaRPr lang="en-US">
              <a:latin typeface="Arial"/>
              <a:cs typeface="Arial"/>
            </a:endParaRPr>
          </a:p>
          <a:p>
            <a:pPr algn="l">
              <a:buNone/>
            </a:pPr>
            <a:endParaRPr lang="en-US" sz="2500">
              <a:latin typeface="Arial"/>
              <a:cs typeface="Arial"/>
            </a:endParaRPr>
          </a:p>
          <a:p>
            <a:pPr algn="l">
              <a:buNone/>
            </a:pPr>
            <a:endParaRPr lang="en-US" sz="2500">
              <a:latin typeface="Arial"/>
              <a:cs typeface="Arial"/>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Medical Management</a:t>
            </a:r>
            <a:endParaRPr lang="en-US">
              <a:latin typeface="Book Antiqua"/>
            </a:endParaRPr>
          </a:p>
        </p:txBody>
      </p:sp>
    </p:spTree>
    <p:extLst>
      <p:ext uri="{BB962C8B-B14F-4D97-AF65-F5344CB8AC3E}">
        <p14:creationId xmlns:p14="http://schemas.microsoft.com/office/powerpoint/2010/main" val="185071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3300">
                <a:latin typeface="Arial"/>
                <a:ea typeface="+mn-lt"/>
                <a:cs typeface="+mn-lt"/>
              </a:rPr>
              <a:t>The liver is located behind the ribs in the upper right portion of the abdominal cavity. It weighs about 1,500 g and is divided into four lobes. A thin layer of connective tissue surrounds each </a:t>
            </a:r>
            <a:r>
              <a:rPr lang="en-US" sz="3300" err="1">
                <a:latin typeface="Arial"/>
                <a:ea typeface="+mn-lt"/>
                <a:cs typeface="+mn-lt"/>
              </a:rPr>
              <a:t>lobe,extending</a:t>
            </a:r>
            <a:r>
              <a:rPr lang="en-US" sz="3300">
                <a:latin typeface="Arial"/>
                <a:ea typeface="+mn-lt"/>
                <a:cs typeface="+mn-lt"/>
              </a:rPr>
              <a:t> into the lobe itself and dividing the liver mass into small units called lobules.</a:t>
            </a:r>
            <a:endParaRPr lang="en-US" sz="3300">
              <a:latin typeface="Arial"/>
              <a:cs typeface="Arial"/>
            </a:endParaRPr>
          </a:p>
          <a:p>
            <a:pPr marL="0" indent="0" algn="l">
              <a:buNone/>
            </a:pPr>
            <a:endParaRPr lang="en-US">
              <a:ea typeface="+mn-lt"/>
              <a:cs typeface="+mn-lt"/>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Arial"/>
              </a:rPr>
              <a:t>Anatomy of the liver</a:t>
            </a:r>
            <a:r>
              <a:rPr lang="en-US" sz="4400">
                <a:solidFill>
                  <a:srgbClr val="002060"/>
                </a:solidFill>
                <a:latin typeface="Arial"/>
                <a:ea typeface="+mj-lt"/>
                <a:cs typeface="Arial"/>
              </a:rPr>
              <a:t> </a:t>
            </a:r>
            <a:r>
              <a:rPr lang="en-US">
                <a:ea typeface="+mj-lt"/>
                <a:cs typeface="+mj-lt"/>
              </a:rPr>
              <a:t> </a:t>
            </a:r>
            <a:endParaRPr lang="en-US"/>
          </a:p>
        </p:txBody>
      </p:sp>
    </p:spTree>
    <p:extLst>
      <p:ext uri="{BB962C8B-B14F-4D97-AF65-F5344CB8AC3E}">
        <p14:creationId xmlns:p14="http://schemas.microsoft.com/office/powerpoint/2010/main" val="168716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a:xfrm>
            <a:off x="917987" y="2170958"/>
            <a:ext cx="9675690" cy="3877815"/>
          </a:xfrm>
        </p:spPr>
        <p:txBody>
          <a:bodyPr vert="horz" lIns="91440" tIns="45720" rIns="91440" bIns="45720" rtlCol="0" anchor="t">
            <a:noAutofit/>
          </a:bodyPr>
          <a:lstStyle/>
          <a:p>
            <a:pPr algn="l">
              <a:buNone/>
            </a:pPr>
            <a:r>
              <a:rPr lang="en-US" sz="2500" dirty="0">
                <a:ea typeface="+mn-lt"/>
                <a:cs typeface="+mn-lt"/>
              </a:rPr>
              <a:t>-</a:t>
            </a:r>
            <a:r>
              <a:rPr lang="en-US" dirty="0">
                <a:latin typeface="Arial"/>
                <a:ea typeface="+mn-lt"/>
                <a:cs typeface="+mn-lt"/>
              </a:rPr>
              <a:t>Other laxatives are not prescribed during lactulose administration because their effects would disturb dosage regulation.</a:t>
            </a:r>
            <a:endParaRPr lang="en-US" dirty="0">
              <a:latin typeface="Arial"/>
              <a:cs typeface="Arial"/>
            </a:endParaRPr>
          </a:p>
          <a:p>
            <a:pPr algn="l">
              <a:buNone/>
            </a:pPr>
            <a:r>
              <a:rPr lang="en-US" dirty="0">
                <a:latin typeface="Arial"/>
                <a:ea typeface="+mn-lt"/>
                <a:cs typeface="+mn-lt"/>
              </a:rPr>
              <a:t>-Lactulose can be administered by nasogastric tube or enema for</a:t>
            </a:r>
            <a:endParaRPr lang="en-US" dirty="0">
              <a:latin typeface="Arial"/>
              <a:cs typeface="Arial"/>
            </a:endParaRPr>
          </a:p>
          <a:p>
            <a:pPr algn="l">
              <a:buNone/>
            </a:pPr>
            <a:r>
              <a:rPr lang="en-US" dirty="0">
                <a:latin typeface="Arial"/>
                <a:ea typeface="+mn-lt"/>
                <a:cs typeface="+mn-lt"/>
              </a:rPr>
              <a:t>patients who are comatose or in whom oral administration is contraindicated or impossible.</a:t>
            </a:r>
            <a:endParaRPr lang="en-US" dirty="0">
              <a:latin typeface="Arial"/>
              <a:cs typeface="Arial"/>
            </a:endParaRPr>
          </a:p>
          <a:p>
            <a:pPr algn="l">
              <a:buNone/>
            </a:pPr>
            <a:r>
              <a:rPr lang="en-US" dirty="0">
                <a:latin typeface="Arial"/>
                <a:ea typeface="+mn-lt"/>
                <a:cs typeface="+mn-lt"/>
              </a:rPr>
              <a:t>-Other aspects of management include</a:t>
            </a:r>
            <a:endParaRPr lang="en-US" dirty="0">
              <a:latin typeface="Arial"/>
              <a:cs typeface="Arial"/>
            </a:endParaRPr>
          </a:p>
          <a:p>
            <a:pPr algn="l">
              <a:buNone/>
            </a:pPr>
            <a:r>
              <a:rPr lang="en-US" dirty="0">
                <a:latin typeface="Arial"/>
                <a:ea typeface="+mn-lt"/>
                <a:cs typeface="+mn-lt"/>
              </a:rPr>
              <a:t>1-intravenous administration of glucose to minimize protein breakdown</a:t>
            </a:r>
            <a:endParaRPr lang="en-US" dirty="0">
              <a:latin typeface="Arial"/>
              <a:cs typeface="Arial"/>
            </a:endParaRPr>
          </a:p>
          <a:p>
            <a:pPr algn="l">
              <a:buNone/>
            </a:pPr>
            <a:r>
              <a:rPr lang="en-US" dirty="0">
                <a:latin typeface="Arial"/>
                <a:ea typeface="+mn-lt"/>
                <a:cs typeface="+mn-lt"/>
              </a:rPr>
              <a:t>2-administration of vitamins to correct deficiencies, and correction of</a:t>
            </a:r>
            <a:endParaRPr lang="en-US" dirty="0">
              <a:latin typeface="Arial"/>
              <a:cs typeface="Arial"/>
            </a:endParaRPr>
          </a:p>
          <a:p>
            <a:pPr algn="l">
              <a:buNone/>
            </a:pPr>
            <a:r>
              <a:rPr lang="en-US" dirty="0">
                <a:latin typeface="Arial"/>
                <a:ea typeface="+mn-lt"/>
                <a:cs typeface="+mn-lt"/>
              </a:rPr>
              <a:t>electrolyte imbalances (especially potassium). </a:t>
            </a:r>
            <a:endParaRPr lang="en-US" sz="2500" dirty="0">
              <a:latin typeface="Arial"/>
              <a:cs typeface="Arial"/>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Medical Management</a:t>
            </a:r>
            <a:endParaRPr lang="en-US">
              <a:latin typeface="Book Antiqua"/>
            </a:endParaRPr>
          </a:p>
        </p:txBody>
      </p:sp>
    </p:spTree>
    <p:extLst>
      <p:ext uri="{BB962C8B-B14F-4D97-AF65-F5344CB8AC3E}">
        <p14:creationId xmlns:p14="http://schemas.microsoft.com/office/powerpoint/2010/main" val="3319282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a:xfrm>
            <a:off x="1004217" y="2248348"/>
            <a:ext cx="10327340" cy="3877815"/>
          </a:xfrm>
        </p:spPr>
        <p:txBody>
          <a:bodyPr vert="horz" lIns="91440" tIns="45720" rIns="91440" bIns="45720" rtlCol="0" anchor="t">
            <a:noAutofit/>
          </a:bodyPr>
          <a:lstStyle/>
          <a:p>
            <a:pPr algn="l">
              <a:buNone/>
            </a:pPr>
            <a:r>
              <a:rPr lang="en-US" sz="2500" dirty="0">
                <a:ea typeface="+mn-lt"/>
                <a:cs typeface="+mn-lt"/>
              </a:rPr>
              <a:t>-</a:t>
            </a:r>
            <a:r>
              <a:rPr lang="en-US" dirty="0">
                <a:latin typeface="Arial" panose="020B0604020202020204" pitchFamily="34" charset="0"/>
                <a:ea typeface="+mn-lt"/>
                <a:cs typeface="Arial" panose="020B0604020202020204" pitchFamily="34" charset="0"/>
              </a:rPr>
              <a:t>Additional principles of management of hepatic encephalopathy include the following: *Therapy is directed toward treating or removing the cause.</a:t>
            </a:r>
            <a:r>
              <a:rPr lang="en-US" dirty="0">
                <a:ea typeface="+mn-lt"/>
                <a:cs typeface="+mn-lt"/>
              </a:rPr>
              <a:t>
• </a:t>
            </a:r>
            <a:r>
              <a:rPr lang="en-US" dirty="0">
                <a:latin typeface="Arial"/>
                <a:ea typeface="+mn-lt"/>
                <a:cs typeface="+mn-lt"/>
              </a:rPr>
              <a:t>Neurologic status is assessed frequently. A daily record is kept of handwriting and performance in arithmetic to monitor mental status.</a:t>
            </a:r>
            <a:endParaRPr lang="en-US" dirty="0">
              <a:latin typeface="Arial"/>
              <a:cs typeface="Arial"/>
            </a:endParaRPr>
          </a:p>
          <a:p>
            <a:pPr algn="l">
              <a:buNone/>
            </a:pPr>
            <a:r>
              <a:rPr lang="en-US" dirty="0">
                <a:latin typeface="Arial"/>
                <a:ea typeface="+mn-lt"/>
                <a:cs typeface="+mn-lt"/>
              </a:rPr>
              <a:t>• Fluid intake and output and body weight are recorded each day.</a:t>
            </a:r>
            <a:endParaRPr lang="en-US" dirty="0">
              <a:latin typeface="Arial"/>
              <a:cs typeface="Arial"/>
            </a:endParaRPr>
          </a:p>
          <a:p>
            <a:pPr algn="l">
              <a:buNone/>
            </a:pPr>
            <a:r>
              <a:rPr lang="en-US" dirty="0">
                <a:latin typeface="Arial"/>
                <a:ea typeface="+mn-lt"/>
                <a:cs typeface="+mn-lt"/>
              </a:rPr>
              <a:t>• Vital signs are measured and recorded every 4 hours.</a:t>
            </a:r>
            <a:endParaRPr lang="en-US" dirty="0">
              <a:latin typeface="Arial"/>
              <a:cs typeface="Arial"/>
            </a:endParaRPr>
          </a:p>
          <a:p>
            <a:pPr algn="l">
              <a:buNone/>
            </a:pPr>
            <a:r>
              <a:rPr lang="en-US" dirty="0">
                <a:latin typeface="Arial"/>
                <a:ea typeface="+mn-lt"/>
                <a:cs typeface="+mn-lt"/>
              </a:rPr>
              <a:t>• Potential sites of infection (peritoneum, lungs) are assessed frequently, and abnormal findings are reported promptly.</a:t>
            </a:r>
            <a:endParaRPr lang="en-US" dirty="0">
              <a:latin typeface="Arial"/>
              <a:cs typeface="Arial"/>
            </a:endParaRPr>
          </a:p>
          <a:p>
            <a:pPr algn="l">
              <a:buNone/>
            </a:pPr>
            <a:r>
              <a:rPr lang="en-US" dirty="0">
                <a:latin typeface="Arial"/>
                <a:ea typeface="+mn-lt"/>
                <a:cs typeface="+mn-lt"/>
              </a:rPr>
              <a:t>• Serum ammonia level is monitored daily.</a:t>
            </a:r>
            <a:endParaRPr lang="en-US" dirty="0">
              <a:latin typeface="Arial"/>
              <a:cs typeface="Arial"/>
            </a:endParaRPr>
          </a:p>
          <a:p>
            <a:pPr algn="l">
              <a:buNone/>
            </a:pPr>
            <a:endParaRPr lang="en-US" sz="2500" dirty="0">
              <a:latin typeface="Book Antiqua"/>
              <a:cs typeface="Arial"/>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Medical Management</a:t>
            </a:r>
            <a:endParaRPr lang="en-US">
              <a:latin typeface="Book Antiqua"/>
            </a:endParaRPr>
          </a:p>
        </p:txBody>
      </p:sp>
    </p:spTree>
    <p:extLst>
      <p:ext uri="{BB962C8B-B14F-4D97-AF65-F5344CB8AC3E}">
        <p14:creationId xmlns:p14="http://schemas.microsoft.com/office/powerpoint/2010/main" val="402008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a:xfrm>
            <a:off x="1004217" y="2248348"/>
            <a:ext cx="10327340" cy="3877815"/>
          </a:xfrm>
        </p:spPr>
        <p:txBody>
          <a:bodyPr vert="horz" lIns="91440" tIns="45720" rIns="91440" bIns="45720" rtlCol="0" anchor="t">
            <a:noAutofit/>
          </a:bodyPr>
          <a:lstStyle/>
          <a:p>
            <a:pPr algn="l">
              <a:buNone/>
            </a:pPr>
            <a:r>
              <a:rPr lang="en-US" sz="2500">
                <a:ea typeface="+mn-lt"/>
                <a:cs typeface="+mn-lt"/>
              </a:rPr>
              <a:t>• </a:t>
            </a:r>
            <a:r>
              <a:rPr lang="en-US" sz="2500">
                <a:latin typeface="Arial"/>
                <a:ea typeface="+mn-lt"/>
                <a:cs typeface="+mn-lt"/>
              </a:rPr>
              <a:t>Protein intake is restricted in patients who are comatose or who have encephalopathy that is refractory to lactulose and antibiotic therapy.</a:t>
            </a:r>
            <a:endParaRPr lang="en-US">
              <a:latin typeface="Arial"/>
              <a:cs typeface="Arial"/>
            </a:endParaRPr>
          </a:p>
          <a:p>
            <a:pPr algn="l">
              <a:buNone/>
            </a:pPr>
            <a:r>
              <a:rPr lang="en-US" sz="2500">
                <a:latin typeface="Arial"/>
                <a:ea typeface="+mn-lt"/>
                <a:cs typeface="+mn-lt"/>
              </a:rPr>
              <a:t>• Reduction in the absorption of ammonia from the GI tract is accomplished by the use of gastric suction, enemas, or oral antibiotics.</a:t>
            </a:r>
            <a:endParaRPr lang="en-US">
              <a:latin typeface="Arial"/>
              <a:cs typeface="Arial"/>
            </a:endParaRPr>
          </a:p>
          <a:p>
            <a:pPr algn="l">
              <a:buNone/>
            </a:pPr>
            <a:r>
              <a:rPr lang="en-US" sz="2500">
                <a:latin typeface="Arial"/>
                <a:ea typeface="+mn-lt"/>
                <a:cs typeface="+mn-lt"/>
              </a:rPr>
              <a:t>• Electrolyte status is monitored and corrected if abnormal.</a:t>
            </a:r>
            <a:endParaRPr lang="en-US">
              <a:latin typeface="Arial"/>
              <a:cs typeface="Arial"/>
            </a:endParaRPr>
          </a:p>
          <a:p>
            <a:pPr algn="l">
              <a:buNone/>
            </a:pPr>
            <a:r>
              <a:rPr lang="en-US" sz="2500">
                <a:latin typeface="Arial"/>
                <a:ea typeface="+mn-lt"/>
                <a:cs typeface="+mn-lt"/>
              </a:rPr>
              <a:t>• Sedatives, tranquilizers, and analgesic medications are discontinued.</a:t>
            </a:r>
            <a:endParaRPr lang="en-US">
              <a:latin typeface="Arial"/>
              <a:cs typeface="Arial"/>
            </a:endParaRPr>
          </a:p>
          <a:p>
            <a:pPr algn="l">
              <a:buNone/>
            </a:pPr>
            <a:r>
              <a:rPr lang="en-US" sz="2500">
                <a:latin typeface="Arial"/>
                <a:ea typeface="+mn-lt"/>
                <a:cs typeface="+mn-lt"/>
              </a:rPr>
              <a:t>• Benzodiazepine antagonists (flumazenil [</a:t>
            </a:r>
            <a:r>
              <a:rPr lang="en-US" sz="2500" err="1">
                <a:latin typeface="Arial"/>
                <a:ea typeface="+mn-lt"/>
                <a:cs typeface="+mn-lt"/>
              </a:rPr>
              <a:t>Romazicon</a:t>
            </a:r>
            <a:r>
              <a:rPr lang="en-US" sz="2500">
                <a:latin typeface="Arial"/>
                <a:ea typeface="+mn-lt"/>
                <a:cs typeface="+mn-lt"/>
              </a:rPr>
              <a:t>]) may be administered to improve encephalopathy whether or not the patient has previously taken benzodiazepines</a:t>
            </a:r>
            <a:endParaRPr lang="en-US">
              <a:latin typeface="Arial"/>
            </a:endParaRPr>
          </a:p>
          <a:p>
            <a:pPr algn="l">
              <a:buNone/>
            </a:pPr>
            <a:endParaRPr lang="en-US" sz="2500">
              <a:latin typeface="Book Antiqua"/>
              <a:cs typeface="Arial"/>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Medical Management</a:t>
            </a:r>
            <a:endParaRPr lang="en-US">
              <a:latin typeface="Book Antiqua"/>
            </a:endParaRPr>
          </a:p>
        </p:txBody>
      </p:sp>
    </p:spTree>
    <p:extLst>
      <p:ext uri="{BB962C8B-B14F-4D97-AF65-F5344CB8AC3E}">
        <p14:creationId xmlns:p14="http://schemas.microsoft.com/office/powerpoint/2010/main" val="823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text, food, honey&#10;&#10;Description automatically generated">
            <a:extLst>
              <a:ext uri="{FF2B5EF4-FFF2-40B4-BE49-F238E27FC236}">
                <a16:creationId xmlns:a16="http://schemas.microsoft.com/office/drawing/2014/main" id="{41E3F984-C18A-472B-94B1-35C7F7E3ECD9}"/>
              </a:ext>
            </a:extLst>
          </p:cNvPr>
          <p:cNvPicPr>
            <a:picLocks noGrp="1" noChangeAspect="1"/>
          </p:cNvPicPr>
          <p:nvPr>
            <p:ph idx="1"/>
          </p:nvPr>
        </p:nvPicPr>
        <p:blipFill>
          <a:blip r:embed="rId2"/>
          <a:stretch>
            <a:fillRect/>
          </a:stretch>
        </p:blipFill>
        <p:spPr>
          <a:xfrm>
            <a:off x="4011766" y="2291480"/>
            <a:ext cx="3636507" cy="3877815"/>
          </a:xfrm>
        </p:spPr>
      </p:pic>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Medical Management</a:t>
            </a:r>
            <a:endParaRPr lang="en-US">
              <a:latin typeface="Book Antiqua"/>
            </a:endParaRPr>
          </a:p>
        </p:txBody>
      </p:sp>
    </p:spTree>
    <p:extLst>
      <p:ext uri="{BB962C8B-B14F-4D97-AF65-F5344CB8AC3E}">
        <p14:creationId xmlns:p14="http://schemas.microsoft.com/office/powerpoint/2010/main" val="31881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FF4BC37-49D2-DB87-7688-5D6DBA90EDF1}"/>
              </a:ext>
            </a:extLst>
          </p:cNvPr>
          <p:cNvGraphicFramePr>
            <a:graphicFrameLocks noGrp="1"/>
          </p:cNvGraphicFramePr>
          <p:nvPr>
            <p:ph idx="1"/>
            <p:extLst>
              <p:ext uri="{D42A27DB-BD31-4B8C-83A1-F6EECF244321}">
                <p14:modId xmlns:p14="http://schemas.microsoft.com/office/powerpoint/2010/main" val="350297548"/>
              </p:ext>
            </p:extLst>
          </p:nvPr>
        </p:nvGraphicFramePr>
        <p:xfrm>
          <a:off x="934528" y="2228490"/>
          <a:ext cx="10328272" cy="3356825"/>
        </p:xfrm>
        <a:graphic>
          <a:graphicData uri="http://schemas.openxmlformats.org/drawingml/2006/table">
            <a:tbl>
              <a:tblPr firstRow="1" bandRow="1">
                <a:tableStyleId>{5C22544A-7EE6-4342-B048-85BDC9FD1C3A}</a:tableStyleId>
              </a:tblPr>
              <a:tblGrid>
                <a:gridCol w="940502">
                  <a:extLst>
                    <a:ext uri="{9D8B030D-6E8A-4147-A177-3AD203B41FA5}">
                      <a16:colId xmlns:a16="http://schemas.microsoft.com/office/drawing/2014/main" val="918158214"/>
                    </a:ext>
                  </a:extLst>
                </a:gridCol>
                <a:gridCol w="2159273">
                  <a:extLst>
                    <a:ext uri="{9D8B030D-6E8A-4147-A177-3AD203B41FA5}">
                      <a16:colId xmlns:a16="http://schemas.microsoft.com/office/drawing/2014/main" val="2682685309"/>
                    </a:ext>
                  </a:extLst>
                </a:gridCol>
                <a:gridCol w="1951111">
                  <a:extLst>
                    <a:ext uri="{9D8B030D-6E8A-4147-A177-3AD203B41FA5}">
                      <a16:colId xmlns:a16="http://schemas.microsoft.com/office/drawing/2014/main" val="2399936882"/>
                    </a:ext>
                  </a:extLst>
                </a:gridCol>
                <a:gridCol w="5277386">
                  <a:extLst>
                    <a:ext uri="{9D8B030D-6E8A-4147-A177-3AD203B41FA5}">
                      <a16:colId xmlns:a16="http://schemas.microsoft.com/office/drawing/2014/main" val="217993833"/>
                    </a:ext>
                  </a:extLst>
                </a:gridCol>
              </a:tblGrid>
              <a:tr h="377405">
                <a:tc>
                  <a:txBody>
                    <a:bodyPr/>
                    <a:lstStyle/>
                    <a:p>
                      <a:pPr algn="l"/>
                      <a:r>
                        <a:rPr lang="en-US">
                          <a:effectLst/>
                        </a:rPr>
                        <a:t> </a:t>
                      </a:r>
                      <a:r>
                        <a:rPr lang="en-US" sz="1150">
                          <a:effectLst/>
                        </a:rPr>
                        <a:t>STAGE </a:t>
                      </a:r>
                      <a:endParaRPr lang="en-US">
                        <a:effectLst/>
                      </a:endParaRPr>
                    </a:p>
                  </a:txBody>
                  <a:tcPr marL="68580" marR="68580" marT="0" marB="0"/>
                </a:tc>
                <a:tc>
                  <a:txBody>
                    <a:bodyPr/>
                    <a:lstStyle/>
                    <a:p>
                      <a:pPr algn="l"/>
                      <a:r>
                        <a:rPr lang="en-US" sz="1150">
                          <a:effectLst/>
                        </a:rPr>
                        <a:t>CLINICAL SYMPTOMS </a:t>
                      </a:r>
                      <a:endParaRPr lang="en-US">
                        <a:effectLst/>
                      </a:endParaRPr>
                    </a:p>
                  </a:txBody>
                  <a:tcPr marL="68580" marR="68580" marT="0" marB="0"/>
                </a:tc>
                <a:tc>
                  <a:txBody>
                    <a:bodyPr/>
                    <a:lstStyle/>
                    <a:p>
                      <a:pPr algn="l"/>
                      <a:r>
                        <a:rPr lang="en-US" sz="1150">
                          <a:effectLst/>
                        </a:rPr>
                        <a:t>CLINICAL SIGNS AND EEG CHANGES </a:t>
                      </a:r>
                      <a:endParaRPr lang="en-US">
                        <a:effectLst/>
                      </a:endParaRPr>
                    </a:p>
                  </a:txBody>
                  <a:tcPr marL="68580" marR="68580" marT="0" marB="0"/>
                </a:tc>
                <a:tc>
                  <a:txBody>
                    <a:bodyPr/>
                    <a:lstStyle/>
                    <a:p>
                      <a:pPr algn="l"/>
                      <a:r>
                        <a:rPr lang="en-US" sz="1150">
                          <a:effectLst/>
                        </a:rPr>
                        <a:t>SELECTED POTENTIAL NURSING DIAGNOSES </a:t>
                      </a:r>
                      <a:endParaRPr lang="en-US">
                        <a:effectLst/>
                      </a:endParaRPr>
                    </a:p>
                  </a:txBody>
                  <a:tcPr marL="68580" marR="68580" marT="0" marB="0"/>
                </a:tc>
                <a:extLst>
                  <a:ext uri="{0D108BD9-81ED-4DB2-BD59-A6C34878D82A}">
                    <a16:rowId xmlns:a16="http://schemas.microsoft.com/office/drawing/2014/main" val="2281798736"/>
                  </a:ext>
                </a:extLst>
              </a:tr>
              <a:tr h="424180">
                <a:tc>
                  <a:txBody>
                    <a:bodyPr/>
                    <a:lstStyle/>
                    <a:p>
                      <a:pPr algn="l"/>
                      <a:r>
                        <a:rPr lang="en-US" sz="1150">
                          <a:effectLst/>
                        </a:rPr>
                        <a:t>1 </a:t>
                      </a:r>
                      <a:endParaRPr lang="en-US">
                        <a:effectLst/>
                      </a:endParaRPr>
                    </a:p>
                  </a:txBody>
                  <a:tcPr marL="68580" marR="68580" marT="0" marB="0"/>
                </a:tc>
                <a:tc>
                  <a:txBody>
                    <a:bodyPr/>
                    <a:lstStyle/>
                    <a:p>
                      <a:pPr algn="l"/>
                      <a:r>
                        <a:rPr lang="en-US" sz="1150">
                          <a:effectLst/>
                        </a:rPr>
                        <a:t>Normal level of consciousness with periods of lethargy and euphoria; reversal of day–night sleep patterns. </a:t>
                      </a:r>
                      <a:endParaRPr lang="en-US">
                        <a:effectLst/>
                      </a:endParaRPr>
                    </a:p>
                  </a:txBody>
                  <a:tcPr marL="68580" marR="68580" marT="0" marB="0"/>
                </a:tc>
                <a:tc>
                  <a:txBody>
                    <a:bodyPr/>
                    <a:lstStyle/>
                    <a:p>
                      <a:pPr algn="l"/>
                      <a:r>
                        <a:rPr lang="en-US" sz="1150">
                          <a:effectLst/>
                        </a:rPr>
                        <a:t>Asterixis; impaired writing and ability to draw line figures. Normal EEG. </a:t>
                      </a:r>
                      <a:endParaRPr lang="en-US">
                        <a:effectLst/>
                      </a:endParaRPr>
                    </a:p>
                  </a:txBody>
                  <a:tcPr marL="68580" marR="68580" marT="0" marB="0"/>
                </a:tc>
                <a:tc>
                  <a:txBody>
                    <a:bodyPr/>
                    <a:lstStyle/>
                    <a:p>
                      <a:pPr algn="l"/>
                      <a:r>
                        <a:rPr lang="en-US" sz="1150">
                          <a:effectLst/>
                        </a:rPr>
                        <a:t>Activity intolerance Self-care deficit Disturbed sleep pattern. </a:t>
                      </a:r>
                      <a:endParaRPr lang="en-US">
                        <a:effectLst/>
                      </a:endParaRPr>
                    </a:p>
                  </a:txBody>
                  <a:tcPr marL="68580" marR="68580" marT="0" marB="0"/>
                </a:tc>
                <a:extLst>
                  <a:ext uri="{0D108BD9-81ED-4DB2-BD59-A6C34878D82A}">
                    <a16:rowId xmlns:a16="http://schemas.microsoft.com/office/drawing/2014/main" val="3049574165"/>
                  </a:ext>
                </a:extLst>
              </a:tr>
              <a:tr h="294640">
                <a:tc>
                  <a:txBody>
                    <a:bodyPr/>
                    <a:lstStyle/>
                    <a:p>
                      <a:pPr algn="l"/>
                      <a:r>
                        <a:rPr lang="en-US" sz="1150">
                          <a:effectLst/>
                        </a:rPr>
                        <a:t>2 </a:t>
                      </a:r>
                      <a:endParaRPr lang="en-US">
                        <a:effectLst/>
                      </a:endParaRPr>
                    </a:p>
                  </a:txBody>
                  <a:tcPr marL="68580" marR="68580" marT="0" marB="0"/>
                </a:tc>
                <a:tc>
                  <a:txBody>
                    <a:bodyPr/>
                    <a:lstStyle/>
                    <a:p>
                      <a:pPr algn="l"/>
                      <a:r>
                        <a:rPr lang="en-US" sz="1150">
                          <a:effectLst/>
                        </a:rPr>
                        <a:t>Increased drowsiness; disorientation; inappropriate behavior; mood swings; agitation. </a:t>
                      </a:r>
                      <a:endParaRPr lang="en-US">
                        <a:effectLst/>
                      </a:endParaRPr>
                    </a:p>
                  </a:txBody>
                  <a:tcPr marL="68580" marR="68580" marT="0" marB="0"/>
                </a:tc>
                <a:tc>
                  <a:txBody>
                    <a:bodyPr/>
                    <a:lstStyle/>
                    <a:p>
                      <a:pPr algn="l"/>
                      <a:r>
                        <a:rPr lang="en-US" sz="1150">
                          <a:effectLst/>
                        </a:rPr>
                        <a:t>Asterixis; fetor hepaticus. Abnormal EEG with generalized slowing. </a:t>
                      </a:r>
                      <a:endParaRPr lang="en-US">
                        <a:effectLst/>
                      </a:endParaRPr>
                    </a:p>
                  </a:txBody>
                  <a:tcPr marL="68580" marR="68580" marT="0" marB="0"/>
                </a:tc>
                <a:tc>
                  <a:txBody>
                    <a:bodyPr/>
                    <a:lstStyle/>
                    <a:p>
                      <a:pPr algn="l"/>
                      <a:r>
                        <a:rPr lang="en-US" sz="1150">
                          <a:effectLst/>
                        </a:rPr>
                        <a:t>Impaired social interaction Ineffective role performance Risk for injury. </a:t>
                      </a:r>
                      <a:endParaRPr lang="en-US">
                        <a:effectLst/>
                      </a:endParaRPr>
                    </a:p>
                  </a:txBody>
                  <a:tcPr marL="68580" marR="68580" marT="0" marB="0"/>
                </a:tc>
                <a:extLst>
                  <a:ext uri="{0D108BD9-81ED-4DB2-BD59-A6C34878D82A}">
                    <a16:rowId xmlns:a16="http://schemas.microsoft.com/office/drawing/2014/main" val="3030208808"/>
                  </a:ext>
                </a:extLst>
              </a:tr>
              <a:tr h="424180">
                <a:tc>
                  <a:txBody>
                    <a:bodyPr/>
                    <a:lstStyle/>
                    <a:p>
                      <a:pPr algn="l"/>
                      <a:r>
                        <a:rPr lang="en-US" sz="1150">
                          <a:effectLst/>
                        </a:rPr>
                        <a:t>3 </a:t>
                      </a:r>
                      <a:endParaRPr lang="en-US">
                        <a:effectLst/>
                      </a:endParaRPr>
                    </a:p>
                  </a:txBody>
                  <a:tcPr marL="68580" marR="68580" marT="0" marB="0"/>
                </a:tc>
                <a:tc>
                  <a:txBody>
                    <a:bodyPr/>
                    <a:lstStyle/>
                    <a:p>
                      <a:pPr algn="l"/>
                      <a:r>
                        <a:rPr lang="en-US" sz="1150">
                          <a:effectLst/>
                        </a:rPr>
                        <a:t>Stuporous; difficult to rouse; sleeps most of time; marked confusion; incoherent speech. </a:t>
                      </a:r>
                      <a:endParaRPr lang="en-US">
                        <a:effectLst/>
                      </a:endParaRPr>
                    </a:p>
                  </a:txBody>
                  <a:tcPr marL="68580" marR="68580" marT="0" marB="0"/>
                </a:tc>
                <a:tc>
                  <a:txBody>
                    <a:bodyPr/>
                    <a:lstStyle/>
                    <a:p>
                      <a:pPr algn="l"/>
                      <a:r>
                        <a:rPr lang="en-US" sz="1150">
                          <a:effectLst/>
                        </a:rPr>
                        <a:t>Asterixis; increased deep tendon reflexes; rigidity of extremities. EEG markedly abnormal. </a:t>
                      </a:r>
                      <a:endParaRPr lang="en-US">
                        <a:effectLst/>
                      </a:endParaRPr>
                    </a:p>
                  </a:txBody>
                  <a:tcPr marL="68580" marR="68580" marT="0" marB="0"/>
                </a:tc>
                <a:tc>
                  <a:txBody>
                    <a:bodyPr/>
                    <a:lstStyle/>
                    <a:p>
                      <a:pPr algn="l"/>
                      <a:r>
                        <a:rPr lang="en-US" sz="1150">
                          <a:effectLst/>
                        </a:rPr>
                        <a:t>Imbalanced nutrition Impaired mobility Impaired verbal communication. </a:t>
                      </a:r>
                      <a:endParaRPr lang="en-US">
                        <a:effectLst/>
                      </a:endParaRPr>
                    </a:p>
                  </a:txBody>
                  <a:tcPr marL="68580" marR="68580" marT="0" marB="0"/>
                </a:tc>
                <a:extLst>
                  <a:ext uri="{0D108BD9-81ED-4DB2-BD59-A6C34878D82A}">
                    <a16:rowId xmlns:a16="http://schemas.microsoft.com/office/drawing/2014/main" val="3003675955"/>
                  </a:ext>
                </a:extLst>
              </a:tr>
              <a:tr h="467995">
                <a:tc>
                  <a:txBody>
                    <a:bodyPr/>
                    <a:lstStyle/>
                    <a:p>
                      <a:pPr algn="l"/>
                      <a:r>
                        <a:rPr lang="en-US" sz="1150">
                          <a:effectLst/>
                        </a:rPr>
                        <a:t>4 </a:t>
                      </a:r>
                      <a:endParaRPr lang="en-US">
                        <a:effectLst/>
                      </a:endParaRPr>
                    </a:p>
                  </a:txBody>
                  <a:tcPr marL="68580" marR="68580" marT="0" marB="0"/>
                </a:tc>
                <a:tc>
                  <a:txBody>
                    <a:bodyPr/>
                    <a:lstStyle/>
                    <a:p>
                      <a:pPr algn="l"/>
                      <a:r>
                        <a:rPr lang="en-US" sz="1150">
                          <a:effectLst/>
                        </a:rPr>
                        <a:t>Comatose; may not respond to painful stimuli. </a:t>
                      </a:r>
                      <a:endParaRPr lang="en-US">
                        <a:effectLst/>
                      </a:endParaRPr>
                    </a:p>
                  </a:txBody>
                  <a:tcPr marL="68580" marR="68580" marT="0" marB="0"/>
                </a:tc>
                <a:tc>
                  <a:txBody>
                    <a:bodyPr/>
                    <a:lstStyle/>
                    <a:p>
                      <a:pPr algn="l"/>
                      <a:r>
                        <a:rPr lang="en-US" sz="1150">
                          <a:effectLst/>
                        </a:rPr>
                        <a:t>Absence of asterixis; absence of deep tendon reflexes; flaccidity of extremities. EEG markedly abnormal. </a:t>
                      </a:r>
                      <a:endParaRPr lang="en-US">
                        <a:effectLst/>
                      </a:endParaRPr>
                    </a:p>
                  </a:txBody>
                  <a:tcPr marL="68580" marR="68580" marT="0" marB="0"/>
                </a:tc>
                <a:tc>
                  <a:txBody>
                    <a:bodyPr/>
                    <a:lstStyle/>
                    <a:p>
                      <a:pPr algn="l"/>
                      <a:r>
                        <a:rPr lang="en-US" sz="1150">
                          <a:effectLst/>
                        </a:rPr>
                        <a:t>Risk for aspiration Impaired gas exchange Impaired tissue integrity Disturbed sensory perception. </a:t>
                      </a:r>
                      <a:endParaRPr lang="en-US">
                        <a:effectLst/>
                      </a:endParaRPr>
                    </a:p>
                  </a:txBody>
                  <a:tcPr marL="68580" marR="68580" marT="0" marB="0"/>
                </a:tc>
                <a:extLst>
                  <a:ext uri="{0D108BD9-81ED-4DB2-BD59-A6C34878D82A}">
                    <a16:rowId xmlns:a16="http://schemas.microsoft.com/office/drawing/2014/main" val="2131612212"/>
                  </a:ext>
                </a:extLst>
              </a:tr>
            </a:tbl>
          </a:graphicData>
        </a:graphic>
      </p:graphicFrame>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Stages of Hepatic Encephalopathy and Possible Nursing Diagnoses</a:t>
            </a:r>
            <a:endParaRPr lang="en-US">
              <a:latin typeface="Arial"/>
              <a:ea typeface="+mj-lt"/>
              <a:cs typeface="+mj-lt"/>
            </a:endParaRPr>
          </a:p>
        </p:txBody>
      </p:sp>
      <p:sp>
        <p:nvSpPr>
          <p:cNvPr id="6" name="TextBox 5">
            <a:extLst>
              <a:ext uri="{FF2B5EF4-FFF2-40B4-BE49-F238E27FC236}">
                <a16:creationId xmlns:a16="http://schemas.microsoft.com/office/drawing/2014/main" id="{85231B1C-D0C1-D3CB-5E1C-0C2A7511B04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9362B920-43F5-8762-8894-AC575285DD10}"/>
              </a:ext>
            </a:extLst>
          </p:cNvPr>
          <p:cNvSpPr txBox="1"/>
          <p:nvPr/>
        </p:nvSpPr>
        <p:spPr>
          <a:xfrm>
            <a:off x="1042358" y="5732971"/>
            <a:ext cx="1020792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a:ea typeface="+mn-lt"/>
                <a:cs typeface="+mn-lt"/>
              </a:rPr>
              <a:t>*Nursing diagnoses are likely to progress, so that most nursing diagnoses present at earlier stages will occur during later stages as well.*</a:t>
            </a:r>
            <a:endParaRPr lang="en-US" sz="2000">
              <a:latin typeface="Arial"/>
              <a:cs typeface="Arial"/>
            </a:endParaRPr>
          </a:p>
        </p:txBody>
      </p:sp>
    </p:spTree>
    <p:extLst>
      <p:ext uri="{BB962C8B-B14F-4D97-AF65-F5344CB8AC3E}">
        <p14:creationId xmlns:p14="http://schemas.microsoft.com/office/powerpoint/2010/main" val="263514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a:latin typeface="Arial"/>
                <a:ea typeface="+mj-lt"/>
                <a:cs typeface="+mj-lt"/>
              </a:rPr>
              <a:t>Nutritional </a:t>
            </a:r>
            <a:r>
              <a:rPr lang="en-US" sz="4400" err="1">
                <a:latin typeface="Arial"/>
                <a:ea typeface="+mj-lt"/>
                <a:cs typeface="+mj-lt"/>
              </a:rPr>
              <a:t>mangement</a:t>
            </a:r>
            <a:r>
              <a:rPr lang="en-US" sz="4400">
                <a:latin typeface="Arial"/>
                <a:ea typeface="+mj-lt"/>
                <a:cs typeface="+mj-lt"/>
              </a:rPr>
              <a:t> of hepatic encephalopathy</a:t>
            </a:r>
            <a:endParaRPr lang="en-US">
              <a:latin typeface="Arial"/>
            </a:endParaRPr>
          </a:p>
        </p:txBody>
      </p:sp>
      <p:sp>
        <p:nvSpPr>
          <p:cNvPr id="6" name="TextBox 5">
            <a:extLst>
              <a:ext uri="{FF2B5EF4-FFF2-40B4-BE49-F238E27FC236}">
                <a16:creationId xmlns:a16="http://schemas.microsoft.com/office/drawing/2014/main" id="{85231B1C-D0C1-D3CB-5E1C-0C2A7511B04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Content Placeholder 3">
            <a:extLst>
              <a:ext uri="{FF2B5EF4-FFF2-40B4-BE49-F238E27FC236}">
                <a16:creationId xmlns:a16="http://schemas.microsoft.com/office/drawing/2014/main" id="{2F72E5AC-622F-A30E-E952-466A8107B14B}"/>
              </a:ext>
            </a:extLst>
          </p:cNvPr>
          <p:cNvSpPr>
            <a:spLocks noGrp="1"/>
          </p:cNvSpPr>
          <p:nvPr>
            <p:ph idx="1"/>
          </p:nvPr>
        </p:nvSpPr>
        <p:spPr/>
        <p:txBody>
          <a:bodyPr vert="horz" lIns="91440" tIns="45720" rIns="91440" bIns="45720" rtlCol="0" anchor="t">
            <a:noAutofit/>
          </a:bodyPr>
          <a:lstStyle/>
          <a:p>
            <a:pPr algn="l">
              <a:buNone/>
            </a:pPr>
            <a:r>
              <a:rPr lang="en-US" sz="2100">
                <a:latin typeface="Arial"/>
                <a:ea typeface="+mn-lt"/>
                <a:cs typeface="+mn-lt"/>
              </a:rPr>
              <a:t>Prevent the formation and absorption of toxins, principally ammonia, from the intestine . </a:t>
            </a:r>
            <a:endParaRPr lang="en-US" sz="2100">
              <a:latin typeface="Arial"/>
              <a:cs typeface="Arial"/>
            </a:endParaRPr>
          </a:p>
          <a:p>
            <a:pPr algn="l">
              <a:buNone/>
            </a:pPr>
            <a:r>
              <a:rPr lang="en-US" sz="2100">
                <a:latin typeface="Arial"/>
                <a:ea typeface="+mn-lt"/>
                <a:cs typeface="+mn-lt"/>
              </a:rPr>
              <a:t>• Keep daily protein intake between 1.0 and 1.5 g/kg, depending on the degree of decompensation . </a:t>
            </a:r>
            <a:endParaRPr lang="en-US" sz="2100">
              <a:latin typeface="Arial"/>
              <a:cs typeface="Arial"/>
            </a:endParaRPr>
          </a:p>
          <a:p>
            <a:pPr algn="l">
              <a:buNone/>
            </a:pPr>
            <a:r>
              <a:rPr lang="en-US" sz="2100">
                <a:latin typeface="Arial"/>
                <a:ea typeface="+mn-lt"/>
                <a:cs typeface="+mn-lt"/>
              </a:rPr>
              <a:t>• Avoid protein restriction if possible, even in those with encephalopathy. If necessary, implement temporary restriction of 0.5 g/kg . </a:t>
            </a:r>
            <a:endParaRPr lang="en-US" sz="2100">
              <a:latin typeface="Arial"/>
              <a:cs typeface="Arial"/>
            </a:endParaRPr>
          </a:p>
          <a:p>
            <a:pPr algn="l">
              <a:buNone/>
            </a:pPr>
            <a:r>
              <a:rPr lang="en-US" sz="2100">
                <a:latin typeface="Arial"/>
                <a:ea typeface="+mn-lt"/>
                <a:cs typeface="+mn-lt"/>
              </a:rPr>
              <a:t>• For patients who are truly protein-intolerant, provide additional nitrogen in the form of an amino acid supplement. Use of branched-chain amino acids is still controversial.</a:t>
            </a:r>
            <a:endParaRPr lang="en-US" sz="2100">
              <a:latin typeface="Arial"/>
              <a:cs typeface="Arial"/>
            </a:endParaRPr>
          </a:p>
          <a:p>
            <a:pPr algn="l">
              <a:buNone/>
            </a:pPr>
            <a:r>
              <a:rPr lang="en-US" sz="2100">
                <a:latin typeface="Arial"/>
                <a:ea typeface="+mn-lt"/>
                <a:cs typeface="+mn-lt"/>
              </a:rPr>
              <a:t>.Provide small, frequent meals and an evening snack of complex carbohydrates to avoid protein loading . </a:t>
            </a:r>
            <a:endParaRPr lang="en-US" sz="2100">
              <a:latin typeface="Arial"/>
              <a:cs typeface="Arial"/>
            </a:endParaRPr>
          </a:p>
          <a:p>
            <a:pPr algn="l">
              <a:buNone/>
            </a:pPr>
            <a:r>
              <a:rPr lang="en-US" sz="2100">
                <a:latin typeface="Arial"/>
                <a:ea typeface="+mn-lt"/>
                <a:cs typeface="+mn-lt"/>
              </a:rPr>
              <a:t>• Substitute vegetable protein for animal protein in as high a percentage as possible</a:t>
            </a:r>
            <a:r>
              <a:rPr lang="en-US" sz="2300">
                <a:latin typeface="Arial"/>
                <a:ea typeface="+mn-lt"/>
                <a:cs typeface="+mn-lt"/>
              </a:rPr>
              <a:t>.</a:t>
            </a:r>
            <a:endParaRPr lang="en-US" sz="2300">
              <a:latin typeface="Arial"/>
            </a:endParaRPr>
          </a:p>
          <a:p>
            <a:pPr algn="l">
              <a:buNone/>
            </a:pPr>
            <a:endParaRPr lang="en-US"/>
          </a:p>
          <a:p>
            <a:pPr marL="0" indent="0" algn="l">
              <a:buNone/>
            </a:pPr>
            <a:endParaRPr lang="en-US"/>
          </a:p>
        </p:txBody>
      </p:sp>
    </p:spTree>
    <p:extLst>
      <p:ext uri="{BB962C8B-B14F-4D97-AF65-F5344CB8AC3E}">
        <p14:creationId xmlns:p14="http://schemas.microsoft.com/office/powerpoint/2010/main" val="97725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Management Modalities and Nursing Care for the Patient</a:t>
            </a:r>
            <a:endParaRPr lang="en-US">
              <a:latin typeface="Book Antiqua"/>
            </a:endParaRPr>
          </a:p>
        </p:txBody>
      </p:sp>
      <p:sp>
        <p:nvSpPr>
          <p:cNvPr id="6" name="TextBox 5">
            <a:extLst>
              <a:ext uri="{FF2B5EF4-FFF2-40B4-BE49-F238E27FC236}">
                <a16:creationId xmlns:a16="http://schemas.microsoft.com/office/drawing/2014/main" id="{85231B1C-D0C1-D3CB-5E1C-0C2A7511B04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D3E116A1-34E3-688E-E07F-5F828A29E1FE}"/>
              </a:ext>
            </a:extLst>
          </p:cNvPr>
          <p:cNvSpPr txBox="1"/>
          <p:nvPr/>
        </p:nvSpPr>
        <p:spPr>
          <a:xfrm>
            <a:off x="7355457" y="-64899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15" name="Content Placeholder 14">
            <a:extLst>
              <a:ext uri="{FF2B5EF4-FFF2-40B4-BE49-F238E27FC236}">
                <a16:creationId xmlns:a16="http://schemas.microsoft.com/office/drawing/2014/main" id="{570BECC4-619F-CC2B-077C-CACF028C7219}"/>
              </a:ext>
            </a:extLst>
          </p:cNvPr>
          <p:cNvGraphicFramePr>
            <a:graphicFrameLocks noGrp="1"/>
          </p:cNvGraphicFramePr>
          <p:nvPr>
            <p:ph idx="1"/>
            <p:extLst>
              <p:ext uri="{D42A27DB-BD31-4B8C-83A1-F6EECF244321}">
                <p14:modId xmlns:p14="http://schemas.microsoft.com/office/powerpoint/2010/main" val="1259636602"/>
              </p:ext>
            </p:extLst>
          </p:nvPr>
        </p:nvGraphicFramePr>
        <p:xfrm>
          <a:off x="934528" y="2214113"/>
          <a:ext cx="10328274" cy="4529215"/>
        </p:xfrm>
        <a:graphic>
          <a:graphicData uri="http://schemas.openxmlformats.org/drawingml/2006/table">
            <a:tbl>
              <a:tblPr firstRow="1" bandRow="1">
                <a:tableStyleId>{5C22544A-7EE6-4342-B048-85BDC9FD1C3A}</a:tableStyleId>
              </a:tblPr>
              <a:tblGrid>
                <a:gridCol w="1904825">
                  <a:extLst>
                    <a:ext uri="{9D8B030D-6E8A-4147-A177-3AD203B41FA5}">
                      <a16:colId xmlns:a16="http://schemas.microsoft.com/office/drawing/2014/main" val="1905322186"/>
                    </a:ext>
                  </a:extLst>
                </a:gridCol>
                <a:gridCol w="1904825">
                  <a:extLst>
                    <a:ext uri="{9D8B030D-6E8A-4147-A177-3AD203B41FA5}">
                      <a16:colId xmlns:a16="http://schemas.microsoft.com/office/drawing/2014/main" val="2613735808"/>
                    </a:ext>
                  </a:extLst>
                </a:gridCol>
                <a:gridCol w="6518624">
                  <a:extLst>
                    <a:ext uri="{9D8B030D-6E8A-4147-A177-3AD203B41FA5}">
                      <a16:colId xmlns:a16="http://schemas.microsoft.com/office/drawing/2014/main" val="3879461454"/>
                    </a:ext>
                  </a:extLst>
                </a:gridCol>
              </a:tblGrid>
              <a:tr h="215660">
                <a:tc gridSpan="3">
                  <a:txBody>
                    <a:bodyPr/>
                    <a:lstStyle/>
                    <a:p>
                      <a:pPr algn="l">
                        <a:spcAft>
                          <a:spcPts val="0"/>
                        </a:spcAft>
                      </a:pPr>
                      <a:r>
                        <a:rPr lang="en-US" sz="1200" dirty="0">
                          <a:effectLst/>
                          <a:latin typeface="Arial"/>
                        </a:rPr>
                        <a:t>Management Modalities and Nursing Care for the Patient </a:t>
                      </a:r>
                      <a:endParaRPr lang="en-US">
                        <a:effectLst/>
                        <a:latin typeface="Arial"/>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65931263"/>
                  </a:ext>
                </a:extLst>
              </a:tr>
              <a:tr h="62865">
                <a:tc>
                  <a:txBody>
                    <a:bodyPr/>
                    <a:lstStyle/>
                    <a:p>
                      <a:pPr algn="l">
                        <a:spcAft>
                          <a:spcPts val="0"/>
                        </a:spcAft>
                      </a:pPr>
                      <a:r>
                        <a:rPr lang="en-US" sz="1200" dirty="0">
                          <a:effectLst/>
                          <a:latin typeface="Arial"/>
                        </a:rPr>
                        <a:t>Treatment modality </a:t>
                      </a:r>
                      <a:endParaRPr lang="en-US">
                        <a:effectLst/>
                        <a:latin typeface="Arial"/>
                      </a:endParaRPr>
                    </a:p>
                  </a:txBody>
                  <a:tcPr marL="68580" marR="68580" marT="0" marB="0"/>
                </a:tc>
                <a:tc>
                  <a:txBody>
                    <a:bodyPr/>
                    <a:lstStyle/>
                    <a:p>
                      <a:pPr algn="l">
                        <a:spcAft>
                          <a:spcPts val="0"/>
                        </a:spcAft>
                      </a:pPr>
                      <a:r>
                        <a:rPr lang="en-US" sz="1200" dirty="0">
                          <a:effectLst/>
                        </a:rPr>
                        <a:t>Action </a:t>
                      </a:r>
                      <a:endParaRPr lang="en-US">
                        <a:effectLst/>
                      </a:endParaRPr>
                    </a:p>
                  </a:txBody>
                  <a:tcPr marL="68580" marR="68580" marT="0" marB="0"/>
                </a:tc>
                <a:tc>
                  <a:txBody>
                    <a:bodyPr/>
                    <a:lstStyle/>
                    <a:p>
                      <a:pPr algn="l">
                        <a:spcAft>
                          <a:spcPts val="0"/>
                        </a:spcAft>
                      </a:pPr>
                      <a:r>
                        <a:rPr lang="en-US" sz="1200" dirty="0">
                          <a:effectLst/>
                          <a:latin typeface="Arial"/>
                        </a:rPr>
                        <a:t>Nursing priority </a:t>
                      </a:r>
                      <a:endParaRPr lang="en-US">
                        <a:effectLst/>
                        <a:latin typeface="Arial"/>
                      </a:endParaRPr>
                    </a:p>
                  </a:txBody>
                  <a:tcPr marL="68580" marR="68580" marT="0" marB="0"/>
                </a:tc>
                <a:extLst>
                  <a:ext uri="{0D108BD9-81ED-4DB2-BD59-A6C34878D82A}">
                    <a16:rowId xmlns:a16="http://schemas.microsoft.com/office/drawing/2014/main" val="2664141955"/>
                  </a:ext>
                </a:extLst>
              </a:tr>
              <a:tr h="62865">
                <a:tc gridSpan="3">
                  <a:txBody>
                    <a:bodyPr/>
                    <a:lstStyle/>
                    <a:p>
                      <a:pPr algn="l">
                        <a:spcAft>
                          <a:spcPts val="0"/>
                        </a:spcAft>
                      </a:pPr>
                      <a:r>
                        <a:rPr lang="en-US" sz="1200" dirty="0">
                          <a:effectLst/>
                          <a:latin typeface="Arial"/>
                        </a:rPr>
                        <a:t>Nonsurgical Modalities </a:t>
                      </a:r>
                      <a:endParaRPr lang="en-US">
                        <a:effectLst/>
                        <a:latin typeface="Arial"/>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220620"/>
                  </a:ext>
                </a:extLst>
              </a:tr>
              <a:tr h="625475">
                <a:tc>
                  <a:txBody>
                    <a:bodyPr/>
                    <a:lstStyle/>
                    <a:p>
                      <a:pPr algn="l">
                        <a:spcAft>
                          <a:spcPts val="0"/>
                        </a:spcAft>
                      </a:pPr>
                      <a:r>
                        <a:rPr lang="en-US" sz="1200" dirty="0">
                          <a:effectLst/>
                          <a:latin typeface="Arial"/>
                        </a:rPr>
                        <a:t>Pharmacologic </a:t>
                      </a:r>
                      <a:r>
                        <a:rPr lang="en-US" sz="1200" dirty="0" err="1">
                          <a:effectLst/>
                          <a:latin typeface="Arial"/>
                        </a:rPr>
                        <a:t>agentsVasopressin</a:t>
                      </a:r>
                      <a:r>
                        <a:rPr lang="en-US" sz="1200" dirty="0">
                          <a:effectLst/>
                          <a:latin typeface="Arial"/>
                        </a:rPr>
                        <a:t> (</a:t>
                      </a:r>
                      <a:r>
                        <a:rPr lang="en-US" sz="1200" dirty="0" err="1">
                          <a:effectLst/>
                          <a:latin typeface="Arial"/>
                        </a:rPr>
                        <a:t>Pitressin</a:t>
                      </a:r>
                      <a:r>
                        <a:rPr lang="en-US" sz="1200" dirty="0">
                          <a:effectLst/>
                          <a:latin typeface="Arial"/>
                        </a:rPr>
                        <a:t>) </a:t>
                      </a:r>
                      <a:endParaRPr lang="en-US">
                        <a:effectLst/>
                        <a:latin typeface="Arial"/>
                      </a:endParaRPr>
                    </a:p>
                  </a:txBody>
                  <a:tcPr marL="68580" marR="68580" marT="0" marB="0"/>
                </a:tc>
                <a:tc>
                  <a:txBody>
                    <a:bodyPr/>
                    <a:lstStyle/>
                    <a:p>
                      <a:pPr algn="l">
                        <a:spcAft>
                          <a:spcPts val="0"/>
                        </a:spcAft>
                      </a:pPr>
                      <a:r>
                        <a:rPr lang="en-US" sz="1200" dirty="0">
                          <a:effectLst/>
                          <a:latin typeface="Arial"/>
                        </a:rPr>
                        <a:t>Reduces portal pressure by constricting </a:t>
                      </a:r>
                      <a:endParaRPr lang="en-US">
                        <a:effectLst/>
                        <a:latin typeface="Arial"/>
                      </a:endParaRPr>
                    </a:p>
                    <a:p>
                      <a:pPr algn="l">
                        <a:spcAft>
                          <a:spcPts val="0"/>
                        </a:spcAft>
                      </a:pPr>
                      <a:r>
                        <a:rPr lang="en-US" sz="1200" dirty="0">
                          <a:effectLst/>
                          <a:latin typeface="Arial"/>
                        </a:rPr>
                        <a:t>splanchnic arteries </a:t>
                      </a:r>
                      <a:endParaRPr lang="en-US">
                        <a:effectLst/>
                        <a:latin typeface="Arial"/>
                      </a:endParaRPr>
                    </a:p>
                  </a:txBody>
                  <a:tcPr marL="68580" marR="68580" marT="0" marB="0"/>
                </a:tc>
                <a:tc>
                  <a:txBody>
                    <a:bodyPr/>
                    <a:lstStyle/>
                    <a:p>
                      <a:pPr algn="l">
                        <a:spcAft>
                          <a:spcPts val="0"/>
                        </a:spcAft>
                      </a:pPr>
                      <a:r>
                        <a:rPr lang="en-US" sz="1200" dirty="0">
                          <a:effectLst/>
                          <a:latin typeface="Arial"/>
                        </a:rPr>
                        <a:t>Observe response to therapy. </a:t>
                      </a:r>
                      <a:endParaRPr lang="en-US">
                        <a:effectLst/>
                        <a:latin typeface="Arial"/>
                      </a:endParaRPr>
                    </a:p>
                    <a:p>
                      <a:pPr algn="l">
                        <a:spcAft>
                          <a:spcPts val="0"/>
                        </a:spcAft>
                      </a:pPr>
                      <a:r>
                        <a:rPr lang="en-US" sz="1200" dirty="0">
                          <a:effectLst/>
                          <a:latin typeface="Arial"/>
                        </a:rPr>
                        <a:t>Monitor for side </a:t>
                      </a:r>
                      <a:r>
                        <a:rPr lang="en-US" sz="1200" dirty="0" err="1">
                          <a:effectLst/>
                          <a:latin typeface="Arial"/>
                        </a:rPr>
                        <a:t>effects:vasopressin</a:t>
                      </a:r>
                      <a:r>
                        <a:rPr lang="en-US" sz="1200" dirty="0">
                          <a:effectLst/>
                          <a:latin typeface="Arial"/>
                        </a:rPr>
                        <a:t>—angina; nitroglycerin may </a:t>
                      </a:r>
                      <a:r>
                        <a:rPr lang="en-US" sz="1200" dirty="0" err="1">
                          <a:effectLst/>
                          <a:latin typeface="Arial"/>
                        </a:rPr>
                        <a:t>beprescribed</a:t>
                      </a:r>
                      <a:r>
                        <a:rPr lang="en-US" sz="1200" dirty="0">
                          <a:effectLst/>
                          <a:latin typeface="Arial"/>
                        </a:rPr>
                        <a:t> to prevent or treat angina. </a:t>
                      </a:r>
                      <a:endParaRPr lang="en-US">
                        <a:effectLst/>
                        <a:latin typeface="Arial"/>
                      </a:endParaRPr>
                    </a:p>
                  </a:txBody>
                  <a:tcPr marL="68580" marR="68580" marT="0" marB="0"/>
                </a:tc>
                <a:extLst>
                  <a:ext uri="{0D108BD9-81ED-4DB2-BD59-A6C34878D82A}">
                    <a16:rowId xmlns:a16="http://schemas.microsoft.com/office/drawing/2014/main" val="1863896055"/>
                  </a:ext>
                </a:extLst>
              </a:tr>
              <a:tr h="544195">
                <a:tc>
                  <a:txBody>
                    <a:bodyPr/>
                    <a:lstStyle/>
                    <a:p>
                      <a:pPr algn="l">
                        <a:spcAft>
                          <a:spcPts val="0"/>
                        </a:spcAft>
                      </a:pPr>
                      <a:r>
                        <a:rPr lang="en-US" sz="1200" dirty="0">
                          <a:effectLst/>
                          <a:latin typeface="Arial"/>
                        </a:rPr>
                        <a:t>Propranolol (Inderal)/nadolol (</a:t>
                      </a:r>
                      <a:r>
                        <a:rPr lang="en-US" sz="1200" dirty="0" err="1">
                          <a:effectLst/>
                          <a:latin typeface="Arial"/>
                        </a:rPr>
                        <a:t>Corgard</a:t>
                      </a:r>
                      <a:r>
                        <a:rPr lang="en-US" sz="1200" dirty="0">
                          <a:effectLst/>
                          <a:latin typeface="Arial"/>
                        </a:rPr>
                        <a:t>) </a:t>
                      </a:r>
                      <a:endParaRPr lang="en-US">
                        <a:effectLst/>
                        <a:latin typeface="Arial"/>
                      </a:endParaRPr>
                    </a:p>
                  </a:txBody>
                  <a:tcPr marL="68580" marR="68580" marT="0" marB="0"/>
                </a:tc>
                <a:tc>
                  <a:txBody>
                    <a:bodyPr/>
                    <a:lstStyle/>
                    <a:p>
                      <a:pPr algn="l">
                        <a:spcAft>
                          <a:spcPts val="0"/>
                        </a:spcAft>
                      </a:pPr>
                      <a:r>
                        <a:rPr lang="en-US" sz="1200" dirty="0">
                          <a:effectLst/>
                          <a:latin typeface="Arial"/>
                        </a:rPr>
                        <a:t>Reduces portal pressure by </a:t>
                      </a:r>
                      <a:endParaRPr lang="en-US">
                        <a:effectLst/>
                        <a:latin typeface="Arial"/>
                      </a:endParaRPr>
                    </a:p>
                    <a:p>
                      <a:pPr algn="l">
                        <a:spcAft>
                          <a:spcPts val="0"/>
                        </a:spcAft>
                      </a:pPr>
                      <a:r>
                        <a:rPr lang="el-GR" sz="1200" dirty="0">
                          <a:effectLst/>
                          <a:latin typeface="Arial"/>
                        </a:rPr>
                        <a:t>Β-</a:t>
                      </a:r>
                      <a:r>
                        <a:rPr lang="en-US" sz="1200" dirty="0">
                          <a:effectLst/>
                          <a:latin typeface="Arial"/>
                        </a:rPr>
                        <a:t>adrenergic blocking action </a:t>
                      </a:r>
                      <a:endParaRPr lang="en-US">
                        <a:effectLst/>
                        <a:latin typeface="Arial"/>
                      </a:endParaRPr>
                    </a:p>
                  </a:txBody>
                  <a:tcPr marL="68580" marR="68580" marT="0" marB="0"/>
                </a:tc>
                <a:tc>
                  <a:txBody>
                    <a:bodyPr/>
                    <a:lstStyle/>
                    <a:p>
                      <a:pPr algn="l">
                        <a:spcAft>
                          <a:spcPts val="0"/>
                        </a:spcAft>
                      </a:pPr>
                      <a:r>
                        <a:rPr lang="en-US" sz="1200" dirty="0">
                          <a:effectLst/>
                          <a:latin typeface="Arial"/>
                        </a:rPr>
                        <a:t>propranolol and nadolol—decreased pulse, pressure, impaired cardiovascular response to hemorrhage. </a:t>
                      </a:r>
                      <a:endParaRPr lang="en-US">
                        <a:effectLst/>
                        <a:latin typeface="Arial"/>
                      </a:endParaRPr>
                    </a:p>
                  </a:txBody>
                  <a:tcPr marL="68580" marR="68580" marT="0" marB="0"/>
                </a:tc>
                <a:extLst>
                  <a:ext uri="{0D108BD9-81ED-4DB2-BD59-A6C34878D82A}">
                    <a16:rowId xmlns:a16="http://schemas.microsoft.com/office/drawing/2014/main" val="2257324985"/>
                  </a:ext>
                </a:extLst>
              </a:tr>
              <a:tr h="706120">
                <a:tc>
                  <a:txBody>
                    <a:bodyPr/>
                    <a:lstStyle/>
                    <a:p>
                      <a:pPr algn="l">
                        <a:spcAft>
                          <a:spcPts val="0"/>
                        </a:spcAft>
                      </a:pPr>
                      <a:r>
                        <a:rPr lang="en-US" sz="1200" dirty="0">
                          <a:effectLst/>
                          <a:latin typeface="Arial"/>
                        </a:rPr>
                        <a:t>Somatostatin/octreotide (</a:t>
                      </a:r>
                      <a:r>
                        <a:rPr lang="en-US" sz="1200" dirty="0" err="1">
                          <a:effectLst/>
                          <a:latin typeface="Arial"/>
                        </a:rPr>
                        <a:t>Sandostatin</a:t>
                      </a:r>
                      <a:r>
                        <a:rPr lang="en-US" sz="1200" dirty="0">
                          <a:effectLst/>
                          <a:latin typeface="Arial"/>
                        </a:rPr>
                        <a:t>) </a:t>
                      </a:r>
                      <a:endParaRPr lang="en-US">
                        <a:effectLst/>
                        <a:latin typeface="Arial"/>
                      </a:endParaRPr>
                    </a:p>
                  </a:txBody>
                  <a:tcPr marL="68580" marR="68580" marT="0" marB="0"/>
                </a:tc>
                <a:tc>
                  <a:txBody>
                    <a:bodyPr/>
                    <a:lstStyle/>
                    <a:p>
                      <a:pPr algn="l">
                        <a:spcAft>
                          <a:spcPts val="0"/>
                        </a:spcAft>
                      </a:pPr>
                      <a:r>
                        <a:rPr lang="en-US" sz="1200" dirty="0">
                          <a:effectLst/>
                          <a:latin typeface="Arial"/>
                        </a:rPr>
                        <a:t>Reduces portal pressure by selective vasodilation </a:t>
                      </a:r>
                      <a:endParaRPr lang="en-US">
                        <a:effectLst/>
                        <a:latin typeface="Arial"/>
                      </a:endParaRPr>
                    </a:p>
                    <a:p>
                      <a:pPr algn="l">
                        <a:spcAft>
                          <a:spcPts val="0"/>
                        </a:spcAft>
                      </a:pPr>
                      <a:r>
                        <a:rPr lang="en-US" sz="1200" dirty="0">
                          <a:effectLst/>
                          <a:latin typeface="Arial"/>
                        </a:rPr>
                        <a:t>of portal system </a:t>
                      </a:r>
                      <a:endParaRPr lang="en-US">
                        <a:effectLst/>
                        <a:latin typeface="Arial"/>
                      </a:endParaRPr>
                    </a:p>
                  </a:txBody>
                  <a:tcPr marL="68580" marR="68580" marT="0" marB="0"/>
                </a:tc>
                <a:tc>
                  <a:txBody>
                    <a:bodyPr/>
                    <a:lstStyle/>
                    <a:p>
                      <a:pPr algn="l">
                        <a:spcAft>
                          <a:spcPts val="0"/>
                        </a:spcAft>
                      </a:pPr>
                      <a:r>
                        <a:rPr lang="en-US" sz="1200" dirty="0">
                          <a:effectLst/>
                          <a:latin typeface="Arial"/>
                        </a:rPr>
                        <a:t>Explain procedure to patient briefly to obtain Cooperation with insertion and maintenance of </a:t>
                      </a:r>
                      <a:endParaRPr lang="en-US">
                        <a:effectLst/>
                        <a:latin typeface="Arial"/>
                      </a:endParaRPr>
                    </a:p>
                    <a:p>
                      <a:pPr algn="l">
                        <a:spcAft>
                          <a:spcPts val="0"/>
                        </a:spcAft>
                      </a:pPr>
                      <a:r>
                        <a:rPr lang="en-US" sz="1200" dirty="0">
                          <a:effectLst/>
                          <a:latin typeface="Arial"/>
                        </a:rPr>
                        <a:t>esophageal tamponade tube and reduce patient’s fear of the procedure. </a:t>
                      </a:r>
                      <a:endParaRPr lang="en-US">
                        <a:effectLst/>
                        <a:latin typeface="Arial"/>
                      </a:endParaRPr>
                    </a:p>
                  </a:txBody>
                  <a:tcPr marL="68580" marR="68580" marT="0" marB="0"/>
                </a:tc>
                <a:extLst>
                  <a:ext uri="{0D108BD9-81ED-4DB2-BD59-A6C34878D82A}">
                    <a16:rowId xmlns:a16="http://schemas.microsoft.com/office/drawing/2014/main" val="2984474872"/>
                  </a:ext>
                </a:extLst>
              </a:tr>
              <a:tr h="787400">
                <a:tc>
                  <a:txBody>
                    <a:bodyPr/>
                    <a:lstStyle/>
                    <a:p>
                      <a:pPr algn="l">
                        <a:spcAft>
                          <a:spcPts val="0"/>
                        </a:spcAft>
                      </a:pPr>
                      <a:r>
                        <a:rPr lang="en-US" sz="1200" dirty="0">
                          <a:effectLst/>
                          <a:latin typeface="Arial"/>
                        </a:rPr>
                        <a:t>Balloon tamponade </a:t>
                      </a:r>
                      <a:endParaRPr lang="en-US">
                        <a:effectLst/>
                        <a:latin typeface="Arial"/>
                      </a:endParaRPr>
                    </a:p>
                  </a:txBody>
                  <a:tcPr marL="68580" marR="68580" marT="0" marB="0"/>
                </a:tc>
                <a:tc>
                  <a:txBody>
                    <a:bodyPr/>
                    <a:lstStyle/>
                    <a:p>
                      <a:pPr algn="l">
                        <a:spcAft>
                          <a:spcPts val="0"/>
                        </a:spcAft>
                      </a:pPr>
                      <a:r>
                        <a:rPr lang="en-US" sz="1200" dirty="0">
                          <a:effectLst/>
                          <a:latin typeface="Arial"/>
                        </a:rPr>
                        <a:t>Exerts pressure directly to bleeding sites in Esophagus and </a:t>
                      </a:r>
                      <a:endParaRPr lang="en-US">
                        <a:effectLst/>
                        <a:latin typeface="Arial"/>
                      </a:endParaRPr>
                    </a:p>
                    <a:p>
                      <a:pPr algn="l">
                        <a:spcAft>
                          <a:spcPts val="0"/>
                        </a:spcAft>
                      </a:pPr>
                      <a:r>
                        <a:rPr lang="en-US" sz="1200" dirty="0">
                          <a:effectLst/>
                          <a:latin typeface="Arial"/>
                        </a:rPr>
                        <a:t>stomach </a:t>
                      </a:r>
                      <a:endParaRPr lang="en-US">
                        <a:effectLst/>
                        <a:latin typeface="Arial"/>
                      </a:endParaRPr>
                    </a:p>
                  </a:txBody>
                  <a:tcPr marL="68580" marR="68580" marT="0" marB="0"/>
                </a:tc>
                <a:tc>
                  <a:txBody>
                    <a:bodyPr/>
                    <a:lstStyle/>
                    <a:p>
                      <a:pPr algn="l">
                        <a:spcAft>
                          <a:spcPts val="0"/>
                        </a:spcAft>
                      </a:pPr>
                      <a:r>
                        <a:rPr lang="en-US" sz="1200" dirty="0">
                          <a:effectLst/>
                          <a:latin typeface="Arial"/>
                        </a:rPr>
                        <a:t>Monitor closely to prevent inadvertent removal or displacement of tube, subsequent airway obstruction, </a:t>
                      </a:r>
                      <a:endParaRPr lang="en-US">
                        <a:effectLst/>
                        <a:latin typeface="Arial"/>
                      </a:endParaRPr>
                    </a:p>
                    <a:p>
                      <a:pPr algn="l">
                        <a:spcAft>
                          <a:spcPts val="0"/>
                        </a:spcAft>
                      </a:pPr>
                      <a:r>
                        <a:rPr lang="en-US" sz="1200" dirty="0">
                          <a:effectLst/>
                          <a:latin typeface="Arial"/>
                        </a:rPr>
                        <a:t>and aspiration. Provide frequent oral hygiene. </a:t>
                      </a:r>
                      <a:endParaRPr lang="en-US" dirty="0">
                        <a:effectLst/>
                        <a:latin typeface="Arial"/>
                      </a:endParaRPr>
                    </a:p>
                  </a:txBody>
                  <a:tcPr marL="68580" marR="68580" marT="0" marB="0"/>
                </a:tc>
                <a:extLst>
                  <a:ext uri="{0D108BD9-81ED-4DB2-BD59-A6C34878D82A}">
                    <a16:rowId xmlns:a16="http://schemas.microsoft.com/office/drawing/2014/main" val="2316347485"/>
                  </a:ext>
                </a:extLst>
              </a:tr>
              <a:tr h="546100">
                <a:tc>
                  <a:txBody>
                    <a:bodyPr/>
                    <a:lstStyle/>
                    <a:p>
                      <a:pPr algn="l">
                        <a:spcAft>
                          <a:spcPts val="0"/>
                        </a:spcAft>
                      </a:pPr>
                      <a:r>
                        <a:rPr lang="en-US" sz="1200" dirty="0">
                          <a:effectLst/>
                          <a:latin typeface="Arial"/>
                        </a:rPr>
                        <a:t>Room-temperature saline lavage </a:t>
                      </a:r>
                      <a:endParaRPr lang="en-US">
                        <a:effectLst/>
                        <a:latin typeface="Arial"/>
                      </a:endParaRPr>
                    </a:p>
                  </a:txBody>
                  <a:tcPr marL="68580" marR="68580" marT="0" marB="0"/>
                </a:tc>
                <a:tc>
                  <a:txBody>
                    <a:bodyPr/>
                    <a:lstStyle/>
                    <a:p>
                      <a:pPr algn="l">
                        <a:spcAft>
                          <a:spcPts val="0"/>
                        </a:spcAft>
                      </a:pPr>
                      <a:r>
                        <a:rPr lang="en-US" sz="1200" dirty="0">
                          <a:effectLst/>
                          <a:latin typeface="Arial"/>
                        </a:rPr>
                        <a:t>Clears blood and secretions before endoscopy and other procedures </a:t>
                      </a:r>
                      <a:endParaRPr lang="en-US">
                        <a:effectLst/>
                        <a:latin typeface="Arial"/>
                      </a:endParaRPr>
                    </a:p>
                  </a:txBody>
                  <a:tcPr marL="68580" marR="68580" marT="0" marB="0"/>
                </a:tc>
                <a:tc>
                  <a:txBody>
                    <a:bodyPr/>
                    <a:lstStyle/>
                    <a:p>
                      <a:pPr algn="l">
                        <a:spcAft>
                          <a:spcPts val="0"/>
                        </a:spcAft>
                      </a:pPr>
                      <a:r>
                        <a:rPr lang="en-US" sz="1200" dirty="0">
                          <a:effectLst/>
                          <a:latin typeface="Arial"/>
                        </a:rPr>
                        <a:t>Ensure patency of the nasogastric tube to prevent aspiration. </a:t>
                      </a:r>
                      <a:endParaRPr lang="en-US" dirty="0">
                        <a:effectLst/>
                        <a:latin typeface="Arial"/>
                      </a:endParaRPr>
                    </a:p>
                  </a:txBody>
                  <a:tcPr marL="68580" marR="68580" marT="0" marB="0"/>
                </a:tc>
                <a:extLst>
                  <a:ext uri="{0D108BD9-81ED-4DB2-BD59-A6C34878D82A}">
                    <a16:rowId xmlns:a16="http://schemas.microsoft.com/office/drawing/2014/main" val="4104769564"/>
                  </a:ext>
                </a:extLst>
              </a:tr>
              <a:tr h="225425">
                <a:tc>
                  <a:txBody>
                    <a:bodyPr/>
                    <a:lstStyle/>
                    <a:p>
                      <a:pPr algn="l">
                        <a:spcAft>
                          <a:spcPts val="0"/>
                        </a:spcAft>
                      </a:pPr>
                      <a:r>
                        <a:rPr lang="en-US" sz="1200" dirty="0">
                          <a:effectLst/>
                          <a:latin typeface="Arial"/>
                        </a:rPr>
                        <a:t>Injection sclerotherapy </a:t>
                      </a:r>
                      <a:endParaRPr lang="en-US">
                        <a:effectLst/>
                        <a:latin typeface="Arial"/>
                      </a:endParaRPr>
                    </a:p>
                  </a:txBody>
                  <a:tcPr marL="68580" marR="68580" marT="0" marB="0"/>
                </a:tc>
                <a:tc>
                  <a:txBody>
                    <a:bodyPr/>
                    <a:lstStyle/>
                    <a:p>
                      <a:pPr algn="l">
                        <a:spcAft>
                          <a:spcPts val="0"/>
                        </a:spcAft>
                      </a:pPr>
                      <a:r>
                        <a:rPr lang="en-US" sz="1200" dirty="0">
                          <a:effectLst/>
                          <a:latin typeface="Arial"/>
                        </a:rPr>
                        <a:t>Promotes thrombosis and </a:t>
                      </a:r>
                      <a:endParaRPr lang="en-US">
                        <a:effectLst/>
                        <a:latin typeface="Arial"/>
                      </a:endParaRPr>
                    </a:p>
                  </a:txBody>
                  <a:tcPr marL="68580" marR="68580" marT="0" marB="0"/>
                </a:tc>
                <a:tc>
                  <a:txBody>
                    <a:bodyPr/>
                    <a:lstStyle/>
                    <a:p>
                      <a:pPr algn="l">
                        <a:spcAft>
                          <a:spcPts val="0"/>
                        </a:spcAft>
                      </a:pPr>
                      <a:r>
                        <a:rPr lang="en-US" sz="1200" dirty="0">
                          <a:effectLst/>
                          <a:latin typeface="Arial"/>
                        </a:rPr>
                        <a:t>Observe for aspiration, perforation of the </a:t>
                      </a:r>
                      <a:endParaRPr lang="en-US" dirty="0">
                        <a:effectLst/>
                        <a:latin typeface="Arial"/>
                      </a:endParaRPr>
                    </a:p>
                  </a:txBody>
                  <a:tcPr marL="68580" marR="68580" marT="0" marB="0"/>
                </a:tc>
                <a:extLst>
                  <a:ext uri="{0D108BD9-81ED-4DB2-BD59-A6C34878D82A}">
                    <a16:rowId xmlns:a16="http://schemas.microsoft.com/office/drawing/2014/main" val="1852532210"/>
                  </a:ext>
                </a:extLst>
              </a:tr>
            </a:tbl>
          </a:graphicData>
        </a:graphic>
      </p:graphicFrame>
      <p:sp>
        <p:nvSpPr>
          <p:cNvPr id="16" name="TextBox 15">
            <a:extLst>
              <a:ext uri="{FF2B5EF4-FFF2-40B4-BE49-F238E27FC236}">
                <a16:creationId xmlns:a16="http://schemas.microsoft.com/office/drawing/2014/main" id="{DA0D7CA4-254A-B2EE-CAA1-385ED76802B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401295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mj-lt"/>
              </a:rPr>
              <a:t>Management Modalities and Nursing Care for the Patient</a:t>
            </a:r>
            <a:endParaRPr lang="en-US">
              <a:latin typeface="Book Antiqua"/>
            </a:endParaRPr>
          </a:p>
        </p:txBody>
      </p:sp>
      <p:sp>
        <p:nvSpPr>
          <p:cNvPr id="6" name="TextBox 5">
            <a:extLst>
              <a:ext uri="{FF2B5EF4-FFF2-40B4-BE49-F238E27FC236}">
                <a16:creationId xmlns:a16="http://schemas.microsoft.com/office/drawing/2014/main" id="{85231B1C-D0C1-D3CB-5E1C-0C2A7511B04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D3E116A1-34E3-688E-E07F-5F828A29E1FE}"/>
              </a:ext>
            </a:extLst>
          </p:cNvPr>
          <p:cNvSpPr txBox="1"/>
          <p:nvPr/>
        </p:nvSpPr>
        <p:spPr>
          <a:xfrm>
            <a:off x="7355457" y="-64899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4" name="Content Placeholder 3">
            <a:extLst>
              <a:ext uri="{FF2B5EF4-FFF2-40B4-BE49-F238E27FC236}">
                <a16:creationId xmlns:a16="http://schemas.microsoft.com/office/drawing/2014/main" id="{482E58BF-1495-4048-1C56-E5B01264D21D}"/>
              </a:ext>
            </a:extLst>
          </p:cNvPr>
          <p:cNvGraphicFramePr>
            <a:graphicFrameLocks noGrp="1"/>
          </p:cNvGraphicFramePr>
          <p:nvPr>
            <p:ph idx="1"/>
            <p:extLst>
              <p:ext uri="{D42A27DB-BD31-4B8C-83A1-F6EECF244321}">
                <p14:modId xmlns:p14="http://schemas.microsoft.com/office/powerpoint/2010/main" val="3672711905"/>
              </p:ext>
            </p:extLst>
          </p:nvPr>
        </p:nvGraphicFramePr>
        <p:xfrm>
          <a:off x="931863" y="2247900"/>
          <a:ext cx="10328272" cy="4206240"/>
        </p:xfrm>
        <a:graphic>
          <a:graphicData uri="http://schemas.openxmlformats.org/drawingml/2006/table">
            <a:tbl>
              <a:tblPr firstRow="1" bandRow="1">
                <a:tableStyleId>{5C22544A-7EE6-4342-B048-85BDC9FD1C3A}</a:tableStyleId>
              </a:tblPr>
              <a:tblGrid>
                <a:gridCol w="1861678">
                  <a:extLst>
                    <a:ext uri="{9D8B030D-6E8A-4147-A177-3AD203B41FA5}">
                      <a16:colId xmlns:a16="http://schemas.microsoft.com/office/drawing/2014/main" val="3990091662"/>
                    </a:ext>
                  </a:extLst>
                </a:gridCol>
                <a:gridCol w="152324">
                  <a:extLst>
                    <a:ext uri="{9D8B030D-6E8A-4147-A177-3AD203B41FA5}">
                      <a16:colId xmlns:a16="http://schemas.microsoft.com/office/drawing/2014/main" val="3638865998"/>
                    </a:ext>
                  </a:extLst>
                </a:gridCol>
                <a:gridCol w="1889463">
                  <a:extLst>
                    <a:ext uri="{9D8B030D-6E8A-4147-A177-3AD203B41FA5}">
                      <a16:colId xmlns:a16="http://schemas.microsoft.com/office/drawing/2014/main" val="2683178362"/>
                    </a:ext>
                  </a:extLst>
                </a:gridCol>
                <a:gridCol w="152324">
                  <a:extLst>
                    <a:ext uri="{9D8B030D-6E8A-4147-A177-3AD203B41FA5}">
                      <a16:colId xmlns:a16="http://schemas.microsoft.com/office/drawing/2014/main" val="275527458"/>
                    </a:ext>
                  </a:extLst>
                </a:gridCol>
                <a:gridCol w="6272483">
                  <a:extLst>
                    <a:ext uri="{9D8B030D-6E8A-4147-A177-3AD203B41FA5}">
                      <a16:colId xmlns:a16="http://schemas.microsoft.com/office/drawing/2014/main" val="2244730038"/>
                    </a:ext>
                  </a:extLst>
                </a:gridCol>
              </a:tblGrid>
              <a:tr h="704850">
                <a:tc>
                  <a:txBody>
                    <a:bodyPr/>
                    <a:lstStyle/>
                    <a:p>
                      <a:pPr algn="l">
                        <a:spcAft>
                          <a:spcPts val="0"/>
                        </a:spcAft>
                      </a:pPr>
                      <a:endParaRPr lang="en-US" dirty="0">
                        <a:effectLst/>
                        <a:latin typeface="Arial"/>
                      </a:endParaRPr>
                    </a:p>
                  </a:txBody>
                  <a:tcPr marL="68580" marR="68580" marT="0" marB="0"/>
                </a:tc>
                <a:tc gridSpan="3">
                  <a:txBody>
                    <a:bodyPr/>
                    <a:lstStyle/>
                    <a:p>
                      <a:pPr algn="l">
                        <a:spcAft>
                          <a:spcPts val="0"/>
                        </a:spcAft>
                      </a:pPr>
                      <a:r>
                        <a:rPr lang="en-US" sz="1200" dirty="0">
                          <a:effectLst/>
                          <a:latin typeface="Arial"/>
                        </a:rPr>
                        <a:t>sclerosing of bleeding Ing sites by injection of sclerosing agent into the esophageal varices </a:t>
                      </a:r>
                      <a:endParaRPr lang="en-US">
                        <a:effectLst/>
                        <a:latin typeface="Arial"/>
                      </a:endParaRPr>
                    </a:p>
                  </a:txBody>
                  <a:tcPr marL="68580" marR="68580" marT="0" marB="0"/>
                </a:tc>
                <a:tc hMerge="1">
                  <a:txBody>
                    <a:bodyPr/>
                    <a:lstStyle/>
                    <a:p>
                      <a:endParaRPr lang="en-US"/>
                    </a:p>
                  </a:txBody>
                  <a:tcPr/>
                </a:tc>
                <a:tc hMerge="1">
                  <a:txBody>
                    <a:bodyPr/>
                    <a:lstStyle/>
                    <a:p>
                      <a:endParaRPr lang="en-US"/>
                    </a:p>
                  </a:txBody>
                  <a:tcPr/>
                </a:tc>
                <a:tc>
                  <a:txBody>
                    <a:bodyPr/>
                    <a:lstStyle/>
                    <a:p>
                      <a:pPr algn="l">
                        <a:spcAft>
                          <a:spcPts val="0"/>
                        </a:spcAft>
                      </a:pPr>
                      <a:r>
                        <a:rPr lang="en-US" sz="1200">
                          <a:effectLst/>
                          <a:latin typeface="Arial"/>
                        </a:rPr>
                        <a:t>Esophagus, and recurrence of bleeding after treatment. </a:t>
                      </a:r>
                      <a:endParaRPr lang="en-US">
                        <a:effectLst/>
                        <a:latin typeface="Arial"/>
                      </a:endParaRPr>
                    </a:p>
                  </a:txBody>
                  <a:tcPr marL="68580" marR="68580" marT="0" marB="0"/>
                </a:tc>
                <a:extLst>
                  <a:ext uri="{0D108BD9-81ED-4DB2-BD59-A6C34878D82A}">
                    <a16:rowId xmlns:a16="http://schemas.microsoft.com/office/drawing/2014/main" val="1180829436"/>
                  </a:ext>
                </a:extLst>
              </a:tr>
              <a:tr h="625475">
                <a:tc gridSpan="2">
                  <a:txBody>
                    <a:bodyPr/>
                    <a:lstStyle/>
                    <a:p>
                      <a:pPr algn="l">
                        <a:spcAft>
                          <a:spcPts val="0"/>
                        </a:spcAft>
                      </a:pPr>
                      <a:r>
                        <a:rPr lang="en-US" sz="1200">
                          <a:effectLst/>
                          <a:latin typeface="Arial"/>
                        </a:rPr>
                        <a:t>Variceal banding </a:t>
                      </a:r>
                      <a:endParaRPr lang="en-US">
                        <a:effectLst/>
                        <a:latin typeface="Arial"/>
                      </a:endParaRPr>
                    </a:p>
                  </a:txBody>
                  <a:tcPr marL="68580" marR="68580" marT="0" marB="0"/>
                </a:tc>
                <a:tc hMerge="1">
                  <a:txBody>
                    <a:bodyPr/>
                    <a:lstStyle/>
                    <a:p>
                      <a:endParaRPr lang="en-US"/>
                    </a:p>
                  </a:txBody>
                  <a:tcPr/>
                </a:tc>
                <a:tc>
                  <a:txBody>
                    <a:bodyPr/>
                    <a:lstStyle/>
                    <a:p>
                      <a:pPr algn="l">
                        <a:spcAft>
                          <a:spcPts val="0"/>
                        </a:spcAft>
                      </a:pPr>
                      <a:r>
                        <a:rPr lang="en-US" sz="1200" dirty="0">
                          <a:effectLst/>
                          <a:latin typeface="Arial"/>
                        </a:rPr>
                        <a:t>Provides thrombosis and mucosal necrosis of Bleeding sites by band ligation </a:t>
                      </a:r>
                      <a:endParaRPr lang="en-US" dirty="0">
                        <a:effectLst/>
                        <a:latin typeface="Arial"/>
                      </a:endParaRPr>
                    </a:p>
                  </a:txBody>
                  <a:tcPr marL="68580" marR="68580" marT="0" marB="0"/>
                </a:tc>
                <a:tc gridSpan="2">
                  <a:txBody>
                    <a:bodyPr/>
                    <a:lstStyle/>
                    <a:p>
                      <a:pPr algn="l">
                        <a:spcAft>
                          <a:spcPts val="0"/>
                        </a:spcAft>
                      </a:pPr>
                      <a:r>
                        <a:rPr lang="en-US" sz="1200" dirty="0">
                          <a:effectLst/>
                          <a:latin typeface="Arial"/>
                        </a:rPr>
                        <a:t>Observe for recurrence of </a:t>
                      </a:r>
                      <a:r>
                        <a:rPr lang="en-US" sz="1200" dirty="0" err="1">
                          <a:effectLst/>
                          <a:latin typeface="Arial"/>
                        </a:rPr>
                        <a:t>bleeding,Esophageal</a:t>
                      </a:r>
                      <a:r>
                        <a:rPr lang="en-US" sz="1200" dirty="0">
                          <a:effectLst/>
                          <a:latin typeface="Arial"/>
                        </a:rPr>
                        <a:t> perforation. </a:t>
                      </a:r>
                      <a:endParaRPr lang="en-US" dirty="0">
                        <a:effectLst/>
                        <a:latin typeface="Arial"/>
                      </a:endParaRPr>
                    </a:p>
                  </a:txBody>
                  <a:tcPr marL="68580" marR="68580" marT="0" marB="0"/>
                </a:tc>
                <a:tc hMerge="1">
                  <a:txBody>
                    <a:bodyPr/>
                    <a:lstStyle/>
                    <a:p>
                      <a:endParaRPr lang="en-US"/>
                    </a:p>
                  </a:txBody>
                  <a:tcPr/>
                </a:tc>
                <a:extLst>
                  <a:ext uri="{0D108BD9-81ED-4DB2-BD59-A6C34878D82A}">
                    <a16:rowId xmlns:a16="http://schemas.microsoft.com/office/drawing/2014/main" val="803688320"/>
                  </a:ext>
                </a:extLst>
              </a:tr>
              <a:tr h="257810">
                <a:tc gridSpan="2">
                  <a:txBody>
                    <a:bodyPr/>
                    <a:lstStyle/>
                    <a:p>
                      <a:pPr algn="l">
                        <a:spcAft>
                          <a:spcPts val="0"/>
                        </a:spcAft>
                      </a:pPr>
                      <a:r>
                        <a:rPr lang="en-US" sz="1200" dirty="0" err="1">
                          <a:effectLst/>
                          <a:latin typeface="Arial"/>
                        </a:rPr>
                        <a:t>Transjugular</a:t>
                      </a:r>
                      <a:r>
                        <a:rPr lang="en-US" sz="1200" dirty="0">
                          <a:effectLst/>
                          <a:latin typeface="Arial"/>
                        </a:rPr>
                        <a:t> intrahepatic portosystemic shunting (TIPS) </a:t>
                      </a:r>
                      <a:endParaRPr lang="en-US" dirty="0">
                        <a:effectLst/>
                        <a:latin typeface="Arial"/>
                      </a:endParaRPr>
                    </a:p>
                  </a:txBody>
                  <a:tcPr marL="68580" marR="68580" marT="0" marB="0"/>
                </a:tc>
                <a:tc hMerge="1">
                  <a:txBody>
                    <a:bodyPr/>
                    <a:lstStyle/>
                    <a:p>
                      <a:endParaRPr lang="en-US"/>
                    </a:p>
                  </a:txBody>
                  <a:tcPr/>
                </a:tc>
                <a:tc>
                  <a:txBody>
                    <a:bodyPr/>
                    <a:lstStyle/>
                    <a:p>
                      <a:pPr algn="l">
                        <a:spcAft>
                          <a:spcPts val="0"/>
                        </a:spcAft>
                      </a:pPr>
                      <a:r>
                        <a:rPr lang="en-US" sz="1200" dirty="0">
                          <a:effectLst/>
                          <a:latin typeface="Arial"/>
                        </a:rPr>
                        <a:t>Reduces portal pressure by creating a shunt Within the liver between the portal and Systemic venous </a:t>
                      </a:r>
                      <a:endParaRPr lang="en-US" dirty="0">
                        <a:effectLst/>
                        <a:latin typeface="Arial"/>
                      </a:endParaRPr>
                    </a:p>
                    <a:p>
                      <a:pPr algn="l">
                        <a:spcAft>
                          <a:spcPts val="0"/>
                        </a:spcAft>
                      </a:pPr>
                      <a:r>
                        <a:rPr lang="en-US" sz="1200" dirty="0">
                          <a:effectLst/>
                          <a:latin typeface="Arial"/>
                        </a:rPr>
                        <a:t>system. </a:t>
                      </a:r>
                      <a:endParaRPr lang="en-US" dirty="0">
                        <a:effectLst/>
                        <a:latin typeface="Arial"/>
                      </a:endParaRPr>
                    </a:p>
                  </a:txBody>
                  <a:tcPr marL="68580" marR="68580" marT="0" marB="0"/>
                </a:tc>
                <a:tc gridSpan="2">
                  <a:txBody>
                    <a:bodyPr/>
                    <a:lstStyle/>
                    <a:p>
                      <a:pPr algn="l">
                        <a:spcAft>
                          <a:spcPts val="0"/>
                        </a:spcAft>
                      </a:pPr>
                      <a:r>
                        <a:rPr lang="en-US" sz="1200" dirty="0">
                          <a:effectLst/>
                          <a:latin typeface="Arial"/>
                        </a:rPr>
                        <a:t>Observe for rebleeding and signs of infection. </a:t>
                      </a:r>
                      <a:endParaRPr lang="en-US" dirty="0">
                        <a:effectLst/>
                        <a:latin typeface="Arial"/>
                      </a:endParaRPr>
                    </a:p>
                  </a:txBody>
                  <a:tcPr marL="68580" marR="68580" marT="0" marB="0"/>
                </a:tc>
                <a:tc hMerge="1">
                  <a:txBody>
                    <a:bodyPr/>
                    <a:lstStyle/>
                    <a:p>
                      <a:endParaRPr lang="en-US"/>
                    </a:p>
                  </a:txBody>
                  <a:tcPr/>
                </a:tc>
                <a:extLst>
                  <a:ext uri="{0D108BD9-81ED-4DB2-BD59-A6C34878D82A}">
                    <a16:rowId xmlns:a16="http://schemas.microsoft.com/office/drawing/2014/main" val="2005560073"/>
                  </a:ext>
                </a:extLst>
              </a:tr>
              <a:tr h="62865">
                <a:tc gridSpan="5">
                  <a:txBody>
                    <a:bodyPr/>
                    <a:lstStyle/>
                    <a:p>
                      <a:pPr algn="l">
                        <a:spcAft>
                          <a:spcPts val="0"/>
                        </a:spcAft>
                      </a:pPr>
                      <a:r>
                        <a:rPr lang="en-US" sz="1200" dirty="0">
                          <a:effectLst/>
                          <a:latin typeface="Arial"/>
                        </a:rPr>
                        <a:t>Surgical Modalities </a:t>
                      </a:r>
                      <a:endParaRPr lang="en-US" dirty="0">
                        <a:effectLst/>
                        <a:latin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5477696"/>
                  </a:ext>
                </a:extLst>
              </a:tr>
              <a:tr h="706120">
                <a:tc gridSpan="2">
                  <a:txBody>
                    <a:bodyPr/>
                    <a:lstStyle/>
                    <a:p>
                      <a:pPr algn="l">
                        <a:spcAft>
                          <a:spcPts val="0"/>
                        </a:spcAft>
                      </a:pPr>
                      <a:r>
                        <a:rPr lang="en-US" sz="1200" dirty="0">
                          <a:effectLst/>
                          <a:latin typeface="Arial"/>
                        </a:rPr>
                        <a:t>Portal-systemic shunting </a:t>
                      </a:r>
                      <a:endParaRPr lang="en-US" dirty="0">
                        <a:effectLst/>
                        <a:latin typeface="Arial"/>
                      </a:endParaRPr>
                    </a:p>
                  </a:txBody>
                  <a:tcPr marL="68580" marR="68580" marT="0" marB="0"/>
                </a:tc>
                <a:tc hMerge="1">
                  <a:txBody>
                    <a:bodyPr/>
                    <a:lstStyle/>
                    <a:p>
                      <a:endParaRPr lang="en-US"/>
                    </a:p>
                  </a:txBody>
                  <a:tcPr/>
                </a:tc>
                <a:tc>
                  <a:txBody>
                    <a:bodyPr/>
                    <a:lstStyle/>
                    <a:p>
                      <a:pPr algn="l">
                        <a:spcAft>
                          <a:spcPts val="0"/>
                        </a:spcAft>
                      </a:pPr>
                      <a:r>
                        <a:rPr lang="en-US" sz="1200" dirty="0">
                          <a:effectLst/>
                          <a:latin typeface="Arial"/>
                        </a:rPr>
                        <a:t>Reduces portal hypertension by diverting blood flow away from obstructed portal system </a:t>
                      </a:r>
                      <a:endParaRPr lang="en-US" dirty="0">
                        <a:effectLst/>
                        <a:latin typeface="Arial"/>
                      </a:endParaRPr>
                    </a:p>
                  </a:txBody>
                  <a:tcPr marL="68580" marR="68580" marT="0" marB="0"/>
                </a:tc>
                <a:tc gridSpan="2">
                  <a:txBody>
                    <a:bodyPr/>
                    <a:lstStyle/>
                    <a:p>
                      <a:pPr algn="l">
                        <a:spcAft>
                          <a:spcPts val="0"/>
                        </a:spcAft>
                      </a:pPr>
                      <a:r>
                        <a:rPr lang="en-US" sz="1200" dirty="0">
                          <a:effectLst/>
                          <a:latin typeface="Arial"/>
                        </a:rPr>
                        <a:t>Observe for development of portal-systemic Encephalopathy (altered mental status, neurologic </a:t>
                      </a:r>
                      <a:endParaRPr lang="en-US" dirty="0">
                        <a:effectLst/>
                        <a:latin typeface="Arial"/>
                      </a:endParaRPr>
                    </a:p>
                    <a:p>
                      <a:pPr algn="l">
                        <a:spcAft>
                          <a:spcPts val="0"/>
                        </a:spcAft>
                      </a:pPr>
                      <a:r>
                        <a:rPr lang="en-US" sz="1200">
                          <a:effectLst/>
                          <a:latin typeface="Arial"/>
                        </a:rPr>
                        <a:t>dysfunction), hepatic </a:t>
                      </a:r>
                      <a:r>
                        <a:rPr lang="en-US" sz="1200" err="1">
                          <a:effectLst/>
                          <a:latin typeface="Arial"/>
                        </a:rPr>
                        <a:t>failure,and</a:t>
                      </a:r>
                      <a:r>
                        <a:rPr lang="en-US" sz="1200">
                          <a:effectLst/>
                          <a:latin typeface="Arial"/>
                        </a:rPr>
                        <a:t> rebleeding. </a:t>
                      </a:r>
                      <a:endParaRPr lang="en-US">
                        <a:effectLst/>
                        <a:latin typeface="Arial"/>
                      </a:endParaRPr>
                    </a:p>
                  </a:txBody>
                  <a:tcPr marL="68580" marR="68580" marT="0" marB="0"/>
                </a:tc>
                <a:tc hMerge="1">
                  <a:txBody>
                    <a:bodyPr/>
                    <a:lstStyle/>
                    <a:p>
                      <a:endParaRPr lang="en-US"/>
                    </a:p>
                  </a:txBody>
                  <a:tcPr/>
                </a:tc>
                <a:extLst>
                  <a:ext uri="{0D108BD9-81ED-4DB2-BD59-A6C34878D82A}">
                    <a16:rowId xmlns:a16="http://schemas.microsoft.com/office/drawing/2014/main" val="50152237"/>
                  </a:ext>
                </a:extLst>
              </a:tr>
              <a:tr h="706120">
                <a:tc gridSpan="2">
                  <a:txBody>
                    <a:bodyPr/>
                    <a:lstStyle/>
                    <a:p>
                      <a:pPr algn="l">
                        <a:spcAft>
                          <a:spcPts val="0"/>
                        </a:spcAft>
                      </a:pPr>
                      <a:r>
                        <a:rPr lang="en-US" sz="1200">
                          <a:effectLst/>
                          <a:latin typeface="Arial"/>
                        </a:rPr>
                        <a:t>Surgical ligation of varices Esophageal transection and devascularization </a:t>
                      </a:r>
                      <a:endParaRPr lang="en-US">
                        <a:effectLst/>
                        <a:latin typeface="Arial"/>
                      </a:endParaRPr>
                    </a:p>
                  </a:txBody>
                  <a:tcPr marL="68580" marR="68580" marT="0" marB="0"/>
                </a:tc>
                <a:tc hMerge="1">
                  <a:txBody>
                    <a:bodyPr/>
                    <a:lstStyle/>
                    <a:p>
                      <a:endParaRPr lang="en-US"/>
                    </a:p>
                  </a:txBody>
                  <a:tcPr/>
                </a:tc>
                <a:tc>
                  <a:txBody>
                    <a:bodyPr/>
                    <a:lstStyle/>
                    <a:p>
                      <a:pPr algn="l">
                        <a:spcAft>
                          <a:spcPts val="0"/>
                        </a:spcAft>
                      </a:pPr>
                      <a:r>
                        <a:rPr lang="en-US" sz="1200">
                          <a:effectLst/>
                          <a:latin typeface="Arial"/>
                        </a:rPr>
                        <a:t>Ties off blood vessels at the site of bleeding separates bleeding site from portal system </a:t>
                      </a:r>
                      <a:endParaRPr lang="en-US">
                        <a:effectLst/>
                        <a:latin typeface="Arial"/>
                      </a:endParaRPr>
                    </a:p>
                  </a:txBody>
                  <a:tcPr marL="68580" marR="68580" marT="0" marB="0"/>
                </a:tc>
                <a:tc gridSpan="2">
                  <a:txBody>
                    <a:bodyPr/>
                    <a:lstStyle/>
                    <a:p>
                      <a:pPr algn="l">
                        <a:spcAft>
                          <a:spcPts val="0"/>
                        </a:spcAft>
                      </a:pPr>
                      <a:r>
                        <a:rPr lang="en-US" sz="1200">
                          <a:effectLst/>
                          <a:latin typeface="Arial"/>
                        </a:rPr>
                        <a:t>Requires intensive, expert nursing care for prolonged </a:t>
                      </a:r>
                      <a:r>
                        <a:rPr lang="en-US" sz="1200" err="1">
                          <a:effectLst/>
                          <a:latin typeface="Arial"/>
                        </a:rPr>
                        <a:t>period.Observe</a:t>
                      </a:r>
                      <a:r>
                        <a:rPr lang="en-US" sz="1200">
                          <a:effectLst/>
                          <a:latin typeface="Arial"/>
                        </a:rPr>
                        <a:t> for </a:t>
                      </a:r>
                      <a:r>
                        <a:rPr lang="en-US" sz="1200" err="1">
                          <a:effectLst/>
                          <a:latin typeface="Arial"/>
                        </a:rPr>
                        <a:t>rebleeding.Provide</a:t>
                      </a:r>
                      <a:r>
                        <a:rPr lang="en-US" sz="1200" dirty="0">
                          <a:effectLst/>
                          <a:latin typeface="Arial"/>
                        </a:rPr>
                        <a:t> </a:t>
                      </a:r>
                      <a:endParaRPr lang="en-US" dirty="0">
                        <a:effectLst/>
                        <a:latin typeface="Arial"/>
                      </a:endParaRPr>
                    </a:p>
                    <a:p>
                      <a:pPr algn="l">
                        <a:spcAft>
                          <a:spcPts val="0"/>
                        </a:spcAft>
                      </a:pPr>
                      <a:r>
                        <a:rPr lang="en-US" sz="1200" err="1">
                          <a:effectLst/>
                          <a:latin typeface="Arial"/>
                        </a:rPr>
                        <a:t>postthoracotomy</a:t>
                      </a:r>
                      <a:r>
                        <a:rPr lang="en-US" sz="1200">
                          <a:effectLst/>
                          <a:latin typeface="Arial"/>
                        </a:rPr>
                        <a:t> care </a:t>
                      </a:r>
                      <a:endParaRPr lang="en-US">
                        <a:effectLst/>
                        <a:latin typeface="Arial"/>
                      </a:endParaRPr>
                    </a:p>
                  </a:txBody>
                  <a:tcPr marL="68580" marR="68580" marT="0" marB="0"/>
                </a:tc>
                <a:tc hMerge="1">
                  <a:txBody>
                    <a:bodyPr/>
                    <a:lstStyle/>
                    <a:p>
                      <a:endParaRPr lang="en-US"/>
                    </a:p>
                  </a:txBody>
                  <a:tcPr/>
                </a:tc>
                <a:extLst>
                  <a:ext uri="{0D108BD9-81ED-4DB2-BD59-A6C34878D82A}">
                    <a16:rowId xmlns:a16="http://schemas.microsoft.com/office/drawing/2014/main" val="1363988083"/>
                  </a:ext>
                </a:extLst>
              </a:tr>
            </a:tbl>
          </a:graphicData>
        </a:graphic>
      </p:graphicFrame>
      <p:sp>
        <p:nvSpPr>
          <p:cNvPr id="5" name="TextBox 4">
            <a:extLst>
              <a:ext uri="{FF2B5EF4-FFF2-40B4-BE49-F238E27FC236}">
                <a16:creationId xmlns:a16="http://schemas.microsoft.com/office/drawing/2014/main" id="{CFCD6BF2-C09F-3A73-C81E-07FE7CA5E7F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77500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endParaRPr lang="en-US" sz="3300">
              <a:latin typeface="Arial"/>
              <a:cs typeface="Arial"/>
            </a:endParaRPr>
          </a:p>
          <a:p>
            <a:pPr marL="0" indent="0" algn="l">
              <a:buNone/>
            </a:pPr>
            <a:endParaRPr lang="en-US">
              <a:ea typeface="+mn-lt"/>
              <a:cs typeface="+mn-lt"/>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b="1">
                <a:latin typeface="Arial"/>
                <a:ea typeface="+mj-lt"/>
                <a:cs typeface="Arial"/>
              </a:rPr>
              <a:t>Anatomy of the liver</a:t>
            </a:r>
            <a:r>
              <a:rPr lang="en-US" sz="4400">
                <a:solidFill>
                  <a:srgbClr val="002060"/>
                </a:solidFill>
                <a:latin typeface="Arial"/>
                <a:ea typeface="+mj-lt"/>
                <a:cs typeface="Arial"/>
              </a:rPr>
              <a:t> </a:t>
            </a:r>
            <a:r>
              <a:rPr lang="en-US">
                <a:ea typeface="+mj-lt"/>
                <a:cs typeface="+mj-lt"/>
              </a:rPr>
              <a:t> </a:t>
            </a:r>
            <a:endParaRPr lang="en-US"/>
          </a:p>
        </p:txBody>
      </p:sp>
      <p:pic>
        <p:nvPicPr>
          <p:cNvPr id="4" name="Picture 4" descr="A picture containing text&#10;&#10;Description automatically generated">
            <a:extLst>
              <a:ext uri="{FF2B5EF4-FFF2-40B4-BE49-F238E27FC236}">
                <a16:creationId xmlns:a16="http://schemas.microsoft.com/office/drawing/2014/main" id="{D39B1C8B-A089-EA52-C1D0-C4E181C1062D}"/>
              </a:ext>
            </a:extLst>
          </p:cNvPr>
          <p:cNvPicPr>
            <a:picLocks noChangeAspect="1"/>
          </p:cNvPicPr>
          <p:nvPr/>
        </p:nvPicPr>
        <p:blipFill>
          <a:blip r:embed="rId2"/>
          <a:stretch>
            <a:fillRect/>
          </a:stretch>
        </p:blipFill>
        <p:spPr>
          <a:xfrm>
            <a:off x="179035" y="2027549"/>
            <a:ext cx="3268070" cy="4079186"/>
          </a:xfrm>
          <a:prstGeom prst="rect">
            <a:avLst/>
          </a:prstGeom>
        </p:spPr>
      </p:pic>
      <p:pic>
        <p:nvPicPr>
          <p:cNvPr id="5" name="Picture 5">
            <a:extLst>
              <a:ext uri="{FF2B5EF4-FFF2-40B4-BE49-F238E27FC236}">
                <a16:creationId xmlns:a16="http://schemas.microsoft.com/office/drawing/2014/main" id="{E21A4B39-260D-A082-9B39-C5AE4B541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847" y="2479717"/>
            <a:ext cx="3208636" cy="2068737"/>
          </a:xfrm>
          <a:prstGeom prst="rect">
            <a:avLst/>
          </a:prstGeom>
        </p:spPr>
      </p:pic>
      <p:pic>
        <p:nvPicPr>
          <p:cNvPr id="6" name="Picture 6">
            <a:extLst>
              <a:ext uri="{FF2B5EF4-FFF2-40B4-BE49-F238E27FC236}">
                <a16:creationId xmlns:a16="http://schemas.microsoft.com/office/drawing/2014/main" id="{3F4BE750-C6A2-9A11-5E00-38ECF5A0D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156" y="4681368"/>
            <a:ext cx="3592019" cy="2068737"/>
          </a:xfrm>
          <a:prstGeom prst="rect">
            <a:avLst/>
          </a:prstGeom>
        </p:spPr>
      </p:pic>
      <p:pic>
        <p:nvPicPr>
          <p:cNvPr id="7" name="Picture 7">
            <a:extLst>
              <a:ext uri="{FF2B5EF4-FFF2-40B4-BE49-F238E27FC236}">
                <a16:creationId xmlns:a16="http://schemas.microsoft.com/office/drawing/2014/main" id="{B8FCF664-3DF2-A951-CFA5-9EE7FD8573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0228" y="2248348"/>
            <a:ext cx="3859442" cy="4600213"/>
          </a:xfrm>
          <a:prstGeom prst="rect">
            <a:avLst/>
          </a:prstGeom>
        </p:spPr>
      </p:pic>
    </p:spTree>
    <p:extLst>
      <p:ext uri="{BB962C8B-B14F-4D97-AF65-F5344CB8AC3E}">
        <p14:creationId xmlns:p14="http://schemas.microsoft.com/office/powerpoint/2010/main" val="67735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BB3EFB-0EB9-D2C0-5064-67E8192B53B6}"/>
              </a:ext>
            </a:extLst>
          </p:cNvPr>
          <p:cNvSpPr>
            <a:spLocks noGrp="1"/>
          </p:cNvSpPr>
          <p:nvPr>
            <p:ph idx="1"/>
          </p:nvPr>
        </p:nvSpPr>
        <p:spPr/>
        <p:txBody>
          <a:bodyPr>
            <a:noAutofit/>
          </a:bodyPr>
          <a:lstStyle/>
          <a:p>
            <a:pPr marL="0" indent="0" algn="l">
              <a:buNone/>
            </a:pPr>
            <a:r>
              <a:rPr lang="en-US" sz="2800" dirty="0">
                <a:latin typeface="Arial" panose="020B0604020202020204" pitchFamily="34" charset="0"/>
                <a:cs typeface="Arial" panose="020B0604020202020204" pitchFamily="34" charset="0"/>
              </a:rPr>
              <a:t>The circulation of the blood into and out of the liver is of major importance in its function. The blood that </a:t>
            </a:r>
            <a:r>
              <a:rPr lang="en-US" sz="2800" dirty="0" err="1">
                <a:latin typeface="Arial" panose="020B0604020202020204" pitchFamily="34" charset="0"/>
                <a:cs typeface="Arial" panose="020B0604020202020204" pitchFamily="34" charset="0"/>
              </a:rPr>
              <a:t>perfuses</a:t>
            </a:r>
            <a:r>
              <a:rPr lang="en-US" sz="2800" dirty="0">
                <a:latin typeface="Arial" panose="020B0604020202020204" pitchFamily="34" charset="0"/>
                <a:cs typeface="Arial" panose="020B0604020202020204" pitchFamily="34" charset="0"/>
              </a:rPr>
              <a:t> the liver comes from two sources. Approximately 75% of the blood supply comes from the portal vein, which drains the GI tract and is rich in nu </a:t>
            </a:r>
            <a:r>
              <a:rPr lang="en-US" sz="2800" dirty="0" err="1">
                <a:latin typeface="Arial" panose="020B0604020202020204" pitchFamily="34" charset="0"/>
                <a:cs typeface="Arial" panose="020B0604020202020204" pitchFamily="34" charset="0"/>
              </a:rPr>
              <a:t>trients</a:t>
            </a:r>
            <a:r>
              <a:rPr lang="en-US" sz="2800" dirty="0">
                <a:latin typeface="Arial" panose="020B0604020202020204" pitchFamily="34" charset="0"/>
                <a:cs typeface="Arial" panose="020B0604020202020204" pitchFamily="34" charset="0"/>
              </a:rPr>
              <a:t>. The remainder of the blood supply enters by way of the hepatic artery and is rich in oxygen. Terminal branches of these two blood supplies join to form common capillary beds, which constitute the sinusoids of the liver Thus, a mixture of venous and arterial blood bathes the </a:t>
            </a:r>
            <a:r>
              <a:rPr lang="en-US" sz="2800" dirty="0" err="1">
                <a:latin typeface="Arial" panose="020B0604020202020204" pitchFamily="34" charset="0"/>
                <a:cs typeface="Arial" panose="020B0604020202020204" pitchFamily="34" charset="0"/>
              </a:rPr>
              <a:t>livercells</a:t>
            </a:r>
            <a:r>
              <a:rPr lang="en-US" sz="2800" dirty="0">
                <a:latin typeface="Arial" panose="020B0604020202020204" pitchFamily="34" charset="0"/>
                <a:cs typeface="Arial" panose="020B0604020202020204" pitchFamily="34" charset="0"/>
              </a:rPr>
              <a:t> (hepatocytes)</a:t>
            </a:r>
          </a:p>
        </p:txBody>
      </p:sp>
      <p:sp>
        <p:nvSpPr>
          <p:cNvPr id="3" name="Title 2">
            <a:extLst>
              <a:ext uri="{FF2B5EF4-FFF2-40B4-BE49-F238E27FC236}">
                <a16:creationId xmlns:a16="http://schemas.microsoft.com/office/drawing/2014/main" id="{725B9A2D-298B-5151-E168-7343936DA80A}"/>
              </a:ext>
            </a:extLst>
          </p:cNvPr>
          <p:cNvSpPr>
            <a:spLocks noGrp="1"/>
          </p:cNvSpPr>
          <p:nvPr>
            <p:ph type="title"/>
          </p:nvPr>
        </p:nvSpPr>
        <p:spPr/>
        <p:txBody>
          <a:bodyPr/>
          <a:lstStyle/>
          <a:p>
            <a:pPr algn="l"/>
            <a:r>
              <a:rPr lang="en-US" sz="4400" dirty="0">
                <a:latin typeface="Arial" panose="020B0604020202020204" pitchFamily="34" charset="0"/>
                <a:cs typeface="Arial" panose="020B0604020202020204" pitchFamily="34" charset="0"/>
              </a:rPr>
              <a:t>Hepatic circulation</a:t>
            </a:r>
            <a:r>
              <a:rPr lang="en-US" dirty="0"/>
              <a:t>  </a:t>
            </a:r>
          </a:p>
        </p:txBody>
      </p:sp>
    </p:spTree>
    <p:extLst>
      <p:ext uri="{BB962C8B-B14F-4D97-AF65-F5344CB8AC3E}">
        <p14:creationId xmlns:p14="http://schemas.microsoft.com/office/powerpoint/2010/main" val="8666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946500-8A2A-D2D6-8188-F475FAB1A9E4}"/>
              </a:ext>
            </a:extLst>
          </p:cNvPr>
          <p:cNvSpPr>
            <a:spLocks noGrp="1"/>
          </p:cNvSpPr>
          <p:nvPr>
            <p:ph idx="1"/>
          </p:nvPr>
        </p:nvSpPr>
        <p:spPr/>
        <p:txBody>
          <a:bodyPr>
            <a:noAutofit/>
          </a:bodyPr>
          <a:lstStyle/>
          <a:p>
            <a:pPr marL="0" indent="0" algn="l">
              <a:buNone/>
            </a:pPr>
            <a:r>
              <a:rPr lang="en-US" sz="2800" dirty="0">
                <a:latin typeface="Arial" panose="020B0604020202020204" pitchFamily="34" charset="0"/>
                <a:cs typeface="Arial" panose="020B0604020202020204" pitchFamily="34" charset="0"/>
              </a:rPr>
              <a:t>The sinusoids empty into a </a:t>
            </a:r>
            <a:r>
              <a:rPr lang="en-US" sz="2800" dirty="0" err="1">
                <a:latin typeface="Arial" panose="020B0604020202020204" pitchFamily="34" charset="0"/>
                <a:cs typeface="Arial" panose="020B0604020202020204" pitchFamily="34" charset="0"/>
              </a:rPr>
              <a:t>venule</a:t>
            </a:r>
            <a:r>
              <a:rPr lang="en-US" sz="2800" dirty="0">
                <a:latin typeface="Arial" panose="020B0604020202020204" pitchFamily="34" charset="0"/>
                <a:cs typeface="Arial" panose="020B0604020202020204" pitchFamily="34" charset="0"/>
              </a:rPr>
              <a:t> that occupies the center of each liver lobule and is called the central vein. The central veins join to form the hepatic vein, which constitutes the venous drainage from the liver and empties into the inferior vena cava, close to the di </a:t>
            </a:r>
            <a:r>
              <a:rPr lang="en-US" sz="2800" dirty="0" err="1">
                <a:latin typeface="Arial" panose="020B0604020202020204" pitchFamily="34" charset="0"/>
                <a:cs typeface="Arial" panose="020B0604020202020204" pitchFamily="34" charset="0"/>
              </a:rPr>
              <a:t>aphragm</a:t>
            </a:r>
            <a:r>
              <a:rPr lang="en-US" sz="2800" dirty="0">
                <a:latin typeface="Arial" panose="020B0604020202020204" pitchFamily="34" charset="0"/>
                <a:cs typeface="Arial" panose="020B0604020202020204" pitchFamily="34" charset="0"/>
              </a:rPr>
              <a:t>. Thus, there are two sources of blood flowing into the liver and only one exit pathway 
In addition to hepatocytes, phagocytic cells belonging to the </a:t>
            </a:r>
            <a:r>
              <a:rPr lang="en-US" sz="2800" dirty="0" err="1">
                <a:latin typeface="Arial" panose="020B0604020202020204" pitchFamily="34" charset="0"/>
                <a:cs typeface="Arial" panose="020B0604020202020204" pitchFamily="34" charset="0"/>
              </a:rPr>
              <a:t>reticuloendothelial</a:t>
            </a:r>
            <a:r>
              <a:rPr lang="en-US" sz="2800" dirty="0">
                <a:latin typeface="Arial" panose="020B0604020202020204" pitchFamily="34" charset="0"/>
                <a:cs typeface="Arial" panose="020B0604020202020204" pitchFamily="34" charset="0"/>
              </a:rPr>
              <a:t> system are present in the liver. Other organs that contain </a:t>
            </a:r>
            <a:r>
              <a:rPr lang="en-US" sz="2800" dirty="0" err="1">
                <a:latin typeface="Arial" panose="020B0604020202020204" pitchFamily="34" charset="0"/>
                <a:cs typeface="Arial" panose="020B0604020202020204" pitchFamily="34" charset="0"/>
              </a:rPr>
              <a:t>reticulaendothelial</a:t>
            </a:r>
            <a:r>
              <a:rPr lang="en-US" sz="2800" dirty="0">
                <a:latin typeface="Arial" panose="020B0604020202020204" pitchFamily="34" charset="0"/>
                <a:cs typeface="Arial" panose="020B0604020202020204" pitchFamily="34" charset="0"/>
              </a:rPr>
              <a:t> cells are the spleen bone marrow.</a:t>
            </a:r>
          </a:p>
        </p:txBody>
      </p:sp>
      <p:sp>
        <p:nvSpPr>
          <p:cNvPr id="3" name="Title 2">
            <a:extLst>
              <a:ext uri="{FF2B5EF4-FFF2-40B4-BE49-F238E27FC236}">
                <a16:creationId xmlns:a16="http://schemas.microsoft.com/office/drawing/2014/main" id="{BD7FF8F5-DD4D-9D7A-A019-2870EEC7756C}"/>
              </a:ext>
            </a:extLst>
          </p:cNvPr>
          <p:cNvSpPr>
            <a:spLocks noGrp="1"/>
          </p:cNvSpPr>
          <p:nvPr>
            <p:ph type="title"/>
          </p:nvPr>
        </p:nvSpPr>
        <p:spPr/>
        <p:txBody>
          <a:bodyPr/>
          <a:lstStyle/>
          <a:p>
            <a:pPr algn="l"/>
            <a:r>
              <a:rPr lang="en-US" sz="4400" dirty="0">
                <a:latin typeface="Arial" panose="020B0604020202020204" pitchFamily="34" charset="0"/>
                <a:cs typeface="Arial" panose="020B0604020202020204" pitchFamily="34" charset="0"/>
              </a:rPr>
              <a:t>Hepatic circulation</a:t>
            </a:r>
            <a:r>
              <a:rPr lang="en-US" dirty="0"/>
              <a:t>  </a:t>
            </a:r>
          </a:p>
        </p:txBody>
      </p:sp>
    </p:spTree>
    <p:extLst>
      <p:ext uri="{BB962C8B-B14F-4D97-AF65-F5344CB8AC3E}">
        <p14:creationId xmlns:p14="http://schemas.microsoft.com/office/powerpoint/2010/main" val="274050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D2CE8FE-7BBF-3026-C237-A242BEC5F2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094" y="2230043"/>
            <a:ext cx="8768953" cy="4361125"/>
          </a:xfrm>
        </p:spPr>
      </p:pic>
      <p:sp>
        <p:nvSpPr>
          <p:cNvPr id="3" name="Title 2">
            <a:extLst>
              <a:ext uri="{FF2B5EF4-FFF2-40B4-BE49-F238E27FC236}">
                <a16:creationId xmlns:a16="http://schemas.microsoft.com/office/drawing/2014/main" id="{A7780649-2268-F801-089B-68EB19D90651}"/>
              </a:ext>
            </a:extLst>
          </p:cNvPr>
          <p:cNvSpPr>
            <a:spLocks noGrp="1"/>
          </p:cNvSpPr>
          <p:nvPr>
            <p:ph type="title"/>
          </p:nvPr>
        </p:nvSpPr>
        <p:spPr/>
        <p:txBody>
          <a:bodyPr/>
          <a:lstStyle/>
          <a:p>
            <a:pPr algn="l"/>
            <a:r>
              <a:rPr lang="en-US" sz="4400" dirty="0">
                <a:latin typeface="Arial" panose="020B0604020202020204" pitchFamily="34" charset="0"/>
                <a:cs typeface="Arial" panose="020B0604020202020204" pitchFamily="34" charset="0"/>
              </a:rPr>
              <a:t>Hepatic circulation  </a:t>
            </a:r>
          </a:p>
        </p:txBody>
      </p:sp>
    </p:spTree>
    <p:extLst>
      <p:ext uri="{BB962C8B-B14F-4D97-AF65-F5344CB8AC3E}">
        <p14:creationId xmlns:p14="http://schemas.microsoft.com/office/powerpoint/2010/main" val="389351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3000" b="1">
                <a:latin typeface="Arial"/>
                <a:ea typeface="+mn-lt"/>
                <a:cs typeface="Arial"/>
              </a:rPr>
              <a:t>The liver:</a:t>
            </a:r>
            <a:r>
              <a:rPr lang="en-US" sz="3000">
                <a:latin typeface="Arial"/>
                <a:ea typeface="+mn-lt"/>
                <a:cs typeface="Arial"/>
              </a:rPr>
              <a:t> the largest gland of the body, can be considered a chemical factory that manufactures, stores, alters, and excretes a large number of substances involved in metabolism. The location of the liver is essential in this function, because it receives nutrient-rich blood directly from the gastrointestinal (GI) tract and then either stores or transforms these nutrients into chemicals that are used elsewhere in the body for metabolic needs. The liver is especially important in the regulation of glucose and protein metabolism. </a:t>
            </a:r>
          </a:p>
          <a:p>
            <a:pPr marL="0" indent="0" algn="l">
              <a:buNone/>
            </a:pPr>
            <a:endParaRPr lang="en-US">
              <a:ea typeface="+mn-lt"/>
              <a:cs typeface="+mn-lt"/>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a:latin typeface="Arial"/>
                <a:cs typeface="Arial"/>
              </a:rPr>
              <a:t>Physiology of liver</a:t>
            </a:r>
          </a:p>
        </p:txBody>
      </p:sp>
    </p:spTree>
    <p:extLst>
      <p:ext uri="{BB962C8B-B14F-4D97-AF65-F5344CB8AC3E}">
        <p14:creationId xmlns:p14="http://schemas.microsoft.com/office/powerpoint/2010/main" val="239976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029252-A5E8-821F-5708-39F754C38370}"/>
              </a:ext>
            </a:extLst>
          </p:cNvPr>
          <p:cNvSpPr>
            <a:spLocks noGrp="1"/>
          </p:cNvSpPr>
          <p:nvPr>
            <p:ph idx="1"/>
          </p:nvPr>
        </p:nvSpPr>
        <p:spPr/>
        <p:txBody>
          <a:bodyPr vert="horz" lIns="91440" tIns="45720" rIns="91440" bIns="45720" rtlCol="0" anchor="t">
            <a:noAutofit/>
          </a:bodyPr>
          <a:lstStyle/>
          <a:p>
            <a:pPr algn="l">
              <a:buNone/>
            </a:pPr>
            <a:r>
              <a:rPr lang="en-US" sz="3300">
                <a:latin typeface="Arial"/>
                <a:ea typeface="+mn-lt"/>
                <a:cs typeface="+mn-lt"/>
              </a:rPr>
              <a:t>The liver manufactures and secretes bile, which has a major role in the digestion and absorption of fats in the GI tract. It removes waste products from the bloodstream and secretes them into the bile. The bile produced by the liver is stored temporarily in the gallbladder until it is needed for digestion, at which time the gallbladder empties and bile enters the intestine.</a:t>
            </a:r>
            <a:endParaRPr lang="en-US" sz="3300">
              <a:latin typeface="Arial"/>
              <a:cs typeface="Arial"/>
            </a:endParaRPr>
          </a:p>
          <a:p>
            <a:pPr marL="0" indent="0" algn="l">
              <a:buNone/>
            </a:pPr>
            <a:endParaRPr lang="en-US">
              <a:ea typeface="+mn-lt"/>
              <a:cs typeface="+mn-lt"/>
            </a:endParaRPr>
          </a:p>
        </p:txBody>
      </p:sp>
      <p:sp>
        <p:nvSpPr>
          <p:cNvPr id="3" name="Title 2">
            <a:extLst>
              <a:ext uri="{FF2B5EF4-FFF2-40B4-BE49-F238E27FC236}">
                <a16:creationId xmlns:a16="http://schemas.microsoft.com/office/drawing/2014/main" id="{8BB4FC38-AEBE-A5C9-587F-B6BAE6BB86D4}"/>
              </a:ext>
            </a:extLst>
          </p:cNvPr>
          <p:cNvSpPr>
            <a:spLocks noGrp="1"/>
          </p:cNvSpPr>
          <p:nvPr>
            <p:ph type="title"/>
          </p:nvPr>
        </p:nvSpPr>
        <p:spPr/>
        <p:txBody>
          <a:bodyPr/>
          <a:lstStyle/>
          <a:p>
            <a:pPr algn="l"/>
            <a:r>
              <a:rPr lang="en-US" sz="4400">
                <a:latin typeface="Arial"/>
                <a:cs typeface="Arial"/>
              </a:rPr>
              <a:t>Physiology of liver</a:t>
            </a:r>
          </a:p>
        </p:txBody>
      </p:sp>
    </p:spTree>
    <p:extLst>
      <p:ext uri="{BB962C8B-B14F-4D97-AF65-F5344CB8AC3E}">
        <p14:creationId xmlns:p14="http://schemas.microsoft.com/office/powerpoint/2010/main" val="37148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37</Slides>
  <Notes>0</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Hardcover</vt:lpstr>
      <vt:lpstr>Hepatic encephalopathy</vt:lpstr>
      <vt:lpstr>Prepared By\ Group (A7):</vt:lpstr>
      <vt:lpstr>Anatomy of the liver  </vt:lpstr>
      <vt:lpstr>Anatomy of the liver  </vt:lpstr>
      <vt:lpstr>Hepatic circulation  </vt:lpstr>
      <vt:lpstr>Hepatic circulation  </vt:lpstr>
      <vt:lpstr>Hepatic circulation  </vt:lpstr>
      <vt:lpstr>Physiology of liver</vt:lpstr>
      <vt:lpstr>Physiology of liver</vt:lpstr>
      <vt:lpstr>Function of the liver</vt:lpstr>
      <vt:lpstr>Function of the liver</vt:lpstr>
      <vt:lpstr>Function of the liver</vt:lpstr>
      <vt:lpstr>Liver Cirrhosis </vt:lpstr>
      <vt:lpstr>Liver Cirrhosis </vt:lpstr>
      <vt:lpstr>Liver Cirrhosis </vt:lpstr>
      <vt:lpstr>Introduction</vt:lpstr>
      <vt:lpstr>THE DEFINITION</vt:lpstr>
      <vt:lpstr>THE DEFINITION</vt:lpstr>
      <vt:lpstr>Pathophysiology</vt:lpstr>
      <vt:lpstr>Pathophysiology</vt:lpstr>
      <vt:lpstr>Pathophysiology</vt:lpstr>
      <vt:lpstr>Pathophysiology</vt:lpstr>
      <vt:lpstr>Clinical manifestations</vt:lpstr>
      <vt:lpstr>Clinical manifestations</vt:lpstr>
      <vt:lpstr>Clinical manifestations</vt:lpstr>
      <vt:lpstr>Assessment and Diagnostic Findings</vt:lpstr>
      <vt:lpstr>Assessment and Diagnostic Findings</vt:lpstr>
      <vt:lpstr>Medical Management</vt:lpstr>
      <vt:lpstr>Medical Management</vt:lpstr>
      <vt:lpstr>Medical Management</vt:lpstr>
      <vt:lpstr>Medical Management</vt:lpstr>
      <vt:lpstr>Medical Management</vt:lpstr>
      <vt:lpstr>Medical Management</vt:lpstr>
      <vt:lpstr>Stages of Hepatic Encephalopathy and Possible Nursing Diagnoses</vt:lpstr>
      <vt:lpstr>Nutritional mangement of hepatic encephalopathy</vt:lpstr>
      <vt:lpstr>Management Modalities and Nursing Care for the Patient</vt:lpstr>
      <vt:lpstr>Management Modalities and Nursing Care for the Patient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AHMED ALI</cp:lastModifiedBy>
  <cp:revision>33</cp:revision>
  <dcterms:created xsi:type="dcterms:W3CDTF">2023-03-25T21:13:44Z</dcterms:created>
  <dcterms:modified xsi:type="dcterms:W3CDTF">2023-03-26T02:34:16Z</dcterms:modified>
</cp:coreProperties>
</file>