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5143500" cx="9144000"/>
  <p:notesSz cx="6858000" cy="9144000"/>
  <p:embeddedFontLst>
    <p:embeddedFont>
      <p:font typeface="Raleway"/>
      <p:regular r:id="rId56"/>
      <p:bold r:id="rId57"/>
      <p:italic r:id="rId58"/>
      <p:boldItalic r:id="rId59"/>
    </p:embeddedFont>
    <p:embeddedFont>
      <p:font typeface="Lato"/>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4" roundtripDataSignature="AMtx7miW0oVaue6IYb7M6qeD3R61vXqz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66C082D-0CE5-40BC-9337-2B57E77FA6B7}">
  <a:tblStyle styleId="{E66C082D-0CE5-40BC-9337-2B57E77FA6B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Lato-italic.fntdata"/><Relationship Id="rId61" Type="http://schemas.openxmlformats.org/officeDocument/2006/relationships/font" Target="fonts/Lato-bold.fntdata"/><Relationship Id="rId20" Type="http://schemas.openxmlformats.org/officeDocument/2006/relationships/slide" Target="slides/slide14.xml"/><Relationship Id="rId64" Type="http://customschemas.google.com/relationships/presentationmetadata" Target="metadata"/><Relationship Id="rId63" Type="http://schemas.openxmlformats.org/officeDocument/2006/relationships/font" Target="fonts/Lat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Lato-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aleway-bold.fntdata"/><Relationship Id="rId12" Type="http://schemas.openxmlformats.org/officeDocument/2006/relationships/slide" Target="slides/slide6.xml"/><Relationship Id="rId56" Type="http://schemas.openxmlformats.org/officeDocument/2006/relationships/font" Target="fonts/Raleway-regular.fntdata"/><Relationship Id="rId15" Type="http://schemas.openxmlformats.org/officeDocument/2006/relationships/slide" Target="slides/slide9.xml"/><Relationship Id="rId59" Type="http://schemas.openxmlformats.org/officeDocument/2006/relationships/font" Target="fonts/Raleway-boldItalic.fntdata"/><Relationship Id="rId14" Type="http://schemas.openxmlformats.org/officeDocument/2006/relationships/slide" Target="slides/slide8.xml"/><Relationship Id="rId58" Type="http://schemas.openxmlformats.org/officeDocument/2006/relationships/font" Target="fonts/Raleway-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7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8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8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8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8c1f9aaa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8c1f9aaa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9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p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9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p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9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9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2" name="Google Shape;362;p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p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9" name="Google Shape;369;p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p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p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2" name="Google Shape;392;p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p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p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p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p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p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8c446bc0a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8c446bc0a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8c446bc0a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8c446bc0a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8c446bc0a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8c446bc0a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8c446bc0a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8c446bc0a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59"/>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59"/>
          <p:cNvGrpSpPr/>
          <p:nvPr/>
        </p:nvGrpSpPr>
        <p:grpSpPr>
          <a:xfrm>
            <a:off x="830392" y="1191256"/>
            <a:ext cx="745763" cy="45826"/>
            <a:chOff x="4580561" y="2589004"/>
            <a:chExt cx="1064464" cy="25200"/>
          </a:xfrm>
        </p:grpSpPr>
        <p:sp>
          <p:nvSpPr>
            <p:cNvPr id="12" name="Google Shape;12;p5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5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59"/>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59"/>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5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68"/>
          <p:cNvGrpSpPr/>
          <p:nvPr/>
        </p:nvGrpSpPr>
        <p:grpSpPr>
          <a:xfrm>
            <a:off x="830392" y="4169130"/>
            <a:ext cx="745763" cy="45826"/>
            <a:chOff x="4580561" y="2589004"/>
            <a:chExt cx="1064464" cy="25200"/>
          </a:xfrm>
        </p:grpSpPr>
        <p:sp>
          <p:nvSpPr>
            <p:cNvPr id="75" name="Google Shape;75;p6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6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68"/>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68"/>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p6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6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6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60"/>
          <p:cNvGrpSpPr/>
          <p:nvPr/>
        </p:nvGrpSpPr>
        <p:grpSpPr>
          <a:xfrm>
            <a:off x="830392" y="1191256"/>
            <a:ext cx="745763" cy="45826"/>
            <a:chOff x="4580561" y="2589004"/>
            <a:chExt cx="1064464" cy="25200"/>
          </a:xfrm>
        </p:grpSpPr>
        <p:sp>
          <p:nvSpPr>
            <p:cNvPr id="20" name="Google Shape;20;p6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6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6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6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6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61"/>
          <p:cNvGrpSpPr/>
          <p:nvPr/>
        </p:nvGrpSpPr>
        <p:grpSpPr>
          <a:xfrm>
            <a:off x="830392" y="1191256"/>
            <a:ext cx="745763" cy="45826"/>
            <a:chOff x="4580561" y="2589004"/>
            <a:chExt cx="1064464" cy="25200"/>
          </a:xfrm>
        </p:grpSpPr>
        <p:sp>
          <p:nvSpPr>
            <p:cNvPr id="27" name="Google Shape;27;p6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6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61"/>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6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6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62"/>
          <p:cNvGrpSpPr/>
          <p:nvPr/>
        </p:nvGrpSpPr>
        <p:grpSpPr>
          <a:xfrm>
            <a:off x="830392" y="1191256"/>
            <a:ext cx="745763" cy="45826"/>
            <a:chOff x="4580561" y="2589004"/>
            <a:chExt cx="1064464" cy="25200"/>
          </a:xfrm>
        </p:grpSpPr>
        <p:sp>
          <p:nvSpPr>
            <p:cNvPr id="34" name="Google Shape;34;p6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6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62"/>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7" name="Google Shape;37;p62"/>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8" name="Google Shape;38;p62"/>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9" name="Google Shape;39;p6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63"/>
          <p:cNvGrpSpPr/>
          <p:nvPr/>
        </p:nvGrpSpPr>
        <p:grpSpPr>
          <a:xfrm>
            <a:off x="830392" y="1191256"/>
            <a:ext cx="745763" cy="45826"/>
            <a:chOff x="4580561" y="2589004"/>
            <a:chExt cx="1064464" cy="25200"/>
          </a:xfrm>
        </p:grpSpPr>
        <p:sp>
          <p:nvSpPr>
            <p:cNvPr id="43" name="Google Shape;43;p6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63"/>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6" name="Google Shape;46;p6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6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64"/>
          <p:cNvGrpSpPr/>
          <p:nvPr/>
        </p:nvGrpSpPr>
        <p:grpSpPr>
          <a:xfrm>
            <a:off x="830392" y="1191256"/>
            <a:ext cx="745763" cy="45826"/>
            <a:chOff x="4580561" y="2589004"/>
            <a:chExt cx="1064464" cy="25200"/>
          </a:xfrm>
        </p:grpSpPr>
        <p:sp>
          <p:nvSpPr>
            <p:cNvPr id="50" name="Google Shape;50;p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64"/>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3" name="Google Shape;53;p64"/>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4" name="Google Shape;54;p6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65"/>
          <p:cNvGrpSpPr/>
          <p:nvPr/>
        </p:nvGrpSpPr>
        <p:grpSpPr>
          <a:xfrm>
            <a:off x="830392" y="4169130"/>
            <a:ext cx="745763" cy="45826"/>
            <a:chOff x="4580561" y="2589004"/>
            <a:chExt cx="1064464" cy="25200"/>
          </a:xfrm>
        </p:grpSpPr>
        <p:sp>
          <p:nvSpPr>
            <p:cNvPr id="57" name="Google Shape;57;p6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6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65"/>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6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66"/>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66"/>
          <p:cNvGrpSpPr/>
          <p:nvPr/>
        </p:nvGrpSpPr>
        <p:grpSpPr>
          <a:xfrm>
            <a:off x="830392" y="1191256"/>
            <a:ext cx="745763" cy="45826"/>
            <a:chOff x="4580561" y="2589004"/>
            <a:chExt cx="1064464" cy="25200"/>
          </a:xfrm>
        </p:grpSpPr>
        <p:sp>
          <p:nvSpPr>
            <p:cNvPr id="64" name="Google Shape;64;p6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6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66"/>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7" name="Google Shape;67;p66"/>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66"/>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6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67"/>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2" name="Google Shape;72;p6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5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jpg"/><Relationship Id="rId4" Type="http://schemas.openxmlformats.org/officeDocument/2006/relationships/image" Target="../media/image17.jpg"/><Relationship Id="rId5" Type="http://schemas.openxmlformats.org/officeDocument/2006/relationships/image" Target="../media/image2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1.png"/><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0.png"/><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9.png"/><Relationship Id="rId4" Type="http://schemas.openxmlformats.org/officeDocument/2006/relationships/image" Target="../media/image3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s://arxiv.org/pdf/1710.07557.pdf" TargetMode="External"/><Relationship Id="rId4" Type="http://schemas.openxmlformats.org/officeDocument/2006/relationships/hyperlink" Target="https://www.geeksforgeeks.org/residual-networks-resnet-deep-learning/" TargetMode="External"/><Relationship Id="rId5" Type="http://schemas.openxmlformats.org/officeDocument/2006/relationships/hyperlink" Target="https://machinelearningmastery.com/batch-normalization-for-training-of-deep-neural-networks/" TargetMode="External"/><Relationship Id="rId6" Type="http://schemas.openxmlformats.org/officeDocument/2006/relationships/hyperlink" Target="https://ujjwalkarn.me/2016/08/11/intuitive-explanation-convnet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s://www.machinecurve.com/index.php/2020/01/30/what-are-max-pooling-average-pooling-global-max-pooling-and-global-average-pooling/#global-average-pooling_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jpg"/><Relationship Id="rId4" Type="http://schemas.openxmlformats.org/officeDocument/2006/relationships/image" Target="../media/image3.jpg"/><Relationship Id="rId5"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GB"/>
              <a:t>Emotion recognition using facial expressions</a:t>
            </a:r>
            <a:endParaRPr/>
          </a:p>
          <a:p>
            <a:pPr indent="0" lvl="0" marL="0" rtl="0" algn="l">
              <a:lnSpc>
                <a:spcPct val="100000"/>
              </a:lnSpc>
              <a:spcBef>
                <a:spcPts val="0"/>
              </a:spcBef>
              <a:spcAft>
                <a:spcPts val="0"/>
              </a:spcAft>
              <a:buSzPts val="4200"/>
              <a:buNone/>
            </a:pPr>
            <a:r>
              <a:t/>
            </a:r>
            <a:endParaRPr/>
          </a:p>
        </p:txBody>
      </p:sp>
      <p:sp>
        <p:nvSpPr>
          <p:cNvPr id="87" name="Google Shape;87;p1"/>
          <p:cNvSpPr txBox="1"/>
          <p:nvPr>
            <p:ph idx="1" type="subTitle"/>
          </p:nvPr>
        </p:nvSpPr>
        <p:spPr>
          <a:xfrm>
            <a:off x="729625" y="3172900"/>
            <a:ext cx="7688100" cy="178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b="1" lang="en-GB" sz="2100">
                <a:solidFill>
                  <a:srgbClr val="000000"/>
                </a:solidFill>
              </a:rPr>
              <a:t>SUPERVISED BY</a:t>
            </a:r>
            <a:endParaRPr b="1" sz="2100">
              <a:solidFill>
                <a:srgbClr val="000000"/>
              </a:solidFill>
            </a:endParaRPr>
          </a:p>
          <a:p>
            <a:pPr indent="0" lvl="0" marL="0" rtl="0" algn="l">
              <a:lnSpc>
                <a:spcPct val="100000"/>
              </a:lnSpc>
              <a:spcBef>
                <a:spcPts val="0"/>
              </a:spcBef>
              <a:spcAft>
                <a:spcPts val="0"/>
              </a:spcAft>
              <a:buSzPts val="1600"/>
              <a:buNone/>
            </a:pPr>
            <a:r>
              <a:rPr b="1" lang="en-GB" sz="2100">
                <a:solidFill>
                  <a:srgbClr val="000000"/>
                </a:solidFill>
              </a:rPr>
              <a:t>                    </a:t>
            </a:r>
            <a:endParaRPr b="1" sz="2100">
              <a:solidFill>
                <a:srgbClr val="000000"/>
              </a:solidFill>
            </a:endParaRPr>
          </a:p>
          <a:p>
            <a:pPr indent="0" lvl="0" marL="0" rtl="0" algn="l">
              <a:lnSpc>
                <a:spcPct val="100000"/>
              </a:lnSpc>
              <a:spcBef>
                <a:spcPts val="0"/>
              </a:spcBef>
              <a:spcAft>
                <a:spcPts val="0"/>
              </a:spcAft>
              <a:buSzPts val="1600"/>
              <a:buNone/>
            </a:pPr>
            <a:r>
              <a:rPr b="1" lang="en-GB" sz="2100">
                <a:solidFill>
                  <a:srgbClr val="000000"/>
                </a:solidFill>
              </a:rPr>
              <a:t>Dr. Yasser Omar</a:t>
            </a:r>
            <a:endParaRPr b="1" sz="2100">
              <a:solidFill>
                <a:srgbClr val="000000"/>
              </a:solidFill>
            </a:endParaRPr>
          </a:p>
          <a:p>
            <a:pPr indent="0" lvl="0" marL="0" rtl="0" algn="l">
              <a:lnSpc>
                <a:spcPct val="100000"/>
              </a:lnSpc>
              <a:spcBef>
                <a:spcPts val="0"/>
              </a:spcBef>
              <a:spcAft>
                <a:spcPts val="0"/>
              </a:spcAft>
              <a:buSzPts val="1600"/>
              <a:buNone/>
            </a:pPr>
            <a:r>
              <a:t/>
            </a:r>
            <a:endParaRPr/>
          </a:p>
        </p:txBody>
      </p:sp>
      <p:sp>
        <p:nvSpPr>
          <p:cNvPr id="88" name="Google Shape;88;p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7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a:t>2-background</a:t>
            </a:r>
            <a:endParaRPr b="0"/>
          </a:p>
          <a:p>
            <a:pPr indent="0" lvl="0" marL="0" rtl="0" algn="l">
              <a:lnSpc>
                <a:spcPct val="100000"/>
              </a:lnSpc>
              <a:spcBef>
                <a:spcPts val="0"/>
              </a:spcBef>
              <a:spcAft>
                <a:spcPts val="0"/>
              </a:spcAft>
              <a:buClr>
                <a:schemeClr val="dk2"/>
              </a:buClr>
              <a:buSzPts val="2600"/>
              <a:buNone/>
            </a:pPr>
            <a:r>
              <a:t/>
            </a:r>
            <a:endParaRPr/>
          </a:p>
        </p:txBody>
      </p:sp>
      <p:sp>
        <p:nvSpPr>
          <p:cNvPr id="158" name="Google Shape;158;p76"/>
          <p:cNvSpPr txBox="1"/>
          <p:nvPr>
            <p:ph idx="1" type="body"/>
          </p:nvPr>
        </p:nvSpPr>
        <p:spPr>
          <a:xfrm>
            <a:off x="729450" y="1853850"/>
            <a:ext cx="7688700" cy="2150591"/>
          </a:xfrm>
          <a:prstGeom prst="rect">
            <a:avLst/>
          </a:prstGeom>
          <a:noFill/>
          <a:ln>
            <a:noFill/>
          </a:ln>
        </p:spPr>
        <p:txBody>
          <a:bodyPr anchorCtr="0" anchor="t" bIns="91425" lIns="91425" spcFirstLastPara="1" rIns="91425" wrap="square" tIns="91425">
            <a:noAutofit/>
          </a:bodyPr>
          <a:lstStyle/>
          <a:p>
            <a:pPr indent="0" lvl="0" marL="146050" rtl="0" algn="l">
              <a:lnSpc>
                <a:spcPct val="115000"/>
              </a:lnSpc>
              <a:spcBef>
                <a:spcPts val="0"/>
              </a:spcBef>
              <a:spcAft>
                <a:spcPts val="0"/>
              </a:spcAft>
              <a:buSzPts val="1300"/>
              <a:buNone/>
            </a:pPr>
            <a:r>
              <a:rPr b="1" lang="en-GB" sz="1400">
                <a:solidFill>
                  <a:srgbClr val="0070C0"/>
                </a:solidFill>
                <a:latin typeface="Times New Roman"/>
                <a:ea typeface="Times New Roman"/>
                <a:cs typeface="Times New Roman"/>
                <a:sym typeface="Times New Roman"/>
              </a:rPr>
              <a:t>Non Linearity (ReLU):</a:t>
            </a:r>
            <a:endParaRPr sz="1400">
              <a:solidFill>
                <a:srgbClr val="0070C0"/>
              </a:solidFill>
              <a:latin typeface="Times New Roman"/>
              <a:ea typeface="Times New Roman"/>
              <a:cs typeface="Times New Roman"/>
              <a:sym typeface="Times New Roman"/>
            </a:endParaRPr>
          </a:p>
          <a:p>
            <a:pPr indent="0" lvl="0" marL="146050" rtl="0" algn="l">
              <a:lnSpc>
                <a:spcPct val="114999"/>
              </a:lnSpc>
              <a:spcBef>
                <a:spcPts val="1200"/>
              </a:spcBef>
              <a:spcAft>
                <a:spcPts val="0"/>
              </a:spcAft>
              <a:buSzPts val="1300"/>
              <a:buNone/>
            </a:pPr>
            <a:r>
              <a:rPr lang="en-GB">
                <a:solidFill>
                  <a:srgbClr val="000000"/>
                </a:solidFill>
                <a:latin typeface="Lato"/>
                <a:ea typeface="Lato"/>
                <a:cs typeface="Lato"/>
                <a:sym typeface="Lato"/>
              </a:rPr>
              <a:t>An additional operation called ReLU has been used after every Convolution operation . </a:t>
            </a:r>
            <a:endParaRPr>
              <a:latin typeface="Lato"/>
              <a:ea typeface="Lato"/>
              <a:cs typeface="Lato"/>
              <a:sym typeface="Lato"/>
            </a:endParaRPr>
          </a:p>
          <a:p>
            <a:pPr indent="0" lvl="0" marL="146050" rtl="0" algn="l">
              <a:lnSpc>
                <a:spcPct val="114999"/>
              </a:lnSpc>
              <a:spcBef>
                <a:spcPts val="1200"/>
              </a:spcBef>
              <a:spcAft>
                <a:spcPts val="0"/>
              </a:spcAft>
              <a:buSzPts val="1300"/>
              <a:buNone/>
            </a:pPr>
            <a:r>
              <a:rPr lang="en-GB">
                <a:solidFill>
                  <a:srgbClr val="000000"/>
                </a:solidFill>
                <a:latin typeface="Lato"/>
                <a:ea typeface="Lato"/>
                <a:cs typeface="Lato"/>
                <a:sym typeface="Lato"/>
              </a:rPr>
              <a:t>ReLU is an element wise operation (applied per pixel) and replaces all negative pixel values in the feature map by zero. The purpose of ReLU is to introduce non-linearity in our ConvNet</a:t>
            </a:r>
            <a:endParaRPr>
              <a:latin typeface="Lato"/>
              <a:ea typeface="Lato"/>
              <a:cs typeface="Lato"/>
              <a:sym typeface="Lato"/>
            </a:endParaRPr>
          </a:p>
          <a:p>
            <a:pPr indent="0" lvl="0" marL="146050" rtl="0" algn="l">
              <a:lnSpc>
                <a:spcPct val="114999"/>
              </a:lnSpc>
              <a:spcBef>
                <a:spcPts val="1200"/>
              </a:spcBef>
              <a:spcAft>
                <a:spcPts val="0"/>
              </a:spcAft>
              <a:buSzPts val="1300"/>
              <a:buNone/>
            </a:pPr>
            <a:r>
              <a:t/>
            </a:r>
            <a:endParaRPr sz="1100"/>
          </a:p>
        </p:txBody>
      </p:sp>
      <p:pic>
        <p:nvPicPr>
          <p:cNvPr descr="A picture containing photo, sitting, monitor, phone&#10;&#10;Description automatically generated" id="159" name="Google Shape;159;p76"/>
          <p:cNvPicPr preferRelativeResize="0"/>
          <p:nvPr/>
        </p:nvPicPr>
        <p:blipFill rotWithShape="1">
          <a:blip r:embed="rId3">
            <a:alphaModFix/>
          </a:blip>
          <a:srcRect b="0" l="0" r="0" t="0"/>
          <a:stretch/>
        </p:blipFill>
        <p:spPr>
          <a:xfrm>
            <a:off x="2023976" y="3222850"/>
            <a:ext cx="4869925" cy="1792400"/>
          </a:xfrm>
          <a:prstGeom prst="rect">
            <a:avLst/>
          </a:prstGeom>
          <a:noFill/>
          <a:ln>
            <a:noFill/>
          </a:ln>
        </p:spPr>
      </p:pic>
      <p:sp>
        <p:nvSpPr>
          <p:cNvPr id="160" name="Google Shape;160;p7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7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a:t>2-background</a:t>
            </a:r>
            <a:endParaRPr b="0"/>
          </a:p>
          <a:p>
            <a:pPr indent="0" lvl="0" marL="0" rtl="0" algn="l">
              <a:lnSpc>
                <a:spcPct val="100000"/>
              </a:lnSpc>
              <a:spcBef>
                <a:spcPts val="0"/>
              </a:spcBef>
              <a:spcAft>
                <a:spcPts val="0"/>
              </a:spcAft>
              <a:buClr>
                <a:schemeClr val="dk2"/>
              </a:buClr>
              <a:buSzPts val="2600"/>
              <a:buNone/>
            </a:pPr>
            <a:r>
              <a:t/>
            </a:r>
            <a:endParaRPr/>
          </a:p>
        </p:txBody>
      </p:sp>
      <p:sp>
        <p:nvSpPr>
          <p:cNvPr id="166" name="Google Shape;166;p7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146050" rtl="0" algn="l">
              <a:lnSpc>
                <a:spcPct val="115000"/>
              </a:lnSpc>
              <a:spcBef>
                <a:spcPts val="0"/>
              </a:spcBef>
              <a:spcAft>
                <a:spcPts val="0"/>
              </a:spcAft>
              <a:buSzPts val="1300"/>
              <a:buNone/>
            </a:pPr>
            <a:r>
              <a:rPr b="1" lang="en-GB" sz="1400">
                <a:solidFill>
                  <a:srgbClr val="0070C0"/>
                </a:solidFill>
                <a:latin typeface="Times New Roman"/>
                <a:ea typeface="Times New Roman"/>
                <a:cs typeface="Times New Roman"/>
                <a:sym typeface="Times New Roman"/>
              </a:rPr>
              <a:t>Pooling or Sub Sampling:</a:t>
            </a:r>
            <a:endParaRPr b="1" sz="1400">
              <a:solidFill>
                <a:srgbClr val="0070C0"/>
              </a:solidFill>
              <a:latin typeface="Times New Roman"/>
              <a:ea typeface="Times New Roman"/>
              <a:cs typeface="Times New Roman"/>
              <a:sym typeface="Times New Roman"/>
            </a:endParaRPr>
          </a:p>
          <a:p>
            <a:pPr indent="0" lvl="0" marL="146050" rtl="0" algn="l">
              <a:lnSpc>
                <a:spcPct val="114999"/>
              </a:lnSpc>
              <a:spcBef>
                <a:spcPts val="1200"/>
              </a:spcBef>
              <a:spcAft>
                <a:spcPts val="0"/>
              </a:spcAft>
              <a:buSzPts val="1300"/>
              <a:buNone/>
            </a:pPr>
            <a:r>
              <a:rPr lang="en-GB">
                <a:solidFill>
                  <a:srgbClr val="000000"/>
                </a:solidFill>
                <a:latin typeface="Times New Roman"/>
                <a:ea typeface="Times New Roman"/>
                <a:cs typeface="Times New Roman"/>
                <a:sym typeface="Times New Roman"/>
              </a:rPr>
              <a:t>Spatial Pooling reduces the dimensionality of each feature map </a:t>
            </a:r>
            <a:endParaRPr>
              <a:latin typeface="Times New Roman"/>
              <a:ea typeface="Times New Roman"/>
              <a:cs typeface="Times New Roman"/>
              <a:sym typeface="Times New Roman"/>
            </a:endParaRPr>
          </a:p>
          <a:p>
            <a:pPr indent="0" lvl="0" marL="146050" rtl="0" algn="l">
              <a:lnSpc>
                <a:spcPct val="114999"/>
              </a:lnSpc>
              <a:spcBef>
                <a:spcPts val="1200"/>
              </a:spcBef>
              <a:spcAft>
                <a:spcPts val="0"/>
              </a:spcAft>
              <a:buSzPts val="1300"/>
              <a:buNone/>
            </a:pPr>
            <a:r>
              <a:rPr lang="en-GB">
                <a:solidFill>
                  <a:srgbClr val="000000"/>
                </a:solidFill>
                <a:latin typeface="Times New Roman"/>
                <a:ea typeface="Times New Roman"/>
                <a:cs typeface="Times New Roman"/>
                <a:sym typeface="Times New Roman"/>
              </a:rPr>
              <a:t>but retains the most important information. </a:t>
            </a:r>
            <a:endParaRPr>
              <a:latin typeface="Times New Roman"/>
              <a:ea typeface="Times New Roman"/>
              <a:cs typeface="Times New Roman"/>
              <a:sym typeface="Times New Roman"/>
            </a:endParaRPr>
          </a:p>
          <a:p>
            <a:pPr indent="0" lvl="0" marL="146050" rtl="0" algn="l">
              <a:lnSpc>
                <a:spcPct val="114999"/>
              </a:lnSpc>
              <a:spcBef>
                <a:spcPts val="1200"/>
              </a:spcBef>
              <a:spcAft>
                <a:spcPts val="0"/>
              </a:spcAft>
              <a:buSzPts val="1300"/>
              <a:buNone/>
            </a:pPr>
            <a:r>
              <a:rPr lang="en-GB">
                <a:solidFill>
                  <a:srgbClr val="000000"/>
                </a:solidFill>
                <a:latin typeface="Times New Roman"/>
                <a:ea typeface="Times New Roman"/>
                <a:cs typeface="Times New Roman"/>
                <a:sym typeface="Times New Roman"/>
              </a:rPr>
              <a:t>Spatial Pooling can be of different types</a:t>
            </a:r>
            <a:r>
              <a:rPr b="1" lang="en-GB">
                <a:solidFill>
                  <a:srgbClr val="000000"/>
                </a:solidFill>
                <a:latin typeface="Times New Roman"/>
                <a:ea typeface="Times New Roman"/>
                <a:cs typeface="Times New Roman"/>
                <a:sym typeface="Times New Roman"/>
              </a:rPr>
              <a:t>: Max, Average, Sum.</a:t>
            </a:r>
            <a:endParaRPr>
              <a:latin typeface="Times New Roman"/>
              <a:ea typeface="Times New Roman"/>
              <a:cs typeface="Times New Roman"/>
              <a:sym typeface="Times New Roman"/>
            </a:endParaRPr>
          </a:p>
          <a:p>
            <a:pPr indent="-228600" lvl="0" marL="457200" rtl="0" algn="l">
              <a:lnSpc>
                <a:spcPct val="114999"/>
              </a:lnSpc>
              <a:spcBef>
                <a:spcPts val="1200"/>
              </a:spcBef>
              <a:spcAft>
                <a:spcPts val="0"/>
              </a:spcAft>
              <a:buSzPts val="1300"/>
              <a:buNone/>
            </a:pPr>
            <a:r>
              <a:t/>
            </a:r>
            <a:endParaRPr/>
          </a:p>
        </p:txBody>
      </p:sp>
      <p:pic>
        <p:nvPicPr>
          <p:cNvPr descr="A close up of a logo&#10;&#10;Description automatically generated" id="167" name="Google Shape;167;p77"/>
          <p:cNvPicPr preferRelativeResize="0"/>
          <p:nvPr/>
        </p:nvPicPr>
        <p:blipFill rotWithShape="1">
          <a:blip r:embed="rId3">
            <a:alphaModFix/>
          </a:blip>
          <a:srcRect b="0" l="0" r="0" t="0"/>
          <a:stretch/>
        </p:blipFill>
        <p:spPr>
          <a:xfrm>
            <a:off x="5393725" y="1995857"/>
            <a:ext cx="3484605" cy="3013021"/>
          </a:xfrm>
          <a:prstGeom prst="rect">
            <a:avLst/>
          </a:prstGeom>
          <a:noFill/>
          <a:ln>
            <a:noFill/>
          </a:ln>
        </p:spPr>
      </p:pic>
      <p:sp>
        <p:nvSpPr>
          <p:cNvPr id="168" name="Google Shape;168;p7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7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a:t>2-background</a:t>
            </a:r>
            <a:endParaRPr b="0"/>
          </a:p>
          <a:p>
            <a:pPr indent="0" lvl="0" marL="0" rtl="0" algn="l">
              <a:lnSpc>
                <a:spcPct val="100000"/>
              </a:lnSpc>
              <a:spcBef>
                <a:spcPts val="0"/>
              </a:spcBef>
              <a:spcAft>
                <a:spcPts val="0"/>
              </a:spcAft>
              <a:buClr>
                <a:schemeClr val="dk2"/>
              </a:buClr>
              <a:buSzPts val="2600"/>
              <a:buNone/>
            </a:pPr>
            <a:r>
              <a:t/>
            </a:r>
            <a:endParaRPr b="0"/>
          </a:p>
          <a:p>
            <a:pPr indent="0" lvl="0" marL="0" rtl="0" algn="l">
              <a:lnSpc>
                <a:spcPct val="100000"/>
              </a:lnSpc>
              <a:spcBef>
                <a:spcPts val="0"/>
              </a:spcBef>
              <a:spcAft>
                <a:spcPts val="0"/>
              </a:spcAft>
              <a:buClr>
                <a:schemeClr val="dk2"/>
              </a:buClr>
              <a:buSzPts val="2600"/>
              <a:buNone/>
            </a:pPr>
            <a:r>
              <a:t/>
            </a:r>
            <a:endParaRPr/>
          </a:p>
        </p:txBody>
      </p:sp>
      <p:sp>
        <p:nvSpPr>
          <p:cNvPr id="174" name="Google Shape;174;p7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146050" rtl="0" algn="l">
              <a:lnSpc>
                <a:spcPct val="115000"/>
              </a:lnSpc>
              <a:spcBef>
                <a:spcPts val="0"/>
              </a:spcBef>
              <a:spcAft>
                <a:spcPts val="0"/>
              </a:spcAft>
              <a:buSzPts val="1300"/>
              <a:buNone/>
            </a:pPr>
            <a:r>
              <a:rPr b="1" lang="en-GB" sz="1400">
                <a:solidFill>
                  <a:srgbClr val="0070C0"/>
                </a:solidFill>
                <a:latin typeface="Times New Roman"/>
                <a:ea typeface="Times New Roman"/>
                <a:cs typeface="Times New Roman"/>
                <a:sym typeface="Times New Roman"/>
              </a:rPr>
              <a:t>Classification (Fully Connected Layer):</a:t>
            </a:r>
            <a:endParaRPr b="1" sz="1400">
              <a:solidFill>
                <a:srgbClr val="0070C0"/>
              </a:solidFill>
              <a:latin typeface="Times New Roman"/>
              <a:ea typeface="Times New Roman"/>
              <a:cs typeface="Times New Roman"/>
              <a:sym typeface="Times New Roman"/>
            </a:endParaRPr>
          </a:p>
          <a:p>
            <a:pPr indent="0" lvl="0" marL="146050" rtl="0" algn="l">
              <a:lnSpc>
                <a:spcPct val="114999"/>
              </a:lnSpc>
              <a:spcBef>
                <a:spcPts val="1200"/>
              </a:spcBef>
              <a:spcAft>
                <a:spcPts val="0"/>
              </a:spcAft>
              <a:buSzPts val="1300"/>
              <a:buNone/>
            </a:pPr>
            <a:r>
              <a:rPr lang="en-GB">
                <a:solidFill>
                  <a:srgbClr val="000000"/>
                </a:solidFill>
                <a:latin typeface="Times New Roman"/>
                <a:ea typeface="Times New Roman"/>
                <a:cs typeface="Times New Roman"/>
                <a:sym typeface="Times New Roman"/>
              </a:rPr>
              <a:t>The purpose of the Fully Connected layer is to use these features for classifying the input image into various classes based on the training dataset.</a:t>
            </a:r>
            <a:endParaRPr>
              <a:latin typeface="Times New Roman"/>
              <a:ea typeface="Times New Roman"/>
              <a:cs typeface="Times New Roman"/>
              <a:sym typeface="Times New Roman"/>
            </a:endParaRPr>
          </a:p>
          <a:p>
            <a:pPr indent="0" lvl="0" marL="146050" rtl="0" algn="l">
              <a:lnSpc>
                <a:spcPct val="114999"/>
              </a:lnSpc>
              <a:spcBef>
                <a:spcPts val="1200"/>
              </a:spcBef>
              <a:spcAft>
                <a:spcPts val="0"/>
              </a:spcAft>
              <a:buSzPts val="1300"/>
              <a:buNone/>
            </a:pPr>
            <a:r>
              <a:rPr lang="en-GB">
                <a:solidFill>
                  <a:srgbClr val="000000"/>
                </a:solidFill>
                <a:latin typeface="Times New Roman"/>
                <a:ea typeface="Times New Roman"/>
                <a:cs typeface="Times New Roman"/>
                <a:sym typeface="Times New Roman"/>
              </a:rPr>
              <a:t>it is uses a softmax activation function in the output layer</a:t>
            </a:r>
            <a:endParaRPr>
              <a:latin typeface="Times New Roman"/>
              <a:ea typeface="Times New Roman"/>
              <a:cs typeface="Times New Roman"/>
              <a:sym typeface="Times New Roman"/>
            </a:endParaRPr>
          </a:p>
          <a:p>
            <a:pPr indent="-228600" lvl="0" marL="457200" rtl="0" algn="l">
              <a:lnSpc>
                <a:spcPct val="114999"/>
              </a:lnSpc>
              <a:spcBef>
                <a:spcPts val="1200"/>
              </a:spcBef>
              <a:spcAft>
                <a:spcPts val="0"/>
              </a:spcAft>
              <a:buSzPts val="1300"/>
              <a:buNone/>
            </a:pPr>
            <a:r>
              <a:t/>
            </a:r>
            <a:endParaRPr/>
          </a:p>
          <a:p>
            <a:pPr indent="-228600" lvl="0" marL="457200" rtl="0" algn="l">
              <a:lnSpc>
                <a:spcPct val="114999"/>
              </a:lnSpc>
              <a:spcBef>
                <a:spcPts val="1200"/>
              </a:spcBef>
              <a:spcAft>
                <a:spcPts val="0"/>
              </a:spcAft>
              <a:buSzPts val="1300"/>
              <a:buNone/>
            </a:pPr>
            <a:r>
              <a:t/>
            </a:r>
            <a:endParaRPr/>
          </a:p>
        </p:txBody>
      </p:sp>
      <p:pic>
        <p:nvPicPr>
          <p:cNvPr descr="A close up of a logo&#10;&#10;Description automatically generated" id="175" name="Google Shape;175;p78"/>
          <p:cNvPicPr preferRelativeResize="0"/>
          <p:nvPr/>
        </p:nvPicPr>
        <p:blipFill rotWithShape="1">
          <a:blip r:embed="rId3">
            <a:alphaModFix/>
          </a:blip>
          <a:srcRect b="0" l="0" r="0" t="0"/>
          <a:stretch/>
        </p:blipFill>
        <p:spPr>
          <a:xfrm>
            <a:off x="4974304" y="3438885"/>
            <a:ext cx="4086996" cy="1284488"/>
          </a:xfrm>
          <a:prstGeom prst="rect">
            <a:avLst/>
          </a:prstGeom>
          <a:noFill/>
          <a:ln>
            <a:noFill/>
          </a:ln>
        </p:spPr>
      </p:pic>
      <p:sp>
        <p:nvSpPr>
          <p:cNvPr id="176" name="Google Shape;176;p7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79"/>
          <p:cNvSpPr txBox="1"/>
          <p:nvPr>
            <p:ph type="title"/>
          </p:nvPr>
        </p:nvSpPr>
        <p:spPr>
          <a:xfrm>
            <a:off x="718303" y="1350181"/>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a:t>2-background</a:t>
            </a:r>
            <a:endParaRPr b="0"/>
          </a:p>
          <a:p>
            <a:pPr indent="0" lvl="0" marL="0" rtl="0" algn="l">
              <a:lnSpc>
                <a:spcPct val="100000"/>
              </a:lnSpc>
              <a:spcBef>
                <a:spcPts val="0"/>
              </a:spcBef>
              <a:spcAft>
                <a:spcPts val="0"/>
              </a:spcAft>
              <a:buClr>
                <a:schemeClr val="dk2"/>
              </a:buClr>
              <a:buSzPts val="2600"/>
              <a:buNone/>
            </a:pPr>
            <a:r>
              <a:t/>
            </a:r>
            <a:endParaRPr/>
          </a:p>
        </p:txBody>
      </p:sp>
      <p:sp>
        <p:nvSpPr>
          <p:cNvPr id="182" name="Google Shape;182;p7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146050" rtl="0" algn="l">
              <a:lnSpc>
                <a:spcPct val="114999"/>
              </a:lnSpc>
              <a:spcBef>
                <a:spcPts val="0"/>
              </a:spcBef>
              <a:spcAft>
                <a:spcPts val="0"/>
              </a:spcAft>
              <a:buSzPts val="1300"/>
              <a:buNone/>
            </a:pPr>
            <a:r>
              <a:rPr lang="en-GB">
                <a:solidFill>
                  <a:srgbClr val="000000"/>
                </a:solidFill>
                <a:latin typeface="Times New Roman"/>
                <a:ea typeface="Times New Roman"/>
                <a:cs typeface="Times New Roman"/>
                <a:sym typeface="Times New Roman"/>
              </a:rPr>
              <a:t>the </a:t>
            </a:r>
            <a:r>
              <a:rPr b="1" lang="en-GB">
                <a:solidFill>
                  <a:srgbClr val="000000"/>
                </a:solidFill>
                <a:latin typeface="Times New Roman"/>
                <a:ea typeface="Times New Roman"/>
                <a:cs typeface="Times New Roman"/>
                <a:sym typeface="Times New Roman"/>
              </a:rPr>
              <a:t>softmax function</a:t>
            </a:r>
            <a:r>
              <a:rPr lang="en-GB">
                <a:solidFill>
                  <a:srgbClr val="000000"/>
                </a:solidFill>
                <a:latin typeface="Times New Roman"/>
                <a:ea typeface="Times New Roman"/>
                <a:cs typeface="Times New Roman"/>
                <a:sym typeface="Times New Roman"/>
              </a:rPr>
              <a:t> is a more generalized logistic activation function which is used for   multiclassification  predict.</a:t>
            </a:r>
            <a:endParaRPr>
              <a:latin typeface="Times New Roman"/>
              <a:ea typeface="Times New Roman"/>
              <a:cs typeface="Times New Roman"/>
              <a:sym typeface="Times New Roman"/>
            </a:endParaRPr>
          </a:p>
        </p:txBody>
      </p:sp>
      <p:pic>
        <p:nvPicPr>
          <p:cNvPr descr="A screenshot of a cell phone&#10;&#10;Description automatically generated" id="183" name="Google Shape;183;p79"/>
          <p:cNvPicPr preferRelativeResize="0"/>
          <p:nvPr/>
        </p:nvPicPr>
        <p:blipFill rotWithShape="1">
          <a:blip r:embed="rId3">
            <a:alphaModFix/>
          </a:blip>
          <a:srcRect b="0" l="0" r="0" t="0"/>
          <a:stretch/>
        </p:blipFill>
        <p:spPr>
          <a:xfrm>
            <a:off x="2123089" y="2687123"/>
            <a:ext cx="4615658" cy="2262901"/>
          </a:xfrm>
          <a:prstGeom prst="rect">
            <a:avLst/>
          </a:prstGeom>
          <a:noFill/>
          <a:ln>
            <a:noFill/>
          </a:ln>
        </p:spPr>
      </p:pic>
      <p:sp>
        <p:nvSpPr>
          <p:cNvPr id="184" name="Google Shape;184;p7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8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a:t>2-background</a:t>
            </a:r>
            <a:endParaRPr/>
          </a:p>
        </p:txBody>
      </p:sp>
      <p:sp>
        <p:nvSpPr>
          <p:cNvPr id="190" name="Google Shape;190;p8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146050" rtl="0" algn="l">
              <a:lnSpc>
                <a:spcPct val="115000"/>
              </a:lnSpc>
              <a:spcBef>
                <a:spcPts val="0"/>
              </a:spcBef>
              <a:spcAft>
                <a:spcPts val="0"/>
              </a:spcAft>
              <a:buSzPts val="1300"/>
              <a:buNone/>
            </a:pPr>
            <a:r>
              <a:rPr b="1" lang="en-GB" sz="1400">
                <a:solidFill>
                  <a:srgbClr val="0070C0"/>
                </a:solidFill>
                <a:latin typeface="Times New Roman"/>
                <a:ea typeface="Times New Roman"/>
                <a:cs typeface="Times New Roman"/>
                <a:sym typeface="Times New Roman"/>
              </a:rPr>
              <a:t>Depth-wise separable convolutions neural networks:</a:t>
            </a:r>
            <a:endParaRPr b="1" sz="1400">
              <a:solidFill>
                <a:schemeClr val="dk2"/>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Char char="●"/>
            </a:pPr>
            <a:r>
              <a:rPr lang="en-GB">
                <a:solidFill>
                  <a:schemeClr val="dk2"/>
                </a:solidFill>
                <a:latin typeface="Times New Roman"/>
                <a:ea typeface="Times New Roman"/>
                <a:cs typeface="Times New Roman"/>
                <a:sym typeface="Times New Roman"/>
              </a:rPr>
              <a:t>In </a:t>
            </a:r>
            <a:r>
              <a:rPr b="1" i="1" lang="en-GB">
                <a:solidFill>
                  <a:schemeClr val="dk2"/>
                </a:solidFill>
                <a:latin typeface="Times New Roman"/>
                <a:ea typeface="Times New Roman"/>
                <a:cs typeface="Times New Roman"/>
                <a:sym typeface="Times New Roman"/>
              </a:rPr>
              <a:t>depth-wise operation</a:t>
            </a:r>
            <a:r>
              <a:rPr lang="en-GB">
                <a:solidFill>
                  <a:schemeClr val="dk2"/>
                </a:solidFill>
                <a:latin typeface="Times New Roman"/>
                <a:ea typeface="Times New Roman"/>
                <a:cs typeface="Times New Roman"/>
                <a:sym typeface="Times New Roman"/>
              </a:rPr>
              <a:t>, convolution is applied to a single channel at a time unlike standard CNN’s in which it is done for all the M channels. So here the filters/kernels will be of size Dk x Dk x 1. Given there are M channels in the input data, then M such filters are required. Output will be of size Dp x Dp x M.</a:t>
            </a:r>
            <a:endParaRPr/>
          </a:p>
          <a:p>
            <a:pPr indent="-228600" lvl="0" marL="457200" rtl="0" algn="l">
              <a:lnSpc>
                <a:spcPct val="115000"/>
              </a:lnSpc>
              <a:spcBef>
                <a:spcPts val="0"/>
              </a:spcBef>
              <a:spcAft>
                <a:spcPts val="0"/>
              </a:spcAft>
              <a:buSzPts val="1300"/>
              <a:buNone/>
            </a:pPr>
            <a:r>
              <a:t/>
            </a:r>
            <a:endParaRPr/>
          </a:p>
        </p:txBody>
      </p:sp>
      <p:pic>
        <p:nvPicPr>
          <p:cNvPr id="191" name="Google Shape;191;p80"/>
          <p:cNvPicPr preferRelativeResize="0"/>
          <p:nvPr/>
        </p:nvPicPr>
        <p:blipFill rotWithShape="1">
          <a:blip r:embed="rId3">
            <a:alphaModFix/>
          </a:blip>
          <a:srcRect b="0" l="0" r="0" t="0"/>
          <a:stretch/>
        </p:blipFill>
        <p:spPr>
          <a:xfrm>
            <a:off x="1063345" y="3202396"/>
            <a:ext cx="7020910" cy="1137579"/>
          </a:xfrm>
          <a:prstGeom prst="rect">
            <a:avLst/>
          </a:prstGeom>
          <a:noFill/>
          <a:ln>
            <a:noFill/>
          </a:ln>
        </p:spPr>
      </p:pic>
      <p:sp>
        <p:nvSpPr>
          <p:cNvPr id="192" name="Google Shape;192;p8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8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a:t>2-background</a:t>
            </a:r>
            <a:endParaRPr/>
          </a:p>
        </p:txBody>
      </p:sp>
      <p:sp>
        <p:nvSpPr>
          <p:cNvPr id="198" name="Google Shape;198;p81"/>
          <p:cNvSpPr txBox="1"/>
          <p:nvPr>
            <p:ph idx="1" type="body"/>
          </p:nvPr>
        </p:nvSpPr>
        <p:spPr>
          <a:xfrm>
            <a:off x="729450" y="1986455"/>
            <a:ext cx="7688700" cy="2353520"/>
          </a:xfrm>
          <a:prstGeom prst="rect">
            <a:avLst/>
          </a:prstGeom>
          <a:noFill/>
          <a:ln>
            <a:noFill/>
          </a:ln>
        </p:spPr>
        <p:txBody>
          <a:bodyPr anchorCtr="0" anchor="t" bIns="91425" lIns="91425" spcFirstLastPara="1" rIns="91425" wrap="square" tIns="91425">
            <a:noAutofit/>
          </a:bodyPr>
          <a:lstStyle/>
          <a:p>
            <a:pPr indent="0" lvl="0" marL="146050" rtl="0" algn="l">
              <a:lnSpc>
                <a:spcPct val="115000"/>
              </a:lnSpc>
              <a:spcBef>
                <a:spcPts val="0"/>
              </a:spcBef>
              <a:spcAft>
                <a:spcPts val="0"/>
              </a:spcAft>
              <a:buSzPts val="1300"/>
              <a:buNone/>
            </a:pPr>
            <a:r>
              <a:rPr b="1" lang="en-GB" sz="1800">
                <a:solidFill>
                  <a:srgbClr val="0070C0"/>
                </a:solidFill>
              </a:rPr>
              <a:t>Residual modules:</a:t>
            </a:r>
            <a:endParaRPr/>
          </a:p>
          <a:p>
            <a:pPr indent="0" lvl="0" marL="146050" rtl="0" algn="l">
              <a:lnSpc>
                <a:spcPct val="115000"/>
              </a:lnSpc>
              <a:spcBef>
                <a:spcPts val="0"/>
              </a:spcBef>
              <a:spcAft>
                <a:spcPts val="0"/>
              </a:spcAft>
              <a:buSzPts val="1300"/>
              <a:buNone/>
            </a:pPr>
            <a:br>
              <a:rPr lang="en-GB" sz="1800"/>
            </a:br>
            <a:r>
              <a:rPr lang="en-GB">
                <a:solidFill>
                  <a:schemeClr val="dk2"/>
                </a:solidFill>
                <a:latin typeface="Times New Roman"/>
                <a:ea typeface="Times New Roman"/>
                <a:cs typeface="Times New Roman"/>
                <a:sym typeface="Times New Roman"/>
              </a:rPr>
              <a:t>In order to solve the problem of the vanishing/exploding gradient, this architecture introduced the concept </a:t>
            </a:r>
            <a:endParaRPr>
              <a:solidFill>
                <a:schemeClr val="dk2"/>
              </a:solidFill>
              <a:latin typeface="Times New Roman"/>
              <a:ea typeface="Times New Roman"/>
              <a:cs typeface="Times New Roman"/>
              <a:sym typeface="Times New Roman"/>
            </a:endParaRPr>
          </a:p>
          <a:p>
            <a:pPr indent="0" lvl="0" marL="146050" rtl="0" algn="l">
              <a:lnSpc>
                <a:spcPct val="115000"/>
              </a:lnSpc>
              <a:spcBef>
                <a:spcPts val="0"/>
              </a:spcBef>
              <a:spcAft>
                <a:spcPts val="0"/>
              </a:spcAft>
              <a:buSzPts val="1300"/>
              <a:buNone/>
            </a:pPr>
            <a:r>
              <a:t/>
            </a:r>
            <a:endParaRPr>
              <a:solidFill>
                <a:schemeClr val="dk2"/>
              </a:solidFill>
              <a:latin typeface="Times New Roman"/>
              <a:ea typeface="Times New Roman"/>
              <a:cs typeface="Times New Roman"/>
              <a:sym typeface="Times New Roman"/>
            </a:endParaRPr>
          </a:p>
          <a:p>
            <a:pPr indent="0" lvl="0" marL="146050" rtl="0" algn="l">
              <a:lnSpc>
                <a:spcPct val="115000"/>
              </a:lnSpc>
              <a:spcBef>
                <a:spcPts val="0"/>
              </a:spcBef>
              <a:spcAft>
                <a:spcPts val="0"/>
              </a:spcAft>
              <a:buSzPts val="1300"/>
              <a:buNone/>
            </a:pPr>
            <a:r>
              <a:rPr lang="en-GB">
                <a:solidFill>
                  <a:schemeClr val="dk2"/>
                </a:solidFill>
                <a:latin typeface="Times New Roman"/>
                <a:ea typeface="Times New Roman"/>
                <a:cs typeface="Times New Roman"/>
                <a:sym typeface="Times New Roman"/>
              </a:rPr>
              <a:t>called Residual Network. In this network we use a technique called </a:t>
            </a:r>
            <a:r>
              <a:rPr b="1" i="1" lang="en-GB">
                <a:solidFill>
                  <a:schemeClr val="dk2"/>
                </a:solidFill>
                <a:latin typeface="Times New Roman"/>
                <a:ea typeface="Times New Roman"/>
                <a:cs typeface="Times New Roman"/>
                <a:sym typeface="Times New Roman"/>
              </a:rPr>
              <a:t>skip connections</a:t>
            </a:r>
            <a:r>
              <a:rPr lang="en-GB">
                <a:solidFill>
                  <a:schemeClr val="dk2"/>
                </a:solidFill>
                <a:latin typeface="Times New Roman"/>
                <a:ea typeface="Times New Roman"/>
                <a:cs typeface="Times New Roman"/>
                <a:sym typeface="Times New Roman"/>
              </a:rPr>
              <a:t> . The skip connection</a:t>
            </a:r>
            <a:endParaRPr/>
          </a:p>
          <a:p>
            <a:pPr indent="0" lvl="0" marL="146050" rtl="0" algn="l">
              <a:lnSpc>
                <a:spcPct val="115000"/>
              </a:lnSpc>
              <a:spcBef>
                <a:spcPts val="0"/>
              </a:spcBef>
              <a:spcAft>
                <a:spcPts val="0"/>
              </a:spcAft>
              <a:buSzPts val="1300"/>
              <a:buNone/>
            </a:pPr>
            <a:r>
              <a:t/>
            </a:r>
            <a:endParaRPr>
              <a:solidFill>
                <a:schemeClr val="dk2"/>
              </a:solidFill>
              <a:latin typeface="Times New Roman"/>
              <a:ea typeface="Times New Roman"/>
              <a:cs typeface="Times New Roman"/>
              <a:sym typeface="Times New Roman"/>
            </a:endParaRPr>
          </a:p>
          <a:p>
            <a:pPr indent="0" lvl="0" marL="146050" rtl="0" algn="l">
              <a:lnSpc>
                <a:spcPct val="115000"/>
              </a:lnSpc>
              <a:spcBef>
                <a:spcPts val="0"/>
              </a:spcBef>
              <a:spcAft>
                <a:spcPts val="0"/>
              </a:spcAft>
              <a:buSzPts val="1300"/>
              <a:buNone/>
            </a:pPr>
            <a:r>
              <a:rPr lang="en-GB">
                <a:solidFill>
                  <a:schemeClr val="dk2"/>
                </a:solidFill>
                <a:latin typeface="Times New Roman"/>
                <a:ea typeface="Times New Roman"/>
                <a:cs typeface="Times New Roman"/>
                <a:sym typeface="Times New Roman"/>
              </a:rPr>
              <a:t> skips training from a few layers and connects directly to the output.</a:t>
            </a:r>
            <a:endParaRPr b="1" sz="1800">
              <a:solidFill>
                <a:schemeClr val="dk2"/>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300"/>
              <a:buNone/>
            </a:pPr>
            <a:r>
              <a:t/>
            </a:r>
            <a:endParaRPr/>
          </a:p>
        </p:txBody>
      </p:sp>
      <p:sp>
        <p:nvSpPr>
          <p:cNvPr id="199" name="Google Shape;199;p8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8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a:t>2-background</a:t>
            </a:r>
            <a:endParaRPr/>
          </a:p>
        </p:txBody>
      </p:sp>
      <p:sp>
        <p:nvSpPr>
          <p:cNvPr id="205" name="Google Shape;205;p82"/>
          <p:cNvSpPr txBox="1"/>
          <p:nvPr>
            <p:ph idx="1" type="body"/>
          </p:nvPr>
        </p:nvSpPr>
        <p:spPr>
          <a:xfrm>
            <a:off x="729449" y="2333297"/>
            <a:ext cx="7783929" cy="2006678"/>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GB" sz="1800">
                <a:solidFill>
                  <a:schemeClr val="dk2"/>
                </a:solidFill>
                <a:latin typeface="Times New Roman"/>
                <a:ea typeface="Times New Roman"/>
                <a:cs typeface="Times New Roman"/>
                <a:sym typeface="Times New Roman"/>
              </a:rPr>
              <a:t>The advantage of adding this type of skip connection is because if any layer hurt the performance of architecture then it will be skipped by regularization. So, this results in training very deep neural network without the problems caused by vanishing/exploding gradient.</a:t>
            </a:r>
            <a:endParaRPr/>
          </a:p>
          <a:p>
            <a:pPr indent="-228600" lvl="0" marL="457200" rtl="0" algn="l">
              <a:lnSpc>
                <a:spcPct val="115000"/>
              </a:lnSpc>
              <a:spcBef>
                <a:spcPts val="0"/>
              </a:spcBef>
              <a:spcAft>
                <a:spcPts val="0"/>
              </a:spcAft>
              <a:buSzPts val="1300"/>
              <a:buNone/>
            </a:pPr>
            <a:r>
              <a:t/>
            </a:r>
            <a:endParaRPr/>
          </a:p>
        </p:txBody>
      </p:sp>
      <p:sp>
        <p:nvSpPr>
          <p:cNvPr id="206" name="Google Shape;206;p8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8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a:t>2-background</a:t>
            </a:r>
            <a:endParaRPr/>
          </a:p>
        </p:txBody>
      </p:sp>
      <p:sp>
        <p:nvSpPr>
          <p:cNvPr id="212" name="Google Shape;212;p83"/>
          <p:cNvSpPr txBox="1"/>
          <p:nvPr>
            <p:ph idx="1" type="body"/>
          </p:nvPr>
        </p:nvSpPr>
        <p:spPr>
          <a:xfrm>
            <a:off x="729450" y="2154621"/>
            <a:ext cx="3033253" cy="2185354"/>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GB">
                <a:solidFill>
                  <a:schemeClr val="dk2"/>
                </a:solidFill>
                <a:latin typeface="Times New Roman"/>
                <a:ea typeface="Times New Roman"/>
                <a:cs typeface="Times New Roman"/>
                <a:sym typeface="Times New Roman"/>
              </a:rPr>
              <a:t>The approach behind this network is instead of layers learn the underlying mapping, we allow network fit the residual mapping. </a:t>
            </a:r>
            <a:endParaRPr/>
          </a:p>
          <a:p>
            <a:pPr indent="0" lvl="0" marL="146050" rtl="0" algn="l">
              <a:lnSpc>
                <a:spcPct val="115000"/>
              </a:lnSpc>
              <a:spcBef>
                <a:spcPts val="0"/>
              </a:spcBef>
              <a:spcAft>
                <a:spcPts val="0"/>
              </a:spcAft>
              <a:buSzPts val="1300"/>
              <a:buNone/>
            </a:pPr>
            <a:r>
              <a:t/>
            </a:r>
            <a:endParaRPr/>
          </a:p>
        </p:txBody>
      </p:sp>
      <p:pic>
        <p:nvPicPr>
          <p:cNvPr id="213" name="Google Shape;213;p83"/>
          <p:cNvPicPr preferRelativeResize="0"/>
          <p:nvPr/>
        </p:nvPicPr>
        <p:blipFill rotWithShape="1">
          <a:blip r:embed="rId3">
            <a:alphaModFix/>
          </a:blip>
          <a:srcRect b="0" l="0" r="0" t="0"/>
          <a:stretch/>
        </p:blipFill>
        <p:spPr>
          <a:xfrm>
            <a:off x="4361157" y="1974049"/>
            <a:ext cx="4056993" cy="2470752"/>
          </a:xfrm>
          <a:prstGeom prst="rect">
            <a:avLst/>
          </a:prstGeom>
          <a:noFill/>
          <a:ln>
            <a:noFill/>
          </a:ln>
        </p:spPr>
      </p:pic>
      <p:sp>
        <p:nvSpPr>
          <p:cNvPr id="214" name="Google Shape;214;p8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6"/>
          <p:cNvSpPr txBox="1"/>
          <p:nvPr>
            <p:ph type="ctrTitle"/>
          </p:nvPr>
        </p:nvSpPr>
        <p:spPr>
          <a:xfrm>
            <a:off x="729450" y="1322450"/>
            <a:ext cx="7688100" cy="54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GB" sz="2600">
                <a:solidFill>
                  <a:srgbClr val="000000"/>
                </a:solidFill>
                <a:latin typeface="Times New Roman"/>
                <a:ea typeface="Times New Roman"/>
                <a:cs typeface="Times New Roman"/>
                <a:sym typeface="Times New Roman"/>
              </a:rPr>
              <a:t>3</a:t>
            </a:r>
            <a:r>
              <a:rPr lang="en-GB" sz="2600">
                <a:solidFill>
                  <a:srgbClr val="000000"/>
                </a:solidFill>
                <a:latin typeface="Times New Roman"/>
                <a:ea typeface="Times New Roman"/>
                <a:cs typeface="Times New Roman"/>
                <a:sym typeface="Times New Roman"/>
              </a:rPr>
              <a:t>-Motivation</a:t>
            </a:r>
            <a:endParaRPr sz="2600"/>
          </a:p>
        </p:txBody>
      </p:sp>
      <p:sp>
        <p:nvSpPr>
          <p:cNvPr id="220" name="Google Shape;220;p6"/>
          <p:cNvSpPr txBox="1"/>
          <p:nvPr>
            <p:ph idx="1" type="subTitle"/>
          </p:nvPr>
        </p:nvSpPr>
        <p:spPr>
          <a:xfrm>
            <a:off x="592814" y="1767006"/>
            <a:ext cx="7688100" cy="326744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600"/>
              <a:buNone/>
            </a:pPr>
            <a:r>
              <a:rPr lang="en-GB" sz="1300">
                <a:solidFill>
                  <a:srgbClr val="000000"/>
                </a:solidFill>
                <a:latin typeface="Lato"/>
                <a:ea typeface="Lato"/>
                <a:cs typeface="Lato"/>
                <a:sym typeface="Lato"/>
              </a:rPr>
              <a:t>Emotion recognition can be used in many applications to solve a lot of problems in many fields like : </a:t>
            </a:r>
            <a:endParaRPr sz="1300">
              <a:solidFill>
                <a:srgbClr val="000000"/>
              </a:solidFill>
              <a:latin typeface="Lato"/>
              <a:ea typeface="Lato"/>
              <a:cs typeface="Lato"/>
              <a:sym typeface="Lato"/>
            </a:endParaRPr>
          </a:p>
          <a:p>
            <a:pPr indent="-304800" lvl="0" marL="685800" rtl="0" algn="l">
              <a:lnSpc>
                <a:spcPct val="115000"/>
              </a:lnSpc>
              <a:spcBef>
                <a:spcPts val="1200"/>
              </a:spcBef>
              <a:spcAft>
                <a:spcPts val="0"/>
              </a:spcAft>
              <a:buClr>
                <a:srgbClr val="000000"/>
              </a:buClr>
              <a:buSzPts val="1200"/>
              <a:buFont typeface="Times New Roman"/>
              <a:buChar char="●"/>
            </a:pPr>
            <a:r>
              <a:rPr lang="en-GB" sz="1300">
                <a:solidFill>
                  <a:srgbClr val="000000"/>
                </a:solidFill>
                <a:latin typeface="Lato"/>
                <a:ea typeface="Lato"/>
                <a:cs typeface="Lato"/>
                <a:sym typeface="Lato"/>
              </a:rPr>
              <a:t>Automotive industry : Emotion recognition can be used for detecting  sleeping drivers and then take actions to alarm the driver or stop the car to save passengers life. </a:t>
            </a:r>
            <a:endParaRPr sz="1300">
              <a:solidFill>
                <a:srgbClr val="000000"/>
              </a:solidFill>
              <a:latin typeface="Lato"/>
              <a:ea typeface="Lato"/>
              <a:cs typeface="Lato"/>
              <a:sym typeface="Lato"/>
            </a:endParaRPr>
          </a:p>
          <a:p>
            <a:pPr indent="0" lvl="0" marL="457200" rtl="0" algn="l">
              <a:lnSpc>
                <a:spcPct val="115000"/>
              </a:lnSpc>
              <a:spcBef>
                <a:spcPts val="1200"/>
              </a:spcBef>
              <a:spcAft>
                <a:spcPts val="0"/>
              </a:spcAft>
              <a:buSzPts val="1600"/>
              <a:buNone/>
            </a:pPr>
            <a:r>
              <a:t/>
            </a:r>
            <a:endParaRPr sz="1300">
              <a:solidFill>
                <a:srgbClr val="000000"/>
              </a:solidFill>
              <a:latin typeface="Lato"/>
              <a:ea typeface="Lato"/>
              <a:cs typeface="Lato"/>
              <a:sym typeface="Lato"/>
            </a:endParaRPr>
          </a:p>
          <a:p>
            <a:pPr indent="-304800" lvl="0" marL="685800" rtl="0" algn="l">
              <a:lnSpc>
                <a:spcPct val="115000"/>
              </a:lnSpc>
              <a:spcBef>
                <a:spcPts val="1200"/>
              </a:spcBef>
              <a:spcAft>
                <a:spcPts val="0"/>
              </a:spcAft>
              <a:buClr>
                <a:srgbClr val="000000"/>
              </a:buClr>
              <a:buSzPts val="1200"/>
              <a:buFont typeface="Times New Roman"/>
              <a:buChar char="●"/>
            </a:pPr>
            <a:r>
              <a:rPr lang="en-GB" sz="1300">
                <a:solidFill>
                  <a:srgbClr val="000000"/>
                </a:solidFill>
                <a:latin typeface="Lato"/>
                <a:ea typeface="Lato"/>
                <a:cs typeface="Lato"/>
                <a:sym typeface="Lato"/>
              </a:rPr>
              <a:t>Learning applications : Emotion recognition may be used to monitor concentration of learners and to analyse their satisfaction of the content and instructor. </a:t>
            </a:r>
            <a:endParaRPr sz="1300">
              <a:solidFill>
                <a:srgbClr val="000000"/>
              </a:solidFill>
              <a:latin typeface="Lato"/>
              <a:ea typeface="Lato"/>
              <a:cs typeface="Lato"/>
              <a:sym typeface="Lato"/>
            </a:endParaRPr>
          </a:p>
          <a:p>
            <a:pPr indent="0" lvl="0" marL="457200" rtl="0" algn="l">
              <a:lnSpc>
                <a:spcPct val="115000"/>
              </a:lnSpc>
              <a:spcBef>
                <a:spcPts val="1200"/>
              </a:spcBef>
              <a:spcAft>
                <a:spcPts val="0"/>
              </a:spcAft>
              <a:buSzPts val="1600"/>
              <a:buNone/>
            </a:pPr>
            <a:r>
              <a:t/>
            </a:r>
            <a:endParaRPr sz="1300">
              <a:solidFill>
                <a:srgbClr val="000000"/>
              </a:solidFill>
              <a:latin typeface="Lato"/>
              <a:ea typeface="Lato"/>
              <a:cs typeface="Lato"/>
              <a:sym typeface="Lato"/>
            </a:endParaRPr>
          </a:p>
          <a:p>
            <a:pPr indent="-304800" lvl="0" marL="685800" rtl="0" algn="l">
              <a:lnSpc>
                <a:spcPct val="115000"/>
              </a:lnSpc>
              <a:spcBef>
                <a:spcPts val="1200"/>
              </a:spcBef>
              <a:spcAft>
                <a:spcPts val="0"/>
              </a:spcAft>
              <a:buClr>
                <a:srgbClr val="000000"/>
              </a:buClr>
              <a:buSzPts val="1200"/>
              <a:buFont typeface="Times New Roman"/>
              <a:buChar char="●"/>
            </a:pPr>
            <a:r>
              <a:rPr lang="en-GB" sz="1300">
                <a:solidFill>
                  <a:srgbClr val="000000"/>
                </a:solidFill>
                <a:latin typeface="Lato"/>
                <a:ea typeface="Lato"/>
                <a:cs typeface="Lato"/>
                <a:sym typeface="Lato"/>
              </a:rPr>
              <a:t>Digital advertising and market research : Emotion recognition can be used to measure target users subjective satisfaction of the displayed advertisement in a real-time manner</a:t>
            </a:r>
            <a:endParaRPr sz="1300">
              <a:solidFill>
                <a:srgbClr val="000000"/>
              </a:solidFill>
              <a:latin typeface="Lato"/>
              <a:ea typeface="Lato"/>
              <a:cs typeface="Lato"/>
              <a:sym typeface="Lato"/>
            </a:endParaRPr>
          </a:p>
          <a:p>
            <a:pPr indent="0" lvl="0" marL="0" rtl="0" algn="l">
              <a:lnSpc>
                <a:spcPct val="100000"/>
              </a:lnSpc>
              <a:spcBef>
                <a:spcPts val="1200"/>
              </a:spcBef>
              <a:spcAft>
                <a:spcPts val="0"/>
              </a:spcAft>
              <a:buSzPts val="1600"/>
              <a:buNone/>
            </a:pPr>
            <a:r>
              <a:t/>
            </a:r>
            <a:endParaRPr sz="1100"/>
          </a:p>
        </p:txBody>
      </p:sp>
      <p:sp>
        <p:nvSpPr>
          <p:cNvPr id="221" name="Google Shape;221;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7"/>
          <p:cNvSpPr txBox="1"/>
          <p:nvPr>
            <p:ph type="ctrTitle"/>
          </p:nvPr>
        </p:nvSpPr>
        <p:spPr>
          <a:xfrm>
            <a:off x="729450" y="1137099"/>
            <a:ext cx="7688100" cy="54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GB" sz="2600">
                <a:solidFill>
                  <a:srgbClr val="000000"/>
                </a:solidFill>
                <a:latin typeface="Times New Roman"/>
                <a:ea typeface="Times New Roman"/>
                <a:cs typeface="Times New Roman"/>
                <a:sym typeface="Times New Roman"/>
              </a:rPr>
              <a:t>3</a:t>
            </a:r>
            <a:r>
              <a:rPr lang="en-GB" sz="2600">
                <a:solidFill>
                  <a:srgbClr val="000000"/>
                </a:solidFill>
                <a:latin typeface="Times New Roman"/>
                <a:ea typeface="Times New Roman"/>
                <a:cs typeface="Times New Roman"/>
                <a:sym typeface="Times New Roman"/>
              </a:rPr>
              <a:t>-Motivation</a:t>
            </a:r>
            <a:endParaRPr sz="2600"/>
          </a:p>
        </p:txBody>
      </p:sp>
      <p:sp>
        <p:nvSpPr>
          <p:cNvPr id="227" name="Google Shape;227;p7"/>
          <p:cNvSpPr txBox="1"/>
          <p:nvPr>
            <p:ph idx="1" type="subTitle"/>
          </p:nvPr>
        </p:nvSpPr>
        <p:spPr>
          <a:xfrm>
            <a:off x="125542" y="1322991"/>
            <a:ext cx="8895900" cy="5133300"/>
          </a:xfrm>
          <a:prstGeom prst="rect">
            <a:avLst/>
          </a:prstGeom>
          <a:noFill/>
          <a:ln>
            <a:noFill/>
          </a:ln>
        </p:spPr>
        <p:txBody>
          <a:bodyPr anchorCtr="0" anchor="t" bIns="91425" lIns="91425" spcFirstLastPara="1" rIns="91425" wrap="square" tIns="91425">
            <a:noAutofit/>
          </a:bodyPr>
          <a:lstStyle/>
          <a:p>
            <a:pPr indent="0" lvl="0" marL="0" rtl="0" algn="l">
              <a:lnSpc>
                <a:spcPct val="114999"/>
              </a:lnSpc>
              <a:spcBef>
                <a:spcPts val="2400"/>
              </a:spcBef>
              <a:spcAft>
                <a:spcPts val="0"/>
              </a:spcAft>
              <a:buSzPts val="1600"/>
              <a:buNone/>
            </a:pPr>
            <a:r>
              <a:t/>
            </a:r>
            <a:endParaRPr b="1" sz="1100">
              <a:solidFill>
                <a:srgbClr val="000000"/>
              </a:solidFill>
            </a:endParaRPr>
          </a:p>
          <a:p>
            <a:pPr indent="0" lvl="0" marL="0" rtl="0" algn="l">
              <a:lnSpc>
                <a:spcPct val="114999"/>
              </a:lnSpc>
              <a:spcBef>
                <a:spcPts val="2400"/>
              </a:spcBef>
              <a:spcAft>
                <a:spcPts val="0"/>
              </a:spcAft>
              <a:buSzPts val="1600"/>
              <a:buNone/>
            </a:pPr>
            <a:r>
              <a:t/>
            </a:r>
            <a:endParaRPr b="1" sz="1100">
              <a:solidFill>
                <a:srgbClr val="000000"/>
              </a:solidFill>
            </a:endParaRPr>
          </a:p>
          <a:p>
            <a:pPr indent="0" lvl="0" marL="0" rtl="0" algn="l">
              <a:lnSpc>
                <a:spcPct val="115000"/>
              </a:lnSpc>
              <a:spcBef>
                <a:spcPts val="2400"/>
              </a:spcBef>
              <a:spcAft>
                <a:spcPts val="0"/>
              </a:spcAft>
              <a:buSzPts val="1600"/>
              <a:buNone/>
            </a:pPr>
            <a:r>
              <a:t/>
            </a:r>
            <a:endParaRPr b="1" sz="1000">
              <a:solidFill>
                <a:srgbClr val="000000"/>
              </a:solidFill>
            </a:endParaRPr>
          </a:p>
          <a:p>
            <a:pPr indent="0" lvl="0" marL="0" rtl="0" algn="l">
              <a:lnSpc>
                <a:spcPct val="114999"/>
              </a:lnSpc>
              <a:spcBef>
                <a:spcPts val="2400"/>
              </a:spcBef>
              <a:spcAft>
                <a:spcPts val="0"/>
              </a:spcAft>
              <a:buSzPts val="1600"/>
              <a:buNone/>
            </a:pPr>
            <a:r>
              <a:t/>
            </a:r>
            <a:endParaRPr b="1" sz="1000">
              <a:solidFill>
                <a:srgbClr val="000000"/>
              </a:solidFill>
            </a:endParaRPr>
          </a:p>
          <a:p>
            <a:pPr indent="0" lvl="0" marL="0" rtl="0" algn="l">
              <a:lnSpc>
                <a:spcPct val="114999"/>
              </a:lnSpc>
              <a:spcBef>
                <a:spcPts val="2400"/>
              </a:spcBef>
              <a:spcAft>
                <a:spcPts val="0"/>
              </a:spcAft>
              <a:buSzPts val="1600"/>
              <a:buNone/>
            </a:pPr>
            <a:r>
              <a:t/>
            </a:r>
            <a:endParaRPr b="1" sz="1000">
              <a:solidFill>
                <a:srgbClr val="000000"/>
              </a:solidFill>
            </a:endParaRPr>
          </a:p>
          <a:p>
            <a:pPr indent="0" lvl="0" marL="0" rtl="0" algn="l">
              <a:lnSpc>
                <a:spcPct val="114999"/>
              </a:lnSpc>
              <a:spcBef>
                <a:spcPts val="2400"/>
              </a:spcBef>
              <a:spcAft>
                <a:spcPts val="0"/>
              </a:spcAft>
              <a:buSzPts val="1600"/>
              <a:buNone/>
            </a:pPr>
            <a:r>
              <a:t/>
            </a:r>
            <a:endParaRPr b="1" sz="1000">
              <a:solidFill>
                <a:srgbClr val="000000"/>
              </a:solidFill>
            </a:endParaRPr>
          </a:p>
          <a:p>
            <a:pPr indent="0" lvl="0" marL="0" rtl="0" algn="ctr">
              <a:lnSpc>
                <a:spcPct val="114999"/>
              </a:lnSpc>
              <a:spcBef>
                <a:spcPts val="2400"/>
              </a:spcBef>
              <a:spcAft>
                <a:spcPts val="0"/>
              </a:spcAft>
              <a:buSzPts val="1600"/>
              <a:buNone/>
            </a:pPr>
            <a:r>
              <a:rPr b="1" lang="en-GB" sz="1100">
                <a:solidFill>
                  <a:srgbClr val="0070C0"/>
                </a:solidFill>
                <a:latin typeface="Times New Roman"/>
                <a:ea typeface="Times New Roman"/>
                <a:cs typeface="Times New Roman"/>
                <a:sym typeface="Times New Roman"/>
              </a:rPr>
              <a:t>figure 1.1</a:t>
            </a:r>
            <a:r>
              <a:rPr b="1" lang="en-GB" sz="1100">
                <a:latin typeface="Times New Roman"/>
                <a:ea typeface="Times New Roman"/>
                <a:cs typeface="Times New Roman"/>
                <a:sym typeface="Times New Roman"/>
              </a:rPr>
              <a:t> the company APL make a survey about Advertisemen</a:t>
            </a:r>
            <a:r>
              <a:rPr lang="en-GB" sz="1100">
                <a:latin typeface="Times New Roman"/>
                <a:ea typeface="Times New Roman"/>
                <a:cs typeface="Times New Roman"/>
                <a:sym typeface="Times New Roman"/>
              </a:rPr>
              <a:t>t</a:t>
            </a:r>
            <a:r>
              <a:rPr b="1" lang="en-GB" sz="1100">
                <a:latin typeface="Times New Roman"/>
                <a:ea typeface="Times New Roman"/>
                <a:cs typeface="Times New Roman"/>
                <a:sym typeface="Times New Roman"/>
              </a:rPr>
              <a:t> using emotion recognition</a:t>
            </a:r>
            <a:endParaRPr b="1" sz="1100">
              <a:latin typeface="Times New Roman"/>
              <a:ea typeface="Times New Roman"/>
              <a:cs typeface="Times New Roman"/>
              <a:sym typeface="Times New Roman"/>
            </a:endParaRPr>
          </a:p>
          <a:p>
            <a:pPr indent="0" lvl="0" marL="0" rtl="0" algn="l">
              <a:lnSpc>
                <a:spcPct val="128149"/>
              </a:lnSpc>
              <a:spcBef>
                <a:spcPts val="0"/>
              </a:spcBef>
              <a:spcAft>
                <a:spcPts val="0"/>
              </a:spcAft>
              <a:buClr>
                <a:srgbClr val="000000"/>
              </a:buClr>
              <a:buSzPts val="1600"/>
              <a:buFont typeface="Arial"/>
              <a:buNone/>
            </a:pPr>
            <a:r>
              <a:rPr lang="en-GB" sz="1300">
                <a:solidFill>
                  <a:srgbClr val="0070C0"/>
                </a:solidFill>
                <a:latin typeface="Times New Roman"/>
                <a:ea typeface="Times New Roman"/>
                <a:cs typeface="Times New Roman"/>
                <a:sym typeface="Times New Roman"/>
              </a:rPr>
              <a:t>                                                                               </a:t>
            </a:r>
            <a:r>
              <a:rPr lang="en-GB" sz="1300">
                <a:solidFill>
                  <a:srgbClr val="0070C0"/>
                </a:solidFill>
                <a:latin typeface="Times New Roman"/>
                <a:ea typeface="Times New Roman"/>
                <a:cs typeface="Times New Roman"/>
                <a:sym typeface="Times New Roman"/>
              </a:rPr>
              <a:t>Source :</a:t>
            </a:r>
            <a:r>
              <a:rPr b="1" lang="en-GB" sz="1100">
                <a:latin typeface="Times New Roman"/>
                <a:ea typeface="Times New Roman"/>
                <a:cs typeface="Times New Roman"/>
                <a:sym typeface="Times New Roman"/>
              </a:rPr>
              <a:t>the company APL</a:t>
            </a:r>
            <a:endParaRPr b="1" sz="1100">
              <a:latin typeface="Times New Roman"/>
              <a:ea typeface="Times New Roman"/>
              <a:cs typeface="Times New Roman"/>
              <a:sym typeface="Times New Roman"/>
            </a:endParaRPr>
          </a:p>
          <a:p>
            <a:pPr indent="0" lvl="0" marL="0" rtl="0" algn="l">
              <a:lnSpc>
                <a:spcPct val="114999"/>
              </a:lnSpc>
              <a:spcBef>
                <a:spcPts val="2400"/>
              </a:spcBef>
              <a:spcAft>
                <a:spcPts val="0"/>
              </a:spcAft>
              <a:buSzPts val="1600"/>
              <a:buNone/>
            </a:pPr>
            <a:r>
              <a:t/>
            </a:r>
            <a:endParaRPr b="1" sz="1000">
              <a:solidFill>
                <a:srgbClr val="000000"/>
              </a:solidFill>
            </a:endParaRPr>
          </a:p>
          <a:p>
            <a:pPr indent="0" lvl="0" marL="0" rtl="0" algn="l">
              <a:lnSpc>
                <a:spcPct val="114999"/>
              </a:lnSpc>
              <a:spcBef>
                <a:spcPts val="2400"/>
              </a:spcBef>
              <a:spcAft>
                <a:spcPts val="0"/>
              </a:spcAft>
              <a:buSzPts val="1600"/>
              <a:buNone/>
            </a:pPr>
            <a:r>
              <a:t/>
            </a:r>
            <a:endParaRPr b="1" sz="1000">
              <a:solidFill>
                <a:srgbClr val="000000"/>
              </a:solidFill>
            </a:endParaRPr>
          </a:p>
          <a:p>
            <a:pPr indent="0" lvl="0" marL="0" rtl="0" algn="l">
              <a:lnSpc>
                <a:spcPct val="114999"/>
              </a:lnSpc>
              <a:spcBef>
                <a:spcPts val="2400"/>
              </a:spcBef>
              <a:spcAft>
                <a:spcPts val="0"/>
              </a:spcAft>
              <a:buSzPts val="1600"/>
              <a:buNone/>
            </a:pPr>
            <a:r>
              <a:t/>
            </a:r>
            <a:endParaRPr b="1" sz="1000">
              <a:solidFill>
                <a:srgbClr val="000000"/>
              </a:solidFill>
            </a:endParaRPr>
          </a:p>
          <a:p>
            <a:pPr indent="0" lvl="0" marL="0" rtl="0" algn="l">
              <a:lnSpc>
                <a:spcPct val="114999"/>
              </a:lnSpc>
              <a:spcBef>
                <a:spcPts val="2400"/>
              </a:spcBef>
              <a:spcAft>
                <a:spcPts val="1200"/>
              </a:spcAft>
              <a:buSzPts val="1600"/>
              <a:buNone/>
            </a:pPr>
            <a:r>
              <a:t/>
            </a:r>
            <a:endParaRPr b="1" sz="1100">
              <a:solidFill>
                <a:srgbClr val="000000"/>
              </a:solidFill>
            </a:endParaRPr>
          </a:p>
        </p:txBody>
      </p:sp>
      <p:pic>
        <p:nvPicPr>
          <p:cNvPr descr="A picture containing device&#10;&#10;Description automatically generated" id="228" name="Google Shape;228;p7"/>
          <p:cNvPicPr preferRelativeResize="0"/>
          <p:nvPr/>
        </p:nvPicPr>
        <p:blipFill rotWithShape="1">
          <a:blip r:embed="rId3">
            <a:alphaModFix/>
          </a:blip>
          <a:srcRect b="0" l="0" r="0" t="0"/>
          <a:stretch/>
        </p:blipFill>
        <p:spPr>
          <a:xfrm>
            <a:off x="1683155" y="1678299"/>
            <a:ext cx="5780689" cy="2700164"/>
          </a:xfrm>
          <a:prstGeom prst="rect">
            <a:avLst/>
          </a:prstGeom>
          <a:noFill/>
          <a:ln>
            <a:noFill/>
          </a:ln>
        </p:spPr>
      </p:pic>
      <p:sp>
        <p:nvSpPr>
          <p:cNvPr id="229" name="Google Shape;229;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2"/>
          <p:cNvSpPr txBox="1"/>
          <p:nvPr>
            <p:ph type="ctrTitle"/>
          </p:nvPr>
        </p:nvSpPr>
        <p:spPr>
          <a:xfrm>
            <a:off x="729450" y="1322450"/>
            <a:ext cx="7688100" cy="78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GB" sz="2600"/>
              <a:t>PRESENTED BY</a:t>
            </a:r>
            <a:endParaRPr sz="2600"/>
          </a:p>
        </p:txBody>
      </p:sp>
      <p:sp>
        <p:nvSpPr>
          <p:cNvPr id="94" name="Google Shape;94;p2"/>
          <p:cNvSpPr txBox="1"/>
          <p:nvPr>
            <p:ph idx="1" type="subTitle"/>
          </p:nvPr>
        </p:nvSpPr>
        <p:spPr>
          <a:xfrm>
            <a:off x="729625" y="2312250"/>
            <a:ext cx="7688100" cy="2711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GB">
                <a:solidFill>
                  <a:srgbClr val="000000"/>
                </a:solidFill>
              </a:rPr>
              <a:t>1-Ahmed Ali Ahmed Abd Al Mowla                                              16108676</a:t>
            </a:r>
            <a:endParaRPr>
              <a:solidFill>
                <a:srgbClr val="000000"/>
              </a:solidFill>
            </a:endParaRPr>
          </a:p>
          <a:p>
            <a:pPr indent="0" lvl="0" marL="0" rtl="0" algn="l">
              <a:lnSpc>
                <a:spcPct val="100000"/>
              </a:lnSpc>
              <a:spcBef>
                <a:spcPts val="0"/>
              </a:spcBef>
              <a:spcAft>
                <a:spcPts val="0"/>
              </a:spcAft>
              <a:buSzPts val="1600"/>
              <a:buNone/>
            </a:pPr>
            <a:r>
              <a:t/>
            </a:r>
            <a:endParaRPr>
              <a:solidFill>
                <a:srgbClr val="000000"/>
              </a:solidFill>
            </a:endParaRPr>
          </a:p>
          <a:p>
            <a:pPr indent="0" lvl="0" marL="0" rtl="0" algn="l">
              <a:lnSpc>
                <a:spcPct val="100000"/>
              </a:lnSpc>
              <a:spcBef>
                <a:spcPts val="0"/>
              </a:spcBef>
              <a:spcAft>
                <a:spcPts val="0"/>
              </a:spcAft>
              <a:buSzPts val="1600"/>
              <a:buNone/>
            </a:pPr>
            <a:r>
              <a:rPr lang="en-GB">
                <a:solidFill>
                  <a:srgbClr val="000000"/>
                </a:solidFill>
              </a:rPr>
              <a:t>2-Mohamed Omar Mohamed                                                           16108727</a:t>
            </a:r>
            <a:endParaRPr>
              <a:solidFill>
                <a:srgbClr val="000000"/>
              </a:solidFill>
            </a:endParaRPr>
          </a:p>
          <a:p>
            <a:pPr indent="0" lvl="0" marL="0" rtl="0" algn="l">
              <a:lnSpc>
                <a:spcPct val="100000"/>
              </a:lnSpc>
              <a:spcBef>
                <a:spcPts val="0"/>
              </a:spcBef>
              <a:spcAft>
                <a:spcPts val="0"/>
              </a:spcAft>
              <a:buSzPts val="1600"/>
              <a:buNone/>
            </a:pPr>
            <a:r>
              <a:t/>
            </a:r>
            <a:endParaRPr>
              <a:solidFill>
                <a:srgbClr val="000000"/>
              </a:solidFill>
            </a:endParaRPr>
          </a:p>
          <a:p>
            <a:pPr indent="0" lvl="0" marL="0" rtl="0" algn="l">
              <a:lnSpc>
                <a:spcPct val="100000"/>
              </a:lnSpc>
              <a:spcBef>
                <a:spcPts val="0"/>
              </a:spcBef>
              <a:spcAft>
                <a:spcPts val="0"/>
              </a:spcAft>
              <a:buSzPts val="1600"/>
              <a:buNone/>
            </a:pPr>
            <a:r>
              <a:rPr lang="en-GB">
                <a:solidFill>
                  <a:srgbClr val="000000"/>
                </a:solidFill>
              </a:rPr>
              <a:t>3-Ziad hamdy El-nouby adam                                                           16108596</a:t>
            </a:r>
            <a:endParaRPr>
              <a:solidFill>
                <a:srgbClr val="000000"/>
              </a:solidFill>
            </a:endParaRPr>
          </a:p>
          <a:p>
            <a:pPr indent="0" lvl="0" marL="0" rtl="0" algn="l">
              <a:lnSpc>
                <a:spcPct val="100000"/>
              </a:lnSpc>
              <a:spcBef>
                <a:spcPts val="0"/>
              </a:spcBef>
              <a:spcAft>
                <a:spcPts val="0"/>
              </a:spcAft>
              <a:buSzPts val="1600"/>
              <a:buNone/>
            </a:pPr>
            <a:r>
              <a:t/>
            </a:r>
            <a:endParaRPr>
              <a:solidFill>
                <a:srgbClr val="000000"/>
              </a:solidFill>
            </a:endParaRPr>
          </a:p>
          <a:p>
            <a:pPr indent="0" lvl="0" marL="0" rtl="0" algn="l">
              <a:lnSpc>
                <a:spcPct val="100000"/>
              </a:lnSpc>
              <a:spcBef>
                <a:spcPts val="0"/>
              </a:spcBef>
              <a:spcAft>
                <a:spcPts val="0"/>
              </a:spcAft>
              <a:buSzPts val="1600"/>
              <a:buNone/>
            </a:pPr>
            <a:r>
              <a:rPr lang="en-GB">
                <a:solidFill>
                  <a:srgbClr val="000000"/>
                </a:solidFill>
              </a:rPr>
              <a:t>4- Mohmed Ebrahim Abdallah Morsy                                          17208519</a:t>
            </a:r>
            <a:endParaRPr>
              <a:solidFill>
                <a:srgbClr val="000000"/>
              </a:solidFill>
            </a:endParaRPr>
          </a:p>
          <a:p>
            <a:pPr indent="0" lvl="0" marL="0" rtl="0" algn="l">
              <a:lnSpc>
                <a:spcPct val="100000"/>
              </a:lnSpc>
              <a:spcBef>
                <a:spcPts val="0"/>
              </a:spcBef>
              <a:spcAft>
                <a:spcPts val="0"/>
              </a:spcAft>
              <a:buSzPts val="1600"/>
              <a:buNone/>
            </a:pPr>
            <a:r>
              <a:t/>
            </a:r>
            <a:endParaRPr>
              <a:solidFill>
                <a:srgbClr val="000000"/>
              </a:solidFill>
            </a:endParaRPr>
          </a:p>
          <a:p>
            <a:pPr indent="0" lvl="0" marL="0" rtl="0" algn="l">
              <a:lnSpc>
                <a:spcPct val="100000"/>
              </a:lnSpc>
              <a:spcBef>
                <a:spcPts val="0"/>
              </a:spcBef>
              <a:spcAft>
                <a:spcPts val="0"/>
              </a:spcAft>
              <a:buSzPts val="1600"/>
              <a:buNone/>
            </a:pPr>
            <a:r>
              <a:rPr lang="en-GB">
                <a:solidFill>
                  <a:srgbClr val="000000"/>
                </a:solidFill>
              </a:rPr>
              <a:t>5-Youssef khaled                                                                                       16108655</a:t>
            </a:r>
            <a:endParaRPr>
              <a:solidFill>
                <a:srgbClr val="000000"/>
              </a:solidFill>
            </a:endParaRPr>
          </a:p>
        </p:txBody>
      </p:sp>
      <p:sp>
        <p:nvSpPr>
          <p:cNvPr id="95" name="Google Shape;95;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8"/>
          <p:cNvSpPr txBox="1"/>
          <p:nvPr>
            <p:ph type="ctrTitle"/>
          </p:nvPr>
        </p:nvSpPr>
        <p:spPr>
          <a:xfrm>
            <a:off x="567268" y="1206605"/>
            <a:ext cx="7688100" cy="54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GB" sz="2600">
                <a:solidFill>
                  <a:srgbClr val="000000"/>
                </a:solidFill>
                <a:latin typeface="Times New Roman"/>
                <a:ea typeface="Times New Roman"/>
                <a:cs typeface="Times New Roman"/>
                <a:sym typeface="Times New Roman"/>
              </a:rPr>
              <a:t>3</a:t>
            </a:r>
            <a:r>
              <a:rPr lang="en-GB" sz="2600">
                <a:solidFill>
                  <a:srgbClr val="000000"/>
                </a:solidFill>
                <a:latin typeface="Times New Roman"/>
                <a:ea typeface="Times New Roman"/>
                <a:cs typeface="Times New Roman"/>
                <a:sym typeface="Times New Roman"/>
              </a:rPr>
              <a:t>-Motivation</a:t>
            </a:r>
            <a:endParaRPr sz="2600"/>
          </a:p>
        </p:txBody>
      </p:sp>
      <p:sp>
        <p:nvSpPr>
          <p:cNvPr id="235" name="Google Shape;235;p8"/>
          <p:cNvSpPr txBox="1"/>
          <p:nvPr>
            <p:ph idx="1" type="subTitle"/>
          </p:nvPr>
        </p:nvSpPr>
        <p:spPr>
          <a:xfrm>
            <a:off x="96167" y="1817818"/>
            <a:ext cx="8321383" cy="3496127"/>
          </a:xfrm>
          <a:prstGeom prst="rect">
            <a:avLst/>
          </a:prstGeom>
          <a:noFill/>
          <a:ln>
            <a:noFill/>
          </a:ln>
        </p:spPr>
        <p:txBody>
          <a:bodyPr anchorCtr="0" anchor="t" bIns="91425" lIns="91425" spcFirstLastPara="1" rIns="91425" wrap="square" tIns="91425">
            <a:noAutofit/>
          </a:bodyPr>
          <a:lstStyle/>
          <a:p>
            <a:pPr indent="0" lvl="0" marL="0" rtl="0" algn="l">
              <a:lnSpc>
                <a:spcPct val="128151"/>
              </a:lnSpc>
              <a:spcBef>
                <a:spcPts val="0"/>
              </a:spcBef>
              <a:spcAft>
                <a:spcPts val="0"/>
              </a:spcAft>
              <a:buSzPts val="1600"/>
              <a:buNone/>
            </a:pPr>
            <a:r>
              <a:t/>
            </a:r>
            <a:endParaRPr sz="1300">
              <a:solidFill>
                <a:srgbClr val="0070C0"/>
              </a:solidFill>
              <a:latin typeface="Times New Roman"/>
              <a:ea typeface="Times New Roman"/>
              <a:cs typeface="Times New Roman"/>
              <a:sym typeface="Times New Roman"/>
            </a:endParaRPr>
          </a:p>
          <a:p>
            <a:pPr indent="0" lvl="0" marL="0" rtl="0" algn="l">
              <a:lnSpc>
                <a:spcPct val="128151"/>
              </a:lnSpc>
              <a:spcBef>
                <a:spcPts val="0"/>
              </a:spcBef>
              <a:spcAft>
                <a:spcPts val="0"/>
              </a:spcAft>
              <a:buSzPts val="1600"/>
              <a:buNone/>
            </a:pPr>
            <a:r>
              <a:t/>
            </a:r>
            <a:endParaRPr sz="1300">
              <a:solidFill>
                <a:srgbClr val="0070C0"/>
              </a:solidFill>
              <a:latin typeface="Times New Roman"/>
              <a:ea typeface="Times New Roman"/>
              <a:cs typeface="Times New Roman"/>
              <a:sym typeface="Times New Roman"/>
            </a:endParaRPr>
          </a:p>
          <a:p>
            <a:pPr indent="0" lvl="0" marL="0" rtl="0" algn="l">
              <a:lnSpc>
                <a:spcPct val="128151"/>
              </a:lnSpc>
              <a:spcBef>
                <a:spcPts val="0"/>
              </a:spcBef>
              <a:spcAft>
                <a:spcPts val="0"/>
              </a:spcAft>
              <a:buSzPts val="1600"/>
              <a:buNone/>
            </a:pPr>
            <a:r>
              <a:t/>
            </a:r>
            <a:endParaRPr sz="1300">
              <a:solidFill>
                <a:srgbClr val="0070C0"/>
              </a:solidFill>
              <a:latin typeface="Times New Roman"/>
              <a:ea typeface="Times New Roman"/>
              <a:cs typeface="Times New Roman"/>
              <a:sym typeface="Times New Roman"/>
            </a:endParaRPr>
          </a:p>
          <a:p>
            <a:pPr indent="0" lvl="0" marL="0" rtl="0" algn="l">
              <a:lnSpc>
                <a:spcPct val="128151"/>
              </a:lnSpc>
              <a:spcBef>
                <a:spcPts val="0"/>
              </a:spcBef>
              <a:spcAft>
                <a:spcPts val="0"/>
              </a:spcAft>
              <a:buSzPts val="1600"/>
              <a:buNone/>
            </a:pPr>
            <a:r>
              <a:t/>
            </a:r>
            <a:endParaRPr sz="1300">
              <a:solidFill>
                <a:srgbClr val="0070C0"/>
              </a:solidFill>
              <a:latin typeface="Times New Roman"/>
              <a:ea typeface="Times New Roman"/>
              <a:cs typeface="Times New Roman"/>
              <a:sym typeface="Times New Roman"/>
            </a:endParaRPr>
          </a:p>
          <a:p>
            <a:pPr indent="0" lvl="0" marL="0" rtl="0" algn="l">
              <a:lnSpc>
                <a:spcPct val="128151"/>
              </a:lnSpc>
              <a:spcBef>
                <a:spcPts val="0"/>
              </a:spcBef>
              <a:spcAft>
                <a:spcPts val="0"/>
              </a:spcAft>
              <a:buSzPts val="1600"/>
              <a:buNone/>
            </a:pPr>
            <a:r>
              <a:t/>
            </a:r>
            <a:endParaRPr sz="1300">
              <a:solidFill>
                <a:srgbClr val="0070C0"/>
              </a:solidFill>
              <a:latin typeface="Times New Roman"/>
              <a:ea typeface="Times New Roman"/>
              <a:cs typeface="Times New Roman"/>
              <a:sym typeface="Times New Roman"/>
            </a:endParaRPr>
          </a:p>
          <a:p>
            <a:pPr indent="0" lvl="0" marL="0" rtl="0" algn="l">
              <a:lnSpc>
                <a:spcPct val="128151"/>
              </a:lnSpc>
              <a:spcBef>
                <a:spcPts val="0"/>
              </a:spcBef>
              <a:spcAft>
                <a:spcPts val="0"/>
              </a:spcAft>
              <a:buSzPts val="1600"/>
              <a:buNone/>
            </a:pPr>
            <a:r>
              <a:t/>
            </a:r>
            <a:endParaRPr sz="1300">
              <a:solidFill>
                <a:srgbClr val="0070C0"/>
              </a:solidFill>
              <a:latin typeface="Times New Roman"/>
              <a:ea typeface="Times New Roman"/>
              <a:cs typeface="Times New Roman"/>
              <a:sym typeface="Times New Roman"/>
            </a:endParaRPr>
          </a:p>
          <a:p>
            <a:pPr indent="0" lvl="0" marL="0" rtl="0" algn="l">
              <a:lnSpc>
                <a:spcPct val="128151"/>
              </a:lnSpc>
              <a:spcBef>
                <a:spcPts val="0"/>
              </a:spcBef>
              <a:spcAft>
                <a:spcPts val="0"/>
              </a:spcAft>
              <a:buSzPts val="1600"/>
              <a:buNone/>
            </a:pPr>
            <a:r>
              <a:t/>
            </a:r>
            <a:endParaRPr sz="1300">
              <a:solidFill>
                <a:srgbClr val="0070C0"/>
              </a:solidFill>
              <a:latin typeface="Times New Roman"/>
              <a:ea typeface="Times New Roman"/>
              <a:cs typeface="Times New Roman"/>
              <a:sym typeface="Times New Roman"/>
            </a:endParaRPr>
          </a:p>
          <a:p>
            <a:pPr indent="0" lvl="0" marL="0" rtl="0" algn="l">
              <a:lnSpc>
                <a:spcPct val="128151"/>
              </a:lnSpc>
              <a:spcBef>
                <a:spcPts val="0"/>
              </a:spcBef>
              <a:spcAft>
                <a:spcPts val="0"/>
              </a:spcAft>
              <a:buSzPts val="1600"/>
              <a:buNone/>
            </a:pPr>
            <a:r>
              <a:t/>
            </a:r>
            <a:endParaRPr sz="1300">
              <a:solidFill>
                <a:srgbClr val="0070C0"/>
              </a:solidFill>
              <a:latin typeface="Times New Roman"/>
              <a:ea typeface="Times New Roman"/>
              <a:cs typeface="Times New Roman"/>
              <a:sym typeface="Times New Roman"/>
            </a:endParaRPr>
          </a:p>
          <a:p>
            <a:pPr indent="0" lvl="0" marL="0" rtl="0" algn="l">
              <a:lnSpc>
                <a:spcPct val="128151"/>
              </a:lnSpc>
              <a:spcBef>
                <a:spcPts val="0"/>
              </a:spcBef>
              <a:spcAft>
                <a:spcPts val="0"/>
              </a:spcAft>
              <a:buSzPts val="1600"/>
              <a:buNone/>
            </a:pPr>
            <a:r>
              <a:t/>
            </a:r>
            <a:endParaRPr sz="1300">
              <a:solidFill>
                <a:srgbClr val="0070C0"/>
              </a:solidFill>
              <a:latin typeface="Times New Roman"/>
              <a:ea typeface="Times New Roman"/>
              <a:cs typeface="Times New Roman"/>
              <a:sym typeface="Times New Roman"/>
            </a:endParaRPr>
          </a:p>
          <a:p>
            <a:pPr indent="0" lvl="0" marL="0" rtl="0" algn="l">
              <a:lnSpc>
                <a:spcPct val="128151"/>
              </a:lnSpc>
              <a:spcBef>
                <a:spcPts val="0"/>
              </a:spcBef>
              <a:spcAft>
                <a:spcPts val="0"/>
              </a:spcAft>
              <a:buSzPts val="1600"/>
              <a:buNone/>
            </a:pPr>
            <a:r>
              <a:t/>
            </a:r>
            <a:endParaRPr sz="1300">
              <a:solidFill>
                <a:srgbClr val="0070C0"/>
              </a:solidFill>
              <a:latin typeface="Times New Roman"/>
              <a:ea typeface="Times New Roman"/>
              <a:cs typeface="Times New Roman"/>
              <a:sym typeface="Times New Roman"/>
            </a:endParaRPr>
          </a:p>
          <a:p>
            <a:pPr indent="0" lvl="0" marL="0" rtl="0" algn="ctr">
              <a:lnSpc>
                <a:spcPct val="128151"/>
              </a:lnSpc>
              <a:spcBef>
                <a:spcPts val="0"/>
              </a:spcBef>
              <a:spcAft>
                <a:spcPts val="0"/>
              </a:spcAft>
              <a:buSzPts val="1600"/>
              <a:buNone/>
            </a:pPr>
            <a:r>
              <a:rPr lang="en-GB" sz="1300">
                <a:solidFill>
                  <a:srgbClr val="0070C0"/>
                </a:solidFill>
                <a:latin typeface="Times New Roman"/>
                <a:ea typeface="Times New Roman"/>
                <a:cs typeface="Times New Roman"/>
                <a:sym typeface="Times New Roman"/>
              </a:rPr>
              <a:t>Figure 1.3</a:t>
            </a:r>
            <a:r>
              <a:rPr lang="en-GB" sz="1300">
                <a:solidFill>
                  <a:srgbClr val="000000"/>
                </a:solidFill>
                <a:latin typeface="Times New Roman"/>
                <a:ea typeface="Times New Roman"/>
                <a:cs typeface="Times New Roman"/>
                <a:sym typeface="Times New Roman"/>
              </a:rPr>
              <a:t> </a:t>
            </a:r>
            <a:r>
              <a:rPr lang="en-GB" sz="1100">
                <a:solidFill>
                  <a:srgbClr val="000000"/>
                </a:solidFill>
                <a:latin typeface="Times New Roman"/>
                <a:ea typeface="Times New Roman"/>
                <a:cs typeface="Times New Roman"/>
                <a:sym typeface="Times New Roman"/>
              </a:rPr>
              <a:t> </a:t>
            </a:r>
            <a:r>
              <a:rPr lang="en-GB" sz="1100">
                <a:latin typeface="Times New Roman"/>
                <a:ea typeface="Times New Roman"/>
                <a:cs typeface="Times New Roman"/>
                <a:sym typeface="Times New Roman"/>
              </a:rPr>
              <a:t>Shopper Sentiment: Analysing in-store customer experience </a:t>
            </a:r>
            <a:endParaRPr sz="1100">
              <a:solidFill>
                <a:srgbClr val="000000"/>
              </a:solidFill>
              <a:latin typeface="Times New Roman"/>
              <a:ea typeface="Times New Roman"/>
              <a:cs typeface="Times New Roman"/>
              <a:sym typeface="Times New Roman"/>
            </a:endParaRPr>
          </a:p>
          <a:p>
            <a:pPr indent="0" lvl="0" marL="0" rtl="0" algn="ctr">
              <a:lnSpc>
                <a:spcPct val="128149"/>
              </a:lnSpc>
              <a:spcBef>
                <a:spcPts val="0"/>
              </a:spcBef>
              <a:spcAft>
                <a:spcPts val="0"/>
              </a:spcAft>
              <a:buSzPts val="1600"/>
              <a:buNone/>
            </a:pPr>
            <a:r>
              <a:rPr lang="en-GB" sz="1300">
                <a:solidFill>
                  <a:srgbClr val="0070C0"/>
                </a:solidFill>
                <a:latin typeface="Times New Roman"/>
                <a:ea typeface="Times New Roman"/>
                <a:cs typeface="Times New Roman"/>
                <a:sym typeface="Times New Roman"/>
              </a:rPr>
              <a:t>Source :</a:t>
            </a:r>
            <a:r>
              <a:rPr lang="en-GB" sz="1100">
                <a:latin typeface="Times New Roman"/>
                <a:ea typeface="Times New Roman"/>
                <a:cs typeface="Times New Roman"/>
                <a:sym typeface="Times New Roman"/>
              </a:rPr>
              <a:t>blog </a:t>
            </a:r>
            <a:r>
              <a:rPr lang="en-GB" sz="1100">
                <a:solidFill>
                  <a:srgbClr val="595959"/>
                </a:solidFill>
              </a:rPr>
              <a:t>In aws by </a:t>
            </a:r>
            <a:r>
              <a:rPr lang="en-GB" sz="1100"/>
              <a:t> Bastien LeBlanc and Imran Dawood </a:t>
            </a:r>
            <a:endParaRPr sz="1100">
              <a:solidFill>
                <a:srgbClr val="595959"/>
              </a:solidFill>
            </a:endParaRPr>
          </a:p>
          <a:p>
            <a:pPr indent="0" lvl="0" marL="0" rtl="0" algn="l">
              <a:lnSpc>
                <a:spcPct val="128149"/>
              </a:lnSpc>
              <a:spcBef>
                <a:spcPts val="0"/>
              </a:spcBef>
              <a:spcAft>
                <a:spcPts val="0"/>
              </a:spcAft>
              <a:buSzPts val="1600"/>
              <a:buNone/>
            </a:pPr>
            <a:r>
              <a:t/>
            </a:r>
            <a:endParaRPr sz="13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1600"/>
              <a:buNone/>
            </a:pPr>
            <a:r>
              <a:t/>
            </a:r>
            <a:endParaRPr/>
          </a:p>
        </p:txBody>
      </p:sp>
      <p:pic>
        <p:nvPicPr>
          <p:cNvPr descr="A picture containing screenshot&#10;&#10;Description automatically generated" id="236" name="Google Shape;236;p8"/>
          <p:cNvPicPr preferRelativeResize="0"/>
          <p:nvPr/>
        </p:nvPicPr>
        <p:blipFill rotWithShape="1">
          <a:blip r:embed="rId3">
            <a:alphaModFix/>
          </a:blip>
          <a:srcRect b="0" l="0" r="0" t="0"/>
          <a:stretch/>
        </p:blipFill>
        <p:spPr>
          <a:xfrm>
            <a:off x="1741724" y="1817826"/>
            <a:ext cx="4801900" cy="2589250"/>
          </a:xfrm>
          <a:prstGeom prst="rect">
            <a:avLst/>
          </a:prstGeom>
          <a:noFill/>
          <a:ln>
            <a:noFill/>
          </a:ln>
        </p:spPr>
      </p:pic>
      <p:sp>
        <p:nvSpPr>
          <p:cNvPr id="237" name="Google Shape;237;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a:solidFill>
                  <a:srgbClr val="000000"/>
                </a:solidFill>
              </a:rPr>
              <a:t>4</a:t>
            </a:r>
            <a:r>
              <a:rPr lang="en-GB">
                <a:solidFill>
                  <a:srgbClr val="000000"/>
                </a:solidFill>
              </a:rPr>
              <a:t>-Problem Statement</a:t>
            </a:r>
            <a:endParaRPr b="0"/>
          </a:p>
          <a:p>
            <a:pPr indent="0" lvl="0" marL="0" rtl="0" algn="l">
              <a:lnSpc>
                <a:spcPct val="100000"/>
              </a:lnSpc>
              <a:spcBef>
                <a:spcPts val="0"/>
              </a:spcBef>
              <a:spcAft>
                <a:spcPts val="0"/>
              </a:spcAft>
              <a:buClr>
                <a:schemeClr val="dk2"/>
              </a:buClr>
              <a:buSzPts val="2600"/>
              <a:buNone/>
            </a:pPr>
            <a:r>
              <a:t/>
            </a:r>
            <a:endParaRPr/>
          </a:p>
        </p:txBody>
      </p:sp>
      <p:sp>
        <p:nvSpPr>
          <p:cNvPr id="243" name="Google Shape;243;p49"/>
          <p:cNvSpPr txBox="1"/>
          <p:nvPr>
            <p:ph idx="1" type="body"/>
          </p:nvPr>
        </p:nvSpPr>
        <p:spPr>
          <a:xfrm>
            <a:off x="729450" y="2186997"/>
            <a:ext cx="8406936" cy="3156963"/>
          </a:xfrm>
          <a:prstGeom prst="rect">
            <a:avLst/>
          </a:prstGeom>
          <a:noFill/>
          <a:ln>
            <a:noFill/>
          </a:ln>
        </p:spPr>
        <p:txBody>
          <a:bodyPr anchorCtr="0" anchor="t" bIns="91425" lIns="91425" spcFirstLastPara="1" rIns="91425" wrap="square" tIns="91425">
            <a:noAutofit/>
          </a:bodyPr>
          <a:lstStyle/>
          <a:p>
            <a:pPr indent="0" lvl="0" marL="146050" rtl="0" algn="l">
              <a:lnSpc>
                <a:spcPct val="114999"/>
              </a:lnSpc>
              <a:spcBef>
                <a:spcPts val="0"/>
              </a:spcBef>
              <a:spcAft>
                <a:spcPts val="0"/>
              </a:spcAft>
              <a:buSzPts val="1300"/>
              <a:buNone/>
            </a:pPr>
            <a:r>
              <a:rPr lang="en-GB">
                <a:solidFill>
                  <a:schemeClr val="dk2"/>
                </a:solidFill>
              </a:rPr>
              <a:t>Most of CNN architectures have tons of parameters in their last fully connected layers and this leads to heavy computations that affects performance speed .</a:t>
            </a:r>
            <a:endParaRPr/>
          </a:p>
          <a:p>
            <a:pPr indent="0" lvl="0" marL="146050" rtl="0" algn="l">
              <a:lnSpc>
                <a:spcPct val="114999"/>
              </a:lnSpc>
              <a:spcBef>
                <a:spcPts val="0"/>
              </a:spcBef>
              <a:spcAft>
                <a:spcPts val="0"/>
              </a:spcAft>
              <a:buSzPts val="1300"/>
              <a:buNone/>
            </a:pPr>
            <a:r>
              <a:t/>
            </a:r>
            <a:endParaRPr/>
          </a:p>
          <a:p>
            <a:pPr indent="0" lvl="0" marL="146050" rtl="0" algn="l">
              <a:lnSpc>
                <a:spcPct val="114999"/>
              </a:lnSpc>
              <a:spcBef>
                <a:spcPts val="0"/>
              </a:spcBef>
              <a:spcAft>
                <a:spcPts val="0"/>
              </a:spcAft>
              <a:buSzPts val="1300"/>
              <a:buNone/>
            </a:pPr>
            <a:r>
              <a:t/>
            </a:r>
            <a:endParaRPr/>
          </a:p>
          <a:p>
            <a:pPr indent="0" lvl="0" marL="146050" rtl="0" algn="l">
              <a:lnSpc>
                <a:spcPct val="114999"/>
              </a:lnSpc>
              <a:spcBef>
                <a:spcPts val="0"/>
              </a:spcBef>
              <a:spcAft>
                <a:spcPts val="0"/>
              </a:spcAft>
              <a:buSzPts val="1300"/>
              <a:buNone/>
            </a:pPr>
            <a:r>
              <a:t/>
            </a:r>
            <a:endParaRPr/>
          </a:p>
          <a:p>
            <a:pPr indent="0" lvl="0" marL="146050" rtl="0" algn="l">
              <a:lnSpc>
                <a:spcPct val="114999"/>
              </a:lnSpc>
              <a:spcBef>
                <a:spcPts val="0"/>
              </a:spcBef>
              <a:spcAft>
                <a:spcPts val="0"/>
              </a:spcAft>
              <a:buSzPts val="1300"/>
              <a:buNone/>
            </a:pPr>
            <a:r>
              <a:t/>
            </a:r>
            <a:endParaRPr/>
          </a:p>
          <a:p>
            <a:pPr indent="0" lvl="0" marL="146050" rtl="0" algn="l">
              <a:lnSpc>
                <a:spcPct val="114999"/>
              </a:lnSpc>
              <a:spcBef>
                <a:spcPts val="0"/>
              </a:spcBef>
              <a:spcAft>
                <a:spcPts val="0"/>
              </a:spcAft>
              <a:buSzPts val="1300"/>
              <a:buNone/>
            </a:pPr>
            <a:r>
              <a:t/>
            </a:r>
            <a:endParaRPr/>
          </a:p>
          <a:p>
            <a:pPr indent="0" lvl="0" marL="146050" rtl="0" algn="l">
              <a:lnSpc>
                <a:spcPct val="114999"/>
              </a:lnSpc>
              <a:spcBef>
                <a:spcPts val="0"/>
              </a:spcBef>
              <a:spcAft>
                <a:spcPts val="0"/>
              </a:spcAft>
              <a:buSzPts val="1300"/>
              <a:buNone/>
            </a:pPr>
            <a:r>
              <a:t/>
            </a:r>
            <a:endParaRPr>
              <a:solidFill>
                <a:srgbClr val="595959"/>
              </a:solidFill>
            </a:endParaRPr>
          </a:p>
          <a:p>
            <a:pPr indent="0" lvl="0" marL="146050" rtl="0" algn="l">
              <a:lnSpc>
                <a:spcPct val="114999"/>
              </a:lnSpc>
              <a:spcBef>
                <a:spcPts val="0"/>
              </a:spcBef>
              <a:spcAft>
                <a:spcPts val="0"/>
              </a:spcAft>
              <a:buSzPts val="1300"/>
              <a:buNone/>
            </a:pPr>
            <a:r>
              <a:t/>
            </a:r>
            <a:endParaRPr>
              <a:solidFill>
                <a:srgbClr val="595959"/>
              </a:solidFill>
            </a:endParaRPr>
          </a:p>
          <a:p>
            <a:pPr indent="0" lvl="0" marL="146050" rtl="0" algn="l">
              <a:lnSpc>
                <a:spcPct val="114999"/>
              </a:lnSpc>
              <a:spcBef>
                <a:spcPts val="0"/>
              </a:spcBef>
              <a:spcAft>
                <a:spcPts val="0"/>
              </a:spcAft>
              <a:buSzPts val="1300"/>
              <a:buNone/>
            </a:pPr>
            <a:r>
              <a:t/>
            </a:r>
            <a:endParaRPr>
              <a:solidFill>
                <a:srgbClr val="595959"/>
              </a:solidFill>
            </a:endParaRPr>
          </a:p>
          <a:p>
            <a:pPr indent="0" lvl="0" marL="146050" rtl="0" algn="l">
              <a:lnSpc>
                <a:spcPct val="114999"/>
              </a:lnSpc>
              <a:spcBef>
                <a:spcPts val="0"/>
              </a:spcBef>
              <a:spcAft>
                <a:spcPts val="0"/>
              </a:spcAft>
              <a:buSzPts val="1300"/>
              <a:buNone/>
            </a:pPr>
            <a:r>
              <a:rPr lang="en-GB">
                <a:solidFill>
                  <a:srgbClr val="0070C0"/>
                </a:solidFill>
              </a:rPr>
              <a:t>                                                                                     Figure 1.4</a:t>
            </a:r>
            <a:r>
              <a:rPr lang="en-GB" sz="1200"/>
              <a:t> emotion that model can extract it  </a:t>
            </a:r>
            <a:endParaRPr/>
          </a:p>
          <a:p>
            <a:pPr indent="0" lvl="0" marL="146050" rtl="0" algn="l">
              <a:lnSpc>
                <a:spcPct val="114999"/>
              </a:lnSpc>
              <a:spcBef>
                <a:spcPts val="0"/>
              </a:spcBef>
              <a:spcAft>
                <a:spcPts val="0"/>
              </a:spcAft>
              <a:buSzPts val="1300"/>
              <a:buNone/>
            </a:pPr>
            <a:r>
              <a:t/>
            </a:r>
            <a:endParaRPr>
              <a:latin typeface="Times New Roman"/>
              <a:ea typeface="Times New Roman"/>
              <a:cs typeface="Times New Roman"/>
              <a:sym typeface="Times New Roman"/>
            </a:endParaRPr>
          </a:p>
          <a:p>
            <a:pPr indent="0" lvl="0" marL="146050" rtl="0" algn="l">
              <a:lnSpc>
                <a:spcPct val="114999"/>
              </a:lnSpc>
              <a:spcBef>
                <a:spcPts val="0"/>
              </a:spcBef>
              <a:spcAft>
                <a:spcPts val="0"/>
              </a:spcAft>
              <a:buSzPts val="1300"/>
              <a:buNone/>
            </a:pPr>
            <a:r>
              <a:t/>
            </a:r>
            <a:endParaRPr>
              <a:latin typeface="Times New Roman"/>
              <a:ea typeface="Times New Roman"/>
              <a:cs typeface="Times New Roman"/>
              <a:sym typeface="Times New Roman"/>
            </a:endParaRPr>
          </a:p>
        </p:txBody>
      </p:sp>
      <p:pic>
        <p:nvPicPr>
          <p:cNvPr descr="A group of people posing for a photo&#10;&#10;Description automatically generated" id="244" name="Google Shape;244;p49"/>
          <p:cNvPicPr preferRelativeResize="0"/>
          <p:nvPr/>
        </p:nvPicPr>
        <p:blipFill rotWithShape="1">
          <a:blip r:embed="rId3">
            <a:alphaModFix/>
          </a:blip>
          <a:srcRect b="0" l="0" r="0" t="0"/>
          <a:stretch/>
        </p:blipFill>
        <p:spPr>
          <a:xfrm>
            <a:off x="2996700" y="2730550"/>
            <a:ext cx="4009750" cy="1767850"/>
          </a:xfrm>
          <a:prstGeom prst="rect">
            <a:avLst/>
          </a:prstGeom>
          <a:noFill/>
          <a:ln>
            <a:noFill/>
          </a:ln>
        </p:spPr>
      </p:pic>
      <p:sp>
        <p:nvSpPr>
          <p:cNvPr id="245" name="Google Shape;245;p4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7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a:t>5-objective</a:t>
            </a:r>
            <a:endParaRPr/>
          </a:p>
        </p:txBody>
      </p:sp>
      <p:sp>
        <p:nvSpPr>
          <p:cNvPr id="251" name="Google Shape;251;p70"/>
          <p:cNvSpPr txBox="1"/>
          <p:nvPr>
            <p:ph idx="1" type="body"/>
          </p:nvPr>
        </p:nvSpPr>
        <p:spPr>
          <a:xfrm>
            <a:off x="729449" y="2322785"/>
            <a:ext cx="7688700" cy="2580967"/>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GB" sz="2000">
                <a:solidFill>
                  <a:schemeClr val="dk2"/>
                </a:solidFill>
                <a:latin typeface="Times New Roman"/>
                <a:ea typeface="Times New Roman"/>
                <a:cs typeface="Times New Roman"/>
                <a:sym typeface="Times New Roman"/>
              </a:rPr>
              <a:t> We aim to build a real-time system that combines speed performance and high accuracy emotion recognition which can implemented and integrated in multiple business applications with low computing power.</a:t>
            </a:r>
            <a:endParaRPr sz="2000">
              <a:solidFill>
                <a:schemeClr val="dk2"/>
              </a:solidFill>
              <a:latin typeface="Times New Roman"/>
              <a:ea typeface="Times New Roman"/>
              <a:cs typeface="Times New Roman"/>
              <a:sym typeface="Times New Roman"/>
            </a:endParaRPr>
          </a:p>
        </p:txBody>
      </p:sp>
      <p:sp>
        <p:nvSpPr>
          <p:cNvPr id="252" name="Google Shape;252;p7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8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a:t>6-related works</a:t>
            </a:r>
            <a:endParaRPr b="0"/>
          </a:p>
          <a:p>
            <a:pPr indent="0" lvl="0" marL="0" rtl="0" algn="l">
              <a:lnSpc>
                <a:spcPct val="100000"/>
              </a:lnSpc>
              <a:spcBef>
                <a:spcPts val="0"/>
              </a:spcBef>
              <a:spcAft>
                <a:spcPts val="0"/>
              </a:spcAft>
              <a:buClr>
                <a:schemeClr val="dk2"/>
              </a:buClr>
              <a:buSzPts val="2600"/>
              <a:buNone/>
            </a:pPr>
            <a:r>
              <a:t/>
            </a:r>
            <a:endParaRPr/>
          </a:p>
        </p:txBody>
      </p:sp>
      <p:sp>
        <p:nvSpPr>
          <p:cNvPr id="258" name="Google Shape;258;p84"/>
          <p:cNvSpPr txBox="1"/>
          <p:nvPr>
            <p:ph idx="1" type="body"/>
          </p:nvPr>
        </p:nvSpPr>
        <p:spPr>
          <a:xfrm>
            <a:off x="729450" y="2078875"/>
            <a:ext cx="7688700" cy="25236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SzPts val="1300"/>
              <a:buChar char="●"/>
            </a:pPr>
            <a:r>
              <a:rPr lang="en-GB">
                <a:solidFill>
                  <a:srgbClr val="000000"/>
                </a:solidFill>
                <a:latin typeface="Arial"/>
                <a:ea typeface="Arial"/>
                <a:cs typeface="Arial"/>
                <a:sym typeface="Arial"/>
              </a:rPr>
              <a:t>Many current research in automatic facial expression analysis  </a:t>
            </a:r>
            <a:endParaRPr/>
          </a:p>
          <a:p>
            <a:pPr indent="-311150" lvl="0" marL="457200" rtl="0" algn="l">
              <a:lnSpc>
                <a:spcPct val="114999"/>
              </a:lnSpc>
              <a:spcBef>
                <a:spcPts val="1200"/>
              </a:spcBef>
              <a:spcAft>
                <a:spcPts val="0"/>
              </a:spcAft>
              <a:buSzPts val="1300"/>
              <a:buChar char="●"/>
            </a:pPr>
            <a:r>
              <a:rPr lang="en-GB">
                <a:solidFill>
                  <a:srgbClr val="000000"/>
                </a:solidFill>
                <a:latin typeface="Arial"/>
                <a:ea typeface="Arial"/>
                <a:cs typeface="Arial"/>
                <a:sym typeface="Arial"/>
              </a:rPr>
              <a:t>based on the following </a:t>
            </a:r>
            <a:r>
              <a:rPr lang="en-GB">
                <a:solidFill>
                  <a:srgbClr val="000000"/>
                </a:solidFill>
                <a:latin typeface="Arial"/>
                <a:ea typeface="Arial"/>
                <a:cs typeface="Arial"/>
                <a:sym typeface="Arial"/>
              </a:rPr>
              <a:t>four </a:t>
            </a:r>
            <a:r>
              <a:rPr lang="en-GB">
                <a:solidFill>
                  <a:srgbClr val="000000"/>
                </a:solidFill>
                <a:latin typeface="Arial"/>
                <a:ea typeface="Arial"/>
                <a:cs typeface="Arial"/>
                <a:sym typeface="Arial"/>
              </a:rPr>
              <a:t>approaches :</a:t>
            </a:r>
            <a:endParaRPr/>
          </a:p>
          <a:p>
            <a:pPr indent="-311150" lvl="0" marL="457200" rtl="0" algn="l">
              <a:lnSpc>
                <a:spcPct val="114999"/>
              </a:lnSpc>
              <a:spcBef>
                <a:spcPts val="1200"/>
              </a:spcBef>
              <a:spcAft>
                <a:spcPts val="0"/>
              </a:spcAft>
              <a:buSzPts val="1300"/>
              <a:buChar char="●"/>
            </a:pPr>
            <a:r>
              <a:rPr lang="en-GB">
                <a:solidFill>
                  <a:srgbClr val="000000"/>
                </a:solidFill>
                <a:latin typeface="Arial"/>
                <a:ea typeface="Arial"/>
                <a:cs typeface="Arial"/>
                <a:sym typeface="Arial"/>
              </a:rPr>
              <a:t>1-Categorical model</a:t>
            </a:r>
            <a:endParaRPr/>
          </a:p>
          <a:p>
            <a:pPr indent="-311150" lvl="0" marL="457200" rtl="0" algn="l">
              <a:lnSpc>
                <a:spcPct val="114999"/>
              </a:lnSpc>
              <a:spcBef>
                <a:spcPts val="1200"/>
              </a:spcBef>
              <a:spcAft>
                <a:spcPts val="0"/>
              </a:spcAft>
              <a:buSzPts val="1300"/>
              <a:buChar char="●"/>
            </a:pPr>
            <a:r>
              <a:rPr lang="en-GB">
                <a:solidFill>
                  <a:srgbClr val="000000"/>
                </a:solidFill>
                <a:latin typeface="Arial"/>
                <a:ea typeface="Arial"/>
                <a:cs typeface="Arial"/>
                <a:sym typeface="Arial"/>
              </a:rPr>
              <a:t>2-FACS (Facial Action Coding System ) model </a:t>
            </a:r>
            <a:endParaRPr/>
          </a:p>
          <a:p>
            <a:pPr indent="-311150" lvl="0" marL="457200" rtl="0" algn="l">
              <a:lnSpc>
                <a:spcPct val="114999"/>
              </a:lnSpc>
              <a:spcBef>
                <a:spcPts val="1200"/>
              </a:spcBef>
              <a:spcAft>
                <a:spcPts val="0"/>
              </a:spcAft>
              <a:buSzPts val="1300"/>
              <a:buChar char="●"/>
            </a:pPr>
            <a:r>
              <a:rPr lang="en-GB">
                <a:solidFill>
                  <a:srgbClr val="000000"/>
                </a:solidFill>
                <a:latin typeface="Arial"/>
                <a:ea typeface="Arial"/>
                <a:cs typeface="Arial"/>
                <a:sym typeface="Arial"/>
              </a:rPr>
              <a:t>3-Dimensional mode</a:t>
            </a:r>
            <a:endParaRPr>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Times New Roman"/>
              <a:buChar char="●"/>
            </a:pPr>
            <a:r>
              <a:rPr lang="en-GB">
                <a:solidFill>
                  <a:srgbClr val="000000"/>
                </a:solidFill>
                <a:latin typeface="Times New Roman"/>
                <a:ea typeface="Times New Roman"/>
                <a:cs typeface="Times New Roman"/>
                <a:sym typeface="Times New Roman"/>
              </a:rPr>
              <a:t>4-</a:t>
            </a:r>
            <a:r>
              <a:rPr lang="en-GB">
                <a:solidFill>
                  <a:srgbClr val="000000"/>
                </a:solidFill>
                <a:latin typeface="Times New Roman"/>
                <a:ea typeface="Times New Roman"/>
                <a:cs typeface="Times New Roman"/>
                <a:sym typeface="Times New Roman"/>
              </a:rPr>
              <a:t>FEC-16d</a:t>
            </a:r>
            <a:endParaRPr>
              <a:solidFill>
                <a:srgbClr val="000000"/>
              </a:solidFill>
              <a:latin typeface="Times New Roman"/>
              <a:ea typeface="Times New Roman"/>
              <a:cs typeface="Times New Roman"/>
              <a:sym typeface="Times New Roman"/>
            </a:endParaRPr>
          </a:p>
        </p:txBody>
      </p:sp>
      <p:sp>
        <p:nvSpPr>
          <p:cNvPr id="259" name="Google Shape;259;p8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8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a:t>6-related works</a:t>
            </a:r>
            <a:endParaRPr b="0"/>
          </a:p>
          <a:p>
            <a:pPr indent="0" lvl="0" marL="0" rtl="0" algn="l">
              <a:lnSpc>
                <a:spcPct val="100000"/>
              </a:lnSpc>
              <a:spcBef>
                <a:spcPts val="0"/>
              </a:spcBef>
              <a:spcAft>
                <a:spcPts val="0"/>
              </a:spcAft>
              <a:buClr>
                <a:schemeClr val="dk2"/>
              </a:buClr>
              <a:buSzPts val="2600"/>
              <a:buNone/>
            </a:pPr>
            <a:r>
              <a:t/>
            </a:r>
            <a:endParaRPr/>
          </a:p>
        </p:txBody>
      </p:sp>
      <p:sp>
        <p:nvSpPr>
          <p:cNvPr id="265" name="Google Shape;265;p8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GB" sz="1100">
                <a:solidFill>
                  <a:srgbClr val="000000"/>
                </a:solidFill>
                <a:latin typeface="Arial"/>
                <a:ea typeface="Arial"/>
                <a:cs typeface="Arial"/>
                <a:sym typeface="Arial"/>
              </a:rPr>
              <a:t>1- Categorical model: appoint discrete emotions class labels</a:t>
            </a:r>
            <a:r>
              <a:rPr lang="en-GB">
                <a:solidFill>
                  <a:srgbClr val="000000"/>
                </a:solidFill>
                <a:latin typeface="Arial"/>
                <a:ea typeface="Arial"/>
                <a:cs typeface="Arial"/>
                <a:sym typeface="Arial"/>
              </a:rPr>
              <a:t>.</a:t>
            </a:r>
            <a:endParaRPr/>
          </a:p>
          <a:p>
            <a:pPr indent="0" lvl="0" marL="146050" rtl="0" algn="l">
              <a:lnSpc>
                <a:spcPct val="114999"/>
              </a:lnSpc>
              <a:spcBef>
                <a:spcPts val="0"/>
              </a:spcBef>
              <a:spcAft>
                <a:spcPts val="0"/>
              </a:spcAft>
              <a:buSzPts val="1300"/>
              <a:buNone/>
            </a:pPr>
            <a:r>
              <a:t/>
            </a:r>
            <a:endParaRPr/>
          </a:p>
        </p:txBody>
      </p:sp>
      <p:pic>
        <p:nvPicPr>
          <p:cNvPr descr="A smiling person and person posing for a photo&#10;&#10;Description automatically generated" id="266" name="Google Shape;266;p85"/>
          <p:cNvPicPr preferRelativeResize="0"/>
          <p:nvPr/>
        </p:nvPicPr>
        <p:blipFill rotWithShape="1">
          <a:blip r:embed="rId3">
            <a:alphaModFix/>
          </a:blip>
          <a:srcRect b="0" l="0" r="0" t="0"/>
          <a:stretch/>
        </p:blipFill>
        <p:spPr>
          <a:xfrm>
            <a:off x="2070538" y="2752429"/>
            <a:ext cx="4219049" cy="2391071"/>
          </a:xfrm>
          <a:prstGeom prst="rect">
            <a:avLst/>
          </a:prstGeom>
          <a:noFill/>
          <a:ln>
            <a:noFill/>
          </a:ln>
        </p:spPr>
      </p:pic>
      <p:sp>
        <p:nvSpPr>
          <p:cNvPr id="267" name="Google Shape;267;p8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86"/>
          <p:cNvSpPr txBox="1"/>
          <p:nvPr>
            <p:ph type="title"/>
          </p:nvPr>
        </p:nvSpPr>
        <p:spPr>
          <a:xfrm>
            <a:off x="729450" y="1295481"/>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a:t>6-related works</a:t>
            </a:r>
            <a:endParaRPr/>
          </a:p>
        </p:txBody>
      </p:sp>
      <p:sp>
        <p:nvSpPr>
          <p:cNvPr id="273" name="Google Shape;273;p8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146050" rtl="0" algn="l">
              <a:lnSpc>
                <a:spcPct val="115000"/>
              </a:lnSpc>
              <a:spcBef>
                <a:spcPts val="1200"/>
              </a:spcBef>
              <a:spcAft>
                <a:spcPts val="0"/>
              </a:spcAft>
              <a:buSzPts val="1300"/>
              <a:buNone/>
            </a:pPr>
            <a:r>
              <a:rPr lang="en-GB" sz="1100">
                <a:solidFill>
                  <a:srgbClr val="000000"/>
                </a:solidFill>
                <a:latin typeface="Arial"/>
                <a:ea typeface="Arial"/>
                <a:cs typeface="Arial"/>
                <a:sym typeface="Arial"/>
              </a:rPr>
              <a:t>2-FACS model: refers to a collection of facial muscle movements </a:t>
            </a:r>
            <a:endParaRPr sz="1100"/>
          </a:p>
          <a:p>
            <a:pPr indent="0" lvl="0" marL="146050" rtl="0" algn="l">
              <a:lnSpc>
                <a:spcPct val="114999"/>
              </a:lnSpc>
              <a:spcBef>
                <a:spcPts val="1200"/>
              </a:spcBef>
              <a:spcAft>
                <a:spcPts val="0"/>
              </a:spcAft>
              <a:buSzPts val="1300"/>
              <a:buNone/>
            </a:pPr>
            <a:r>
              <a:rPr lang="en-GB" sz="1100">
                <a:solidFill>
                  <a:srgbClr val="000000"/>
                </a:solidFill>
                <a:latin typeface="Arial"/>
                <a:ea typeface="Arial"/>
                <a:cs typeface="Arial"/>
                <a:sym typeface="Arial"/>
              </a:rPr>
              <a:t>which corresponds to the emotion displayed.</a:t>
            </a:r>
            <a:endParaRPr sz="1100"/>
          </a:p>
          <a:p>
            <a:pPr indent="0" lvl="0" marL="146050" rtl="0" algn="l">
              <a:lnSpc>
                <a:spcPct val="114999"/>
              </a:lnSpc>
              <a:spcBef>
                <a:spcPts val="1200"/>
              </a:spcBef>
              <a:spcAft>
                <a:spcPts val="0"/>
              </a:spcAft>
              <a:buSzPts val="1300"/>
              <a:buNone/>
            </a:pPr>
            <a:r>
              <a:rPr lang="en-GB" sz="1100">
                <a:solidFill>
                  <a:srgbClr val="000000"/>
                </a:solidFill>
                <a:latin typeface="Arial"/>
                <a:ea typeface="Arial"/>
                <a:cs typeface="Arial"/>
                <a:sym typeface="Arial"/>
              </a:rPr>
              <a:t>Surprise: inner brow raise, outer brow raise, upper lid raise, jaw drop</a:t>
            </a:r>
            <a:endParaRPr sz="1100"/>
          </a:p>
          <a:p>
            <a:pPr indent="-228600" lvl="0" marL="457200" rtl="0" algn="l">
              <a:lnSpc>
                <a:spcPct val="114999"/>
              </a:lnSpc>
              <a:spcBef>
                <a:spcPts val="1200"/>
              </a:spcBef>
              <a:spcAft>
                <a:spcPts val="0"/>
              </a:spcAft>
              <a:buSzPts val="1300"/>
              <a:buNone/>
            </a:pPr>
            <a:r>
              <a:t/>
            </a:r>
            <a:endParaRPr/>
          </a:p>
        </p:txBody>
      </p:sp>
      <p:pic>
        <p:nvPicPr>
          <p:cNvPr descr="A screenshot of a cell phone&#10;&#10;Description automatically generated" id="274" name="Google Shape;274;p86"/>
          <p:cNvPicPr preferRelativeResize="0"/>
          <p:nvPr/>
        </p:nvPicPr>
        <p:blipFill rotWithShape="1">
          <a:blip r:embed="rId3">
            <a:alphaModFix/>
          </a:blip>
          <a:srcRect b="0" l="0" r="0" t="0"/>
          <a:stretch/>
        </p:blipFill>
        <p:spPr>
          <a:xfrm>
            <a:off x="875786" y="3378963"/>
            <a:ext cx="3476881" cy="1613774"/>
          </a:xfrm>
          <a:prstGeom prst="rect">
            <a:avLst/>
          </a:prstGeom>
          <a:noFill/>
          <a:ln>
            <a:noFill/>
          </a:ln>
        </p:spPr>
      </p:pic>
      <p:pic>
        <p:nvPicPr>
          <p:cNvPr descr="A group of people posing for the camera&#10;&#10;Description automatically generated" id="275" name="Google Shape;275;p86"/>
          <p:cNvPicPr preferRelativeResize="0"/>
          <p:nvPr/>
        </p:nvPicPr>
        <p:blipFill rotWithShape="1">
          <a:blip r:embed="rId4">
            <a:alphaModFix/>
          </a:blip>
          <a:srcRect b="0" l="0" r="0" t="0"/>
          <a:stretch/>
        </p:blipFill>
        <p:spPr>
          <a:xfrm>
            <a:off x="5617690" y="1672530"/>
            <a:ext cx="3090733" cy="3149959"/>
          </a:xfrm>
          <a:prstGeom prst="rect">
            <a:avLst/>
          </a:prstGeom>
          <a:noFill/>
          <a:ln>
            <a:noFill/>
          </a:ln>
        </p:spPr>
      </p:pic>
      <p:sp>
        <p:nvSpPr>
          <p:cNvPr id="276" name="Google Shape;276;p8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8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a:t>6-related works</a:t>
            </a:r>
            <a:endParaRPr b="0"/>
          </a:p>
          <a:p>
            <a:pPr indent="0" lvl="0" marL="0" rtl="0" algn="l">
              <a:lnSpc>
                <a:spcPct val="100000"/>
              </a:lnSpc>
              <a:spcBef>
                <a:spcPts val="0"/>
              </a:spcBef>
              <a:spcAft>
                <a:spcPts val="0"/>
              </a:spcAft>
              <a:buClr>
                <a:schemeClr val="dk2"/>
              </a:buClr>
              <a:buSzPts val="2600"/>
              <a:buNone/>
            </a:pPr>
            <a:r>
              <a:t/>
            </a:r>
            <a:endParaRPr/>
          </a:p>
        </p:txBody>
      </p:sp>
      <p:sp>
        <p:nvSpPr>
          <p:cNvPr id="282" name="Google Shape;282;p8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146050" rtl="0" algn="l">
              <a:lnSpc>
                <a:spcPct val="115000"/>
              </a:lnSpc>
              <a:spcBef>
                <a:spcPts val="1200"/>
              </a:spcBef>
              <a:spcAft>
                <a:spcPts val="0"/>
              </a:spcAft>
              <a:buSzPts val="1300"/>
              <a:buNone/>
            </a:pPr>
            <a:r>
              <a:rPr lang="en-GB">
                <a:solidFill>
                  <a:srgbClr val="000000"/>
                </a:solidFill>
                <a:latin typeface="Arial"/>
                <a:ea typeface="Arial"/>
                <a:cs typeface="Arial"/>
                <a:sym typeface="Arial"/>
              </a:rPr>
              <a:t>3- Dimensional model : describing emotions using dimensional models</a:t>
            </a:r>
            <a:endParaRPr/>
          </a:p>
          <a:p>
            <a:pPr indent="0" lvl="0" marL="146050" rtl="0" algn="l">
              <a:lnSpc>
                <a:spcPct val="114999"/>
              </a:lnSpc>
              <a:spcBef>
                <a:spcPts val="1200"/>
              </a:spcBef>
              <a:spcAft>
                <a:spcPts val="0"/>
              </a:spcAft>
              <a:buSzPts val="1300"/>
              <a:buNone/>
            </a:pPr>
            <a:r>
              <a:rPr lang="en-GB">
                <a:solidFill>
                  <a:srgbClr val="000000"/>
                </a:solidFill>
                <a:latin typeface="Arial"/>
                <a:ea typeface="Arial"/>
                <a:cs typeface="Arial"/>
                <a:sym typeface="Arial"/>
              </a:rPr>
              <a:t> like valence-arousal .In valence-arousal dimensional model </a:t>
            </a:r>
            <a:endParaRPr/>
          </a:p>
          <a:p>
            <a:pPr indent="0" lvl="0" marL="146050" rtl="0" algn="l">
              <a:lnSpc>
                <a:spcPct val="114999"/>
              </a:lnSpc>
              <a:spcBef>
                <a:spcPts val="1200"/>
              </a:spcBef>
              <a:spcAft>
                <a:spcPts val="0"/>
              </a:spcAft>
              <a:buSzPts val="1300"/>
              <a:buNone/>
            </a:pPr>
            <a:r>
              <a:rPr lang="en-GB">
                <a:solidFill>
                  <a:srgbClr val="000000"/>
                </a:solidFill>
                <a:latin typeface="Arial"/>
                <a:ea typeface="Arial"/>
                <a:cs typeface="Arial"/>
                <a:sym typeface="Arial"/>
              </a:rPr>
              <a:t>emotions can be described by two factors:</a:t>
            </a:r>
            <a:endParaRPr/>
          </a:p>
          <a:p>
            <a:pPr indent="0" lvl="0" marL="146050" rtl="0" algn="l">
              <a:lnSpc>
                <a:spcPct val="114999"/>
              </a:lnSpc>
              <a:spcBef>
                <a:spcPts val="1200"/>
              </a:spcBef>
              <a:spcAft>
                <a:spcPts val="0"/>
              </a:spcAft>
              <a:buSzPts val="1300"/>
              <a:buNone/>
            </a:pPr>
            <a:r>
              <a:rPr lang="en-GB">
                <a:solidFill>
                  <a:srgbClr val="000000"/>
                </a:solidFill>
                <a:latin typeface="Arial"/>
                <a:ea typeface="Arial"/>
                <a:cs typeface="Arial"/>
                <a:sym typeface="Arial"/>
              </a:rPr>
              <a:t>Valence: positive or negative affectivity</a:t>
            </a:r>
            <a:endParaRPr/>
          </a:p>
          <a:p>
            <a:pPr indent="0" lvl="0" marL="146050" rtl="0" algn="l">
              <a:lnSpc>
                <a:spcPct val="114999"/>
              </a:lnSpc>
              <a:spcBef>
                <a:spcPts val="1200"/>
              </a:spcBef>
              <a:spcAft>
                <a:spcPts val="0"/>
              </a:spcAft>
              <a:buSzPts val="1300"/>
              <a:buNone/>
            </a:pPr>
            <a:r>
              <a:rPr lang="en-GB">
                <a:solidFill>
                  <a:srgbClr val="000000"/>
                </a:solidFill>
                <a:latin typeface="Arial"/>
                <a:ea typeface="Arial"/>
                <a:cs typeface="Arial"/>
                <a:sym typeface="Arial"/>
              </a:rPr>
              <a:t>Arousal: how calming or exciting</a:t>
            </a:r>
            <a:endParaRPr/>
          </a:p>
          <a:p>
            <a:pPr indent="-228600" lvl="0" marL="457200" rtl="0" algn="l">
              <a:lnSpc>
                <a:spcPct val="114999"/>
              </a:lnSpc>
              <a:spcBef>
                <a:spcPts val="1200"/>
              </a:spcBef>
              <a:spcAft>
                <a:spcPts val="0"/>
              </a:spcAft>
              <a:buSzPts val="1300"/>
              <a:buNone/>
            </a:pPr>
            <a:r>
              <a:t/>
            </a:r>
            <a:endParaRPr/>
          </a:p>
        </p:txBody>
      </p:sp>
      <p:pic>
        <p:nvPicPr>
          <p:cNvPr id="283" name="Google Shape;283;p87"/>
          <p:cNvPicPr preferRelativeResize="0"/>
          <p:nvPr/>
        </p:nvPicPr>
        <p:blipFill rotWithShape="1">
          <a:blip r:embed="rId3">
            <a:alphaModFix/>
          </a:blip>
          <a:srcRect b="0" l="0" r="0" t="0"/>
          <a:stretch/>
        </p:blipFill>
        <p:spPr>
          <a:xfrm>
            <a:off x="6250974" y="2077791"/>
            <a:ext cx="2743200" cy="2748756"/>
          </a:xfrm>
          <a:prstGeom prst="rect">
            <a:avLst/>
          </a:prstGeom>
          <a:noFill/>
          <a:ln>
            <a:noFill/>
          </a:ln>
        </p:spPr>
      </p:pic>
      <p:sp>
        <p:nvSpPr>
          <p:cNvPr id="284" name="Google Shape;284;p8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8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a:t>6-related works</a:t>
            </a:r>
            <a:endParaRPr/>
          </a:p>
        </p:txBody>
      </p:sp>
      <p:sp>
        <p:nvSpPr>
          <p:cNvPr id="290" name="Google Shape;290;p8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146050" rtl="0" algn="l">
              <a:lnSpc>
                <a:spcPct val="115000"/>
              </a:lnSpc>
              <a:spcBef>
                <a:spcPts val="1200"/>
              </a:spcBef>
              <a:spcAft>
                <a:spcPts val="0"/>
              </a:spcAft>
              <a:buSzPts val="1300"/>
              <a:buNone/>
            </a:pPr>
            <a:r>
              <a:rPr b="1" lang="en-GB" sz="1100">
                <a:solidFill>
                  <a:srgbClr val="000000"/>
                </a:solidFill>
                <a:latin typeface="Arial"/>
                <a:ea typeface="Arial"/>
                <a:cs typeface="Arial"/>
                <a:sym typeface="Arial"/>
              </a:rPr>
              <a:t>Expression Embedding(FEC-16d):</a:t>
            </a:r>
            <a:endParaRPr sz="1100"/>
          </a:p>
          <a:p>
            <a:pPr indent="0" lvl="0" marL="146050" rtl="0" algn="l">
              <a:lnSpc>
                <a:spcPct val="114999"/>
              </a:lnSpc>
              <a:spcBef>
                <a:spcPts val="1200"/>
              </a:spcBef>
              <a:spcAft>
                <a:spcPts val="0"/>
              </a:spcAft>
              <a:buSzPts val="1300"/>
              <a:buNone/>
            </a:pPr>
            <a:r>
              <a:rPr b="1" lang="en-GB" sz="1100">
                <a:solidFill>
                  <a:srgbClr val="000000"/>
                </a:solidFill>
                <a:latin typeface="Arial"/>
                <a:ea typeface="Arial"/>
                <a:cs typeface="Arial"/>
                <a:sym typeface="Arial"/>
              </a:rPr>
              <a:t>it is  a fully-supervised network for learning 16-dimensional </a:t>
            </a:r>
            <a:endParaRPr sz="1100"/>
          </a:p>
          <a:p>
            <a:pPr indent="0" lvl="0" marL="146050" rtl="0" algn="l">
              <a:lnSpc>
                <a:spcPct val="114999"/>
              </a:lnSpc>
              <a:spcBef>
                <a:spcPts val="1200"/>
              </a:spcBef>
              <a:spcAft>
                <a:spcPts val="0"/>
              </a:spcAft>
              <a:buSzPts val="1300"/>
              <a:buNone/>
            </a:pPr>
            <a:r>
              <a:rPr b="1" lang="en-GB" sz="1100">
                <a:solidFill>
                  <a:srgbClr val="000000"/>
                </a:solidFill>
                <a:latin typeface="Arial"/>
                <a:ea typeface="Arial"/>
                <a:cs typeface="Arial"/>
                <a:sym typeface="Arial"/>
              </a:rPr>
              <a:t>embedding based on FEC dataset  that solved this problem by </a:t>
            </a:r>
            <a:endParaRPr sz="1100"/>
          </a:p>
          <a:p>
            <a:pPr indent="0" lvl="0" marL="146050" rtl="0" algn="l">
              <a:lnSpc>
                <a:spcPct val="114999"/>
              </a:lnSpc>
              <a:spcBef>
                <a:spcPts val="1200"/>
              </a:spcBef>
              <a:spcAft>
                <a:spcPts val="0"/>
              </a:spcAft>
              <a:buSzPts val="1300"/>
              <a:buNone/>
            </a:pPr>
            <a:r>
              <a:rPr b="1" lang="en-GB" sz="1100">
                <a:solidFill>
                  <a:srgbClr val="000000"/>
                </a:solidFill>
                <a:latin typeface="Arial"/>
                <a:ea typeface="Arial"/>
                <a:cs typeface="Arial"/>
                <a:sym typeface="Arial"/>
              </a:rPr>
              <a:t>including expression comparison annotations</a:t>
            </a:r>
            <a:endParaRPr sz="1100"/>
          </a:p>
          <a:p>
            <a:pPr indent="-228600" lvl="0" marL="457200" rtl="0" algn="l">
              <a:lnSpc>
                <a:spcPct val="114999"/>
              </a:lnSpc>
              <a:spcBef>
                <a:spcPts val="1200"/>
              </a:spcBef>
              <a:spcAft>
                <a:spcPts val="0"/>
              </a:spcAft>
              <a:buSzPts val="1300"/>
              <a:buNone/>
            </a:pPr>
            <a:r>
              <a:t/>
            </a:r>
            <a:endParaRPr/>
          </a:p>
          <a:p>
            <a:pPr indent="-228600" lvl="0" marL="457200" rtl="0" algn="l">
              <a:lnSpc>
                <a:spcPct val="114999"/>
              </a:lnSpc>
              <a:spcBef>
                <a:spcPts val="1200"/>
              </a:spcBef>
              <a:spcAft>
                <a:spcPts val="0"/>
              </a:spcAft>
              <a:buSzPts val="1300"/>
              <a:buNone/>
            </a:pPr>
            <a:r>
              <a:t/>
            </a:r>
            <a:endParaRPr/>
          </a:p>
        </p:txBody>
      </p:sp>
      <p:pic>
        <p:nvPicPr>
          <p:cNvPr descr="A person smiling and posing for the camera&#10;&#10;Description automatically generated" id="291" name="Google Shape;291;p88"/>
          <p:cNvPicPr preferRelativeResize="0"/>
          <p:nvPr/>
        </p:nvPicPr>
        <p:blipFill rotWithShape="1">
          <a:blip r:embed="rId3">
            <a:alphaModFix/>
          </a:blip>
          <a:srcRect b="0" l="0" r="0" t="0"/>
          <a:stretch/>
        </p:blipFill>
        <p:spPr>
          <a:xfrm>
            <a:off x="6521408" y="856220"/>
            <a:ext cx="2619375" cy="1392195"/>
          </a:xfrm>
          <a:prstGeom prst="rect">
            <a:avLst/>
          </a:prstGeom>
          <a:noFill/>
          <a:ln>
            <a:noFill/>
          </a:ln>
        </p:spPr>
      </p:pic>
      <p:pic>
        <p:nvPicPr>
          <p:cNvPr descr="A close up of a mans face&#10;&#10;Description automatically generated" id="292" name="Google Shape;292;p88"/>
          <p:cNvPicPr preferRelativeResize="0"/>
          <p:nvPr/>
        </p:nvPicPr>
        <p:blipFill rotWithShape="1">
          <a:blip r:embed="rId4">
            <a:alphaModFix/>
          </a:blip>
          <a:srcRect b="0" l="0" r="0" t="0"/>
          <a:stretch/>
        </p:blipFill>
        <p:spPr>
          <a:xfrm>
            <a:off x="6567746" y="2244553"/>
            <a:ext cx="2619375" cy="1357184"/>
          </a:xfrm>
          <a:prstGeom prst="rect">
            <a:avLst/>
          </a:prstGeom>
          <a:noFill/>
          <a:ln>
            <a:noFill/>
          </a:ln>
        </p:spPr>
      </p:pic>
      <p:pic>
        <p:nvPicPr>
          <p:cNvPr descr="A close up of a mans face&#10;&#10;Description automatically generated" id="293" name="Google Shape;293;p88"/>
          <p:cNvPicPr preferRelativeResize="0"/>
          <p:nvPr/>
        </p:nvPicPr>
        <p:blipFill rotWithShape="1">
          <a:blip r:embed="rId5">
            <a:alphaModFix/>
          </a:blip>
          <a:srcRect b="0" l="0" r="0" t="0"/>
          <a:stretch/>
        </p:blipFill>
        <p:spPr>
          <a:xfrm>
            <a:off x="6565943" y="3688750"/>
            <a:ext cx="2630703" cy="1434413"/>
          </a:xfrm>
          <a:prstGeom prst="rect">
            <a:avLst/>
          </a:prstGeom>
          <a:noFill/>
          <a:ln>
            <a:noFill/>
          </a:ln>
        </p:spPr>
      </p:pic>
      <p:sp>
        <p:nvSpPr>
          <p:cNvPr id="294" name="Google Shape;294;p8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g8c1f9aaa57_0_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2600"/>
              <a:buFont typeface="Arial"/>
              <a:buNone/>
            </a:pPr>
            <a:r>
              <a:rPr lang="en-GB" sz="2400"/>
              <a:t>6-related works</a:t>
            </a:r>
            <a:endParaRPr sz="2400"/>
          </a:p>
        </p:txBody>
      </p:sp>
      <p:graphicFrame>
        <p:nvGraphicFramePr>
          <p:cNvPr id="300" name="Google Shape;300;g8c1f9aaa57_0_0"/>
          <p:cNvGraphicFramePr/>
          <p:nvPr/>
        </p:nvGraphicFramePr>
        <p:xfrm>
          <a:off x="676525" y="1756825"/>
          <a:ext cx="3000000" cy="3000000"/>
        </p:xfrm>
        <a:graphic>
          <a:graphicData uri="http://schemas.openxmlformats.org/drawingml/2006/table">
            <a:tbl>
              <a:tblPr>
                <a:noFill/>
                <a:tableStyleId>{E66C082D-0CE5-40BC-9337-2B57E77FA6B7}</a:tableStyleId>
              </a:tblPr>
              <a:tblGrid>
                <a:gridCol w="3844350"/>
                <a:gridCol w="3844350"/>
              </a:tblGrid>
              <a:tr h="714525">
                <a:tc>
                  <a:txBody>
                    <a:bodyPr/>
                    <a:lstStyle/>
                    <a:p>
                      <a:pPr indent="0" lvl="0" marL="0" rtl="0" algn="l">
                        <a:lnSpc>
                          <a:spcPct val="115000"/>
                        </a:lnSpc>
                        <a:spcBef>
                          <a:spcPts val="1200"/>
                        </a:spcBef>
                        <a:spcAft>
                          <a:spcPts val="1200"/>
                        </a:spcAft>
                        <a:buNone/>
                      </a:pPr>
                      <a:r>
                        <a:rPr lang="en-GB" sz="1100">
                          <a:latin typeface="Times New Roman"/>
                          <a:ea typeface="Times New Roman"/>
                          <a:cs typeface="Times New Roman"/>
                          <a:sym typeface="Times New Roman"/>
                        </a:rPr>
                        <a:t>Approach</a:t>
                      </a:r>
                      <a:endParaRPr/>
                    </a:p>
                  </a:txBody>
                  <a:tcPr marT="91425" marB="91425" marR="91425" marL="91425"/>
                </a:tc>
                <a:tc>
                  <a:txBody>
                    <a:bodyPr/>
                    <a:lstStyle/>
                    <a:p>
                      <a:pPr indent="0" lvl="0" marL="0" rtl="0" algn="l">
                        <a:lnSpc>
                          <a:spcPct val="115000"/>
                        </a:lnSpc>
                        <a:spcBef>
                          <a:spcPts val="0"/>
                        </a:spcBef>
                        <a:spcAft>
                          <a:spcPts val="0"/>
                        </a:spcAft>
                        <a:buNone/>
                      </a:pPr>
                      <a:r>
                        <a:t/>
                      </a:r>
                      <a:endParaRPr sz="11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100">
                          <a:latin typeface="Times New Roman"/>
                          <a:ea typeface="Times New Roman"/>
                          <a:cs typeface="Times New Roman"/>
                          <a:sym typeface="Times New Roman"/>
                        </a:rPr>
                        <a:t>research</a:t>
                      </a:r>
                      <a:endParaRPr/>
                    </a:p>
                  </a:txBody>
                  <a:tcPr marT="91425" marB="91425" marR="91425" marL="91425"/>
                </a:tc>
              </a:tr>
              <a:tr h="734625">
                <a:tc>
                  <a:txBody>
                    <a:bodyPr/>
                    <a:lstStyle/>
                    <a:p>
                      <a:pPr indent="0" lvl="0" marL="0" rtl="0" algn="l">
                        <a:spcBef>
                          <a:spcPts val="1200"/>
                        </a:spcBef>
                        <a:spcAft>
                          <a:spcPts val="1200"/>
                        </a:spcAft>
                        <a:buNone/>
                      </a:pPr>
                      <a:r>
                        <a:rPr lang="en-GB" sz="1100">
                          <a:latin typeface="Times New Roman"/>
                          <a:ea typeface="Times New Roman"/>
                          <a:cs typeface="Times New Roman"/>
                          <a:sym typeface="Times New Roman"/>
                        </a:rPr>
                        <a:t>Categorical model</a:t>
                      </a:r>
                      <a:endParaRPr/>
                    </a:p>
                  </a:txBody>
                  <a:tcPr marT="91425" marB="91425" marR="91425" marL="91425"/>
                </a:tc>
                <a:tc>
                  <a:txBody>
                    <a:bodyPr/>
                    <a:lstStyle/>
                    <a:p>
                      <a:pPr indent="0" lvl="0" marL="0" rtl="0" algn="l">
                        <a:spcBef>
                          <a:spcPts val="0"/>
                        </a:spcBef>
                        <a:spcAft>
                          <a:spcPts val="0"/>
                        </a:spcAft>
                        <a:buNone/>
                      </a:pPr>
                      <a:r>
                        <a:rPr lang="en-GB" sz="1100">
                          <a:latin typeface="Times New Roman"/>
                          <a:ea typeface="Times New Roman"/>
                          <a:cs typeface="Times New Roman"/>
                          <a:sym typeface="Times New Roman"/>
                        </a:rPr>
                        <a:t>Real-time Convolutional Neural Networks for Emotion and Gender Classification.Octavio Arriaga, Matias Valdenegro-Toro, Paul Plöger,Oct 2017</a:t>
                      </a:r>
                      <a:endParaRPr/>
                    </a:p>
                  </a:txBody>
                  <a:tcPr marT="91425" marB="91425" marR="91425" marL="91425"/>
                </a:tc>
              </a:tr>
              <a:tr h="694475">
                <a:tc>
                  <a:txBody>
                    <a:bodyPr/>
                    <a:lstStyle/>
                    <a:p>
                      <a:pPr indent="0" lvl="0" marL="0" rtl="0" algn="l">
                        <a:spcBef>
                          <a:spcPts val="1200"/>
                        </a:spcBef>
                        <a:spcAft>
                          <a:spcPts val="1200"/>
                        </a:spcAft>
                        <a:buNone/>
                      </a:pPr>
                      <a:r>
                        <a:rPr lang="en-GB" sz="1100">
                          <a:latin typeface="Times New Roman"/>
                          <a:ea typeface="Times New Roman"/>
                          <a:cs typeface="Times New Roman"/>
                          <a:sym typeface="Times New Roman"/>
                        </a:rPr>
                        <a:t>FACS model</a:t>
                      </a:r>
                      <a:endParaRPr/>
                    </a:p>
                  </a:txBody>
                  <a:tcPr marT="91425" marB="91425" marR="91425" marL="91425"/>
                </a:tc>
                <a:tc>
                  <a:txBody>
                    <a:bodyPr/>
                    <a:lstStyle/>
                    <a:p>
                      <a:pPr indent="0" lvl="0" marL="0" rtl="0" algn="l">
                        <a:spcBef>
                          <a:spcPts val="0"/>
                        </a:spcBef>
                        <a:spcAft>
                          <a:spcPts val="0"/>
                        </a:spcAft>
                        <a:buNone/>
                      </a:pPr>
                      <a:r>
                        <a:rPr lang="en-GB" sz="1100">
                          <a:latin typeface="Times New Roman"/>
                          <a:ea typeface="Times New Roman"/>
                          <a:cs typeface="Times New Roman"/>
                          <a:sym typeface="Times New Roman"/>
                        </a:rPr>
                        <a:t>P. Ekman, W. V. Friesen, and J. C. Hager. Facial Action Coding System - Manual. A Human Face, 2002</a:t>
                      </a:r>
                      <a:endParaRPr/>
                    </a:p>
                  </a:txBody>
                  <a:tcPr marT="91425" marB="91425" marR="91425" marL="91425"/>
                </a:tc>
              </a:tr>
              <a:tr h="694475">
                <a:tc>
                  <a:txBody>
                    <a:bodyPr/>
                    <a:lstStyle/>
                    <a:p>
                      <a:pPr indent="0" lvl="0" marL="0" rtl="0" algn="l">
                        <a:spcBef>
                          <a:spcPts val="1200"/>
                        </a:spcBef>
                        <a:spcAft>
                          <a:spcPts val="1200"/>
                        </a:spcAft>
                        <a:buNone/>
                      </a:pPr>
                      <a:r>
                        <a:rPr lang="en-GB" sz="1100">
                          <a:latin typeface="Times New Roman"/>
                          <a:ea typeface="Times New Roman"/>
                          <a:cs typeface="Times New Roman"/>
                          <a:sym typeface="Times New Roman"/>
                        </a:rPr>
                        <a:t>Dimensional model</a:t>
                      </a:r>
                      <a:endParaRPr/>
                    </a:p>
                  </a:txBody>
                  <a:tcPr marT="91425" marB="91425" marR="91425" marL="91425"/>
                </a:tc>
                <a:tc>
                  <a:txBody>
                    <a:bodyPr/>
                    <a:lstStyle/>
                    <a:p>
                      <a:pPr indent="0" lvl="0" marL="0" rtl="0" algn="l">
                        <a:spcBef>
                          <a:spcPts val="0"/>
                        </a:spcBef>
                        <a:spcAft>
                          <a:spcPts val="0"/>
                        </a:spcAft>
                        <a:buNone/>
                      </a:pPr>
                      <a:r>
                        <a:rPr lang="en-GB" sz="1100">
                          <a:latin typeface="Times New Roman"/>
                          <a:ea typeface="Times New Roman"/>
                          <a:cs typeface="Times New Roman"/>
                          <a:sym typeface="Times New Roman"/>
                        </a:rPr>
                        <a:t>J. A. Russell. A circumplex model of affect. </a:t>
                      </a:r>
                      <a:r>
                        <a:rPr i="1" lang="en-GB" sz="1100">
                          <a:latin typeface="Times New Roman"/>
                          <a:ea typeface="Times New Roman"/>
                          <a:cs typeface="Times New Roman"/>
                          <a:sym typeface="Times New Roman"/>
                        </a:rPr>
                        <a:t>Journal of</a:t>
                      </a:r>
                      <a:endParaRPr i="1" sz="1100">
                        <a:latin typeface="Times New Roman"/>
                        <a:ea typeface="Times New Roman"/>
                        <a:cs typeface="Times New Roman"/>
                        <a:sym typeface="Times New Roman"/>
                      </a:endParaRPr>
                    </a:p>
                    <a:p>
                      <a:pPr indent="0" lvl="0" marL="0" rtl="0" algn="l">
                        <a:spcBef>
                          <a:spcPts val="0"/>
                        </a:spcBef>
                        <a:spcAft>
                          <a:spcPts val="0"/>
                        </a:spcAft>
                        <a:buNone/>
                      </a:pPr>
                      <a:r>
                        <a:rPr i="1" lang="en-GB" sz="1100">
                          <a:latin typeface="Times New Roman"/>
                          <a:ea typeface="Times New Roman"/>
                          <a:cs typeface="Times New Roman"/>
                          <a:sym typeface="Times New Roman"/>
                        </a:rPr>
                        <a:t>Personality and Social Psychology</a:t>
                      </a:r>
                      <a:r>
                        <a:rPr lang="en-GB" sz="1100">
                          <a:latin typeface="Times New Roman"/>
                          <a:ea typeface="Times New Roman"/>
                          <a:cs typeface="Times New Roman"/>
                          <a:sym typeface="Times New Roman"/>
                        </a:rPr>
                        <a:t>, 39(6):1161–1178, 1980.</a:t>
                      </a:r>
                      <a:endParaRPr/>
                    </a:p>
                  </a:txBody>
                  <a:tcPr marT="91425" marB="91425" marR="91425" marL="91425"/>
                </a:tc>
              </a:tr>
              <a:tr h="694475">
                <a:tc>
                  <a:txBody>
                    <a:bodyPr/>
                    <a:lstStyle/>
                    <a:p>
                      <a:pPr indent="0" lvl="0" marL="0" rtl="0" algn="l">
                        <a:spcBef>
                          <a:spcPts val="1200"/>
                        </a:spcBef>
                        <a:spcAft>
                          <a:spcPts val="1200"/>
                        </a:spcAft>
                        <a:buNone/>
                      </a:pPr>
                      <a:r>
                        <a:rPr lang="en-GB" sz="1100">
                          <a:latin typeface="Times New Roman"/>
                          <a:ea typeface="Times New Roman"/>
                          <a:cs typeface="Times New Roman"/>
                          <a:sym typeface="Times New Roman"/>
                        </a:rPr>
                        <a:t>FEC-16d  model</a:t>
                      </a:r>
                      <a:endParaRPr/>
                    </a:p>
                  </a:txBody>
                  <a:tcPr marT="91425" marB="91425" marR="91425" marL="91425"/>
                </a:tc>
                <a:tc>
                  <a:txBody>
                    <a:bodyPr/>
                    <a:lstStyle/>
                    <a:p>
                      <a:pPr indent="0" lvl="0" marL="0" rtl="0" algn="l">
                        <a:spcBef>
                          <a:spcPts val="0"/>
                        </a:spcBef>
                        <a:spcAft>
                          <a:spcPts val="0"/>
                        </a:spcAft>
                        <a:buNone/>
                      </a:pPr>
                      <a:r>
                        <a:rPr lang="en-GB" sz="1100"/>
                        <a:t>A Compact Embedding for Facial Expression Similarity,Raviteja Vemulapalli, Aseem Agarwala,Nov 2018</a:t>
                      </a:r>
                      <a:endParaRPr sz="1100"/>
                    </a:p>
                  </a:txBody>
                  <a:tcPr marT="91425" marB="91425" marR="91425" marL="91425"/>
                </a:tc>
              </a:tr>
            </a:tbl>
          </a:graphicData>
        </a:graphic>
      </p:graphicFrame>
      <p:sp>
        <p:nvSpPr>
          <p:cNvPr id="301" name="Google Shape;301;g8c1f9aaa57_0_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89"/>
          <p:cNvSpPr txBox="1"/>
          <p:nvPr>
            <p:ph type="title"/>
          </p:nvPr>
        </p:nvSpPr>
        <p:spPr>
          <a:xfrm>
            <a:off x="727650" y="1253799"/>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a:t>Machine learning life cycle</a:t>
            </a:r>
            <a:br>
              <a:rPr lang="en-GB"/>
            </a:br>
            <a:endParaRPr/>
          </a:p>
        </p:txBody>
      </p:sp>
      <p:sp>
        <p:nvSpPr>
          <p:cNvPr id="307" name="Google Shape;307;p89"/>
          <p:cNvSpPr txBox="1"/>
          <p:nvPr>
            <p:ph idx="1" type="body"/>
          </p:nvPr>
        </p:nvSpPr>
        <p:spPr>
          <a:xfrm>
            <a:off x="729450" y="2078874"/>
            <a:ext cx="7688700" cy="2551491"/>
          </a:xfrm>
          <a:prstGeom prst="rect">
            <a:avLst/>
          </a:prstGeom>
          <a:noFill/>
          <a:ln>
            <a:noFill/>
          </a:ln>
        </p:spPr>
        <p:txBody>
          <a:bodyPr anchorCtr="0" anchor="t" bIns="91425" lIns="91425" spcFirstLastPara="1" rIns="91425" wrap="square" tIns="91425">
            <a:noAutofit/>
          </a:bodyPr>
          <a:lstStyle/>
          <a:p>
            <a:pPr indent="0" lvl="0" marL="146050" rtl="0" algn="l">
              <a:lnSpc>
                <a:spcPct val="115000"/>
              </a:lnSpc>
              <a:spcBef>
                <a:spcPts val="0"/>
              </a:spcBef>
              <a:spcAft>
                <a:spcPts val="0"/>
              </a:spcAft>
              <a:buSzPts val="1300"/>
              <a:buNone/>
            </a:pPr>
            <a:r>
              <a:t/>
            </a:r>
            <a:endParaRPr/>
          </a:p>
        </p:txBody>
      </p:sp>
      <p:pic>
        <p:nvPicPr>
          <p:cNvPr descr="A screenshot of a cell phone&#10;&#10;Description automatically generated" id="308" name="Google Shape;308;p89"/>
          <p:cNvPicPr preferRelativeResize="0"/>
          <p:nvPr/>
        </p:nvPicPr>
        <p:blipFill rotWithShape="1">
          <a:blip r:embed="rId3">
            <a:alphaModFix/>
          </a:blip>
          <a:srcRect b="0" l="0" r="0" t="0"/>
          <a:stretch/>
        </p:blipFill>
        <p:spPr>
          <a:xfrm>
            <a:off x="725850" y="2078874"/>
            <a:ext cx="7162800" cy="2676525"/>
          </a:xfrm>
          <a:prstGeom prst="rect">
            <a:avLst/>
          </a:prstGeom>
          <a:noFill/>
          <a:ln>
            <a:noFill/>
          </a:ln>
        </p:spPr>
      </p:pic>
      <p:sp>
        <p:nvSpPr>
          <p:cNvPr id="309" name="Google Shape;309;p8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3"/>
          <p:cNvSpPr txBox="1"/>
          <p:nvPr>
            <p:ph type="ctrTitle"/>
          </p:nvPr>
        </p:nvSpPr>
        <p:spPr>
          <a:xfrm>
            <a:off x="729450" y="1322450"/>
            <a:ext cx="7688100" cy="77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GB" sz="2600"/>
              <a:t>Table Of Contents</a:t>
            </a:r>
            <a:endParaRPr sz="2600"/>
          </a:p>
        </p:txBody>
      </p:sp>
      <p:sp>
        <p:nvSpPr>
          <p:cNvPr id="101" name="Google Shape;101;p3"/>
          <p:cNvSpPr txBox="1"/>
          <p:nvPr>
            <p:ph idx="1" type="subTitle"/>
          </p:nvPr>
        </p:nvSpPr>
        <p:spPr>
          <a:xfrm>
            <a:off x="729625" y="1940425"/>
            <a:ext cx="7688100" cy="285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b="1" lang="en-GB" sz="2000">
                <a:solidFill>
                  <a:srgbClr val="000000"/>
                </a:solidFill>
              </a:rPr>
              <a:t>1-introduction                             10-</a:t>
            </a:r>
            <a:r>
              <a:rPr b="1" lang="en-GB" sz="2000">
                <a:solidFill>
                  <a:srgbClr val="000000"/>
                </a:solidFill>
              </a:rPr>
              <a:t>Future work</a:t>
            </a:r>
            <a:endParaRPr b="1" sz="2000">
              <a:solidFill>
                <a:srgbClr val="000000"/>
              </a:solidFill>
            </a:endParaRPr>
          </a:p>
          <a:p>
            <a:pPr indent="0" lvl="0" marL="0" rtl="0" algn="l">
              <a:spcBef>
                <a:spcPts val="0"/>
              </a:spcBef>
              <a:spcAft>
                <a:spcPts val="0"/>
              </a:spcAft>
              <a:buSzPts val="1600"/>
              <a:buNone/>
            </a:pPr>
            <a:r>
              <a:rPr b="1" lang="en-GB" sz="2000">
                <a:solidFill>
                  <a:srgbClr val="000000"/>
                </a:solidFill>
              </a:rPr>
              <a:t>2</a:t>
            </a:r>
            <a:r>
              <a:rPr b="1" lang="en-GB" sz="2000">
                <a:solidFill>
                  <a:srgbClr val="000000"/>
                </a:solidFill>
              </a:rPr>
              <a:t>-background                               11-References</a:t>
            </a:r>
            <a:endParaRPr b="1" sz="2000">
              <a:solidFill>
                <a:srgbClr val="000000"/>
              </a:solidFill>
            </a:endParaRPr>
          </a:p>
          <a:p>
            <a:pPr indent="0" lvl="0" marL="0" rtl="0" algn="l">
              <a:lnSpc>
                <a:spcPct val="100000"/>
              </a:lnSpc>
              <a:spcBef>
                <a:spcPts val="0"/>
              </a:spcBef>
              <a:spcAft>
                <a:spcPts val="0"/>
              </a:spcAft>
              <a:buSzPts val="1600"/>
              <a:buNone/>
            </a:pPr>
            <a:r>
              <a:rPr b="1" lang="en-GB" sz="2000">
                <a:solidFill>
                  <a:srgbClr val="000000"/>
                </a:solidFill>
              </a:rPr>
              <a:t>3-Motivation</a:t>
            </a:r>
            <a:endParaRPr/>
          </a:p>
          <a:p>
            <a:pPr indent="0" lvl="0" marL="0" rtl="0" algn="l">
              <a:lnSpc>
                <a:spcPct val="100000"/>
              </a:lnSpc>
              <a:spcBef>
                <a:spcPts val="0"/>
              </a:spcBef>
              <a:spcAft>
                <a:spcPts val="0"/>
              </a:spcAft>
              <a:buSzPts val="1600"/>
              <a:buNone/>
            </a:pPr>
            <a:r>
              <a:rPr b="1" lang="en-GB" sz="2000">
                <a:solidFill>
                  <a:srgbClr val="000000"/>
                </a:solidFill>
              </a:rPr>
              <a:t>4</a:t>
            </a:r>
            <a:r>
              <a:rPr b="1" lang="en-GB" sz="2000">
                <a:solidFill>
                  <a:srgbClr val="000000"/>
                </a:solidFill>
              </a:rPr>
              <a:t>-Problem Statement</a:t>
            </a:r>
            <a:endParaRPr sz="2000"/>
          </a:p>
          <a:p>
            <a:pPr indent="0" lvl="0" marL="0" rtl="0" algn="l">
              <a:lnSpc>
                <a:spcPct val="100000"/>
              </a:lnSpc>
              <a:spcBef>
                <a:spcPts val="0"/>
              </a:spcBef>
              <a:spcAft>
                <a:spcPts val="0"/>
              </a:spcAft>
              <a:buSzPts val="1600"/>
              <a:buNone/>
            </a:pPr>
            <a:r>
              <a:rPr b="1" lang="en-GB" sz="2000">
                <a:solidFill>
                  <a:srgbClr val="000000"/>
                </a:solidFill>
              </a:rPr>
              <a:t>5</a:t>
            </a:r>
            <a:r>
              <a:rPr b="1" lang="en-GB" sz="2000">
                <a:solidFill>
                  <a:srgbClr val="000000"/>
                </a:solidFill>
              </a:rPr>
              <a:t>-objective </a:t>
            </a:r>
            <a:endParaRPr/>
          </a:p>
          <a:p>
            <a:pPr indent="0" lvl="0" marL="0" rtl="0" algn="l">
              <a:lnSpc>
                <a:spcPct val="100000"/>
              </a:lnSpc>
              <a:spcBef>
                <a:spcPts val="0"/>
              </a:spcBef>
              <a:spcAft>
                <a:spcPts val="0"/>
              </a:spcAft>
              <a:buSzPts val="1600"/>
              <a:buNone/>
            </a:pPr>
            <a:r>
              <a:rPr b="1" lang="en-GB" sz="2000">
                <a:solidFill>
                  <a:srgbClr val="000000"/>
                </a:solidFill>
              </a:rPr>
              <a:t>6-related work</a:t>
            </a:r>
            <a:endParaRPr b="1" sz="2000">
              <a:solidFill>
                <a:srgbClr val="000000"/>
              </a:solidFill>
            </a:endParaRPr>
          </a:p>
          <a:p>
            <a:pPr indent="0" lvl="0" marL="0" rtl="0" algn="l">
              <a:lnSpc>
                <a:spcPct val="100000"/>
              </a:lnSpc>
              <a:spcBef>
                <a:spcPts val="0"/>
              </a:spcBef>
              <a:spcAft>
                <a:spcPts val="0"/>
              </a:spcAft>
              <a:buSzPts val="1600"/>
              <a:buNone/>
            </a:pPr>
            <a:r>
              <a:rPr b="1" lang="en-GB" sz="2000">
                <a:solidFill>
                  <a:srgbClr val="000000"/>
                </a:solidFill>
              </a:rPr>
              <a:t>7-</a:t>
            </a:r>
            <a:r>
              <a:rPr lang="en-GB" sz="2000">
                <a:solidFill>
                  <a:srgbClr val="000000"/>
                </a:solidFill>
              </a:rPr>
              <a:t> </a:t>
            </a:r>
            <a:r>
              <a:rPr b="1" lang="en-GB" sz="2000">
                <a:solidFill>
                  <a:srgbClr val="000000"/>
                </a:solidFill>
              </a:rPr>
              <a:t>Proposed Model</a:t>
            </a:r>
            <a:endParaRPr b="1" sz="2000">
              <a:solidFill>
                <a:srgbClr val="000000"/>
              </a:solidFill>
            </a:endParaRPr>
          </a:p>
          <a:p>
            <a:pPr indent="0" lvl="0" marL="0" rtl="0" algn="l">
              <a:lnSpc>
                <a:spcPct val="100000"/>
              </a:lnSpc>
              <a:spcBef>
                <a:spcPts val="0"/>
              </a:spcBef>
              <a:spcAft>
                <a:spcPts val="0"/>
              </a:spcAft>
              <a:buSzPts val="1600"/>
              <a:buNone/>
            </a:pPr>
            <a:r>
              <a:rPr b="1" lang="en-GB" sz="2000">
                <a:solidFill>
                  <a:srgbClr val="000000"/>
                </a:solidFill>
              </a:rPr>
              <a:t>8-Results</a:t>
            </a:r>
            <a:endParaRPr/>
          </a:p>
          <a:p>
            <a:pPr indent="0" lvl="0" marL="0" rtl="0" algn="l">
              <a:lnSpc>
                <a:spcPct val="100000"/>
              </a:lnSpc>
              <a:spcBef>
                <a:spcPts val="0"/>
              </a:spcBef>
              <a:spcAft>
                <a:spcPts val="0"/>
              </a:spcAft>
              <a:buSzPts val="1600"/>
              <a:buNone/>
            </a:pPr>
            <a:r>
              <a:rPr b="1" lang="en-GB" sz="2000">
                <a:solidFill>
                  <a:srgbClr val="000000"/>
                </a:solidFill>
              </a:rPr>
              <a:t>9-</a:t>
            </a:r>
            <a:r>
              <a:rPr b="1" lang="en-GB" sz="2000">
                <a:solidFill>
                  <a:srgbClr val="000000"/>
                </a:solidFill>
              </a:rPr>
              <a:t>Conclusion</a:t>
            </a:r>
            <a:endParaRPr b="1" sz="2000">
              <a:solidFill>
                <a:srgbClr val="000000"/>
              </a:solidFill>
            </a:endParaRPr>
          </a:p>
          <a:p>
            <a:pPr indent="0" lvl="0" marL="0" rtl="0" algn="l">
              <a:lnSpc>
                <a:spcPct val="100000"/>
              </a:lnSpc>
              <a:spcBef>
                <a:spcPts val="0"/>
              </a:spcBef>
              <a:spcAft>
                <a:spcPts val="0"/>
              </a:spcAft>
              <a:buSzPts val="1600"/>
              <a:buNone/>
            </a:pPr>
            <a:r>
              <a:t/>
            </a:r>
            <a:endParaRPr b="1" sz="2000">
              <a:solidFill>
                <a:srgbClr val="000000"/>
              </a:solidFill>
            </a:endParaRPr>
          </a:p>
        </p:txBody>
      </p:sp>
      <p:sp>
        <p:nvSpPr>
          <p:cNvPr id="102" name="Google Shape;10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9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a:t>Dataset</a:t>
            </a:r>
            <a:br>
              <a:rPr lang="en-GB"/>
            </a:br>
            <a:r>
              <a:rPr lang="en-GB"/>
              <a:t>  </a:t>
            </a:r>
            <a:r>
              <a:rPr lang="en-GB" sz="2400"/>
              <a:t>-</a:t>
            </a:r>
            <a:r>
              <a:rPr lang="en-GB" sz="1800">
                <a:latin typeface="Times New Roman"/>
                <a:ea typeface="Times New Roman"/>
                <a:cs typeface="Times New Roman"/>
                <a:sym typeface="Times New Roman"/>
              </a:rPr>
              <a:t>FER2013</a:t>
            </a:r>
            <a:endParaRPr sz="1800">
              <a:latin typeface="Times New Roman"/>
              <a:ea typeface="Times New Roman"/>
              <a:cs typeface="Times New Roman"/>
              <a:sym typeface="Times New Roman"/>
            </a:endParaRPr>
          </a:p>
        </p:txBody>
      </p:sp>
      <p:sp>
        <p:nvSpPr>
          <p:cNvPr id="315" name="Google Shape;315;p90"/>
          <p:cNvSpPr txBox="1"/>
          <p:nvPr>
            <p:ph idx="1" type="body"/>
          </p:nvPr>
        </p:nvSpPr>
        <p:spPr>
          <a:xfrm>
            <a:off x="729450" y="2270067"/>
            <a:ext cx="7688700" cy="2039168"/>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Times New Roman"/>
              <a:buChar char="-"/>
            </a:pPr>
            <a:r>
              <a:rPr lang="en-GB">
                <a:solidFill>
                  <a:schemeClr val="dk2"/>
                </a:solidFill>
                <a:latin typeface="Times New Roman"/>
                <a:ea typeface="Times New Roman"/>
                <a:cs typeface="Times New Roman"/>
                <a:sym typeface="Times New Roman"/>
              </a:rPr>
              <a:t>Kaggle facial expression recognition challenge</a:t>
            </a:r>
            <a:endParaRPr>
              <a:solidFill>
                <a:schemeClr val="dk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solidFill>
                <a:schemeClr val="dk2"/>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2"/>
              </a:buClr>
              <a:buSzPts val="1300"/>
              <a:buFont typeface="Times New Roman"/>
              <a:buChar char="-"/>
            </a:pPr>
            <a:r>
              <a:rPr lang="en-GB">
                <a:solidFill>
                  <a:schemeClr val="dk2"/>
                </a:solidFill>
                <a:latin typeface="Times New Roman"/>
                <a:ea typeface="Times New Roman"/>
                <a:cs typeface="Times New Roman"/>
                <a:sym typeface="Times New Roman"/>
              </a:rPr>
              <a:t>d</a:t>
            </a:r>
            <a:r>
              <a:rPr lang="en-GB">
                <a:solidFill>
                  <a:schemeClr val="dk2"/>
                </a:solidFill>
                <a:latin typeface="Times New Roman"/>
                <a:ea typeface="Times New Roman"/>
                <a:cs typeface="Times New Roman"/>
                <a:sym typeface="Times New Roman"/>
              </a:rPr>
              <a:t>ata set contains 35,887 rows</a:t>
            </a:r>
            <a:endParaRPr>
              <a:solidFill>
                <a:schemeClr val="dk2"/>
              </a:solidFill>
              <a:latin typeface="Times New Roman"/>
              <a:ea typeface="Times New Roman"/>
              <a:cs typeface="Times New Roman"/>
              <a:sym typeface="Times New Roman"/>
            </a:endParaRPr>
          </a:p>
          <a:p>
            <a:pPr indent="0" lvl="0" marL="146050" rtl="0" algn="l">
              <a:lnSpc>
                <a:spcPct val="115000"/>
              </a:lnSpc>
              <a:spcBef>
                <a:spcPts val="0"/>
              </a:spcBef>
              <a:spcAft>
                <a:spcPts val="0"/>
              </a:spcAft>
              <a:buSzPts val="1300"/>
              <a:buNone/>
            </a:pPr>
            <a:r>
              <a:t/>
            </a:r>
            <a:endParaRPr>
              <a:solidFill>
                <a:schemeClr val="dk2"/>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GB">
                <a:solidFill>
                  <a:schemeClr val="dk2"/>
                </a:solidFill>
                <a:latin typeface="Times New Roman"/>
                <a:ea typeface="Times New Roman"/>
                <a:cs typeface="Times New Roman"/>
                <a:sym typeface="Times New Roman"/>
              </a:rPr>
              <a:t>The data consists of 48x48 pixel grayscale images of faces</a:t>
            </a:r>
            <a:endParaRPr/>
          </a:p>
          <a:p>
            <a:pPr indent="-228600" lvl="0" marL="457200" rtl="0" algn="l">
              <a:lnSpc>
                <a:spcPct val="115000"/>
              </a:lnSpc>
              <a:spcBef>
                <a:spcPts val="0"/>
              </a:spcBef>
              <a:spcAft>
                <a:spcPts val="0"/>
              </a:spcAft>
              <a:buSzPts val="1300"/>
              <a:buFont typeface="Lato"/>
              <a:buNone/>
            </a:pPr>
            <a:r>
              <a:t/>
            </a:r>
            <a:endParaRPr>
              <a:solidFill>
                <a:schemeClr val="dk2"/>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GB">
                <a:solidFill>
                  <a:schemeClr val="dk2"/>
                </a:solidFill>
                <a:latin typeface="Times New Roman"/>
                <a:ea typeface="Times New Roman"/>
                <a:cs typeface="Times New Roman"/>
                <a:sym typeface="Times New Roman"/>
              </a:rPr>
              <a:t>Seven emotion categories : </a:t>
            </a:r>
            <a:endParaRPr/>
          </a:p>
          <a:p>
            <a:pPr indent="0" lvl="0" marL="146050" rtl="0" algn="l">
              <a:lnSpc>
                <a:spcPct val="115000"/>
              </a:lnSpc>
              <a:spcBef>
                <a:spcPts val="0"/>
              </a:spcBef>
              <a:spcAft>
                <a:spcPts val="0"/>
              </a:spcAft>
              <a:buSzPts val="1300"/>
              <a:buNone/>
            </a:pPr>
            <a:r>
              <a:rPr lang="en-GB">
                <a:solidFill>
                  <a:schemeClr val="dk2"/>
                </a:solidFill>
                <a:latin typeface="Times New Roman"/>
                <a:ea typeface="Times New Roman"/>
                <a:cs typeface="Times New Roman"/>
                <a:sym typeface="Times New Roman"/>
              </a:rPr>
              <a:t>          Angry, Disgust, Fear, Happy, Sad, Surprise and Neutral</a:t>
            </a:r>
            <a:endParaRPr>
              <a:solidFill>
                <a:schemeClr val="dk2"/>
              </a:solidFill>
              <a:latin typeface="Times New Roman"/>
              <a:ea typeface="Times New Roman"/>
              <a:cs typeface="Times New Roman"/>
              <a:sym typeface="Times New Roman"/>
            </a:endParaRPr>
          </a:p>
          <a:p>
            <a:pPr indent="0" lvl="0" marL="146050" rtl="0" algn="l">
              <a:lnSpc>
                <a:spcPct val="115000"/>
              </a:lnSpc>
              <a:spcBef>
                <a:spcPts val="0"/>
              </a:spcBef>
              <a:spcAft>
                <a:spcPts val="0"/>
              </a:spcAft>
              <a:buSzPts val="1300"/>
              <a:buNone/>
            </a:pPr>
            <a:r>
              <a:t/>
            </a:r>
            <a:endParaRPr>
              <a:solidFill>
                <a:schemeClr val="dk2"/>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2"/>
              </a:buClr>
              <a:buSzPts val="1300"/>
              <a:buFont typeface="Times New Roman"/>
              <a:buChar char="-"/>
            </a:pPr>
            <a:r>
              <a:rPr lang="en-GB">
                <a:solidFill>
                  <a:schemeClr val="dk2"/>
                </a:solidFill>
                <a:latin typeface="Times New Roman"/>
                <a:ea typeface="Times New Roman"/>
                <a:cs typeface="Times New Roman"/>
                <a:sym typeface="Times New Roman"/>
              </a:rPr>
              <a:t>The data set was divided into 80% training and 20% testing</a:t>
            </a:r>
            <a:endParaRPr>
              <a:solidFill>
                <a:schemeClr val="dk2"/>
              </a:solidFill>
              <a:latin typeface="Times New Roman"/>
              <a:ea typeface="Times New Roman"/>
              <a:cs typeface="Times New Roman"/>
              <a:sym typeface="Times New Roman"/>
            </a:endParaRPr>
          </a:p>
        </p:txBody>
      </p:sp>
      <p:sp>
        <p:nvSpPr>
          <p:cNvPr id="316" name="Google Shape;316;p9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9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a:t>Dataset description</a:t>
            </a:r>
            <a:endParaRPr/>
          </a:p>
        </p:txBody>
      </p:sp>
      <p:sp>
        <p:nvSpPr>
          <p:cNvPr id="322" name="Google Shape;322;p9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Times New Roman"/>
              <a:buChar char="-"/>
            </a:pPr>
            <a:r>
              <a:rPr lang="en-GB">
                <a:solidFill>
                  <a:schemeClr val="dk2"/>
                </a:solidFill>
                <a:latin typeface="Times New Roman"/>
                <a:ea typeface="Times New Roman"/>
                <a:cs typeface="Times New Roman"/>
                <a:sym typeface="Times New Roman"/>
              </a:rPr>
              <a:t>train.csv contains two columns, "emotion" and "pixels“</a:t>
            </a:r>
            <a:endParaRPr/>
          </a:p>
          <a:p>
            <a:pPr indent="-228600" lvl="0" marL="457200" rtl="0" algn="l">
              <a:lnSpc>
                <a:spcPct val="115000"/>
              </a:lnSpc>
              <a:spcBef>
                <a:spcPts val="0"/>
              </a:spcBef>
              <a:spcAft>
                <a:spcPts val="0"/>
              </a:spcAft>
              <a:buSzPts val="1300"/>
              <a:buFont typeface="Lato"/>
              <a:buNone/>
            </a:pPr>
            <a:r>
              <a:t/>
            </a:r>
            <a:endParaRPr>
              <a:solidFill>
                <a:schemeClr val="dk2"/>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GB">
                <a:solidFill>
                  <a:schemeClr val="dk2"/>
                </a:solidFill>
                <a:latin typeface="Times New Roman"/>
                <a:ea typeface="Times New Roman"/>
                <a:cs typeface="Times New Roman"/>
                <a:sym typeface="Times New Roman"/>
              </a:rPr>
              <a:t>The "emotion" column contains a numeric code ranging from 0 to 6</a:t>
            </a:r>
            <a:endParaRPr/>
          </a:p>
          <a:p>
            <a:pPr indent="-228600" lvl="0" marL="457200" rtl="0" algn="l">
              <a:lnSpc>
                <a:spcPct val="115000"/>
              </a:lnSpc>
              <a:spcBef>
                <a:spcPts val="0"/>
              </a:spcBef>
              <a:spcAft>
                <a:spcPts val="0"/>
              </a:spcAft>
              <a:buSzPts val="1300"/>
              <a:buFont typeface="Lato"/>
              <a:buNone/>
            </a:pPr>
            <a:r>
              <a:t/>
            </a:r>
            <a:endParaRPr>
              <a:solidFill>
                <a:schemeClr val="dk2"/>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GB">
                <a:solidFill>
                  <a:schemeClr val="dk2"/>
                </a:solidFill>
                <a:latin typeface="Times New Roman"/>
                <a:ea typeface="Times New Roman"/>
                <a:cs typeface="Times New Roman"/>
                <a:sym typeface="Times New Roman"/>
              </a:rPr>
              <a:t>(0=Angry, 1=Disgust, 2=Fear, 3=Happy, 4=Sad, 5=Surprise, 6=Neutral)</a:t>
            </a:r>
            <a:endParaRPr/>
          </a:p>
          <a:p>
            <a:pPr indent="-228600" lvl="0" marL="457200" rtl="0" algn="l">
              <a:lnSpc>
                <a:spcPct val="115000"/>
              </a:lnSpc>
              <a:spcBef>
                <a:spcPts val="0"/>
              </a:spcBef>
              <a:spcAft>
                <a:spcPts val="0"/>
              </a:spcAft>
              <a:buSzPts val="1300"/>
              <a:buFont typeface="Lato"/>
              <a:buNone/>
            </a:pPr>
            <a:r>
              <a:t/>
            </a:r>
            <a:endParaRPr>
              <a:solidFill>
                <a:schemeClr val="dk2"/>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GB">
                <a:solidFill>
                  <a:schemeClr val="dk2"/>
                </a:solidFill>
                <a:latin typeface="Times New Roman"/>
                <a:ea typeface="Times New Roman"/>
                <a:cs typeface="Times New Roman"/>
                <a:sym typeface="Times New Roman"/>
              </a:rPr>
              <a:t>The "pixels" column contains a space-separated values string which represents the color intensity in each pixel</a:t>
            </a:r>
            <a:endParaRPr/>
          </a:p>
          <a:p>
            <a:pPr indent="-228600" lvl="0" marL="457200" rtl="0" algn="l">
              <a:lnSpc>
                <a:spcPct val="115000"/>
              </a:lnSpc>
              <a:spcBef>
                <a:spcPts val="0"/>
              </a:spcBef>
              <a:spcAft>
                <a:spcPts val="0"/>
              </a:spcAft>
              <a:buSzPts val="1300"/>
              <a:buFont typeface="Lato"/>
              <a:buNone/>
            </a:pPr>
            <a:r>
              <a:t/>
            </a:r>
            <a:endParaRPr/>
          </a:p>
        </p:txBody>
      </p:sp>
      <p:sp>
        <p:nvSpPr>
          <p:cNvPr id="323" name="Google Shape;323;p9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92"/>
          <p:cNvSpPr txBox="1"/>
          <p:nvPr>
            <p:ph type="title"/>
          </p:nvPr>
        </p:nvSpPr>
        <p:spPr>
          <a:xfrm>
            <a:off x="729450" y="1220144"/>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a:t>Sample of FER-2013</a:t>
            </a:r>
            <a:endParaRPr/>
          </a:p>
        </p:txBody>
      </p:sp>
      <p:pic>
        <p:nvPicPr>
          <p:cNvPr descr="A group of men posing for a photo&#10;&#10;Description automatically generated" id="329" name="Google Shape;329;p92"/>
          <p:cNvPicPr preferRelativeResize="0"/>
          <p:nvPr/>
        </p:nvPicPr>
        <p:blipFill rotWithShape="1">
          <a:blip r:embed="rId3">
            <a:alphaModFix/>
          </a:blip>
          <a:srcRect b="0" l="0" r="0" t="0"/>
          <a:stretch/>
        </p:blipFill>
        <p:spPr>
          <a:xfrm>
            <a:off x="1640732" y="1965434"/>
            <a:ext cx="5501903" cy="2820575"/>
          </a:xfrm>
          <a:prstGeom prst="rect">
            <a:avLst/>
          </a:prstGeom>
          <a:noFill/>
          <a:ln>
            <a:noFill/>
          </a:ln>
        </p:spPr>
      </p:pic>
      <p:sp>
        <p:nvSpPr>
          <p:cNvPr id="330" name="Google Shape;330;p9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93"/>
          <p:cNvSpPr txBox="1"/>
          <p:nvPr>
            <p:ph type="title"/>
          </p:nvPr>
        </p:nvSpPr>
        <p:spPr>
          <a:xfrm>
            <a:off x="729450" y="1227859"/>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a:t>Data Loading &amp; preprocessing</a:t>
            </a:r>
            <a:br>
              <a:rPr lang="en-GB"/>
            </a:br>
            <a:endParaRPr/>
          </a:p>
        </p:txBody>
      </p:sp>
      <p:sp>
        <p:nvSpPr>
          <p:cNvPr id="336" name="Google Shape;336;p9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Times New Roman"/>
              <a:buChar char="-"/>
            </a:pPr>
            <a:r>
              <a:rPr lang="en-GB">
                <a:solidFill>
                  <a:schemeClr val="dk2"/>
                </a:solidFill>
                <a:latin typeface="Times New Roman"/>
                <a:ea typeface="Times New Roman"/>
                <a:cs typeface="Times New Roman"/>
                <a:sym typeface="Times New Roman"/>
              </a:rPr>
              <a:t>Read CSV file</a:t>
            </a:r>
            <a:endParaRPr/>
          </a:p>
          <a:p>
            <a:pPr indent="-228600" lvl="0" marL="457200" rtl="0" algn="l">
              <a:lnSpc>
                <a:spcPct val="115000"/>
              </a:lnSpc>
              <a:spcBef>
                <a:spcPts val="0"/>
              </a:spcBef>
              <a:spcAft>
                <a:spcPts val="0"/>
              </a:spcAft>
              <a:buSzPts val="1300"/>
              <a:buFont typeface="Lato"/>
              <a:buNone/>
            </a:pPr>
            <a:r>
              <a:t/>
            </a:r>
            <a:endParaRPr>
              <a:solidFill>
                <a:schemeClr val="dk2"/>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GB">
                <a:solidFill>
                  <a:schemeClr val="dk2"/>
                </a:solidFill>
                <a:latin typeface="Times New Roman"/>
                <a:ea typeface="Times New Roman"/>
                <a:cs typeface="Times New Roman"/>
                <a:sym typeface="Times New Roman"/>
              </a:rPr>
              <a:t>Reshape “pixels” string to be a 48 X 48 matrix</a:t>
            </a:r>
            <a:endParaRPr/>
          </a:p>
          <a:p>
            <a:pPr indent="-228600" lvl="0" marL="457200" rtl="0" algn="l">
              <a:lnSpc>
                <a:spcPct val="115000"/>
              </a:lnSpc>
              <a:spcBef>
                <a:spcPts val="0"/>
              </a:spcBef>
              <a:spcAft>
                <a:spcPts val="0"/>
              </a:spcAft>
              <a:buSzPts val="1300"/>
              <a:buFont typeface="Lato"/>
              <a:buNone/>
            </a:pPr>
            <a:r>
              <a:t/>
            </a:r>
            <a:endParaRPr>
              <a:solidFill>
                <a:schemeClr val="dk2"/>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GB">
                <a:solidFill>
                  <a:schemeClr val="dk2"/>
                </a:solidFill>
                <a:latin typeface="Times New Roman"/>
                <a:ea typeface="Times New Roman"/>
                <a:cs typeface="Times New Roman"/>
                <a:sym typeface="Times New Roman"/>
              </a:rPr>
              <a:t>Resize the image </a:t>
            </a:r>
            <a:endParaRPr/>
          </a:p>
          <a:p>
            <a:pPr indent="-228600" lvl="0" marL="457200" rtl="0" algn="l">
              <a:lnSpc>
                <a:spcPct val="115000"/>
              </a:lnSpc>
              <a:spcBef>
                <a:spcPts val="0"/>
              </a:spcBef>
              <a:spcAft>
                <a:spcPts val="0"/>
              </a:spcAft>
              <a:buSzPts val="1300"/>
              <a:buFont typeface="Lato"/>
              <a:buNone/>
            </a:pPr>
            <a:r>
              <a:t/>
            </a:r>
            <a:endParaRPr>
              <a:solidFill>
                <a:schemeClr val="dk2"/>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GB">
                <a:solidFill>
                  <a:schemeClr val="dk2"/>
                </a:solidFill>
                <a:latin typeface="Times New Roman"/>
                <a:ea typeface="Times New Roman"/>
                <a:cs typeface="Times New Roman"/>
                <a:sym typeface="Times New Roman"/>
              </a:rPr>
              <a:t>Normalize pixels’ values to be in the range of [-1,1] , inclusively. </a:t>
            </a:r>
            <a:endParaRPr/>
          </a:p>
          <a:p>
            <a:pPr indent="-228600" lvl="0" marL="457200" rtl="0" algn="l">
              <a:lnSpc>
                <a:spcPct val="115000"/>
              </a:lnSpc>
              <a:spcBef>
                <a:spcPts val="0"/>
              </a:spcBef>
              <a:spcAft>
                <a:spcPts val="0"/>
              </a:spcAft>
              <a:buSzPts val="1300"/>
              <a:buFont typeface="Lato"/>
              <a:buNone/>
            </a:pPr>
            <a:r>
              <a:t/>
            </a:r>
            <a:endParaRPr/>
          </a:p>
        </p:txBody>
      </p:sp>
      <p:sp>
        <p:nvSpPr>
          <p:cNvPr id="337" name="Google Shape;337;p9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9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2600"/>
              <a:buNone/>
            </a:pPr>
            <a:r>
              <a:rPr lang="en-GB" sz="2400">
                <a:solidFill>
                  <a:srgbClr val="000000"/>
                </a:solidFill>
                <a:latin typeface="Arial"/>
                <a:ea typeface="Arial"/>
                <a:cs typeface="Arial"/>
                <a:sym typeface="Arial"/>
              </a:rPr>
              <a:t>Proposed Model Architecture :</a:t>
            </a:r>
            <a:endParaRPr sz="1800"/>
          </a:p>
        </p:txBody>
      </p:sp>
      <p:sp>
        <p:nvSpPr>
          <p:cNvPr id="343" name="Google Shape;343;p94"/>
          <p:cNvSpPr txBox="1"/>
          <p:nvPr>
            <p:ph idx="1" type="body"/>
          </p:nvPr>
        </p:nvSpPr>
        <p:spPr>
          <a:xfrm>
            <a:off x="729450" y="2078875"/>
            <a:ext cx="7688700" cy="2650200"/>
          </a:xfrm>
          <a:prstGeom prst="rect">
            <a:avLst/>
          </a:prstGeom>
          <a:noFill/>
          <a:ln>
            <a:noFill/>
          </a:ln>
        </p:spPr>
        <p:txBody>
          <a:bodyPr anchorCtr="0" anchor="t" bIns="91425" lIns="91425" spcFirstLastPara="1" rIns="91425" wrap="square" tIns="91425">
            <a:noAutofit/>
          </a:bodyPr>
          <a:lstStyle/>
          <a:p>
            <a:pPr indent="0" lvl="0" marL="146050" rtl="0" algn="l">
              <a:lnSpc>
                <a:spcPct val="115000"/>
              </a:lnSpc>
              <a:spcBef>
                <a:spcPts val="0"/>
              </a:spcBef>
              <a:spcAft>
                <a:spcPts val="0"/>
              </a:spcAft>
              <a:buSzPts val="1300"/>
              <a:buNone/>
            </a:pPr>
            <a:r>
              <a:rPr lang="en-GB">
                <a:solidFill>
                  <a:schemeClr val="dk2"/>
                </a:solidFill>
                <a:latin typeface="Times New Roman"/>
                <a:ea typeface="Times New Roman"/>
                <a:cs typeface="Times New Roman"/>
                <a:sym typeface="Times New Roman"/>
              </a:rPr>
              <a:t>-     The  architecture is a CNN model combines the deletion of the fully connected</a:t>
            </a:r>
            <a:endParaRPr/>
          </a:p>
          <a:p>
            <a:pPr indent="0" lvl="0" marL="146050" rtl="0" algn="l">
              <a:lnSpc>
                <a:spcPct val="115000"/>
              </a:lnSpc>
              <a:spcBef>
                <a:spcPts val="0"/>
              </a:spcBef>
              <a:spcAft>
                <a:spcPts val="0"/>
              </a:spcAft>
              <a:buSzPts val="1300"/>
              <a:buNone/>
            </a:pPr>
            <a:r>
              <a:rPr lang="en-GB">
                <a:solidFill>
                  <a:schemeClr val="dk2"/>
                </a:solidFill>
                <a:latin typeface="Times New Roman"/>
                <a:ea typeface="Times New Roman"/>
                <a:cs typeface="Times New Roman"/>
                <a:sym typeface="Times New Roman"/>
              </a:rPr>
              <a:t>           layer and  the inclusion of the combined:</a:t>
            </a:r>
            <a:endParaRPr/>
          </a:p>
          <a:p>
            <a:pPr indent="0" lvl="0" marL="146050" rtl="0" algn="l">
              <a:lnSpc>
                <a:spcPct val="115000"/>
              </a:lnSpc>
              <a:spcBef>
                <a:spcPts val="0"/>
              </a:spcBef>
              <a:spcAft>
                <a:spcPts val="0"/>
              </a:spcAft>
              <a:buSzPts val="1300"/>
              <a:buNone/>
            </a:pPr>
            <a:r>
              <a:rPr lang="en-GB"/>
              <a:t>	</a:t>
            </a:r>
            <a:r>
              <a:rPr lang="en-GB">
                <a:solidFill>
                  <a:srgbClr val="0070C0"/>
                </a:solidFill>
              </a:rPr>
              <a:t>1- depth-wise separable convolutions</a:t>
            </a:r>
            <a:endParaRPr/>
          </a:p>
          <a:p>
            <a:pPr indent="0" lvl="0" marL="146050" rtl="0" algn="l">
              <a:lnSpc>
                <a:spcPct val="115000"/>
              </a:lnSpc>
              <a:spcBef>
                <a:spcPts val="0"/>
              </a:spcBef>
              <a:spcAft>
                <a:spcPts val="0"/>
              </a:spcAft>
              <a:buSzPts val="1300"/>
              <a:buNone/>
            </a:pPr>
            <a:r>
              <a:rPr lang="en-GB"/>
              <a:t>	</a:t>
            </a:r>
            <a:r>
              <a:rPr lang="en-GB">
                <a:solidFill>
                  <a:srgbClr val="0070C0"/>
                </a:solidFill>
              </a:rPr>
              <a:t>2-residual modules.</a:t>
            </a:r>
            <a:endParaRPr/>
          </a:p>
          <a:p>
            <a:pPr indent="0" lvl="0" marL="146050" rtl="0" algn="l">
              <a:lnSpc>
                <a:spcPct val="115000"/>
              </a:lnSpc>
              <a:spcBef>
                <a:spcPts val="0"/>
              </a:spcBef>
              <a:spcAft>
                <a:spcPts val="0"/>
              </a:spcAft>
              <a:buSzPts val="1300"/>
              <a:buNone/>
            </a:pPr>
            <a:r>
              <a:t/>
            </a:r>
            <a:endParaRPr/>
          </a:p>
          <a:p>
            <a:pPr indent="0" lvl="0" marL="146050" rtl="0" algn="l">
              <a:lnSpc>
                <a:spcPct val="115000"/>
              </a:lnSpc>
              <a:spcBef>
                <a:spcPts val="0"/>
              </a:spcBef>
              <a:spcAft>
                <a:spcPts val="0"/>
              </a:spcAft>
              <a:buSzPts val="1300"/>
              <a:buNone/>
            </a:pPr>
            <a:r>
              <a:rPr lang="en-GB">
                <a:solidFill>
                  <a:schemeClr val="dk2"/>
                </a:solidFill>
                <a:latin typeface="Times New Roman"/>
                <a:ea typeface="Times New Roman"/>
                <a:cs typeface="Times New Roman"/>
                <a:sym typeface="Times New Roman"/>
              </a:rPr>
              <a:t>-     Architecture used Global Average Pooling to completely remove</a:t>
            </a:r>
            <a:endParaRPr/>
          </a:p>
          <a:p>
            <a:pPr indent="0" lvl="0" marL="146050" rtl="0" algn="l">
              <a:lnSpc>
                <a:spcPct val="115000"/>
              </a:lnSpc>
              <a:spcBef>
                <a:spcPts val="0"/>
              </a:spcBef>
              <a:spcAft>
                <a:spcPts val="0"/>
              </a:spcAft>
              <a:buSzPts val="1300"/>
              <a:buNone/>
            </a:pPr>
            <a:r>
              <a:rPr lang="en-GB">
                <a:solidFill>
                  <a:schemeClr val="dk2"/>
                </a:solidFill>
                <a:latin typeface="Times New Roman"/>
                <a:ea typeface="Times New Roman"/>
                <a:cs typeface="Times New Roman"/>
                <a:sym typeface="Times New Roman"/>
              </a:rPr>
              <a:t>            any fully connected layers. </a:t>
            </a:r>
            <a:endParaRPr/>
          </a:p>
          <a:p>
            <a:pPr indent="0" lvl="0" marL="146050" rtl="0" algn="l">
              <a:lnSpc>
                <a:spcPct val="115000"/>
              </a:lnSpc>
              <a:spcBef>
                <a:spcPts val="0"/>
              </a:spcBef>
              <a:spcAft>
                <a:spcPts val="0"/>
              </a:spcAft>
              <a:buSzPts val="1300"/>
              <a:buNone/>
            </a:pPr>
            <a:r>
              <a:t/>
            </a:r>
            <a:endParaRPr>
              <a:solidFill>
                <a:schemeClr val="dk2"/>
              </a:solidFill>
              <a:latin typeface="Times New Roman"/>
              <a:ea typeface="Times New Roman"/>
              <a:cs typeface="Times New Roman"/>
              <a:sym typeface="Times New Roman"/>
            </a:endParaRPr>
          </a:p>
          <a:p>
            <a:pPr indent="0" lvl="0" marL="146050" rtl="0" algn="l">
              <a:lnSpc>
                <a:spcPct val="115000"/>
              </a:lnSpc>
              <a:spcBef>
                <a:spcPts val="0"/>
              </a:spcBef>
              <a:spcAft>
                <a:spcPts val="0"/>
              </a:spcAft>
              <a:buSzPts val="1300"/>
              <a:buNone/>
            </a:pPr>
            <a:r>
              <a:rPr lang="en-GB">
                <a:solidFill>
                  <a:schemeClr val="dk2"/>
                </a:solidFill>
                <a:latin typeface="Times New Roman"/>
                <a:ea typeface="Times New Roman"/>
                <a:cs typeface="Times New Roman"/>
                <a:sym typeface="Times New Roman"/>
              </a:rPr>
              <a:t>-   Model used Categorical cross – entropy loss function</a:t>
            </a:r>
            <a:endParaRPr/>
          </a:p>
          <a:p>
            <a:pPr indent="-228600" lvl="0" marL="457200" rtl="0" algn="l">
              <a:lnSpc>
                <a:spcPct val="115000"/>
              </a:lnSpc>
              <a:spcBef>
                <a:spcPts val="0"/>
              </a:spcBef>
              <a:spcAft>
                <a:spcPts val="0"/>
              </a:spcAft>
              <a:buSzPts val="1300"/>
              <a:buFont typeface="Lato"/>
              <a:buNone/>
            </a:pPr>
            <a:r>
              <a:t/>
            </a:r>
            <a:endParaRPr>
              <a:solidFill>
                <a:schemeClr val="dk2"/>
              </a:solidFill>
              <a:latin typeface="Times New Roman"/>
              <a:ea typeface="Times New Roman"/>
              <a:cs typeface="Times New Roman"/>
              <a:sym typeface="Times New Roman"/>
            </a:endParaRPr>
          </a:p>
          <a:p>
            <a:pPr indent="0" lvl="0" marL="146050" rtl="0" algn="l">
              <a:lnSpc>
                <a:spcPct val="115000"/>
              </a:lnSpc>
              <a:spcBef>
                <a:spcPts val="0"/>
              </a:spcBef>
              <a:spcAft>
                <a:spcPts val="0"/>
              </a:spcAft>
              <a:buSzPts val="1300"/>
              <a:buNone/>
            </a:pPr>
            <a:r>
              <a:rPr lang="en-GB">
                <a:solidFill>
                  <a:schemeClr val="dk2"/>
                </a:solidFill>
                <a:latin typeface="Times New Roman"/>
                <a:ea typeface="Times New Roman"/>
                <a:cs typeface="Times New Roman"/>
                <a:sym typeface="Times New Roman"/>
              </a:rPr>
              <a:t>-    Model was trained with the ADAM optimizer </a:t>
            </a:r>
            <a:endParaRPr/>
          </a:p>
        </p:txBody>
      </p:sp>
      <p:sp>
        <p:nvSpPr>
          <p:cNvPr id="344" name="Google Shape;344;p9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9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a:t>Proposed Model Architecture :</a:t>
            </a:r>
            <a:endParaRPr/>
          </a:p>
        </p:txBody>
      </p:sp>
      <p:sp>
        <p:nvSpPr>
          <p:cNvPr id="350" name="Google Shape;350;p95"/>
          <p:cNvSpPr txBox="1"/>
          <p:nvPr>
            <p:ph idx="1" type="body"/>
          </p:nvPr>
        </p:nvSpPr>
        <p:spPr>
          <a:xfrm>
            <a:off x="729450" y="2078875"/>
            <a:ext cx="7688700" cy="2480684"/>
          </a:xfrm>
          <a:prstGeom prst="rect">
            <a:avLst/>
          </a:prstGeom>
          <a:noFill/>
          <a:ln>
            <a:noFill/>
          </a:ln>
        </p:spPr>
        <p:txBody>
          <a:bodyPr anchorCtr="0" anchor="t" bIns="91425" lIns="91425" spcFirstLastPara="1" rIns="91425" wrap="square" tIns="91425">
            <a:noAutofit/>
          </a:bodyPr>
          <a:lstStyle/>
          <a:p>
            <a:pPr indent="0" lvl="0" marL="146050" rtl="0" algn="l">
              <a:lnSpc>
                <a:spcPct val="115000"/>
              </a:lnSpc>
              <a:spcBef>
                <a:spcPts val="0"/>
              </a:spcBef>
              <a:spcAft>
                <a:spcPts val="0"/>
              </a:spcAft>
              <a:buSzPts val="1300"/>
              <a:buNone/>
            </a:pPr>
            <a:r>
              <a:rPr lang="en-GB">
                <a:solidFill>
                  <a:schemeClr val="dk2"/>
                </a:solidFill>
                <a:latin typeface="Lato"/>
                <a:ea typeface="Lato"/>
                <a:cs typeface="Lato"/>
                <a:sym typeface="Lato"/>
              </a:rPr>
              <a:t>Reason for deletion of fully-connected layers:</a:t>
            </a:r>
            <a:endParaRPr/>
          </a:p>
          <a:p>
            <a:pPr indent="0" lvl="0" marL="146050" rtl="0" algn="l">
              <a:lnSpc>
                <a:spcPct val="115000"/>
              </a:lnSpc>
              <a:spcBef>
                <a:spcPts val="0"/>
              </a:spcBef>
              <a:spcAft>
                <a:spcPts val="0"/>
              </a:spcAft>
              <a:buSzPts val="1300"/>
              <a:buNone/>
            </a:pPr>
            <a:r>
              <a:t/>
            </a:r>
            <a:endParaRPr>
              <a:solidFill>
                <a:schemeClr val="dk2"/>
              </a:solidFill>
              <a:latin typeface="Lato"/>
              <a:ea typeface="Lato"/>
              <a:cs typeface="Lato"/>
              <a:sym typeface="Lato"/>
            </a:endParaRPr>
          </a:p>
          <a:p>
            <a:pPr indent="-311150" lvl="0" marL="457200" rtl="0" algn="l">
              <a:lnSpc>
                <a:spcPct val="115000"/>
              </a:lnSpc>
              <a:spcBef>
                <a:spcPts val="0"/>
              </a:spcBef>
              <a:spcAft>
                <a:spcPts val="0"/>
              </a:spcAft>
              <a:buSzPts val="1300"/>
              <a:buFont typeface="Lato"/>
              <a:buChar char="-"/>
            </a:pPr>
            <a:r>
              <a:rPr lang="en-GB">
                <a:solidFill>
                  <a:schemeClr val="dk2"/>
                </a:solidFill>
                <a:latin typeface="Lato"/>
                <a:ea typeface="Lato"/>
                <a:cs typeface="Lato"/>
                <a:sym typeface="Lato"/>
              </a:rPr>
              <a:t>We aim to use this model in a real time system so we want to reduce computations as much as          possible and this conflicts with the tons of parameters in the fully connected layers</a:t>
            </a:r>
            <a:endParaRPr/>
          </a:p>
          <a:p>
            <a:pPr indent="-228600" lvl="0" marL="457200" rtl="0" algn="l">
              <a:lnSpc>
                <a:spcPct val="115000"/>
              </a:lnSpc>
              <a:spcBef>
                <a:spcPts val="0"/>
              </a:spcBef>
              <a:spcAft>
                <a:spcPts val="0"/>
              </a:spcAft>
              <a:buSzPts val="1300"/>
              <a:buFont typeface="Lato"/>
              <a:buNone/>
            </a:pPr>
            <a:r>
              <a:t/>
            </a:r>
            <a:endParaRPr>
              <a:solidFill>
                <a:schemeClr val="dk2"/>
              </a:solidFill>
              <a:latin typeface="Lato"/>
              <a:ea typeface="Lato"/>
              <a:cs typeface="Lato"/>
              <a:sym typeface="Lato"/>
            </a:endParaRPr>
          </a:p>
          <a:p>
            <a:pPr indent="-311150" lvl="0" marL="457200" rtl="0" algn="l">
              <a:lnSpc>
                <a:spcPct val="115000"/>
              </a:lnSpc>
              <a:spcBef>
                <a:spcPts val="0"/>
              </a:spcBef>
              <a:spcAft>
                <a:spcPts val="0"/>
              </a:spcAft>
              <a:buSzPts val="1300"/>
              <a:buFont typeface="Lato"/>
              <a:buChar char="-"/>
            </a:pPr>
            <a:r>
              <a:rPr lang="en-GB">
                <a:solidFill>
                  <a:schemeClr val="dk2"/>
                </a:solidFill>
                <a:latin typeface="Lato"/>
                <a:ea typeface="Lato"/>
                <a:cs typeface="Lato"/>
                <a:sym typeface="Lato"/>
              </a:rPr>
              <a:t>For example  VGG16  contains approximately 90% of all its parameters in their last fully connected layers</a:t>
            </a:r>
            <a:endParaRPr/>
          </a:p>
          <a:p>
            <a:pPr indent="-228600" lvl="0" marL="457200" rtl="0" algn="l">
              <a:lnSpc>
                <a:spcPct val="115000"/>
              </a:lnSpc>
              <a:spcBef>
                <a:spcPts val="0"/>
              </a:spcBef>
              <a:spcAft>
                <a:spcPts val="0"/>
              </a:spcAft>
              <a:buSzPts val="1300"/>
              <a:buFont typeface="Lato"/>
              <a:buNone/>
            </a:pPr>
            <a:r>
              <a:t/>
            </a:r>
            <a:endParaRPr>
              <a:solidFill>
                <a:schemeClr val="dk2"/>
              </a:solidFill>
              <a:latin typeface="Lato"/>
              <a:ea typeface="Lato"/>
              <a:cs typeface="Lato"/>
              <a:sym typeface="Lato"/>
            </a:endParaRPr>
          </a:p>
          <a:p>
            <a:pPr indent="-311150" lvl="0" marL="457200" rtl="0" algn="l">
              <a:lnSpc>
                <a:spcPct val="115000"/>
              </a:lnSpc>
              <a:spcBef>
                <a:spcPts val="0"/>
              </a:spcBef>
              <a:spcAft>
                <a:spcPts val="0"/>
              </a:spcAft>
              <a:buSzPts val="1300"/>
              <a:buFont typeface="Lato"/>
              <a:buChar char="-"/>
            </a:pPr>
            <a:r>
              <a:rPr lang="en-GB">
                <a:solidFill>
                  <a:schemeClr val="dk2"/>
                </a:solidFill>
                <a:latin typeface="Lato"/>
                <a:ea typeface="Lato"/>
                <a:cs typeface="Lato"/>
                <a:sym typeface="Lato"/>
              </a:rPr>
              <a:t> This architecture has approximately 60,000 parameters; which corresponds to a reduction of  </a:t>
            </a:r>
            <a:endParaRPr/>
          </a:p>
          <a:p>
            <a:pPr indent="0" lvl="0" marL="146050" rtl="0" algn="l">
              <a:lnSpc>
                <a:spcPct val="115000"/>
              </a:lnSpc>
              <a:spcBef>
                <a:spcPts val="0"/>
              </a:spcBef>
              <a:spcAft>
                <a:spcPts val="0"/>
              </a:spcAft>
              <a:buSzPts val="1300"/>
              <a:buNone/>
            </a:pPr>
            <a:r>
              <a:rPr lang="en-GB">
                <a:solidFill>
                  <a:schemeClr val="dk2"/>
                </a:solidFill>
                <a:latin typeface="Lato"/>
                <a:ea typeface="Lato"/>
                <a:cs typeface="Lato"/>
                <a:sym typeface="Lato"/>
              </a:rPr>
              <a:t>           80× when compared to the original CNN</a:t>
            </a:r>
            <a:endParaRPr/>
          </a:p>
          <a:p>
            <a:pPr indent="0" lvl="0" marL="146050" rtl="0" algn="l">
              <a:lnSpc>
                <a:spcPct val="115000"/>
              </a:lnSpc>
              <a:spcBef>
                <a:spcPts val="0"/>
              </a:spcBef>
              <a:spcAft>
                <a:spcPts val="0"/>
              </a:spcAft>
              <a:buSzPts val="1300"/>
              <a:buNone/>
            </a:pPr>
            <a:r>
              <a:t/>
            </a:r>
            <a:endParaRPr/>
          </a:p>
        </p:txBody>
      </p:sp>
      <p:sp>
        <p:nvSpPr>
          <p:cNvPr id="351" name="Google Shape;351;p9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9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a:t>Proposed Model Architecture :</a:t>
            </a:r>
            <a:endParaRPr/>
          </a:p>
        </p:txBody>
      </p:sp>
      <p:sp>
        <p:nvSpPr>
          <p:cNvPr id="357" name="Google Shape;357;p96"/>
          <p:cNvSpPr txBox="1"/>
          <p:nvPr>
            <p:ph idx="1" type="body"/>
          </p:nvPr>
        </p:nvSpPr>
        <p:spPr>
          <a:xfrm>
            <a:off x="727650" y="2325309"/>
            <a:ext cx="3620415" cy="1747338"/>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Lato"/>
              <a:buChar char="-"/>
            </a:pPr>
            <a:r>
              <a:rPr lang="en-GB">
                <a:solidFill>
                  <a:schemeClr val="dk2"/>
                </a:solidFill>
                <a:latin typeface="Lato"/>
                <a:ea typeface="Lato"/>
                <a:cs typeface="Lato"/>
                <a:sym typeface="Lato"/>
              </a:rPr>
              <a:t>fully-convolutional neural network that contains 4 residual depth-wise separable convolutions</a:t>
            </a:r>
            <a:endParaRPr/>
          </a:p>
          <a:p>
            <a:pPr indent="-228600" lvl="0" marL="457200" rtl="0" algn="l">
              <a:lnSpc>
                <a:spcPct val="115000"/>
              </a:lnSpc>
              <a:spcBef>
                <a:spcPts val="0"/>
              </a:spcBef>
              <a:spcAft>
                <a:spcPts val="0"/>
              </a:spcAft>
              <a:buSzPts val="1300"/>
              <a:buFont typeface="Lato"/>
              <a:buNone/>
            </a:pPr>
            <a:r>
              <a:t/>
            </a:r>
            <a:endParaRPr>
              <a:solidFill>
                <a:schemeClr val="dk2"/>
              </a:solidFill>
              <a:latin typeface="Lato"/>
              <a:ea typeface="Lato"/>
              <a:cs typeface="Lato"/>
              <a:sym typeface="Lato"/>
            </a:endParaRPr>
          </a:p>
          <a:p>
            <a:pPr indent="-311150" lvl="0" marL="457200" rtl="0" algn="l">
              <a:lnSpc>
                <a:spcPct val="115000"/>
              </a:lnSpc>
              <a:spcBef>
                <a:spcPts val="0"/>
              </a:spcBef>
              <a:spcAft>
                <a:spcPts val="0"/>
              </a:spcAft>
              <a:buSzPts val="1300"/>
              <a:buFont typeface="Lato"/>
              <a:buChar char="-"/>
            </a:pPr>
            <a:r>
              <a:rPr lang="en-GB">
                <a:solidFill>
                  <a:schemeClr val="dk2"/>
                </a:solidFill>
                <a:latin typeface="Lato"/>
                <a:ea typeface="Lato"/>
                <a:cs typeface="Lato"/>
                <a:sym typeface="Lato"/>
              </a:rPr>
              <a:t> each convolution is followed by a batch normalization operation and a ReLU activation function</a:t>
            </a:r>
            <a:endParaRPr/>
          </a:p>
          <a:p>
            <a:pPr indent="-228600" lvl="0" marL="457200" rtl="0" algn="l">
              <a:lnSpc>
                <a:spcPct val="115000"/>
              </a:lnSpc>
              <a:spcBef>
                <a:spcPts val="0"/>
              </a:spcBef>
              <a:spcAft>
                <a:spcPts val="0"/>
              </a:spcAft>
              <a:buSzPts val="1300"/>
              <a:buFont typeface="Lato"/>
              <a:buNone/>
            </a:pPr>
            <a:r>
              <a:t/>
            </a:r>
            <a:endParaRPr>
              <a:solidFill>
                <a:schemeClr val="dk2"/>
              </a:solidFill>
              <a:latin typeface="Lato"/>
              <a:ea typeface="Lato"/>
              <a:cs typeface="Lato"/>
              <a:sym typeface="Lato"/>
            </a:endParaRPr>
          </a:p>
          <a:p>
            <a:pPr indent="-311150" lvl="0" marL="457200" rtl="0" algn="l">
              <a:lnSpc>
                <a:spcPct val="115000"/>
              </a:lnSpc>
              <a:spcBef>
                <a:spcPts val="0"/>
              </a:spcBef>
              <a:spcAft>
                <a:spcPts val="0"/>
              </a:spcAft>
              <a:buSzPts val="1300"/>
              <a:buFont typeface="Lato"/>
              <a:buChar char="-"/>
            </a:pPr>
            <a:r>
              <a:rPr lang="en-GB">
                <a:solidFill>
                  <a:schemeClr val="dk2"/>
                </a:solidFill>
                <a:latin typeface="Lato"/>
                <a:ea typeface="Lato"/>
                <a:cs typeface="Lato"/>
                <a:sym typeface="Lato"/>
              </a:rPr>
              <a:t>The last layer applies a global average pooling and a soft-max activation function to produce a prediction</a:t>
            </a:r>
            <a:endParaRPr/>
          </a:p>
          <a:p>
            <a:pPr indent="-228600" lvl="0" marL="457200" rtl="0" algn="l">
              <a:lnSpc>
                <a:spcPct val="115000"/>
              </a:lnSpc>
              <a:spcBef>
                <a:spcPts val="0"/>
              </a:spcBef>
              <a:spcAft>
                <a:spcPts val="0"/>
              </a:spcAft>
              <a:buSzPts val="1300"/>
              <a:buFont typeface="Lato"/>
              <a:buNone/>
            </a:pPr>
            <a:r>
              <a:t/>
            </a:r>
            <a:endParaRPr/>
          </a:p>
        </p:txBody>
      </p:sp>
      <p:pic>
        <p:nvPicPr>
          <p:cNvPr id="358" name="Google Shape;358;p96"/>
          <p:cNvPicPr preferRelativeResize="0"/>
          <p:nvPr/>
        </p:nvPicPr>
        <p:blipFill rotWithShape="1">
          <a:blip r:embed="rId3">
            <a:alphaModFix/>
          </a:blip>
          <a:srcRect b="0" l="0" r="0" t="0"/>
          <a:stretch/>
        </p:blipFill>
        <p:spPr>
          <a:xfrm>
            <a:off x="5728996" y="1318650"/>
            <a:ext cx="3131225" cy="3730258"/>
          </a:xfrm>
          <a:prstGeom prst="rect">
            <a:avLst/>
          </a:prstGeom>
          <a:noFill/>
          <a:ln>
            <a:noFill/>
          </a:ln>
        </p:spPr>
      </p:pic>
      <p:sp>
        <p:nvSpPr>
          <p:cNvPr id="359" name="Google Shape;359;p9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9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sz="2800">
                <a:solidFill>
                  <a:srgbClr val="000000"/>
                </a:solidFill>
              </a:rPr>
              <a:t>Proposed Model Architecture:</a:t>
            </a:r>
            <a:endParaRPr/>
          </a:p>
        </p:txBody>
      </p:sp>
      <p:sp>
        <p:nvSpPr>
          <p:cNvPr id="365" name="Google Shape;365;p97"/>
          <p:cNvSpPr txBox="1"/>
          <p:nvPr>
            <p:ph idx="1" type="body"/>
          </p:nvPr>
        </p:nvSpPr>
        <p:spPr>
          <a:xfrm>
            <a:off x="729450" y="2078874"/>
            <a:ext cx="7688700" cy="2671801"/>
          </a:xfrm>
          <a:prstGeom prst="rect">
            <a:avLst/>
          </a:prstGeom>
          <a:noFill/>
          <a:ln>
            <a:noFill/>
          </a:ln>
        </p:spPr>
        <p:txBody>
          <a:bodyPr anchorCtr="0" anchor="t" bIns="91425" lIns="91425" spcFirstLastPara="1" rIns="91425" wrap="square" tIns="91425">
            <a:noAutofit/>
          </a:bodyPr>
          <a:lstStyle/>
          <a:p>
            <a:pPr indent="0" lvl="0" marL="146050" rtl="0" algn="l">
              <a:lnSpc>
                <a:spcPct val="115000"/>
              </a:lnSpc>
              <a:spcBef>
                <a:spcPts val="0"/>
              </a:spcBef>
              <a:spcAft>
                <a:spcPts val="0"/>
              </a:spcAft>
              <a:buSzPts val="1300"/>
              <a:buNone/>
            </a:pPr>
            <a:r>
              <a:rPr b="1" lang="en-GB" sz="1800">
                <a:solidFill>
                  <a:srgbClr val="0070C0"/>
                </a:solidFill>
              </a:rPr>
              <a:t>depth-wise separable convolutions neural networks</a:t>
            </a:r>
            <a:r>
              <a:rPr lang="en-GB" sz="1800">
                <a:solidFill>
                  <a:srgbClr val="0070C0"/>
                </a:solidFill>
              </a:rPr>
              <a:t>:</a:t>
            </a:r>
            <a:endParaRPr/>
          </a:p>
          <a:p>
            <a:pPr indent="0" lvl="0" marL="146050" rtl="0" algn="l">
              <a:lnSpc>
                <a:spcPct val="115000"/>
              </a:lnSpc>
              <a:spcBef>
                <a:spcPts val="0"/>
              </a:spcBef>
              <a:spcAft>
                <a:spcPts val="0"/>
              </a:spcAft>
              <a:buSzPts val="1300"/>
              <a:buNone/>
            </a:pPr>
            <a:r>
              <a:t/>
            </a:r>
            <a:endParaRPr/>
          </a:p>
          <a:p>
            <a:pPr indent="0" lvl="0" marL="146050" rtl="0" algn="l">
              <a:lnSpc>
                <a:spcPct val="115000"/>
              </a:lnSpc>
              <a:spcBef>
                <a:spcPts val="0"/>
              </a:spcBef>
              <a:spcAft>
                <a:spcPts val="0"/>
              </a:spcAft>
              <a:buSzPts val="1300"/>
              <a:buNone/>
            </a:pPr>
            <a:r>
              <a:rPr lang="en-GB">
                <a:solidFill>
                  <a:schemeClr val="dk2"/>
                </a:solidFill>
              </a:rPr>
              <a:t>These type of CNN’s are widely used because of the following two reasons :</a:t>
            </a:r>
            <a:endParaRPr/>
          </a:p>
          <a:p>
            <a:pPr indent="0" lvl="0" marL="146050" rtl="0" algn="l">
              <a:lnSpc>
                <a:spcPct val="115000"/>
              </a:lnSpc>
              <a:spcBef>
                <a:spcPts val="0"/>
              </a:spcBef>
              <a:spcAft>
                <a:spcPts val="0"/>
              </a:spcAft>
              <a:buSzPts val="1300"/>
              <a:buNone/>
            </a:pPr>
            <a:r>
              <a:t/>
            </a:r>
            <a:endParaRPr>
              <a:solidFill>
                <a:schemeClr val="dk2"/>
              </a:solidFill>
            </a:endParaRPr>
          </a:p>
          <a:p>
            <a:pPr indent="0" lvl="0" marL="146050" rtl="0" algn="l">
              <a:lnSpc>
                <a:spcPct val="115000"/>
              </a:lnSpc>
              <a:spcBef>
                <a:spcPts val="0"/>
              </a:spcBef>
              <a:spcAft>
                <a:spcPts val="0"/>
              </a:spcAft>
              <a:buSzPts val="1300"/>
              <a:buNone/>
            </a:pPr>
            <a:r>
              <a:rPr lang="en-GB">
                <a:solidFill>
                  <a:schemeClr val="dk2"/>
                </a:solidFill>
              </a:rPr>
              <a:t>      -    They have lesser number of parameters to adjust as compared to the standard CNN’s,              </a:t>
            </a:r>
            <a:br>
              <a:rPr lang="en-GB">
                <a:solidFill>
                  <a:schemeClr val="dk2"/>
                </a:solidFill>
              </a:rPr>
            </a:br>
            <a:r>
              <a:rPr lang="en-GB">
                <a:solidFill>
                  <a:schemeClr val="dk2"/>
                </a:solidFill>
              </a:rPr>
              <a:t>            which </a:t>
            </a:r>
            <a:r>
              <a:rPr b="1" lang="en-GB">
                <a:solidFill>
                  <a:schemeClr val="dk2"/>
                </a:solidFill>
              </a:rPr>
              <a:t>reduces overfitting</a:t>
            </a:r>
            <a:endParaRPr/>
          </a:p>
          <a:p>
            <a:pPr indent="0" lvl="0" marL="146050" rtl="0" algn="l">
              <a:lnSpc>
                <a:spcPct val="115000"/>
              </a:lnSpc>
              <a:spcBef>
                <a:spcPts val="0"/>
              </a:spcBef>
              <a:spcAft>
                <a:spcPts val="0"/>
              </a:spcAft>
              <a:buSzPts val="1300"/>
              <a:buNone/>
            </a:pPr>
            <a:r>
              <a:t/>
            </a:r>
            <a:endParaRPr>
              <a:solidFill>
                <a:schemeClr val="dk2"/>
              </a:solidFill>
            </a:endParaRPr>
          </a:p>
          <a:p>
            <a:pPr indent="0" lvl="0" marL="146050" rtl="0" algn="l">
              <a:lnSpc>
                <a:spcPct val="115000"/>
              </a:lnSpc>
              <a:spcBef>
                <a:spcPts val="0"/>
              </a:spcBef>
              <a:spcAft>
                <a:spcPts val="0"/>
              </a:spcAft>
              <a:buSzPts val="1300"/>
              <a:buNone/>
            </a:pPr>
            <a:r>
              <a:rPr lang="en-GB">
                <a:solidFill>
                  <a:schemeClr val="dk2"/>
                </a:solidFill>
              </a:rPr>
              <a:t>     -    They are </a:t>
            </a:r>
            <a:r>
              <a:rPr b="1" lang="en-GB">
                <a:solidFill>
                  <a:schemeClr val="dk2"/>
                </a:solidFill>
              </a:rPr>
              <a:t>computationally cheaper</a:t>
            </a:r>
            <a:r>
              <a:rPr lang="en-GB">
                <a:solidFill>
                  <a:schemeClr val="dk2"/>
                </a:solidFill>
              </a:rPr>
              <a:t> because of fewer computations which makes them </a:t>
            </a:r>
            <a:endParaRPr>
              <a:solidFill>
                <a:schemeClr val="dk2"/>
              </a:solidFill>
            </a:endParaRPr>
          </a:p>
          <a:p>
            <a:pPr indent="0" lvl="0" marL="146050" rtl="0" algn="l">
              <a:lnSpc>
                <a:spcPct val="115000"/>
              </a:lnSpc>
              <a:spcBef>
                <a:spcPts val="0"/>
              </a:spcBef>
              <a:spcAft>
                <a:spcPts val="0"/>
              </a:spcAft>
              <a:buSzPts val="1300"/>
              <a:buNone/>
            </a:pPr>
            <a:r>
              <a:rPr lang="en-GB">
                <a:solidFill>
                  <a:schemeClr val="dk2"/>
                </a:solidFill>
              </a:rPr>
              <a:t>           suitable for mobile  vision applications</a:t>
            </a:r>
            <a:endParaRPr>
              <a:solidFill>
                <a:schemeClr val="dk2"/>
              </a:solidFill>
            </a:endParaRPr>
          </a:p>
          <a:p>
            <a:pPr indent="-228600" lvl="0" marL="457200" rtl="0" algn="l">
              <a:lnSpc>
                <a:spcPct val="115000"/>
              </a:lnSpc>
              <a:spcBef>
                <a:spcPts val="0"/>
              </a:spcBef>
              <a:spcAft>
                <a:spcPts val="0"/>
              </a:spcAft>
              <a:buSzPts val="1300"/>
              <a:buNone/>
            </a:pPr>
            <a:r>
              <a:t/>
            </a:r>
            <a:endParaRPr b="1" sz="1800">
              <a:solidFill>
                <a:srgbClr val="0070C0"/>
              </a:solidFill>
            </a:endParaRPr>
          </a:p>
        </p:txBody>
      </p:sp>
      <p:sp>
        <p:nvSpPr>
          <p:cNvPr id="366" name="Google Shape;366;p9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9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sz="2800">
                <a:solidFill>
                  <a:srgbClr val="000000"/>
                </a:solidFill>
              </a:rPr>
              <a:t>Proposed Model Architecture </a:t>
            </a:r>
            <a:endParaRPr/>
          </a:p>
        </p:txBody>
      </p:sp>
      <p:sp>
        <p:nvSpPr>
          <p:cNvPr id="372" name="Google Shape;372;p9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146050" rtl="0" algn="l">
              <a:lnSpc>
                <a:spcPct val="115000"/>
              </a:lnSpc>
              <a:spcBef>
                <a:spcPts val="0"/>
              </a:spcBef>
              <a:spcAft>
                <a:spcPts val="0"/>
              </a:spcAft>
              <a:buSzPts val="1300"/>
              <a:buNone/>
            </a:pPr>
            <a:r>
              <a:rPr b="1" lang="en-GB" sz="1800">
                <a:solidFill>
                  <a:srgbClr val="0070C0"/>
                </a:solidFill>
              </a:rPr>
              <a:t>Residual modules:</a:t>
            </a:r>
            <a:endParaRPr/>
          </a:p>
          <a:p>
            <a:pPr indent="0" lvl="0" marL="146050" rtl="0" algn="l">
              <a:lnSpc>
                <a:spcPct val="115000"/>
              </a:lnSpc>
              <a:spcBef>
                <a:spcPts val="0"/>
              </a:spcBef>
              <a:spcAft>
                <a:spcPts val="0"/>
              </a:spcAft>
              <a:buSzPts val="1300"/>
              <a:buNone/>
            </a:pPr>
            <a:r>
              <a:t/>
            </a:r>
            <a:endParaRPr b="1" sz="1800">
              <a:solidFill>
                <a:srgbClr val="0070C0"/>
              </a:solidFill>
            </a:endParaRPr>
          </a:p>
          <a:p>
            <a:pPr indent="-285750" lvl="0" marL="514350" rtl="0" algn="l">
              <a:lnSpc>
                <a:spcPct val="115000"/>
              </a:lnSpc>
              <a:spcBef>
                <a:spcPts val="0"/>
              </a:spcBef>
              <a:spcAft>
                <a:spcPts val="0"/>
              </a:spcAft>
              <a:buSzPts val="1300"/>
              <a:buFont typeface="Lato"/>
              <a:buChar char="-"/>
            </a:pPr>
            <a:r>
              <a:rPr lang="en-GB">
                <a:solidFill>
                  <a:schemeClr val="dk2"/>
                </a:solidFill>
              </a:rPr>
              <a:t>Residual modules allow to train much deeper neural networks</a:t>
            </a:r>
            <a:endParaRPr/>
          </a:p>
          <a:p>
            <a:pPr indent="-203200" lvl="0" marL="514350" rtl="0" algn="l">
              <a:lnSpc>
                <a:spcPct val="115000"/>
              </a:lnSpc>
              <a:spcBef>
                <a:spcPts val="0"/>
              </a:spcBef>
              <a:spcAft>
                <a:spcPts val="0"/>
              </a:spcAft>
              <a:buSzPts val="1300"/>
              <a:buFont typeface="Lato"/>
              <a:buNone/>
            </a:pPr>
            <a:r>
              <a:t/>
            </a:r>
            <a:endParaRPr>
              <a:solidFill>
                <a:schemeClr val="dk2"/>
              </a:solidFill>
            </a:endParaRPr>
          </a:p>
          <a:p>
            <a:pPr indent="-285750" lvl="0" marL="514350" rtl="0" algn="l">
              <a:lnSpc>
                <a:spcPct val="115000"/>
              </a:lnSpc>
              <a:spcBef>
                <a:spcPts val="0"/>
              </a:spcBef>
              <a:spcAft>
                <a:spcPts val="0"/>
              </a:spcAft>
              <a:buSzPts val="1300"/>
              <a:buFont typeface="Lato"/>
              <a:buChar char="-"/>
            </a:pPr>
            <a:r>
              <a:rPr lang="en-GB">
                <a:solidFill>
                  <a:schemeClr val="dk2"/>
                </a:solidFill>
              </a:rPr>
              <a:t>Residual modules use </a:t>
            </a:r>
            <a:r>
              <a:rPr b="1" lang="en-GB">
                <a:solidFill>
                  <a:schemeClr val="dk2"/>
                </a:solidFill>
              </a:rPr>
              <a:t>Skip connection </a:t>
            </a:r>
            <a:r>
              <a:rPr lang="en-GB">
                <a:solidFill>
                  <a:schemeClr val="dk2"/>
                </a:solidFill>
              </a:rPr>
              <a:t>technique to solve the problem of exploding gradient</a:t>
            </a:r>
            <a:endParaRPr/>
          </a:p>
        </p:txBody>
      </p:sp>
      <p:sp>
        <p:nvSpPr>
          <p:cNvPr id="373" name="Google Shape;373;p9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9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600"/>
              <a:buNone/>
            </a:pPr>
            <a:r>
              <a:rPr lang="en-GB" sz="2400">
                <a:solidFill>
                  <a:srgbClr val="000000"/>
                </a:solidFill>
                <a:latin typeface="Arial"/>
                <a:ea typeface="Arial"/>
                <a:cs typeface="Arial"/>
                <a:sym typeface="Arial"/>
              </a:rPr>
              <a:t> Model Evaluation</a:t>
            </a:r>
            <a:endParaRPr sz="2400">
              <a:solidFill>
                <a:srgbClr val="000000"/>
              </a:solidFill>
              <a:latin typeface="Arial"/>
              <a:ea typeface="Arial"/>
              <a:cs typeface="Arial"/>
              <a:sym typeface="Arial"/>
            </a:endParaRPr>
          </a:p>
          <a:p>
            <a:pPr indent="0" lvl="0" marL="0" rtl="0" algn="l">
              <a:lnSpc>
                <a:spcPct val="100000"/>
              </a:lnSpc>
              <a:spcBef>
                <a:spcPts val="1600"/>
              </a:spcBef>
              <a:spcAft>
                <a:spcPts val="0"/>
              </a:spcAft>
              <a:buSzPts val="2600"/>
              <a:buNone/>
            </a:pPr>
            <a:r>
              <a:t/>
            </a:r>
            <a:endParaRPr/>
          </a:p>
        </p:txBody>
      </p:sp>
      <p:sp>
        <p:nvSpPr>
          <p:cNvPr id="379" name="Google Shape;379;p99"/>
          <p:cNvSpPr txBox="1"/>
          <p:nvPr>
            <p:ph idx="1" type="body"/>
          </p:nvPr>
        </p:nvSpPr>
        <p:spPr>
          <a:xfrm>
            <a:off x="729450" y="2078875"/>
            <a:ext cx="3767905" cy="275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rgbClr val="000000"/>
              </a:buClr>
              <a:buSzPts val="1300"/>
              <a:buNone/>
            </a:pPr>
            <a:r>
              <a:rPr b="1" lang="en-GB">
                <a:solidFill>
                  <a:schemeClr val="dk2"/>
                </a:solidFill>
              </a:rPr>
              <a:t>-    </a:t>
            </a:r>
            <a:r>
              <a:rPr lang="en-GB">
                <a:solidFill>
                  <a:schemeClr val="dk2"/>
                </a:solidFill>
              </a:rPr>
              <a:t>Accuracy =70%</a:t>
            </a:r>
            <a:endParaRPr/>
          </a:p>
          <a:p>
            <a:pPr indent="0" lvl="0" marL="0" rtl="0" algn="l">
              <a:lnSpc>
                <a:spcPct val="115000"/>
              </a:lnSpc>
              <a:spcBef>
                <a:spcPts val="1600"/>
              </a:spcBef>
              <a:spcAft>
                <a:spcPts val="0"/>
              </a:spcAft>
              <a:buClr>
                <a:srgbClr val="000000"/>
              </a:buClr>
              <a:buSzPts val="1300"/>
              <a:buNone/>
            </a:pPr>
            <a:r>
              <a:rPr lang="en-GB">
                <a:solidFill>
                  <a:schemeClr val="dk2"/>
                </a:solidFill>
              </a:rPr>
              <a:t>  </a:t>
            </a:r>
            <a:endParaRPr/>
          </a:p>
          <a:p>
            <a:pPr indent="0" lvl="0" marL="0" rtl="0" algn="l">
              <a:lnSpc>
                <a:spcPct val="115000"/>
              </a:lnSpc>
              <a:spcBef>
                <a:spcPts val="1600"/>
              </a:spcBef>
              <a:spcAft>
                <a:spcPts val="0"/>
              </a:spcAft>
              <a:buClr>
                <a:srgbClr val="000000"/>
              </a:buClr>
              <a:buSzPts val="1300"/>
              <a:buNone/>
            </a:pPr>
            <a:r>
              <a:rPr lang="en-GB">
                <a:solidFill>
                  <a:schemeClr val="dk2"/>
                </a:solidFill>
              </a:rPr>
              <a:t>As you can see in this plot there is a direct        proportion between accuracy and the number of epochs</a:t>
            </a:r>
            <a:endParaRPr/>
          </a:p>
          <a:p>
            <a:pPr indent="0" lvl="0" marL="0" rtl="0" algn="l">
              <a:lnSpc>
                <a:spcPct val="115000"/>
              </a:lnSpc>
              <a:spcBef>
                <a:spcPts val="1600"/>
              </a:spcBef>
              <a:spcAft>
                <a:spcPts val="0"/>
              </a:spcAft>
              <a:buClr>
                <a:srgbClr val="000000"/>
              </a:buClr>
              <a:buSzPts val="1300"/>
              <a:buNone/>
            </a:pPr>
            <a:r>
              <a:rPr lang="en-GB"/>
              <a:t>      </a:t>
            </a:r>
            <a:endParaRPr/>
          </a:p>
          <a:p>
            <a:pPr indent="0" lvl="0" marL="0" rtl="0" algn="l">
              <a:lnSpc>
                <a:spcPct val="115000"/>
              </a:lnSpc>
              <a:spcBef>
                <a:spcPts val="1600"/>
              </a:spcBef>
              <a:spcAft>
                <a:spcPts val="0"/>
              </a:spcAft>
              <a:buClr>
                <a:srgbClr val="000000"/>
              </a:buClr>
              <a:buSzPts val="1300"/>
              <a:buNone/>
            </a:pPr>
            <a:r>
              <a:t/>
            </a:r>
            <a:endParaRPr/>
          </a:p>
        </p:txBody>
      </p:sp>
      <p:pic>
        <p:nvPicPr>
          <p:cNvPr id="380" name="Google Shape;380;p99"/>
          <p:cNvPicPr preferRelativeResize="0"/>
          <p:nvPr/>
        </p:nvPicPr>
        <p:blipFill rotWithShape="1">
          <a:blip r:embed="rId3">
            <a:alphaModFix/>
          </a:blip>
          <a:srcRect b="0" l="0" r="0" t="0"/>
          <a:stretch/>
        </p:blipFill>
        <p:spPr>
          <a:xfrm>
            <a:off x="4715070" y="1903936"/>
            <a:ext cx="4028571" cy="2771429"/>
          </a:xfrm>
          <a:prstGeom prst="rect">
            <a:avLst/>
          </a:prstGeom>
          <a:noFill/>
          <a:ln>
            <a:noFill/>
          </a:ln>
        </p:spPr>
      </p:pic>
      <p:sp>
        <p:nvSpPr>
          <p:cNvPr id="381" name="Google Shape;381;p9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4"/>
          <p:cNvSpPr txBox="1"/>
          <p:nvPr>
            <p:ph type="ctrTitle"/>
          </p:nvPr>
        </p:nvSpPr>
        <p:spPr>
          <a:xfrm>
            <a:off x="729450" y="1322450"/>
            <a:ext cx="7688100" cy="54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GB" sz="2600">
                <a:solidFill>
                  <a:srgbClr val="000000"/>
                </a:solidFill>
                <a:latin typeface="Times New Roman"/>
                <a:ea typeface="Times New Roman"/>
                <a:cs typeface="Times New Roman"/>
                <a:sym typeface="Times New Roman"/>
              </a:rPr>
              <a:t>1-introduction</a:t>
            </a:r>
            <a:endParaRPr sz="2600"/>
          </a:p>
        </p:txBody>
      </p:sp>
      <p:sp>
        <p:nvSpPr>
          <p:cNvPr id="108" name="Google Shape;108;p4"/>
          <p:cNvSpPr txBox="1"/>
          <p:nvPr>
            <p:ph idx="1" type="subTitle"/>
          </p:nvPr>
        </p:nvSpPr>
        <p:spPr>
          <a:xfrm>
            <a:off x="136500" y="1409861"/>
            <a:ext cx="8281049" cy="373334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t/>
            </a:r>
            <a:endParaRPr sz="1100"/>
          </a:p>
          <a:p>
            <a:pPr indent="0" lvl="0" marL="0" rtl="0" algn="l">
              <a:lnSpc>
                <a:spcPct val="100000"/>
              </a:lnSpc>
              <a:spcBef>
                <a:spcPts val="0"/>
              </a:spcBef>
              <a:spcAft>
                <a:spcPts val="0"/>
              </a:spcAft>
              <a:buSzPts val="1600"/>
              <a:buNone/>
            </a:pPr>
            <a:r>
              <a:t/>
            </a:r>
            <a:endParaRPr sz="1100"/>
          </a:p>
          <a:p>
            <a:pPr indent="-311150" lvl="0" marL="457200" rtl="0" algn="l">
              <a:lnSpc>
                <a:spcPct val="100000"/>
              </a:lnSpc>
              <a:spcBef>
                <a:spcPts val="0"/>
              </a:spcBef>
              <a:spcAft>
                <a:spcPts val="0"/>
              </a:spcAft>
              <a:buSzPts val="1600"/>
              <a:buNone/>
            </a:pPr>
            <a:r>
              <a:rPr lang="en-GB" sz="1300">
                <a:latin typeface="Lato"/>
                <a:ea typeface="Lato"/>
                <a:cs typeface="Lato"/>
                <a:sym typeface="Lato"/>
              </a:rPr>
              <a:t>	</a:t>
            </a:r>
            <a:r>
              <a:rPr lang="en-GB" sz="1300">
                <a:solidFill>
                  <a:schemeClr val="dk2"/>
                </a:solidFill>
                <a:latin typeface="Lato"/>
                <a:ea typeface="Lato"/>
                <a:cs typeface="Lato"/>
                <a:sym typeface="Lato"/>
              </a:rPr>
              <a:t>Facial emotion recognition is the process of detecting human emotions from facial expressions. The human brain recognizes emotions automatically, and software has now been developed that can recognize emotions as well. This technology is becoming more accurate all the time, and will eventually be able to read emotions as well as our brains do.    </a:t>
            </a:r>
            <a:endParaRPr/>
          </a:p>
          <a:p>
            <a:pPr indent="0" lvl="0" marL="0" rtl="0" algn="l">
              <a:lnSpc>
                <a:spcPct val="100000"/>
              </a:lnSpc>
              <a:spcBef>
                <a:spcPts val="0"/>
              </a:spcBef>
              <a:spcAft>
                <a:spcPts val="0"/>
              </a:spcAft>
              <a:buSzPts val="1600"/>
              <a:buNone/>
            </a:pPr>
            <a:r>
              <a:t/>
            </a:r>
            <a:endParaRPr sz="1100"/>
          </a:p>
          <a:p>
            <a:pPr indent="0" lvl="0" marL="0" rtl="0" algn="l">
              <a:lnSpc>
                <a:spcPct val="100000"/>
              </a:lnSpc>
              <a:spcBef>
                <a:spcPts val="0"/>
              </a:spcBef>
              <a:spcAft>
                <a:spcPts val="0"/>
              </a:spcAft>
              <a:buSzPts val="1600"/>
              <a:buNone/>
            </a:pPr>
            <a:r>
              <a:t/>
            </a:r>
            <a:endParaRPr sz="1100"/>
          </a:p>
          <a:p>
            <a:pPr indent="0" lvl="0" marL="0" rtl="0" algn="l">
              <a:lnSpc>
                <a:spcPct val="100000"/>
              </a:lnSpc>
              <a:spcBef>
                <a:spcPts val="0"/>
              </a:spcBef>
              <a:spcAft>
                <a:spcPts val="0"/>
              </a:spcAft>
              <a:buSzPts val="1600"/>
              <a:buNone/>
            </a:pPr>
            <a:r>
              <a:t/>
            </a:r>
            <a:endParaRPr sz="1100"/>
          </a:p>
          <a:p>
            <a:pPr indent="0" lvl="0" marL="0" rtl="0" algn="l">
              <a:lnSpc>
                <a:spcPct val="100000"/>
              </a:lnSpc>
              <a:spcBef>
                <a:spcPts val="1200"/>
              </a:spcBef>
              <a:spcAft>
                <a:spcPts val="0"/>
              </a:spcAft>
              <a:buSzPts val="1600"/>
              <a:buNone/>
            </a:pPr>
            <a:r>
              <a:t/>
            </a:r>
            <a:endParaRPr sz="1300">
              <a:latin typeface="Times New Roman"/>
              <a:ea typeface="Times New Roman"/>
              <a:cs typeface="Times New Roman"/>
              <a:sym typeface="Times New Roman"/>
            </a:endParaRPr>
          </a:p>
          <a:p>
            <a:pPr indent="0" lvl="0" marL="0" rtl="0" algn="l">
              <a:lnSpc>
                <a:spcPct val="100000"/>
              </a:lnSpc>
              <a:spcBef>
                <a:spcPts val="1200"/>
              </a:spcBef>
              <a:spcAft>
                <a:spcPts val="0"/>
              </a:spcAft>
              <a:buSzPts val="1600"/>
              <a:buNone/>
            </a:pPr>
            <a:r>
              <a:t/>
            </a:r>
            <a:endParaRPr sz="1300">
              <a:latin typeface="Times New Roman"/>
              <a:ea typeface="Times New Roman"/>
              <a:cs typeface="Times New Roman"/>
              <a:sym typeface="Times New Roman"/>
            </a:endParaRPr>
          </a:p>
          <a:p>
            <a:pPr indent="0" lvl="0" marL="0" rtl="0" algn="l">
              <a:lnSpc>
                <a:spcPct val="100000"/>
              </a:lnSpc>
              <a:spcBef>
                <a:spcPts val="1200"/>
              </a:spcBef>
              <a:spcAft>
                <a:spcPts val="0"/>
              </a:spcAft>
              <a:buSzPts val="1600"/>
              <a:buNone/>
            </a:pPr>
            <a:r>
              <a:rPr lang="en-GB"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p>
            <a:pPr indent="0" lvl="0" marL="0" rtl="0" algn="l">
              <a:lnSpc>
                <a:spcPct val="100000"/>
              </a:lnSpc>
              <a:spcBef>
                <a:spcPts val="1200"/>
              </a:spcBef>
              <a:spcAft>
                <a:spcPts val="0"/>
              </a:spcAft>
              <a:buSzPts val="1600"/>
              <a:buNone/>
            </a:pPr>
            <a:r>
              <a:rPr lang="en-GB" sz="1300">
                <a:latin typeface="Times New Roman"/>
                <a:ea typeface="Times New Roman"/>
                <a:cs typeface="Times New Roman"/>
                <a:sym typeface="Times New Roman"/>
              </a:rPr>
              <a:t>                                                             </a:t>
            </a:r>
            <a:r>
              <a:rPr lang="en-GB" sz="1300">
                <a:solidFill>
                  <a:srgbClr val="4C74D7"/>
                </a:solidFill>
              </a:rPr>
              <a:t>Figure 1..1</a:t>
            </a:r>
            <a:r>
              <a:rPr lang="en-GB" sz="1300"/>
              <a:t> </a:t>
            </a:r>
            <a:r>
              <a:rPr lang="en-GB" sz="1100"/>
              <a:t>Examples of Emotional Facial Expressions</a:t>
            </a:r>
            <a:endParaRPr sz="1100"/>
          </a:p>
          <a:p>
            <a:pPr indent="0" lvl="0" marL="0" rtl="0" algn="l">
              <a:lnSpc>
                <a:spcPct val="100000"/>
              </a:lnSpc>
              <a:spcBef>
                <a:spcPts val="1200"/>
              </a:spcBef>
              <a:spcAft>
                <a:spcPts val="0"/>
              </a:spcAft>
              <a:buSzPts val="1600"/>
              <a:buNone/>
            </a:pPr>
            <a:r>
              <a:rPr lang="en-GB" sz="1100"/>
              <a:t>                                                                                                                         </a:t>
            </a:r>
            <a:r>
              <a:rPr lang="en-GB" sz="1100">
                <a:solidFill>
                  <a:srgbClr val="4A86E8"/>
                </a:solidFill>
              </a:rPr>
              <a:t>Source </a:t>
            </a:r>
            <a:r>
              <a:rPr lang="en-GB" sz="1100"/>
              <a:t>: ReasearchGate site</a:t>
            </a:r>
            <a:endParaRPr sz="1100"/>
          </a:p>
          <a:p>
            <a:pPr indent="0" lvl="0" marL="0" rtl="0" algn="l">
              <a:lnSpc>
                <a:spcPct val="100000"/>
              </a:lnSpc>
              <a:spcBef>
                <a:spcPts val="1200"/>
              </a:spcBef>
              <a:spcAft>
                <a:spcPts val="0"/>
              </a:spcAft>
              <a:buSzPts val="1600"/>
              <a:buNone/>
            </a:pPr>
            <a:r>
              <a:rPr lang="en-GB" sz="1300">
                <a:latin typeface="Times New Roman"/>
                <a:ea typeface="Times New Roman"/>
                <a:cs typeface="Times New Roman"/>
                <a:sym typeface="Times New Roman"/>
              </a:rPr>
              <a:t>                         </a:t>
            </a:r>
            <a:r>
              <a:rPr lang="en-GB" sz="1300">
                <a:solidFill>
                  <a:srgbClr val="0070C0"/>
                </a:solidFill>
                <a:latin typeface="Times New Roman"/>
                <a:ea typeface="Times New Roman"/>
                <a:cs typeface="Times New Roman"/>
                <a:sym typeface="Times New Roman"/>
              </a:rPr>
              <a:t> </a:t>
            </a:r>
            <a:r>
              <a:rPr lang="en-GB" sz="1300">
                <a:solidFill>
                  <a:srgbClr val="00291F"/>
                </a:solidFill>
                <a:latin typeface="Times New Roman"/>
                <a:ea typeface="Times New Roman"/>
                <a:cs typeface="Times New Roman"/>
                <a:sym typeface="Times New Roman"/>
              </a:rPr>
              <a:t>   </a:t>
            </a:r>
            <a:r>
              <a:rPr lang="en-GB" sz="1300">
                <a:latin typeface="Times New Roman"/>
                <a:ea typeface="Times New Roman"/>
                <a:cs typeface="Times New Roman"/>
                <a:sym typeface="Times New Roman"/>
              </a:rPr>
              <a:t>                   </a:t>
            </a:r>
            <a:endParaRPr sz="1000">
              <a:solidFill>
                <a:srgbClr val="303030"/>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ts val="1600"/>
              <a:buNone/>
            </a:pPr>
            <a:r>
              <a:t/>
            </a:r>
            <a:endParaRPr sz="1000">
              <a:solidFill>
                <a:srgbClr val="303030"/>
              </a:solidFill>
              <a:latin typeface="Times New Roman"/>
              <a:ea typeface="Times New Roman"/>
              <a:cs typeface="Times New Roman"/>
              <a:sym typeface="Times New Roman"/>
            </a:endParaRPr>
          </a:p>
        </p:txBody>
      </p:sp>
      <p:pic>
        <p:nvPicPr>
          <p:cNvPr descr="A group of people posing for the camera&#10;&#10;Description automatically generated" id="109" name="Google Shape;109;p4"/>
          <p:cNvPicPr preferRelativeResize="0"/>
          <p:nvPr/>
        </p:nvPicPr>
        <p:blipFill rotWithShape="1">
          <a:blip r:embed="rId3">
            <a:alphaModFix/>
          </a:blip>
          <a:srcRect b="0" l="0" r="0" t="0"/>
          <a:stretch/>
        </p:blipFill>
        <p:spPr>
          <a:xfrm>
            <a:off x="1520250" y="2787850"/>
            <a:ext cx="6106499" cy="1479550"/>
          </a:xfrm>
          <a:prstGeom prst="rect">
            <a:avLst/>
          </a:prstGeom>
          <a:noFill/>
          <a:ln>
            <a:noFill/>
          </a:ln>
        </p:spPr>
      </p:pic>
      <p:sp>
        <p:nvSpPr>
          <p:cNvPr id="110" name="Google Shape;11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10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600"/>
              <a:buNone/>
            </a:pPr>
            <a:r>
              <a:rPr lang="en-GB" sz="2400">
                <a:solidFill>
                  <a:srgbClr val="000000"/>
                </a:solidFill>
                <a:latin typeface="Arial"/>
                <a:ea typeface="Arial"/>
                <a:cs typeface="Arial"/>
                <a:sym typeface="Arial"/>
              </a:rPr>
              <a:t>Model Evaluation</a:t>
            </a:r>
            <a:endParaRPr sz="2400">
              <a:solidFill>
                <a:srgbClr val="000000"/>
              </a:solidFill>
              <a:latin typeface="Arial"/>
              <a:ea typeface="Arial"/>
              <a:cs typeface="Arial"/>
              <a:sym typeface="Arial"/>
            </a:endParaRPr>
          </a:p>
          <a:p>
            <a:pPr indent="0" lvl="0" marL="0" rtl="0" algn="l">
              <a:lnSpc>
                <a:spcPct val="100000"/>
              </a:lnSpc>
              <a:spcBef>
                <a:spcPts val="1600"/>
              </a:spcBef>
              <a:spcAft>
                <a:spcPts val="0"/>
              </a:spcAft>
              <a:buSzPts val="2600"/>
              <a:buNone/>
            </a:pPr>
            <a:r>
              <a:t/>
            </a:r>
            <a:endParaRPr/>
          </a:p>
        </p:txBody>
      </p:sp>
      <p:sp>
        <p:nvSpPr>
          <p:cNvPr id="387" name="Google Shape;387;p100"/>
          <p:cNvSpPr txBox="1"/>
          <p:nvPr>
            <p:ph idx="1" type="body"/>
          </p:nvPr>
        </p:nvSpPr>
        <p:spPr>
          <a:xfrm>
            <a:off x="598821" y="1991789"/>
            <a:ext cx="4190893" cy="2758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Font typeface="Lato"/>
              <a:buChar char="-"/>
            </a:pPr>
            <a:r>
              <a:rPr lang="en-GB">
                <a:solidFill>
                  <a:schemeClr val="dk2"/>
                </a:solidFill>
              </a:rPr>
              <a:t>Loss function </a:t>
            </a:r>
            <a:endParaRPr/>
          </a:p>
          <a:p>
            <a:pPr indent="0" lvl="0" marL="146050" rtl="0" algn="l">
              <a:lnSpc>
                <a:spcPct val="115000"/>
              </a:lnSpc>
              <a:spcBef>
                <a:spcPts val="0"/>
              </a:spcBef>
              <a:spcAft>
                <a:spcPts val="0"/>
              </a:spcAft>
              <a:buSzPts val="1300"/>
              <a:buNone/>
            </a:pPr>
            <a:r>
              <a:t/>
            </a:r>
            <a:endParaRPr>
              <a:solidFill>
                <a:schemeClr val="dk2"/>
              </a:solidFill>
            </a:endParaRPr>
          </a:p>
          <a:p>
            <a:pPr indent="0" lvl="0" marL="146050" rtl="0" algn="l">
              <a:lnSpc>
                <a:spcPct val="115000"/>
              </a:lnSpc>
              <a:spcBef>
                <a:spcPts val="0"/>
              </a:spcBef>
              <a:spcAft>
                <a:spcPts val="0"/>
              </a:spcAft>
              <a:buSzPts val="1300"/>
              <a:buNone/>
            </a:pPr>
            <a:r>
              <a:t/>
            </a:r>
            <a:endParaRPr>
              <a:solidFill>
                <a:schemeClr val="dk2"/>
              </a:solidFill>
            </a:endParaRPr>
          </a:p>
          <a:p>
            <a:pPr indent="0" lvl="0" marL="146050" rtl="0" algn="l">
              <a:lnSpc>
                <a:spcPct val="115000"/>
              </a:lnSpc>
              <a:spcBef>
                <a:spcPts val="0"/>
              </a:spcBef>
              <a:spcAft>
                <a:spcPts val="0"/>
              </a:spcAft>
              <a:buSzPts val="1300"/>
              <a:buNone/>
            </a:pPr>
            <a:r>
              <a:t/>
            </a:r>
            <a:endParaRPr>
              <a:solidFill>
                <a:schemeClr val="dk2"/>
              </a:solidFill>
            </a:endParaRPr>
          </a:p>
          <a:p>
            <a:pPr indent="0" lvl="0" marL="146050" rtl="0" algn="l">
              <a:lnSpc>
                <a:spcPct val="115000"/>
              </a:lnSpc>
              <a:spcBef>
                <a:spcPts val="0"/>
              </a:spcBef>
              <a:spcAft>
                <a:spcPts val="0"/>
              </a:spcAft>
              <a:buSzPts val="1300"/>
              <a:buNone/>
            </a:pPr>
            <a:r>
              <a:rPr lang="en-GB">
                <a:solidFill>
                  <a:schemeClr val="dk2"/>
                </a:solidFill>
              </a:rPr>
              <a:t>As you can see in this plot there is a reversed        proportion between loss function and the number of epochs</a:t>
            </a:r>
            <a:endParaRPr/>
          </a:p>
          <a:p>
            <a:pPr indent="0" lvl="0" marL="146050" rtl="0" algn="l">
              <a:lnSpc>
                <a:spcPct val="115000"/>
              </a:lnSpc>
              <a:spcBef>
                <a:spcPts val="0"/>
              </a:spcBef>
              <a:spcAft>
                <a:spcPts val="0"/>
              </a:spcAft>
              <a:buSzPts val="1300"/>
              <a:buNone/>
            </a:pPr>
            <a:r>
              <a:t/>
            </a:r>
            <a:endParaRPr/>
          </a:p>
        </p:txBody>
      </p:sp>
      <p:pic>
        <p:nvPicPr>
          <p:cNvPr id="388" name="Google Shape;388;p100"/>
          <p:cNvPicPr preferRelativeResize="0"/>
          <p:nvPr/>
        </p:nvPicPr>
        <p:blipFill rotWithShape="1">
          <a:blip r:embed="rId3">
            <a:alphaModFix/>
          </a:blip>
          <a:srcRect b="0" l="0" r="0" t="0"/>
          <a:stretch/>
        </p:blipFill>
        <p:spPr>
          <a:xfrm>
            <a:off x="5089550" y="1757540"/>
            <a:ext cx="3904762" cy="2847619"/>
          </a:xfrm>
          <a:prstGeom prst="rect">
            <a:avLst/>
          </a:prstGeom>
          <a:noFill/>
          <a:ln>
            <a:noFill/>
          </a:ln>
        </p:spPr>
      </p:pic>
      <p:sp>
        <p:nvSpPr>
          <p:cNvPr id="389" name="Google Shape;389;p10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10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sz="2800">
                <a:solidFill>
                  <a:srgbClr val="000000"/>
                </a:solidFill>
                <a:latin typeface="Lato"/>
                <a:ea typeface="Lato"/>
                <a:cs typeface="Lato"/>
                <a:sym typeface="Lato"/>
              </a:rPr>
              <a:t>Apply our model to streaming video:</a:t>
            </a:r>
            <a:endParaRPr sz="2800">
              <a:solidFill>
                <a:srgbClr val="000000"/>
              </a:solidFill>
              <a:latin typeface="Lato"/>
              <a:ea typeface="Lato"/>
              <a:cs typeface="Lato"/>
              <a:sym typeface="Lato"/>
            </a:endParaRPr>
          </a:p>
          <a:p>
            <a:pPr indent="0" lvl="0" marL="0" rtl="0" algn="l">
              <a:lnSpc>
                <a:spcPct val="100000"/>
              </a:lnSpc>
              <a:spcBef>
                <a:spcPts val="0"/>
              </a:spcBef>
              <a:spcAft>
                <a:spcPts val="0"/>
              </a:spcAft>
              <a:buClr>
                <a:schemeClr val="dk2"/>
              </a:buClr>
              <a:buSzPts val="2600"/>
              <a:buNone/>
            </a:pPr>
            <a:r>
              <a:t/>
            </a:r>
            <a:endParaRPr sz="2800">
              <a:solidFill>
                <a:srgbClr val="000000"/>
              </a:solidFill>
              <a:latin typeface="Arial"/>
              <a:ea typeface="Arial"/>
              <a:cs typeface="Arial"/>
              <a:sym typeface="Arial"/>
            </a:endParaRPr>
          </a:p>
        </p:txBody>
      </p:sp>
      <p:pic>
        <p:nvPicPr>
          <p:cNvPr id="395" name="Google Shape;395;p101"/>
          <p:cNvPicPr preferRelativeResize="0"/>
          <p:nvPr/>
        </p:nvPicPr>
        <p:blipFill rotWithShape="1">
          <a:blip r:embed="rId3">
            <a:alphaModFix/>
          </a:blip>
          <a:srcRect b="0" l="0" r="0" t="0"/>
          <a:stretch/>
        </p:blipFill>
        <p:spPr>
          <a:xfrm>
            <a:off x="578068" y="2062491"/>
            <a:ext cx="7672552" cy="2300780"/>
          </a:xfrm>
          <a:prstGeom prst="rect">
            <a:avLst/>
          </a:prstGeom>
          <a:noFill/>
          <a:ln>
            <a:noFill/>
          </a:ln>
        </p:spPr>
      </p:pic>
      <p:sp>
        <p:nvSpPr>
          <p:cNvPr id="396" name="Google Shape;396;p10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10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2600"/>
              <a:buNone/>
            </a:pPr>
            <a:r>
              <a:rPr lang="en-GB" sz="2400">
                <a:solidFill>
                  <a:srgbClr val="000000"/>
                </a:solidFill>
                <a:latin typeface="Arial"/>
                <a:ea typeface="Arial"/>
                <a:cs typeface="Arial"/>
                <a:sym typeface="Arial"/>
              </a:rPr>
              <a:t>GUI:</a:t>
            </a:r>
            <a:endParaRPr sz="2400"/>
          </a:p>
        </p:txBody>
      </p:sp>
      <p:sp>
        <p:nvSpPr>
          <p:cNvPr id="402" name="Google Shape;402;p10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300"/>
              <a:buFont typeface="Arial"/>
              <a:buNone/>
            </a:pPr>
            <a:r>
              <a:rPr lang="en-GB">
                <a:solidFill>
                  <a:schemeClr val="dk2"/>
                </a:solidFill>
              </a:rPr>
              <a:t>-image: load image already </a:t>
            </a:r>
            <a:endParaRPr>
              <a:solidFill>
                <a:schemeClr val="dk2"/>
              </a:solidFill>
            </a:endParaRPr>
          </a:p>
          <a:p>
            <a:pPr indent="0" lvl="0" marL="0" rtl="0" algn="l">
              <a:lnSpc>
                <a:spcPct val="115000"/>
              </a:lnSpc>
              <a:spcBef>
                <a:spcPts val="1600"/>
              </a:spcBef>
              <a:spcAft>
                <a:spcPts val="0"/>
              </a:spcAft>
              <a:buClr>
                <a:srgbClr val="000000"/>
              </a:buClr>
              <a:buSzPts val="1300"/>
              <a:buFont typeface="Arial"/>
              <a:buNone/>
            </a:pPr>
            <a:r>
              <a:rPr lang="en-GB">
                <a:solidFill>
                  <a:schemeClr val="dk2"/>
                </a:solidFill>
              </a:rPr>
              <a:t>Saved in your pc.</a:t>
            </a:r>
            <a:endParaRPr>
              <a:solidFill>
                <a:schemeClr val="dk2"/>
              </a:solidFill>
            </a:endParaRPr>
          </a:p>
          <a:p>
            <a:pPr indent="0" lvl="0" marL="0" rtl="0" algn="l">
              <a:lnSpc>
                <a:spcPct val="115000"/>
              </a:lnSpc>
              <a:spcBef>
                <a:spcPts val="1600"/>
              </a:spcBef>
              <a:spcAft>
                <a:spcPts val="0"/>
              </a:spcAft>
              <a:buClr>
                <a:srgbClr val="000000"/>
              </a:buClr>
              <a:buSzPts val="1300"/>
              <a:buFont typeface="Arial"/>
              <a:buNone/>
            </a:pPr>
            <a:r>
              <a:rPr lang="en-GB">
                <a:solidFill>
                  <a:schemeClr val="dk2"/>
                </a:solidFill>
              </a:rPr>
              <a:t>-live: open camera live </a:t>
            </a:r>
            <a:endParaRPr>
              <a:solidFill>
                <a:schemeClr val="dk2"/>
              </a:solidFill>
            </a:endParaRPr>
          </a:p>
        </p:txBody>
      </p:sp>
      <p:pic>
        <p:nvPicPr>
          <p:cNvPr id="403" name="Google Shape;403;p102"/>
          <p:cNvPicPr preferRelativeResize="0"/>
          <p:nvPr/>
        </p:nvPicPr>
        <p:blipFill rotWithShape="1">
          <a:blip r:embed="rId3">
            <a:alphaModFix/>
          </a:blip>
          <a:srcRect b="0" l="0" r="0" t="0"/>
          <a:stretch/>
        </p:blipFill>
        <p:spPr>
          <a:xfrm>
            <a:off x="3474000" y="1318650"/>
            <a:ext cx="5486399" cy="3416974"/>
          </a:xfrm>
          <a:prstGeom prst="rect">
            <a:avLst/>
          </a:prstGeom>
          <a:noFill/>
          <a:ln>
            <a:noFill/>
          </a:ln>
        </p:spPr>
      </p:pic>
      <p:sp>
        <p:nvSpPr>
          <p:cNvPr id="404" name="Google Shape;404;p10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10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2600"/>
              <a:buNone/>
            </a:pPr>
            <a:r>
              <a:rPr lang="en-GB" sz="2400">
                <a:solidFill>
                  <a:srgbClr val="000000"/>
                </a:solidFill>
                <a:latin typeface="Arial"/>
                <a:ea typeface="Arial"/>
                <a:cs typeface="Arial"/>
                <a:sym typeface="Arial"/>
              </a:rPr>
              <a:t> GUI:</a:t>
            </a:r>
            <a:endParaRPr/>
          </a:p>
        </p:txBody>
      </p:sp>
      <p:pic>
        <p:nvPicPr>
          <p:cNvPr id="410" name="Google Shape;410;p103"/>
          <p:cNvPicPr preferRelativeResize="0"/>
          <p:nvPr/>
        </p:nvPicPr>
        <p:blipFill rotWithShape="1">
          <a:blip r:embed="rId3">
            <a:alphaModFix/>
          </a:blip>
          <a:srcRect b="0" l="0" r="0" t="0"/>
          <a:stretch/>
        </p:blipFill>
        <p:spPr>
          <a:xfrm>
            <a:off x="5835285" y="1853850"/>
            <a:ext cx="2363773" cy="2864725"/>
          </a:xfrm>
          <a:prstGeom prst="rect">
            <a:avLst/>
          </a:prstGeom>
          <a:noFill/>
          <a:ln>
            <a:noFill/>
          </a:ln>
        </p:spPr>
      </p:pic>
      <p:pic>
        <p:nvPicPr>
          <p:cNvPr id="411" name="Google Shape;411;p103"/>
          <p:cNvPicPr preferRelativeResize="0"/>
          <p:nvPr/>
        </p:nvPicPr>
        <p:blipFill rotWithShape="1">
          <a:blip r:embed="rId4">
            <a:alphaModFix/>
          </a:blip>
          <a:srcRect b="0" l="0" r="0" t="0"/>
          <a:stretch/>
        </p:blipFill>
        <p:spPr>
          <a:xfrm>
            <a:off x="900271" y="1925468"/>
            <a:ext cx="4332650" cy="2721488"/>
          </a:xfrm>
          <a:prstGeom prst="rect">
            <a:avLst/>
          </a:prstGeom>
          <a:noFill/>
          <a:ln>
            <a:noFill/>
          </a:ln>
        </p:spPr>
      </p:pic>
      <p:sp>
        <p:nvSpPr>
          <p:cNvPr id="412" name="Google Shape;412;p10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10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2600"/>
              <a:buNone/>
            </a:pPr>
            <a:r>
              <a:rPr lang="en-GB" sz="2400">
                <a:solidFill>
                  <a:srgbClr val="000000"/>
                </a:solidFill>
                <a:latin typeface="Arial"/>
                <a:ea typeface="Arial"/>
                <a:cs typeface="Arial"/>
                <a:sym typeface="Arial"/>
              </a:rPr>
              <a:t> GUI:</a:t>
            </a:r>
            <a:endParaRPr/>
          </a:p>
        </p:txBody>
      </p:sp>
      <p:pic>
        <p:nvPicPr>
          <p:cNvPr id="418" name="Google Shape;418;p104"/>
          <p:cNvPicPr preferRelativeResize="0"/>
          <p:nvPr/>
        </p:nvPicPr>
        <p:blipFill rotWithShape="1">
          <a:blip r:embed="rId3">
            <a:alphaModFix/>
          </a:blip>
          <a:srcRect b="0" l="0" r="0" t="0"/>
          <a:stretch/>
        </p:blipFill>
        <p:spPr>
          <a:xfrm>
            <a:off x="1006050" y="1933000"/>
            <a:ext cx="3200400" cy="2981325"/>
          </a:xfrm>
          <a:prstGeom prst="rect">
            <a:avLst/>
          </a:prstGeom>
          <a:noFill/>
          <a:ln>
            <a:noFill/>
          </a:ln>
        </p:spPr>
      </p:pic>
      <p:pic>
        <p:nvPicPr>
          <p:cNvPr id="419" name="Google Shape;419;p104"/>
          <p:cNvPicPr preferRelativeResize="0"/>
          <p:nvPr/>
        </p:nvPicPr>
        <p:blipFill rotWithShape="1">
          <a:blip r:embed="rId4">
            <a:alphaModFix/>
          </a:blip>
          <a:srcRect b="0" l="0" r="0" t="0"/>
          <a:stretch/>
        </p:blipFill>
        <p:spPr>
          <a:xfrm>
            <a:off x="4485775" y="1933000"/>
            <a:ext cx="3626100" cy="2904525"/>
          </a:xfrm>
          <a:prstGeom prst="rect">
            <a:avLst/>
          </a:prstGeom>
          <a:noFill/>
          <a:ln>
            <a:noFill/>
          </a:ln>
        </p:spPr>
      </p:pic>
      <p:sp>
        <p:nvSpPr>
          <p:cNvPr id="420" name="Google Shape;420;p10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10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600"/>
              <a:buNone/>
            </a:pPr>
            <a:r>
              <a:rPr lang="en-GB" sz="2400">
                <a:solidFill>
                  <a:srgbClr val="000000"/>
                </a:solidFill>
                <a:latin typeface="Arial"/>
                <a:ea typeface="Arial"/>
                <a:cs typeface="Arial"/>
                <a:sym typeface="Arial"/>
              </a:rPr>
              <a:t> GUI:</a:t>
            </a:r>
            <a:endParaRPr/>
          </a:p>
        </p:txBody>
      </p:sp>
      <p:sp>
        <p:nvSpPr>
          <p:cNvPr id="426" name="Google Shape;426;p10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427" name="Google Shape;427;p105"/>
          <p:cNvPicPr preferRelativeResize="0"/>
          <p:nvPr/>
        </p:nvPicPr>
        <p:blipFill rotWithShape="1">
          <a:blip r:embed="rId3">
            <a:alphaModFix/>
          </a:blip>
          <a:srcRect b="0" l="0" r="0" t="0"/>
          <a:stretch/>
        </p:blipFill>
        <p:spPr>
          <a:xfrm>
            <a:off x="729438" y="1853850"/>
            <a:ext cx="3838575" cy="3171825"/>
          </a:xfrm>
          <a:prstGeom prst="rect">
            <a:avLst/>
          </a:prstGeom>
          <a:noFill/>
          <a:ln>
            <a:noFill/>
          </a:ln>
        </p:spPr>
      </p:pic>
      <p:pic>
        <p:nvPicPr>
          <p:cNvPr id="428" name="Google Shape;428;p105"/>
          <p:cNvPicPr preferRelativeResize="0"/>
          <p:nvPr/>
        </p:nvPicPr>
        <p:blipFill rotWithShape="1">
          <a:blip r:embed="rId4">
            <a:alphaModFix/>
          </a:blip>
          <a:srcRect b="0" l="0" r="0" t="0"/>
          <a:stretch/>
        </p:blipFill>
        <p:spPr>
          <a:xfrm>
            <a:off x="729438" y="1853850"/>
            <a:ext cx="3838575" cy="3171825"/>
          </a:xfrm>
          <a:prstGeom prst="rect">
            <a:avLst/>
          </a:prstGeom>
          <a:noFill/>
          <a:ln>
            <a:noFill/>
          </a:ln>
        </p:spPr>
      </p:pic>
      <p:pic>
        <p:nvPicPr>
          <p:cNvPr id="429" name="Google Shape;429;p105"/>
          <p:cNvPicPr preferRelativeResize="0"/>
          <p:nvPr/>
        </p:nvPicPr>
        <p:blipFill rotWithShape="1">
          <a:blip r:embed="rId3">
            <a:alphaModFix/>
          </a:blip>
          <a:srcRect b="0" l="0" r="0" t="0"/>
          <a:stretch/>
        </p:blipFill>
        <p:spPr>
          <a:xfrm>
            <a:off x="4852213" y="1853838"/>
            <a:ext cx="3838575" cy="3171825"/>
          </a:xfrm>
          <a:prstGeom prst="rect">
            <a:avLst/>
          </a:prstGeom>
          <a:noFill/>
          <a:ln>
            <a:noFill/>
          </a:ln>
        </p:spPr>
      </p:pic>
      <p:sp>
        <p:nvSpPr>
          <p:cNvPr id="430" name="Google Shape;430;p10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g8c446bc0ac_0_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600"/>
              <a:buFont typeface="Arial"/>
              <a:buNone/>
            </a:pPr>
            <a:r>
              <a:rPr lang="en-GB" sz="2000">
                <a:solidFill>
                  <a:srgbClr val="000000"/>
                </a:solidFill>
                <a:latin typeface="Lato"/>
                <a:ea typeface="Lato"/>
                <a:cs typeface="Lato"/>
                <a:sym typeface="Lato"/>
              </a:rPr>
              <a:t>9-Conclusion</a:t>
            </a:r>
            <a:endParaRPr/>
          </a:p>
        </p:txBody>
      </p:sp>
      <p:sp>
        <p:nvSpPr>
          <p:cNvPr id="436" name="Google Shape;436;g8c446bc0ac_0_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solidFill>
                  <a:srgbClr val="000000"/>
                </a:solidFill>
                <a:latin typeface="Times New Roman"/>
                <a:ea typeface="Times New Roman"/>
                <a:cs typeface="Times New Roman"/>
                <a:sym typeface="Times New Roman"/>
              </a:rPr>
              <a:t>We have proposed and tested a general building designs for creating real-time CNNs. Our proposed architectures have been systematically built in order to reduce the number of parameters. We began by eliminating completely the fully connected layers and by reducing the number of parameters in the remaining convolutional layers via depth-wise separable convolutions. We have shown that our proposed models can be stacked for multi-class classifications while maintaining real-time inferences. Specifically, we have developed a vision system that performs face detection, and emotion classification in a single integrated module. We have achieved human-level performance in our classification's tasks using a single CNN that leverages modern architecture constructs .and In the carried-out experiments, for 7 emotional states, we achieved a very good classification</a:t>
            </a:r>
            <a:endParaRPr/>
          </a:p>
        </p:txBody>
      </p:sp>
      <p:sp>
        <p:nvSpPr>
          <p:cNvPr id="437" name="Google Shape;437;g8c446bc0ac_0_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g8c446bc0ac_0_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600"/>
              <a:buFont typeface="Arial"/>
              <a:buNone/>
            </a:pPr>
            <a:r>
              <a:rPr lang="en-GB" sz="2000">
                <a:solidFill>
                  <a:srgbClr val="000000"/>
                </a:solidFill>
                <a:latin typeface="Lato"/>
                <a:ea typeface="Lato"/>
                <a:cs typeface="Lato"/>
                <a:sym typeface="Lato"/>
              </a:rPr>
              <a:t>10-Future work</a:t>
            </a:r>
            <a:endParaRPr/>
          </a:p>
        </p:txBody>
      </p:sp>
      <p:sp>
        <p:nvSpPr>
          <p:cNvPr id="443" name="Google Shape;443;g8c446bc0ac_0_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solidFill>
                  <a:srgbClr val="000000"/>
                </a:solidFill>
                <a:latin typeface="Times New Roman"/>
                <a:ea typeface="Times New Roman"/>
                <a:cs typeface="Times New Roman"/>
                <a:sym typeface="Times New Roman"/>
              </a:rPr>
              <a:t>As future work, we plan to improve your results analysing through train the CNNs on more than one data set to avoid classification interference   and Increases the   Accuracy.    Furthermore, we present a glass type wearable device to detect emotions from a human face response from the user face naturally and continuously while the user is wearing it. take   responses from face through sensors the device can capture the image region representing facial expressions</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444" name="Google Shape;444;g8c446bc0ac_0_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g8c446bc0ac_0_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600"/>
              <a:buFont typeface="Arial"/>
              <a:buNone/>
            </a:pPr>
            <a:r>
              <a:rPr lang="en-GB" sz="2000">
                <a:solidFill>
                  <a:srgbClr val="000000"/>
                </a:solidFill>
                <a:latin typeface="Lato"/>
                <a:ea typeface="Lato"/>
                <a:cs typeface="Lato"/>
                <a:sym typeface="Lato"/>
              </a:rPr>
              <a:t>11-References</a:t>
            </a:r>
            <a:endParaRPr/>
          </a:p>
        </p:txBody>
      </p:sp>
      <p:sp>
        <p:nvSpPr>
          <p:cNvPr id="450" name="Google Shape;450;g8c446bc0ac_0_14"/>
          <p:cNvSpPr txBox="1"/>
          <p:nvPr>
            <p:ph idx="1" type="body"/>
          </p:nvPr>
        </p:nvSpPr>
        <p:spPr>
          <a:xfrm>
            <a:off x="727650" y="1853850"/>
            <a:ext cx="7688700" cy="2846700"/>
          </a:xfrm>
          <a:prstGeom prst="rect">
            <a:avLst/>
          </a:prstGeom>
        </p:spPr>
        <p:txBody>
          <a:bodyPr anchorCtr="0" anchor="t" bIns="91425" lIns="91425" spcFirstLastPara="1" rIns="91425" wrap="square" tIns="91425">
            <a:noAutofit/>
          </a:bodyPr>
          <a:lstStyle/>
          <a:p>
            <a:pPr indent="0" lvl="0" marL="0" rtl="0" algn="l">
              <a:lnSpc>
                <a:spcPct val="100000"/>
              </a:lnSpc>
              <a:spcBef>
                <a:spcPts val="2400"/>
              </a:spcBef>
              <a:spcAft>
                <a:spcPts val="0"/>
              </a:spcAft>
              <a:buNone/>
            </a:pPr>
            <a:r>
              <a:rPr lang="en-GB">
                <a:solidFill>
                  <a:srgbClr val="000000"/>
                </a:solidFill>
                <a:latin typeface="Times New Roman"/>
                <a:ea typeface="Times New Roman"/>
                <a:cs typeface="Times New Roman"/>
                <a:sym typeface="Times New Roman"/>
              </a:rPr>
              <a:t>-Real-time Convolutional Neural Networks for Emotion and Gender Classification</a:t>
            </a:r>
            <a:endParaRPr>
              <a:solidFill>
                <a:srgbClr val="000000"/>
              </a:solidFill>
              <a:latin typeface="Times New Roman"/>
              <a:ea typeface="Times New Roman"/>
              <a:cs typeface="Times New Roman"/>
              <a:sym typeface="Times New Roman"/>
            </a:endParaRPr>
          </a:p>
          <a:p>
            <a:pPr indent="0" lvl="0" marL="0" rtl="0" algn="l">
              <a:lnSpc>
                <a:spcPct val="100000"/>
              </a:lnSpc>
              <a:spcBef>
                <a:spcPts val="600"/>
              </a:spcBef>
              <a:spcAft>
                <a:spcPts val="0"/>
              </a:spcAft>
              <a:buNone/>
            </a:pPr>
            <a:r>
              <a:rPr lang="en-GB" u="sng">
                <a:solidFill>
                  <a:srgbClr val="1155CC"/>
                </a:solidFill>
                <a:latin typeface="Times New Roman"/>
                <a:ea typeface="Times New Roman"/>
                <a:cs typeface="Times New Roman"/>
                <a:sym typeface="Times New Roman"/>
                <a:hlinkClick r:id="rId3"/>
              </a:rPr>
              <a:t>https://arxiv.org/pdf/1710.07557.pdf</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solidFill>
                  <a:srgbClr val="000000"/>
                </a:solidFill>
                <a:latin typeface="Times New Roman"/>
                <a:ea typeface="Times New Roman"/>
                <a:cs typeface="Times New Roman"/>
                <a:sym typeface="Times New Roman"/>
              </a:rPr>
              <a:t>-residual modules:</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u="sng">
                <a:solidFill>
                  <a:schemeClr val="hlink"/>
                </a:solidFill>
                <a:latin typeface="Times New Roman"/>
                <a:ea typeface="Times New Roman"/>
                <a:cs typeface="Times New Roman"/>
                <a:sym typeface="Times New Roman"/>
                <a:hlinkClick r:id="rId4"/>
              </a:rPr>
              <a:t>https://www.geeksforgeeks.org/residual-networks-resnet-deep-learning/</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a:solidFill>
                  <a:srgbClr val="000000"/>
                </a:solidFill>
                <a:latin typeface="Times New Roman"/>
                <a:ea typeface="Times New Roman"/>
                <a:cs typeface="Times New Roman"/>
                <a:sym typeface="Times New Roman"/>
              </a:rPr>
              <a:t>- Batch normalization:</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u="sng">
                <a:solidFill>
                  <a:schemeClr val="hlink"/>
                </a:solidFill>
                <a:latin typeface="Times New Roman"/>
                <a:ea typeface="Times New Roman"/>
                <a:cs typeface="Times New Roman"/>
                <a:sym typeface="Times New Roman"/>
                <a:hlinkClick r:id="rId5"/>
              </a:rPr>
              <a:t>https://machinelearningmastery.com/batch-normalization-for-training-of-deep-neural-networks/</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a:solidFill>
                  <a:srgbClr val="000000"/>
                </a:solidFill>
                <a:latin typeface="Times New Roman"/>
                <a:ea typeface="Times New Roman"/>
                <a:cs typeface="Times New Roman"/>
                <a:sym typeface="Times New Roman"/>
              </a:rPr>
              <a:t>-</a:t>
            </a:r>
            <a:r>
              <a:rPr b="1" lang="en-GB">
                <a:solidFill>
                  <a:srgbClr val="000000"/>
                </a:solidFill>
                <a:latin typeface="Times New Roman"/>
                <a:ea typeface="Times New Roman"/>
                <a:cs typeface="Times New Roman"/>
                <a:sym typeface="Times New Roman"/>
              </a:rPr>
              <a:t>-cnn</a:t>
            </a:r>
            <a:endParaRPr b="1">
              <a:solidFill>
                <a:srgbClr val="000000"/>
              </a:solidFill>
              <a:latin typeface="Times New Roman"/>
              <a:ea typeface="Times New Roman"/>
              <a:cs typeface="Times New Roman"/>
              <a:sym typeface="Times New Roman"/>
            </a:endParaRPr>
          </a:p>
          <a:p>
            <a:pPr indent="0" lvl="0" marL="0" rtl="0" algn="l">
              <a:lnSpc>
                <a:spcPct val="132443"/>
              </a:lnSpc>
              <a:spcBef>
                <a:spcPts val="1200"/>
              </a:spcBef>
              <a:spcAft>
                <a:spcPts val="0"/>
              </a:spcAft>
              <a:buNone/>
            </a:pPr>
            <a:r>
              <a:rPr lang="en-GB">
                <a:solidFill>
                  <a:srgbClr val="000000"/>
                </a:solidFill>
                <a:latin typeface="Times New Roman"/>
                <a:ea typeface="Times New Roman"/>
                <a:cs typeface="Times New Roman"/>
                <a:sym typeface="Times New Roman"/>
              </a:rPr>
              <a:t> </a:t>
            </a:r>
            <a:r>
              <a:rPr lang="en-GB" u="sng">
                <a:solidFill>
                  <a:srgbClr val="1155CC"/>
                </a:solidFill>
                <a:latin typeface="Times New Roman"/>
                <a:ea typeface="Times New Roman"/>
                <a:cs typeface="Times New Roman"/>
                <a:sym typeface="Times New Roman"/>
                <a:hlinkClick r:id="rId6"/>
              </a:rPr>
              <a:t>https://ujjwalkarn.me/2016/08/11/intuitive-explanation-convnets/</a:t>
            </a:r>
            <a:endParaRPr>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p>
        </p:txBody>
      </p:sp>
      <p:sp>
        <p:nvSpPr>
          <p:cNvPr id="451" name="Google Shape;451;g8c446bc0ac_0_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g8c446bc0ac_0_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rgbClr val="000000"/>
                </a:solidFill>
                <a:latin typeface="Lato"/>
                <a:ea typeface="Lato"/>
                <a:cs typeface="Lato"/>
                <a:sym typeface="Lato"/>
              </a:rPr>
              <a:t>11-References</a:t>
            </a:r>
            <a:endParaRPr/>
          </a:p>
          <a:p>
            <a:pPr indent="0" lvl="0" marL="0" rtl="0" algn="l">
              <a:spcBef>
                <a:spcPts val="0"/>
              </a:spcBef>
              <a:spcAft>
                <a:spcPts val="0"/>
              </a:spcAft>
              <a:buNone/>
            </a:pPr>
            <a:r>
              <a:t/>
            </a:r>
            <a:endParaRPr/>
          </a:p>
        </p:txBody>
      </p:sp>
      <p:sp>
        <p:nvSpPr>
          <p:cNvPr id="457" name="Google Shape;457;g8c446bc0ac_0_19"/>
          <p:cNvSpPr txBox="1"/>
          <p:nvPr>
            <p:ph idx="1" type="body"/>
          </p:nvPr>
        </p:nvSpPr>
        <p:spPr>
          <a:xfrm>
            <a:off x="729450" y="2078875"/>
            <a:ext cx="7688700" cy="270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solidFill>
                  <a:srgbClr val="000000"/>
                </a:solidFill>
                <a:latin typeface="Times New Roman"/>
                <a:ea typeface="Times New Roman"/>
                <a:cs typeface="Times New Roman"/>
                <a:sym typeface="Times New Roman"/>
              </a:rPr>
              <a:t>-ReLU and Softmax Activation Functions:</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a:solidFill>
                  <a:srgbClr val="000000"/>
                </a:solidFill>
                <a:latin typeface="Times New Roman"/>
                <a:ea typeface="Times New Roman"/>
                <a:cs typeface="Times New Roman"/>
                <a:sym typeface="Times New Roman"/>
              </a:rPr>
              <a:t>https://github.com/Kulbear/deep-learning-nano-foundation/wiki/ReLU-and-Softmax-Activation-Functions</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a:solidFill>
                  <a:srgbClr val="000000"/>
                </a:solidFill>
                <a:latin typeface="Times New Roman"/>
                <a:ea typeface="Times New Roman"/>
                <a:cs typeface="Times New Roman"/>
                <a:sym typeface="Times New Roman"/>
              </a:rPr>
              <a:t>-Adam optimizer:</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a:solidFill>
                  <a:srgbClr val="000000"/>
                </a:solidFill>
                <a:latin typeface="Times New Roman"/>
                <a:ea typeface="Times New Roman"/>
                <a:cs typeface="Times New Roman"/>
                <a:sym typeface="Times New Roman"/>
              </a:rPr>
              <a:t>https://machinelearningmastery.com/adam-optimization-algorithm-for-deep-learning/</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a:solidFill>
                  <a:srgbClr val="000000"/>
                </a:solidFill>
                <a:latin typeface="Times New Roman"/>
                <a:ea typeface="Times New Roman"/>
                <a:cs typeface="Times New Roman"/>
                <a:sym typeface="Times New Roman"/>
              </a:rPr>
              <a:t>-pooling types:</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u="sng">
                <a:solidFill>
                  <a:schemeClr val="hlink"/>
                </a:solidFill>
                <a:latin typeface="Times New Roman"/>
                <a:ea typeface="Times New Roman"/>
                <a:cs typeface="Times New Roman"/>
                <a:sym typeface="Times New Roman"/>
                <a:hlinkClick r:id="rId3"/>
              </a:rPr>
              <a:t>https://www.machinecurve.com/index.php/2020/01/30/what-are-max-pooling-average-pooling-global-max-pooling-and-global-average-pooling/#global-average-pooling_1</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a:solidFill>
                  <a:srgbClr val="000000"/>
                </a:solidFill>
                <a:latin typeface="Times New Roman"/>
                <a:ea typeface="Times New Roman"/>
                <a:cs typeface="Times New Roman"/>
                <a:sym typeface="Times New Roman"/>
              </a:rPr>
              <a:t>-Under standing neural network</a:t>
            </a:r>
            <a:endParaRPr>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a:solidFill>
                  <a:srgbClr val="000000"/>
                </a:solidFill>
                <a:latin typeface="Times New Roman"/>
                <a:ea typeface="Times New Roman"/>
                <a:cs typeface="Times New Roman"/>
                <a:sym typeface="Times New Roman"/>
              </a:rPr>
              <a:t>https://towardsdatascience.com/understanding-neural-networks-19020b758230</a:t>
            </a:r>
            <a:endParaRPr>
              <a:solidFill>
                <a:srgbClr val="000000"/>
              </a:solidFill>
              <a:latin typeface="Times New Roman"/>
              <a:ea typeface="Times New Roman"/>
              <a:cs typeface="Times New Roman"/>
              <a:sym typeface="Times New Roman"/>
            </a:endParaRPr>
          </a:p>
        </p:txBody>
      </p:sp>
      <p:sp>
        <p:nvSpPr>
          <p:cNvPr id="458" name="Google Shape;458;g8c446bc0ac_0_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7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a:t>2-background</a:t>
            </a:r>
            <a:endParaRPr/>
          </a:p>
        </p:txBody>
      </p:sp>
      <p:sp>
        <p:nvSpPr>
          <p:cNvPr id="116" name="Google Shape;116;p71"/>
          <p:cNvSpPr txBox="1"/>
          <p:nvPr>
            <p:ph idx="1" type="body"/>
          </p:nvPr>
        </p:nvSpPr>
        <p:spPr>
          <a:xfrm>
            <a:off x="630621" y="2154621"/>
            <a:ext cx="7787529" cy="2185354"/>
          </a:xfrm>
          <a:prstGeom prst="rect">
            <a:avLst/>
          </a:prstGeom>
          <a:noFill/>
          <a:ln>
            <a:noFill/>
          </a:ln>
        </p:spPr>
        <p:txBody>
          <a:bodyPr anchorCtr="0" anchor="t" bIns="91425" lIns="91425" spcFirstLastPara="1" rIns="91425" wrap="square" tIns="91425">
            <a:noAutofit/>
          </a:bodyPr>
          <a:lstStyle/>
          <a:p>
            <a:pPr indent="0" lvl="0" marL="146050" rtl="0" algn="l">
              <a:lnSpc>
                <a:spcPct val="115000"/>
              </a:lnSpc>
              <a:spcBef>
                <a:spcPts val="0"/>
              </a:spcBef>
              <a:spcAft>
                <a:spcPts val="0"/>
              </a:spcAft>
              <a:buSzPts val="1300"/>
              <a:buNone/>
            </a:pPr>
            <a:r>
              <a:t/>
            </a:r>
            <a:endParaRPr>
              <a:solidFill>
                <a:schemeClr val="dk2"/>
              </a:solidFill>
              <a:latin typeface="Lato"/>
              <a:ea typeface="Lato"/>
              <a:cs typeface="Lato"/>
              <a:sym typeface="Lato"/>
            </a:endParaRPr>
          </a:p>
          <a:p>
            <a:pPr indent="0" lvl="0" marL="146050" rtl="0" algn="l">
              <a:lnSpc>
                <a:spcPct val="115000"/>
              </a:lnSpc>
              <a:spcBef>
                <a:spcPts val="0"/>
              </a:spcBef>
              <a:spcAft>
                <a:spcPts val="0"/>
              </a:spcAft>
              <a:buSzPts val="1300"/>
              <a:buNone/>
            </a:pPr>
            <a:r>
              <a:rPr lang="en-GB">
                <a:solidFill>
                  <a:schemeClr val="dk2"/>
                </a:solidFill>
                <a:latin typeface="Lato"/>
                <a:ea typeface="Lato"/>
                <a:cs typeface="Lato"/>
                <a:sym typeface="Lato"/>
              </a:rPr>
              <a:t>Emotion recognition in this work has </a:t>
            </a:r>
            <a:r>
              <a:rPr lang="en-GB">
                <a:solidFill>
                  <a:schemeClr val="dk2"/>
                </a:solidFill>
              </a:rPr>
              <a:t>four </a:t>
            </a:r>
            <a:r>
              <a:rPr lang="en-GB">
                <a:solidFill>
                  <a:schemeClr val="dk2"/>
                </a:solidFill>
                <a:latin typeface="Lato"/>
                <a:ea typeface="Lato"/>
                <a:cs typeface="Lato"/>
                <a:sym typeface="Lato"/>
              </a:rPr>
              <a:t>stages: </a:t>
            </a:r>
            <a:r>
              <a:rPr b="1" lang="en-GB">
                <a:solidFill>
                  <a:schemeClr val="dk2"/>
                </a:solidFill>
                <a:latin typeface="Lato"/>
                <a:ea typeface="Lato"/>
                <a:cs typeface="Lato"/>
                <a:sym typeface="Lato"/>
              </a:rPr>
              <a:t>Face detection, Feature extraction, feature selection </a:t>
            </a:r>
            <a:r>
              <a:rPr lang="en-GB">
                <a:solidFill>
                  <a:schemeClr val="dk2"/>
                </a:solidFill>
                <a:latin typeface="Lato"/>
                <a:ea typeface="Lato"/>
                <a:cs typeface="Lato"/>
                <a:sym typeface="Lato"/>
              </a:rPr>
              <a:t>and </a:t>
            </a:r>
            <a:r>
              <a:rPr b="1" lang="en-GB">
                <a:solidFill>
                  <a:schemeClr val="dk2"/>
                </a:solidFill>
                <a:latin typeface="Lato"/>
                <a:ea typeface="Lato"/>
                <a:cs typeface="Lato"/>
                <a:sym typeface="Lato"/>
              </a:rPr>
              <a:t>classification.</a:t>
            </a:r>
            <a:endParaRPr/>
          </a:p>
          <a:p>
            <a:pPr indent="0" lvl="0" marL="146050" rtl="0" algn="l">
              <a:lnSpc>
                <a:spcPct val="115000"/>
              </a:lnSpc>
              <a:spcBef>
                <a:spcPts val="0"/>
              </a:spcBef>
              <a:spcAft>
                <a:spcPts val="0"/>
              </a:spcAft>
              <a:buSzPts val="1300"/>
              <a:buNone/>
            </a:pPr>
            <a:r>
              <a:t/>
            </a:r>
            <a:endParaRPr>
              <a:solidFill>
                <a:schemeClr val="dk2"/>
              </a:solidFill>
              <a:latin typeface="Lato"/>
              <a:ea typeface="Lato"/>
              <a:cs typeface="Lato"/>
              <a:sym typeface="Lato"/>
            </a:endParaRPr>
          </a:p>
          <a:p>
            <a:pPr indent="0" lvl="0" marL="146050" rtl="0" algn="l">
              <a:lnSpc>
                <a:spcPct val="114999"/>
              </a:lnSpc>
              <a:spcBef>
                <a:spcPts val="0"/>
              </a:spcBef>
              <a:spcAft>
                <a:spcPts val="0"/>
              </a:spcAft>
              <a:buSzPts val="1300"/>
              <a:buNone/>
            </a:pPr>
            <a:r>
              <a:rPr lang="en-GB">
                <a:solidFill>
                  <a:schemeClr val="dk2"/>
                </a:solidFill>
                <a:latin typeface="Lato"/>
                <a:ea typeface="Lato"/>
                <a:cs typeface="Lato"/>
                <a:sym typeface="Lato"/>
              </a:rPr>
              <a:t> Base features and statistics were computed in feature extraction.</a:t>
            </a:r>
            <a:endParaRPr/>
          </a:p>
          <a:p>
            <a:pPr indent="0" lvl="0" marL="146050" rtl="0" algn="l">
              <a:lnSpc>
                <a:spcPct val="114999"/>
              </a:lnSpc>
              <a:spcBef>
                <a:spcPts val="0"/>
              </a:spcBef>
              <a:spcAft>
                <a:spcPts val="0"/>
              </a:spcAft>
              <a:buSzPts val="1300"/>
              <a:buNone/>
            </a:pPr>
            <a:r>
              <a:t/>
            </a:r>
            <a:endParaRPr>
              <a:solidFill>
                <a:schemeClr val="dk2"/>
              </a:solidFill>
              <a:latin typeface="Lato"/>
              <a:ea typeface="Lato"/>
              <a:cs typeface="Lato"/>
              <a:sym typeface="Lato"/>
            </a:endParaRPr>
          </a:p>
          <a:p>
            <a:pPr indent="0" lvl="0" marL="146050" rtl="0" algn="l">
              <a:lnSpc>
                <a:spcPct val="114999"/>
              </a:lnSpc>
              <a:spcBef>
                <a:spcPts val="0"/>
              </a:spcBef>
              <a:spcAft>
                <a:spcPts val="0"/>
              </a:spcAft>
              <a:buSzPts val="1300"/>
              <a:buNone/>
            </a:pPr>
            <a:r>
              <a:rPr lang="en-GB">
                <a:solidFill>
                  <a:schemeClr val="dk2"/>
                </a:solidFill>
                <a:latin typeface="Lato"/>
                <a:ea typeface="Lato"/>
                <a:cs typeface="Lato"/>
                <a:sym typeface="Lato"/>
              </a:rPr>
              <a:t> Feature components were analysed in feature selection.</a:t>
            </a:r>
            <a:endParaRPr/>
          </a:p>
          <a:p>
            <a:pPr indent="0" lvl="0" marL="146050" rtl="0" algn="l">
              <a:lnSpc>
                <a:spcPct val="114999"/>
              </a:lnSpc>
              <a:spcBef>
                <a:spcPts val="0"/>
              </a:spcBef>
              <a:spcAft>
                <a:spcPts val="0"/>
              </a:spcAft>
              <a:buSzPts val="1300"/>
              <a:buNone/>
            </a:pPr>
            <a:r>
              <a:t/>
            </a:r>
            <a:endParaRPr>
              <a:solidFill>
                <a:schemeClr val="dk2"/>
              </a:solidFill>
              <a:latin typeface="Lato"/>
              <a:ea typeface="Lato"/>
              <a:cs typeface="Lato"/>
              <a:sym typeface="Lato"/>
            </a:endParaRPr>
          </a:p>
          <a:p>
            <a:pPr indent="0" lvl="0" marL="146050" rtl="0" algn="l">
              <a:lnSpc>
                <a:spcPct val="114999"/>
              </a:lnSpc>
              <a:spcBef>
                <a:spcPts val="0"/>
              </a:spcBef>
              <a:spcAft>
                <a:spcPts val="0"/>
              </a:spcAft>
              <a:buSzPts val="1300"/>
              <a:buNone/>
            </a:pPr>
            <a:r>
              <a:rPr lang="en-GB">
                <a:solidFill>
                  <a:schemeClr val="dk2"/>
                </a:solidFill>
                <a:latin typeface="Lato"/>
                <a:ea typeface="Lato"/>
                <a:cs typeface="Lato"/>
                <a:sym typeface="Lato"/>
              </a:rPr>
              <a:t> Classification was made by using various classifiers based on  model </a:t>
            </a:r>
            <a:endParaRPr/>
          </a:p>
          <a:p>
            <a:pPr indent="0" lvl="0" marL="146050" rtl="0" algn="l">
              <a:lnSpc>
                <a:spcPct val="114999"/>
              </a:lnSpc>
              <a:spcBef>
                <a:spcPts val="0"/>
              </a:spcBef>
              <a:spcAft>
                <a:spcPts val="0"/>
              </a:spcAft>
              <a:buSzPts val="1300"/>
              <a:buNone/>
            </a:pPr>
            <a:r>
              <a:t/>
            </a:r>
            <a:endParaRPr sz="1100"/>
          </a:p>
        </p:txBody>
      </p:sp>
      <p:sp>
        <p:nvSpPr>
          <p:cNvPr id="117" name="Google Shape;117;p7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7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a:t>2-background</a:t>
            </a:r>
            <a:endParaRPr b="0"/>
          </a:p>
          <a:p>
            <a:pPr indent="0" lvl="0" marL="0" rtl="0" algn="l">
              <a:lnSpc>
                <a:spcPct val="100000"/>
              </a:lnSpc>
              <a:spcBef>
                <a:spcPts val="0"/>
              </a:spcBef>
              <a:spcAft>
                <a:spcPts val="0"/>
              </a:spcAft>
              <a:buClr>
                <a:schemeClr val="dk2"/>
              </a:buClr>
              <a:buSzPts val="2600"/>
              <a:buNone/>
            </a:pPr>
            <a:r>
              <a:t/>
            </a:r>
            <a:endParaRPr/>
          </a:p>
        </p:txBody>
      </p:sp>
      <p:sp>
        <p:nvSpPr>
          <p:cNvPr id="123" name="Google Shape;123;p7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146050" rtl="0" algn="l">
              <a:lnSpc>
                <a:spcPct val="128149"/>
              </a:lnSpc>
              <a:spcBef>
                <a:spcPts val="1200"/>
              </a:spcBef>
              <a:spcAft>
                <a:spcPts val="0"/>
              </a:spcAft>
              <a:buSzPts val="1300"/>
              <a:buNone/>
            </a:pPr>
            <a:r>
              <a:rPr lang="en-GB" sz="1400">
                <a:solidFill>
                  <a:srgbClr val="0070C0"/>
                </a:solidFill>
                <a:latin typeface="Arial"/>
                <a:ea typeface="Arial"/>
                <a:cs typeface="Arial"/>
                <a:sym typeface="Arial"/>
              </a:rPr>
              <a:t>Neural networks (NN): </a:t>
            </a:r>
            <a:endParaRPr sz="1400">
              <a:solidFill>
                <a:srgbClr val="0070C0"/>
              </a:solidFill>
            </a:endParaRPr>
          </a:p>
          <a:p>
            <a:pPr indent="0" lvl="0" marL="146050" rtl="0" algn="l">
              <a:lnSpc>
                <a:spcPct val="128149"/>
              </a:lnSpc>
              <a:spcBef>
                <a:spcPts val="1200"/>
              </a:spcBef>
              <a:spcAft>
                <a:spcPts val="0"/>
              </a:spcAft>
              <a:buSzPts val="1300"/>
              <a:buNone/>
            </a:pPr>
            <a:r>
              <a:rPr lang="en-GB">
                <a:solidFill>
                  <a:srgbClr val="000000"/>
                </a:solidFill>
                <a:latin typeface="Lato"/>
                <a:ea typeface="Lato"/>
                <a:cs typeface="Lato"/>
                <a:sym typeface="Lato"/>
              </a:rPr>
              <a:t>is based on a collection of connected units or nodes.</a:t>
            </a:r>
            <a:endParaRPr>
              <a:latin typeface="Lato"/>
              <a:ea typeface="Lato"/>
              <a:cs typeface="Lato"/>
              <a:sym typeface="Lato"/>
            </a:endParaRPr>
          </a:p>
          <a:p>
            <a:pPr indent="0" lvl="0" marL="146050" rtl="0" algn="l">
              <a:lnSpc>
                <a:spcPct val="128149"/>
              </a:lnSpc>
              <a:spcBef>
                <a:spcPts val="1200"/>
              </a:spcBef>
              <a:spcAft>
                <a:spcPts val="0"/>
              </a:spcAft>
              <a:buSzPts val="1300"/>
              <a:buNone/>
            </a:pPr>
            <a:r>
              <a:rPr lang="en-GB">
                <a:solidFill>
                  <a:srgbClr val="000000"/>
                </a:solidFill>
                <a:latin typeface="Lato"/>
                <a:ea typeface="Lato"/>
                <a:cs typeface="Lato"/>
                <a:sym typeface="Lato"/>
              </a:rPr>
              <a:t>It mimics the human brain neurons .</a:t>
            </a:r>
            <a:endParaRPr>
              <a:latin typeface="Lato"/>
              <a:ea typeface="Lato"/>
              <a:cs typeface="Lato"/>
              <a:sym typeface="Lato"/>
            </a:endParaRPr>
          </a:p>
          <a:p>
            <a:pPr indent="-228600" lvl="0" marL="457200" rtl="0" algn="l">
              <a:lnSpc>
                <a:spcPct val="114999"/>
              </a:lnSpc>
              <a:spcBef>
                <a:spcPts val="1200"/>
              </a:spcBef>
              <a:spcAft>
                <a:spcPts val="0"/>
              </a:spcAft>
              <a:buSzPts val="1300"/>
              <a:buNone/>
            </a:pPr>
            <a:r>
              <a:t/>
            </a:r>
            <a:endParaRPr/>
          </a:p>
        </p:txBody>
      </p:sp>
      <p:pic>
        <p:nvPicPr>
          <p:cNvPr descr="A close up of an object&#10;&#10;Description automatically generated" id="124" name="Google Shape;124;p72"/>
          <p:cNvPicPr preferRelativeResize="0"/>
          <p:nvPr/>
        </p:nvPicPr>
        <p:blipFill rotWithShape="1">
          <a:blip r:embed="rId3">
            <a:alphaModFix/>
          </a:blip>
          <a:srcRect b="0" l="0" r="0" t="0"/>
          <a:stretch/>
        </p:blipFill>
        <p:spPr>
          <a:xfrm>
            <a:off x="5015299" y="2308925"/>
            <a:ext cx="3793523" cy="2139751"/>
          </a:xfrm>
          <a:prstGeom prst="rect">
            <a:avLst/>
          </a:prstGeom>
          <a:noFill/>
          <a:ln>
            <a:noFill/>
          </a:ln>
        </p:spPr>
      </p:pic>
      <p:sp>
        <p:nvSpPr>
          <p:cNvPr id="125" name="Google Shape;125;p7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7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a:t>2-background</a:t>
            </a:r>
            <a:endParaRPr/>
          </a:p>
        </p:txBody>
      </p:sp>
      <p:sp>
        <p:nvSpPr>
          <p:cNvPr id="131" name="Google Shape;131;p7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146050" rtl="0" algn="l">
              <a:lnSpc>
                <a:spcPct val="115000"/>
              </a:lnSpc>
              <a:spcBef>
                <a:spcPts val="0"/>
              </a:spcBef>
              <a:spcAft>
                <a:spcPts val="0"/>
              </a:spcAft>
              <a:buSzPts val="1300"/>
              <a:buNone/>
            </a:pPr>
            <a:r>
              <a:rPr b="1" lang="en-GB" sz="1400">
                <a:solidFill>
                  <a:srgbClr val="0070C0"/>
                </a:solidFill>
                <a:latin typeface="Times New Roman"/>
                <a:ea typeface="Times New Roman"/>
                <a:cs typeface="Times New Roman"/>
                <a:sym typeface="Times New Roman"/>
              </a:rPr>
              <a:t>CNN(convolutional neural network):</a:t>
            </a:r>
            <a:endParaRPr sz="1400">
              <a:solidFill>
                <a:srgbClr val="0070C0"/>
              </a:solidFill>
              <a:latin typeface="Times New Roman"/>
              <a:ea typeface="Times New Roman"/>
              <a:cs typeface="Times New Roman"/>
              <a:sym typeface="Times New Roman"/>
            </a:endParaRPr>
          </a:p>
          <a:p>
            <a:pPr indent="-311150" lvl="0" marL="457200" rtl="0" algn="l">
              <a:lnSpc>
                <a:spcPct val="114999"/>
              </a:lnSpc>
              <a:spcBef>
                <a:spcPts val="0"/>
              </a:spcBef>
              <a:spcAft>
                <a:spcPts val="0"/>
              </a:spcAft>
              <a:buSzPts val="1300"/>
              <a:buChar char="●"/>
            </a:pPr>
            <a:r>
              <a:rPr lang="en-GB">
                <a:solidFill>
                  <a:srgbClr val="000000"/>
                </a:solidFill>
                <a:latin typeface="Lato"/>
                <a:ea typeface="Lato"/>
                <a:cs typeface="Lato"/>
                <a:sym typeface="Lato"/>
              </a:rPr>
              <a:t>is a class of deep neural networks, most commonly applied to analysing visual imagery.</a:t>
            </a:r>
            <a:endParaRPr>
              <a:latin typeface="Lato"/>
              <a:ea typeface="Lato"/>
              <a:cs typeface="Lato"/>
              <a:sym typeface="Lato"/>
            </a:endParaRPr>
          </a:p>
          <a:p>
            <a:pPr indent="-311150" lvl="0" marL="457200" rtl="0" algn="l">
              <a:lnSpc>
                <a:spcPct val="114999"/>
              </a:lnSpc>
              <a:spcBef>
                <a:spcPts val="0"/>
              </a:spcBef>
              <a:spcAft>
                <a:spcPts val="0"/>
              </a:spcAft>
              <a:buSzPts val="1300"/>
              <a:buChar char="●"/>
            </a:pPr>
            <a:r>
              <a:rPr lang="en-GB">
                <a:solidFill>
                  <a:srgbClr val="000000"/>
                </a:solidFill>
                <a:latin typeface="Lato"/>
                <a:ea typeface="Lato"/>
                <a:cs typeface="Lato"/>
                <a:sym typeface="Lato"/>
              </a:rPr>
              <a:t>They have applications in image and video recognition, image classification and self driving cars.</a:t>
            </a:r>
            <a:endParaRPr>
              <a:solidFill>
                <a:srgbClr val="000000"/>
              </a:solidFill>
              <a:latin typeface="Lato"/>
              <a:ea typeface="Lato"/>
              <a:cs typeface="Lato"/>
              <a:sym typeface="Lato"/>
            </a:endParaRPr>
          </a:p>
        </p:txBody>
      </p:sp>
      <p:pic>
        <p:nvPicPr>
          <p:cNvPr id="132" name="Google Shape;132;p73"/>
          <p:cNvPicPr preferRelativeResize="0"/>
          <p:nvPr/>
        </p:nvPicPr>
        <p:blipFill rotWithShape="1">
          <a:blip r:embed="rId3">
            <a:alphaModFix/>
          </a:blip>
          <a:srcRect b="0" l="0" r="0" t="0"/>
          <a:stretch/>
        </p:blipFill>
        <p:spPr>
          <a:xfrm>
            <a:off x="1130644" y="3132316"/>
            <a:ext cx="6983111" cy="1898550"/>
          </a:xfrm>
          <a:prstGeom prst="rect">
            <a:avLst/>
          </a:prstGeom>
          <a:noFill/>
          <a:ln>
            <a:noFill/>
          </a:ln>
        </p:spPr>
      </p:pic>
      <p:sp>
        <p:nvSpPr>
          <p:cNvPr id="133" name="Google Shape;133;p7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7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a:t>2-background</a:t>
            </a:r>
            <a:endParaRPr b="0"/>
          </a:p>
          <a:p>
            <a:pPr indent="0" lvl="0" marL="0" rtl="0" algn="l">
              <a:lnSpc>
                <a:spcPct val="100000"/>
              </a:lnSpc>
              <a:spcBef>
                <a:spcPts val="0"/>
              </a:spcBef>
              <a:spcAft>
                <a:spcPts val="0"/>
              </a:spcAft>
              <a:buClr>
                <a:schemeClr val="dk2"/>
              </a:buClr>
              <a:buSzPts val="2600"/>
              <a:buNone/>
            </a:pPr>
            <a:r>
              <a:t/>
            </a:r>
            <a:endParaRPr/>
          </a:p>
        </p:txBody>
      </p:sp>
      <p:sp>
        <p:nvSpPr>
          <p:cNvPr id="139" name="Google Shape;139;p7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146050" rtl="0" algn="l">
              <a:lnSpc>
                <a:spcPct val="115000"/>
              </a:lnSpc>
              <a:spcBef>
                <a:spcPts val="1800"/>
              </a:spcBef>
              <a:spcAft>
                <a:spcPts val="0"/>
              </a:spcAft>
              <a:buSzPts val="1300"/>
              <a:buNone/>
            </a:pPr>
            <a:r>
              <a:rPr b="1" lang="en-GB" sz="1400">
                <a:solidFill>
                  <a:srgbClr val="0070C0"/>
                </a:solidFill>
                <a:latin typeface="Times New Roman"/>
                <a:ea typeface="Times New Roman"/>
                <a:cs typeface="Times New Roman"/>
                <a:sym typeface="Times New Roman"/>
              </a:rPr>
              <a:t>  Convolutional neural network architecture :</a:t>
            </a:r>
            <a:endParaRPr sz="1400">
              <a:solidFill>
                <a:srgbClr val="0070C0"/>
              </a:solidFill>
              <a:latin typeface="Times New Roman"/>
              <a:ea typeface="Times New Roman"/>
              <a:cs typeface="Times New Roman"/>
              <a:sym typeface="Times New Roman"/>
            </a:endParaRPr>
          </a:p>
          <a:p>
            <a:pPr indent="-311150" lvl="0" marL="457200" rtl="0" algn="l">
              <a:lnSpc>
                <a:spcPct val="114999"/>
              </a:lnSpc>
              <a:spcBef>
                <a:spcPts val="400"/>
              </a:spcBef>
              <a:spcAft>
                <a:spcPts val="0"/>
              </a:spcAft>
              <a:buSzPts val="1300"/>
              <a:buChar char="●"/>
            </a:pPr>
            <a:r>
              <a:rPr lang="en-GB">
                <a:solidFill>
                  <a:srgbClr val="000000"/>
                </a:solidFill>
                <a:latin typeface="Lato"/>
                <a:ea typeface="Lato"/>
                <a:cs typeface="Lato"/>
                <a:sym typeface="Lato"/>
              </a:rPr>
              <a:t>A convolutional neural network consists of an input and an output layer, as well as multiple hidden layers. The hidden layers of a CNN typically consist of </a:t>
            </a:r>
            <a:endParaRPr>
              <a:latin typeface="Lato"/>
              <a:ea typeface="Lato"/>
              <a:cs typeface="Lato"/>
              <a:sym typeface="Lato"/>
            </a:endParaRPr>
          </a:p>
          <a:p>
            <a:pPr indent="-298450" lvl="0" marL="457200" rtl="0" algn="l">
              <a:lnSpc>
                <a:spcPct val="114999"/>
              </a:lnSpc>
              <a:spcBef>
                <a:spcPts val="0"/>
              </a:spcBef>
              <a:spcAft>
                <a:spcPts val="0"/>
              </a:spcAft>
              <a:buSzPts val="1300"/>
              <a:buAutoNum type="arabicPeriod"/>
            </a:pPr>
            <a:r>
              <a:rPr lang="en-GB">
                <a:solidFill>
                  <a:srgbClr val="000000"/>
                </a:solidFill>
                <a:latin typeface="Lato"/>
                <a:ea typeface="Lato"/>
                <a:cs typeface="Lato"/>
                <a:sym typeface="Lato"/>
              </a:rPr>
              <a:t>Convolution</a:t>
            </a:r>
            <a:endParaRPr>
              <a:latin typeface="Lato"/>
              <a:ea typeface="Lato"/>
              <a:cs typeface="Lato"/>
              <a:sym typeface="Lato"/>
            </a:endParaRPr>
          </a:p>
          <a:p>
            <a:pPr indent="-298450" lvl="0" marL="457200" rtl="0" algn="l">
              <a:lnSpc>
                <a:spcPct val="114999"/>
              </a:lnSpc>
              <a:spcBef>
                <a:spcPts val="0"/>
              </a:spcBef>
              <a:spcAft>
                <a:spcPts val="0"/>
              </a:spcAft>
              <a:buSzPts val="1300"/>
              <a:buAutoNum type="arabicPeriod"/>
            </a:pPr>
            <a:r>
              <a:rPr lang="en-GB">
                <a:solidFill>
                  <a:srgbClr val="000000"/>
                </a:solidFill>
                <a:latin typeface="Lato"/>
                <a:ea typeface="Lato"/>
                <a:cs typeface="Lato"/>
                <a:sym typeface="Lato"/>
              </a:rPr>
              <a:t>Non Linearity (ReLU) </a:t>
            </a:r>
            <a:endParaRPr>
              <a:latin typeface="Lato"/>
              <a:ea typeface="Lato"/>
              <a:cs typeface="Lato"/>
              <a:sym typeface="Lato"/>
            </a:endParaRPr>
          </a:p>
          <a:p>
            <a:pPr indent="-298450" lvl="0" marL="457200" rtl="0" algn="l">
              <a:lnSpc>
                <a:spcPct val="114999"/>
              </a:lnSpc>
              <a:spcBef>
                <a:spcPts val="0"/>
              </a:spcBef>
              <a:spcAft>
                <a:spcPts val="0"/>
              </a:spcAft>
              <a:buSzPts val="1300"/>
              <a:buAutoNum type="arabicPeriod"/>
            </a:pPr>
            <a:r>
              <a:rPr lang="en-GB">
                <a:solidFill>
                  <a:srgbClr val="000000"/>
                </a:solidFill>
                <a:latin typeface="Lato"/>
                <a:ea typeface="Lato"/>
                <a:cs typeface="Lato"/>
                <a:sym typeface="Lato"/>
              </a:rPr>
              <a:t>Pooling or Sub Sampling</a:t>
            </a:r>
            <a:endParaRPr>
              <a:latin typeface="Lato"/>
              <a:ea typeface="Lato"/>
              <a:cs typeface="Lato"/>
              <a:sym typeface="Lato"/>
            </a:endParaRPr>
          </a:p>
          <a:p>
            <a:pPr indent="-298450" lvl="0" marL="457200" rtl="0" algn="l">
              <a:lnSpc>
                <a:spcPct val="114999"/>
              </a:lnSpc>
              <a:spcBef>
                <a:spcPts val="0"/>
              </a:spcBef>
              <a:spcAft>
                <a:spcPts val="0"/>
              </a:spcAft>
              <a:buSzPts val="1300"/>
              <a:buAutoNum type="arabicPeriod"/>
            </a:pPr>
            <a:r>
              <a:rPr lang="en-GB">
                <a:solidFill>
                  <a:srgbClr val="000000"/>
                </a:solidFill>
                <a:latin typeface="Lato"/>
                <a:ea typeface="Lato"/>
                <a:cs typeface="Lato"/>
                <a:sym typeface="Lato"/>
              </a:rPr>
              <a:t>Classification (Fully Connected Layer)</a:t>
            </a:r>
            <a:endParaRPr>
              <a:latin typeface="Lato"/>
              <a:ea typeface="Lato"/>
              <a:cs typeface="Lato"/>
              <a:sym typeface="Lato"/>
            </a:endParaRPr>
          </a:p>
          <a:p>
            <a:pPr indent="-228600" lvl="0" marL="457200" rtl="0" algn="l">
              <a:lnSpc>
                <a:spcPct val="114999"/>
              </a:lnSpc>
              <a:spcBef>
                <a:spcPts val="0"/>
              </a:spcBef>
              <a:spcAft>
                <a:spcPts val="0"/>
              </a:spcAft>
              <a:buSzPts val="1300"/>
              <a:buNone/>
            </a:pPr>
            <a:r>
              <a:t/>
            </a:r>
            <a:endParaRPr/>
          </a:p>
        </p:txBody>
      </p:sp>
      <p:sp>
        <p:nvSpPr>
          <p:cNvPr id="140" name="Google Shape;140;p7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7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2"/>
              </a:buClr>
              <a:buSzPts val="2600"/>
              <a:buNone/>
            </a:pPr>
            <a:r>
              <a:rPr lang="en-GB"/>
              <a:t>2-background</a:t>
            </a:r>
            <a:endParaRPr b="0"/>
          </a:p>
          <a:p>
            <a:pPr indent="0" lvl="0" marL="0" rtl="0" algn="l">
              <a:lnSpc>
                <a:spcPct val="100000"/>
              </a:lnSpc>
              <a:spcBef>
                <a:spcPts val="0"/>
              </a:spcBef>
              <a:spcAft>
                <a:spcPts val="0"/>
              </a:spcAft>
              <a:buClr>
                <a:schemeClr val="dk2"/>
              </a:buClr>
              <a:buSzPts val="2600"/>
              <a:buNone/>
            </a:pPr>
            <a:r>
              <a:t/>
            </a:r>
            <a:endParaRPr/>
          </a:p>
        </p:txBody>
      </p:sp>
      <p:sp>
        <p:nvSpPr>
          <p:cNvPr id="146" name="Google Shape;146;p7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146050" rtl="0" algn="l">
              <a:lnSpc>
                <a:spcPct val="114999"/>
              </a:lnSpc>
              <a:spcBef>
                <a:spcPts val="0"/>
              </a:spcBef>
              <a:spcAft>
                <a:spcPts val="0"/>
              </a:spcAft>
              <a:buSzPts val="1300"/>
              <a:buNone/>
            </a:pPr>
            <a:r>
              <a:rPr b="1" lang="en-GB" sz="1400">
                <a:solidFill>
                  <a:srgbClr val="0070C0"/>
                </a:solidFill>
                <a:latin typeface="Times New Roman"/>
                <a:ea typeface="Times New Roman"/>
                <a:cs typeface="Times New Roman"/>
                <a:sym typeface="Times New Roman"/>
              </a:rPr>
              <a:t>Convolution:</a:t>
            </a:r>
            <a:endParaRPr sz="1400">
              <a:solidFill>
                <a:srgbClr val="0070C0"/>
              </a:solidFill>
              <a:latin typeface="Times New Roman"/>
              <a:ea typeface="Times New Roman"/>
              <a:cs typeface="Times New Roman"/>
              <a:sym typeface="Times New Roman"/>
            </a:endParaRPr>
          </a:p>
          <a:p>
            <a:pPr indent="0" lvl="0" marL="146050" rtl="0" algn="l">
              <a:lnSpc>
                <a:spcPct val="114999"/>
              </a:lnSpc>
              <a:spcBef>
                <a:spcPts val="1200"/>
              </a:spcBef>
              <a:spcAft>
                <a:spcPts val="0"/>
              </a:spcAft>
              <a:buSzPts val="1300"/>
              <a:buNone/>
            </a:pPr>
            <a:r>
              <a:rPr lang="en-GB">
                <a:solidFill>
                  <a:srgbClr val="000000"/>
                </a:solidFill>
                <a:latin typeface="Lato"/>
                <a:ea typeface="Lato"/>
                <a:cs typeface="Lato"/>
                <a:sym typeface="Lato"/>
              </a:rPr>
              <a:t>ConvNets derive their name from the “convolution” operator. The primary purpose of Convolution in case of a ConvNet is to extract features from the input image</a:t>
            </a:r>
            <a:endParaRPr>
              <a:latin typeface="Lato"/>
              <a:ea typeface="Lato"/>
              <a:cs typeface="Lato"/>
              <a:sym typeface="Lato"/>
            </a:endParaRPr>
          </a:p>
          <a:p>
            <a:pPr indent="-228600" lvl="0" marL="457200" rtl="0" algn="l">
              <a:lnSpc>
                <a:spcPct val="114999"/>
              </a:lnSpc>
              <a:spcBef>
                <a:spcPts val="1200"/>
              </a:spcBef>
              <a:spcAft>
                <a:spcPts val="0"/>
              </a:spcAft>
              <a:buSzPts val="1300"/>
              <a:buNone/>
            </a:pPr>
            <a:r>
              <a:t/>
            </a:r>
            <a:endParaRPr/>
          </a:p>
        </p:txBody>
      </p:sp>
      <p:pic>
        <p:nvPicPr>
          <p:cNvPr descr="A picture containing clock, photo, couple, green&#10;&#10;Description automatically generated" id="147" name="Google Shape;147;p75"/>
          <p:cNvPicPr preferRelativeResize="0"/>
          <p:nvPr/>
        </p:nvPicPr>
        <p:blipFill rotWithShape="1">
          <a:blip r:embed="rId3">
            <a:alphaModFix/>
          </a:blip>
          <a:srcRect b="0" l="0" r="0" t="0"/>
          <a:stretch/>
        </p:blipFill>
        <p:spPr>
          <a:xfrm>
            <a:off x="1063839" y="3209153"/>
            <a:ext cx="1285875" cy="1181100"/>
          </a:xfrm>
          <a:prstGeom prst="rect">
            <a:avLst/>
          </a:prstGeom>
          <a:noFill/>
          <a:ln>
            <a:noFill/>
          </a:ln>
        </p:spPr>
      </p:pic>
      <p:sp>
        <p:nvSpPr>
          <p:cNvPr id="148" name="Google Shape;148;p75"/>
          <p:cNvSpPr txBox="1"/>
          <p:nvPr/>
        </p:nvSpPr>
        <p:spPr>
          <a:xfrm>
            <a:off x="2639147" y="3580399"/>
            <a:ext cx="5548836" cy="169439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Lato"/>
                <a:ea typeface="Lato"/>
                <a:cs typeface="Lato"/>
                <a:sym typeface="Lato"/>
              </a:rPr>
              <a:t>*</a:t>
            </a:r>
            <a:endParaRPr b="0" i="0" sz="1400" u="none" cap="none" strike="noStrike">
              <a:solidFill>
                <a:srgbClr val="000000"/>
              </a:solidFill>
              <a:latin typeface="Lato"/>
              <a:ea typeface="Lato"/>
              <a:cs typeface="Lato"/>
              <a:sym typeface="Lato"/>
            </a:endParaRPr>
          </a:p>
        </p:txBody>
      </p:sp>
      <p:pic>
        <p:nvPicPr>
          <p:cNvPr descr="A close up of a clock&#10;&#10;Description automatically generated" id="149" name="Google Shape;149;p75"/>
          <p:cNvPicPr preferRelativeResize="0"/>
          <p:nvPr/>
        </p:nvPicPr>
        <p:blipFill rotWithShape="1">
          <a:blip r:embed="rId4">
            <a:alphaModFix/>
          </a:blip>
          <a:srcRect b="0" l="0" r="0" t="0"/>
          <a:stretch/>
        </p:blipFill>
        <p:spPr>
          <a:xfrm>
            <a:off x="3216618" y="3487052"/>
            <a:ext cx="857250" cy="733425"/>
          </a:xfrm>
          <a:prstGeom prst="rect">
            <a:avLst/>
          </a:prstGeom>
          <a:noFill/>
          <a:ln>
            <a:noFill/>
          </a:ln>
        </p:spPr>
      </p:pic>
      <p:sp>
        <p:nvSpPr>
          <p:cNvPr id="150" name="Google Shape;150;p75"/>
          <p:cNvSpPr txBox="1"/>
          <p:nvPr/>
        </p:nvSpPr>
        <p:spPr>
          <a:xfrm>
            <a:off x="4193766" y="3734888"/>
            <a:ext cx="7337100" cy="8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Lato"/>
                <a:ea typeface="Lato"/>
                <a:cs typeface="Lato"/>
                <a:sym typeface="Lato"/>
              </a:rPr>
              <a:t>=</a:t>
            </a:r>
            <a:endParaRPr b="0" i="0" sz="1400" u="none" cap="none" strike="noStrike">
              <a:solidFill>
                <a:srgbClr val="000000"/>
              </a:solidFill>
              <a:latin typeface="Lato"/>
              <a:ea typeface="Lato"/>
              <a:cs typeface="Lato"/>
              <a:sym typeface="Lato"/>
            </a:endParaRPr>
          </a:p>
        </p:txBody>
      </p:sp>
      <p:pic>
        <p:nvPicPr>
          <p:cNvPr descr="A drawing of a person&#10;&#10;Description automatically generated" id="151" name="Google Shape;151;p75"/>
          <p:cNvPicPr preferRelativeResize="0"/>
          <p:nvPr/>
        </p:nvPicPr>
        <p:blipFill rotWithShape="1">
          <a:blip r:embed="rId5">
            <a:alphaModFix/>
          </a:blip>
          <a:srcRect b="0" l="0" r="0" t="0"/>
          <a:stretch/>
        </p:blipFill>
        <p:spPr>
          <a:xfrm>
            <a:off x="4904216" y="3147111"/>
            <a:ext cx="1019175" cy="1428750"/>
          </a:xfrm>
          <a:prstGeom prst="rect">
            <a:avLst/>
          </a:prstGeom>
          <a:noFill/>
          <a:ln>
            <a:noFill/>
          </a:ln>
        </p:spPr>
      </p:pic>
      <p:sp>
        <p:nvSpPr>
          <p:cNvPr id="152" name="Google Shape;152;p7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