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685" r:id="rId4"/>
    <p:sldId id="686" r:id="rId5"/>
    <p:sldId id="689" r:id="rId6"/>
    <p:sldId id="690" r:id="rId7"/>
    <p:sldId id="691" r:id="rId8"/>
    <p:sldId id="692" r:id="rId9"/>
    <p:sldId id="694" r:id="rId10"/>
    <p:sldId id="695" r:id="rId11"/>
    <p:sldId id="696" r:id="rId12"/>
    <p:sldId id="702" r:id="rId13"/>
    <p:sldId id="703" r:id="rId14"/>
    <p:sldId id="704" r:id="rId15"/>
    <p:sldId id="705" r:id="rId16"/>
    <p:sldId id="706" r:id="rId17"/>
    <p:sldId id="707" r:id="rId18"/>
    <p:sldId id="697" r:id="rId19"/>
    <p:sldId id="708" r:id="rId20"/>
    <p:sldId id="700" r:id="rId21"/>
    <p:sldId id="701" r:id="rId22"/>
    <p:sldId id="693" r:id="rId23"/>
    <p:sldId id="683" r:id="rId24"/>
  </p:sldIdLst>
  <p:sldSz cx="9902825" cy="6858000"/>
  <p:notesSz cx="6858000" cy="9144000"/>
  <p:embeddedFontLst>
    <p:embeddedFont>
      <p:font typeface="Barlow Condensed ExtraLight" panose="00000306000000000000" pitchFamily="2" charset="0"/>
      <p:regular r:id="rId26"/>
      <p:italic r:id="rId27"/>
    </p:embeddedFont>
    <p:embeddedFont>
      <p:font typeface="Calibri" panose="020F0502020204030204" pitchFamily="34" charset="0"/>
      <p:regular r:id="rId28"/>
      <p:bold r:id="rId29"/>
      <p:italic r:id="rId30"/>
      <p:boldItalic r:id="rId31"/>
    </p:embeddedFont>
    <p:embeddedFont>
      <p:font typeface="Google Sans Display" panose="020B0604020202020204" charset="0"/>
      <p:regular r:id="rId32"/>
      <p:bold r:id="rId33"/>
      <p:italic r:id="rId34"/>
      <p:boldItalic r:id="rId35"/>
    </p:embeddedFont>
    <p:embeddedFont>
      <p:font typeface="Malgun Gothic" panose="020B0503020000020004" pitchFamily="34" charset="-127"/>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7">
          <p15:clr>
            <a:srgbClr val="A4A3A4"/>
          </p15:clr>
        </p15:guide>
        <p15:guide id="2" orient="horz" pos="1071">
          <p15:clr>
            <a:srgbClr val="A4A3A4"/>
          </p15:clr>
        </p15:guide>
        <p15:guide id="3" pos="3119">
          <p15:clr>
            <a:srgbClr val="A4A3A4"/>
          </p15:clr>
        </p15:guide>
        <p15:guide id="4" pos="420">
          <p15:clr>
            <a:srgbClr val="A4A3A4"/>
          </p15:clr>
        </p15:guide>
        <p15:guide id="5" pos="284">
          <p15:clr>
            <a:srgbClr val="A4A3A4"/>
          </p15:clr>
        </p15:guide>
        <p15:guide id="6" orient="horz" pos="1207">
          <p15:clr>
            <a:srgbClr val="A4A3A4"/>
          </p15:clr>
        </p15:guide>
        <p15:guide id="7" pos="5886">
          <p15:clr>
            <a:srgbClr val="A4A3A4"/>
          </p15:clr>
        </p15:guide>
        <p15:guide id="8" orient="horz" pos="2160">
          <p15:clr>
            <a:srgbClr val="A4A3A4"/>
          </p15:clr>
        </p15:guide>
        <p15:guide id="9" orient="horz" pos="1117">
          <p15:clr>
            <a:srgbClr val="A4A3A4"/>
          </p15:clr>
        </p15:guide>
        <p15:guide id="10" pos="352">
          <p15:clr>
            <a:srgbClr val="A4A3A4"/>
          </p15:clr>
        </p15:guide>
        <p15:guide id="11" pos="5954">
          <p15:clr>
            <a:srgbClr val="A4A3A4"/>
          </p15:clr>
        </p15:guide>
        <p15:guide id="12" orient="horz" pos="867">
          <p15:clr>
            <a:srgbClr val="A4A3A4"/>
          </p15:clr>
        </p15:guide>
        <p15:guide id="13" orient="horz" pos="1298">
          <p15:clr>
            <a:srgbClr val="A4A3A4"/>
          </p15:clr>
        </p15:guide>
        <p15:guide id="14" pos="534">
          <p15:clr>
            <a:srgbClr val="A4A3A4"/>
          </p15:clr>
        </p15:guide>
        <p15:guide id="15" orient="horz" pos="3997">
          <p15:clr>
            <a:srgbClr val="A4A3A4"/>
          </p15:clr>
        </p15:guide>
        <p15:guide id="16" orient="horz" pos="1003">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6" roundtripDataSignature="AMtx7mgZezm+cf7/isNj4V/Ews4uChY2S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4F5B7E-3F88-4AFB-B216-29724BD72461}">
  <a:tblStyle styleId="{724F5B7E-3F88-4AFB-B216-29724BD72461}"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F39AC56-17E9-49AA-B4E0-EA12E96140D4}"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387" y="48"/>
      </p:cViewPr>
      <p:guideLst>
        <p:guide orient="horz" pos="777"/>
        <p:guide orient="horz" pos="1071"/>
        <p:guide pos="3119"/>
        <p:guide pos="420"/>
        <p:guide pos="284"/>
        <p:guide orient="horz" pos="1207"/>
        <p:guide pos="5886"/>
        <p:guide orient="horz" pos="2160"/>
        <p:guide orient="horz" pos="1117"/>
        <p:guide pos="352"/>
        <p:guide pos="5954"/>
        <p:guide orient="horz" pos="867"/>
        <p:guide orient="horz" pos="1298"/>
        <p:guide pos="534"/>
        <p:guide orient="horz" pos="3997"/>
        <p:guide orient="horz" pos="1003"/>
      </p:guideLst>
    </p:cSldViewPr>
  </p:slideViewPr>
  <p:notesTextViewPr>
    <p:cViewPr>
      <p:scale>
        <a:sx n="1" d="1"/>
        <a:sy n="1" d="1"/>
      </p:scale>
      <p:origin x="0" y="0"/>
    </p:cViewPr>
  </p:notesTextViewPr>
  <p:sorterViewPr>
    <p:cViewPr>
      <p:scale>
        <a:sx n="70" d="100"/>
        <a:sy n="70" d="100"/>
      </p:scale>
      <p:origin x="0" y="-10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4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4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37" Type="http://schemas.openxmlformats.org/officeDocument/2006/relationships/presProps" Target="presProps.xml"/><Relationship Id="rId4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182563" y="539750"/>
            <a:ext cx="6527800" cy="4521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notes"/>
          <p:cNvSpPr txBox="1">
            <a:spLocks noGrp="1"/>
          </p:cNvSpPr>
          <p:nvPr>
            <p:ph type="body" idx="1"/>
          </p:nvPr>
        </p:nvSpPr>
        <p:spPr>
          <a:xfrm>
            <a:off x="679768" y="5376929"/>
            <a:ext cx="5438140" cy="380521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1</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Malgun Gothic"/>
                <a:ea typeface="Malgun Gothic"/>
                <a:cs typeface="Malgun Gothic"/>
                <a:sym typeface="Malgun Gothic"/>
              </a:rPr>
              <a:t>3</a:t>
            </a:fld>
            <a:endParaRPr lang="en-US" sz="1200" b="0" i="0" u="none" strike="noStrike" cap="none">
              <a:solidFill>
                <a:schemeClr val="dk1"/>
              </a:solidFill>
              <a:latin typeface="Malgun Gothic"/>
              <a:ea typeface="Malgun Gothic"/>
              <a:cs typeface="Malgun Gothic"/>
              <a:sym typeface="Malgun Gothic"/>
            </a:endParaRPr>
          </a:p>
        </p:txBody>
      </p:sp>
    </p:spTree>
    <p:extLst>
      <p:ext uri="{BB962C8B-B14F-4D97-AF65-F5344CB8AC3E}">
        <p14:creationId xmlns:p14="http://schemas.microsoft.com/office/powerpoint/2010/main" val="372741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9"/>
        <p:cNvGrpSpPr/>
        <p:nvPr/>
      </p:nvGrpSpPr>
      <p:grpSpPr>
        <a:xfrm>
          <a:off x="0" y="0"/>
          <a:ext cx="0" cy="0"/>
          <a:chOff x="0" y="0"/>
          <a:chExt cx="0" cy="0"/>
        </a:xfrm>
      </p:grpSpPr>
      <p:sp>
        <p:nvSpPr>
          <p:cNvPr id="8730" name="Google Shape;8730;p4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31" name="Google Shape;8731;p42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Front Cover">
  <p:cSld name="1_Front Cover">
    <p:bg>
      <p:bgPr>
        <a:solidFill>
          <a:srgbClr val="F2F2F2"/>
        </a:solidFill>
        <a:effectLst/>
      </p:bgPr>
    </p:bg>
    <p:spTree>
      <p:nvGrpSpPr>
        <p:cNvPr id="1" name="Shape 10"/>
        <p:cNvGrpSpPr/>
        <p:nvPr/>
      </p:nvGrpSpPr>
      <p:grpSpPr>
        <a:xfrm>
          <a:off x="0" y="0"/>
          <a:ext cx="0" cy="0"/>
          <a:chOff x="0" y="0"/>
          <a:chExt cx="0" cy="0"/>
        </a:xfrm>
      </p:grpSpPr>
      <p:pic>
        <p:nvPicPr>
          <p:cNvPr id="11" name="Google Shape;11;p430"/>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2" name="Google Shape;12;p430"/>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b="0" i="0" u="none" strike="noStrike" cap="none">
              <a:solidFill>
                <a:schemeClr val="dk1"/>
              </a:solidFill>
              <a:latin typeface="Calibri"/>
              <a:ea typeface="Calibri"/>
              <a:cs typeface="Calibri"/>
              <a:sym typeface="Calibri"/>
            </a:endParaRPr>
          </a:p>
        </p:txBody>
      </p:sp>
      <p:pic>
        <p:nvPicPr>
          <p:cNvPr id="13" name="Google Shape;13;p430"/>
          <p:cNvPicPr preferRelativeResize="0"/>
          <p:nvPr/>
        </p:nvPicPr>
        <p:blipFill rotWithShape="1">
          <a:blip r:embed="rId3">
            <a:alphaModFix/>
          </a:blip>
          <a:srcRect/>
          <a:stretch/>
        </p:blipFill>
        <p:spPr>
          <a:xfrm>
            <a:off x="4265631" y="6141164"/>
            <a:ext cx="1371564" cy="450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able of Contents2">
  <p:cSld name="2_Table of Contents2">
    <p:spTree>
      <p:nvGrpSpPr>
        <p:cNvPr id="1" name="Shape 14"/>
        <p:cNvGrpSpPr/>
        <p:nvPr/>
      </p:nvGrpSpPr>
      <p:grpSpPr>
        <a:xfrm>
          <a:off x="0" y="0"/>
          <a:ext cx="0" cy="0"/>
          <a:chOff x="0" y="0"/>
          <a:chExt cx="0" cy="0"/>
        </a:xfrm>
      </p:grpSpPr>
      <p:pic>
        <p:nvPicPr>
          <p:cNvPr id="15" name="Google Shape;15;p431"/>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16" name="Google Shape;16;p431"/>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17" name="Google Shape;17;p431"/>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a:t>
            </a:fld>
            <a:endParaRPr sz="900" b="0" i="0" u="none" strike="noStrike" cap="none">
              <a:solidFill>
                <a:srgbClr val="7F7F7F"/>
              </a:solidFill>
              <a:latin typeface="Arial"/>
              <a:ea typeface="Arial"/>
              <a:cs typeface="Arial"/>
              <a:sym typeface="Arial"/>
            </a:endParaRPr>
          </a:p>
        </p:txBody>
      </p:sp>
      <p:sp>
        <p:nvSpPr>
          <p:cNvPr id="18" name="Google Shape;18;p431"/>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a:solidFill>
                  <a:srgbClr val="7F7F7F"/>
                </a:solidFill>
                <a:latin typeface="Arial"/>
                <a:ea typeface="Arial"/>
                <a:cs typeface="Arial"/>
                <a:sym typeface="Arial"/>
              </a:rPr>
              <a:t>Samsung Innovation Campus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st" type="blank">
  <p:cSld name="BLANK">
    <p:spTree>
      <p:nvGrpSpPr>
        <p:cNvPr id="1" name="Shape 42"/>
        <p:cNvGrpSpPr/>
        <p:nvPr/>
      </p:nvGrpSpPr>
      <p:grpSpPr>
        <a:xfrm>
          <a:off x="0" y="0"/>
          <a:ext cx="0" cy="0"/>
          <a:chOff x="0" y="0"/>
          <a:chExt cx="0" cy="0"/>
        </a:xfrm>
      </p:grpSpPr>
      <p:pic>
        <p:nvPicPr>
          <p:cNvPr id="43" name="Google Shape;43;p436"/>
          <p:cNvPicPr preferRelativeResize="0"/>
          <p:nvPr/>
        </p:nvPicPr>
        <p:blipFill rotWithShape="1">
          <a:blip r:embed="rId2">
            <a:alphaModFix/>
          </a:blip>
          <a:srcRect/>
          <a:stretch/>
        </p:blipFill>
        <p:spPr>
          <a:xfrm>
            <a:off x="2" y="4395"/>
            <a:ext cx="9899651" cy="6853605"/>
          </a:xfrm>
          <a:prstGeom prst="rect">
            <a:avLst/>
          </a:prstGeom>
          <a:noFill/>
          <a:ln>
            <a:noFill/>
          </a:ln>
        </p:spPr>
      </p:pic>
      <p:sp>
        <p:nvSpPr>
          <p:cNvPr id="44" name="Google Shape;44;p436"/>
          <p:cNvSpPr/>
          <p:nvPr/>
        </p:nvSpPr>
        <p:spPr>
          <a:xfrm>
            <a:off x="2" y="0"/>
            <a:ext cx="9899651" cy="68580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59">
              <a:solidFill>
                <a:schemeClr val="lt1"/>
              </a:solidFill>
              <a:latin typeface="Calibri"/>
              <a:ea typeface="Calibri"/>
              <a:cs typeface="Calibri"/>
              <a:sym typeface="Calibri"/>
            </a:endParaRPr>
          </a:p>
        </p:txBody>
      </p:sp>
      <p:sp>
        <p:nvSpPr>
          <p:cNvPr id="45" name="Google Shape;45;p436"/>
          <p:cNvSpPr/>
          <p:nvPr/>
        </p:nvSpPr>
        <p:spPr>
          <a:xfrm>
            <a:off x="449468" y="5677032"/>
            <a:ext cx="9000714" cy="73096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ⓒ2021 SAMSUNG. All rights reserved.</a:t>
            </a:r>
            <a:endParaRPr/>
          </a:p>
          <a:p>
            <a:pPr marL="0" marR="0" lvl="0" indent="0" algn="l" rtl="0">
              <a:lnSpc>
                <a:spcPct val="100000"/>
              </a:lnSpc>
              <a:spcBef>
                <a:spcPts val="6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Samsung Electronics Corporate Citizenship Office holds the copyright of book.</a:t>
            </a:r>
            <a:endParaRPr/>
          </a:p>
          <a:p>
            <a:pPr marL="0" marR="0" lvl="0" indent="0" algn="l" rtl="0">
              <a:lnSpc>
                <a:spcPct val="100000"/>
              </a:lnSpc>
              <a:spcBef>
                <a:spcPts val="3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a:p>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46" name="Google Shape;46;p436"/>
          <p:cNvPicPr preferRelativeResize="0"/>
          <p:nvPr/>
        </p:nvPicPr>
        <p:blipFill rotWithShape="1">
          <a:blip r:embed="rId3">
            <a:alphaModFix/>
          </a:blip>
          <a:srcRect/>
          <a:stretch/>
        </p:blipFill>
        <p:spPr>
          <a:xfrm>
            <a:off x="3711822" y="3022951"/>
            <a:ext cx="2476006" cy="812098"/>
          </a:xfrm>
          <a:prstGeom prst="rect">
            <a:avLst/>
          </a:prstGeom>
          <a:noFill/>
          <a:ln>
            <a:noFill/>
          </a:ln>
        </p:spPr>
      </p:pic>
      <p:sp>
        <p:nvSpPr>
          <p:cNvPr id="47" name="Google Shape;47;p436"/>
          <p:cNvSpPr/>
          <p:nvPr/>
        </p:nvSpPr>
        <p:spPr>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48"/>
        <p:cNvGrpSpPr/>
        <p:nvPr/>
      </p:nvGrpSpPr>
      <p:grpSpPr>
        <a:xfrm>
          <a:off x="0" y="0"/>
          <a:ext cx="0" cy="0"/>
          <a:chOff x="0" y="0"/>
          <a:chExt cx="0" cy="0"/>
        </a:xfrm>
      </p:grpSpPr>
      <p:cxnSp>
        <p:nvCxnSpPr>
          <p:cNvPr id="49" name="Google Shape;49;p437"/>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50" name="Google Shape;50;p437"/>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51" name="Google Shape;51;p437"/>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grpSp>
        <p:nvGrpSpPr>
          <p:cNvPr id="52" name="Google Shape;52;p437"/>
          <p:cNvGrpSpPr/>
          <p:nvPr/>
        </p:nvGrpSpPr>
        <p:grpSpPr>
          <a:xfrm>
            <a:off x="0" y="1"/>
            <a:ext cx="9902825" cy="999802"/>
            <a:chOff x="0" y="1"/>
            <a:chExt cx="9906000" cy="999802"/>
          </a:xfrm>
        </p:grpSpPr>
        <p:sp>
          <p:nvSpPr>
            <p:cNvPr id="53" name="Google Shape;53;p437"/>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
          <p:nvSpPr>
            <p:cNvPr id="54" name="Google Shape;54;p437"/>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grpSp>
      <p:grpSp>
        <p:nvGrpSpPr>
          <p:cNvPr id="55" name="Google Shape;55;p437"/>
          <p:cNvGrpSpPr/>
          <p:nvPr/>
        </p:nvGrpSpPr>
        <p:grpSpPr>
          <a:xfrm>
            <a:off x="449855" y="1251376"/>
            <a:ext cx="9015111" cy="4993976"/>
            <a:chOff x="578678" y="1436154"/>
            <a:chExt cx="8748000" cy="4993976"/>
          </a:xfrm>
        </p:grpSpPr>
        <p:sp>
          <p:nvSpPr>
            <p:cNvPr id="56" name="Google Shape;56;p437"/>
            <p:cNvSpPr/>
            <p:nvPr/>
          </p:nvSpPr>
          <p:spPr>
            <a:xfrm>
              <a:off x="578678" y="1436154"/>
              <a:ext cx="8748000" cy="811746"/>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
          <p:nvSpPr>
            <p:cNvPr id="57" name="Google Shape;57;p437"/>
            <p:cNvSpPr/>
            <p:nvPr/>
          </p:nvSpPr>
          <p:spPr>
            <a:xfrm>
              <a:off x="578678" y="2286000"/>
              <a:ext cx="8748000" cy="4144130"/>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
          <p:nvSpPr>
            <p:cNvPr id="58" name="Google Shape;58;p437"/>
            <p:cNvSpPr/>
            <p:nvPr/>
          </p:nvSpPr>
          <p:spPr>
            <a:xfrm>
              <a:off x="768350" y="1631455"/>
              <a:ext cx="1029652" cy="492443"/>
            </a:xfrm>
            <a:prstGeom prst="rect">
              <a:avLst/>
            </a:prstGeom>
            <a:solidFill>
              <a:srgbClr val="ECEFF6"/>
            </a:solidFill>
            <a:ln>
              <a:noFill/>
            </a:ln>
          </p:spPr>
          <p:txBody>
            <a:bodyPr spcFirstLastPara="1" wrap="square" lIns="0" tIns="0" rIns="0" bIns="0" anchor="t" anchorCtr="0">
              <a:spAutoFit/>
            </a:bodyPr>
            <a:lstStyle/>
            <a:p>
              <a:pPr marL="0" marR="0" lvl="0" indent="0" algn="l" rtl="0">
                <a:spcBef>
                  <a:spcPts val="0"/>
                </a:spcBef>
                <a:spcAft>
                  <a:spcPts val="0"/>
                </a:spcAft>
                <a:buNone/>
              </a:pPr>
              <a:r>
                <a:rPr lang="en-US" sz="3199">
                  <a:solidFill>
                    <a:srgbClr val="0D0D0D"/>
                  </a:solidFill>
                  <a:latin typeface="Arial"/>
                  <a:ea typeface="Arial"/>
                  <a:cs typeface="Arial"/>
                  <a:sym typeface="Arial"/>
                </a:rPr>
                <a:t>Q1.</a:t>
              </a:r>
              <a:endParaRPr/>
            </a:p>
          </p:txBody>
        </p:sp>
      </p:grpSp>
      <p:sp>
        <p:nvSpPr>
          <p:cNvPr id="59" name="Google Shape;59;p437"/>
          <p:cNvSpPr txBox="1"/>
          <p:nvPr/>
        </p:nvSpPr>
        <p:spPr>
          <a:xfrm>
            <a:off x="4735388" y="6498001"/>
            <a:ext cx="446097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Chapter 5. Machine Learning 1 – Supervised Learning</a:t>
            </a:r>
            <a:endParaRPr sz="900">
              <a:solidFill>
                <a:srgbClr val="7F7F7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onemore">
  <p:cSld name="1_onemore">
    <p:spTree>
      <p:nvGrpSpPr>
        <p:cNvPr id="1" name="Shape 91"/>
        <p:cNvGrpSpPr/>
        <p:nvPr/>
      </p:nvGrpSpPr>
      <p:grpSpPr>
        <a:xfrm>
          <a:off x="0" y="0"/>
          <a:ext cx="0" cy="0"/>
          <a:chOff x="0" y="0"/>
          <a:chExt cx="0" cy="0"/>
        </a:xfrm>
      </p:grpSpPr>
      <p:grpSp>
        <p:nvGrpSpPr>
          <p:cNvPr id="92" name="Google Shape;92;p439"/>
          <p:cNvGrpSpPr/>
          <p:nvPr/>
        </p:nvGrpSpPr>
        <p:grpSpPr>
          <a:xfrm>
            <a:off x="0" y="1"/>
            <a:ext cx="9902825" cy="999802"/>
            <a:chOff x="0" y="1"/>
            <a:chExt cx="9906000" cy="999802"/>
          </a:xfrm>
        </p:grpSpPr>
        <p:sp>
          <p:nvSpPr>
            <p:cNvPr id="93" name="Google Shape;93;p439"/>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
          <p:nvSpPr>
            <p:cNvPr id="94" name="Google Shape;94;p439"/>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grpSp>
      <p:cxnSp>
        <p:nvCxnSpPr>
          <p:cNvPr id="95" name="Google Shape;95;p439"/>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96" name="Google Shape;96;p439"/>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97" name="Google Shape;97;p439"/>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grpSp>
        <p:nvGrpSpPr>
          <p:cNvPr id="98" name="Google Shape;98;p439"/>
          <p:cNvGrpSpPr/>
          <p:nvPr/>
        </p:nvGrpSpPr>
        <p:grpSpPr>
          <a:xfrm>
            <a:off x="449468" y="1462227"/>
            <a:ext cx="9000714" cy="4500283"/>
            <a:chOff x="449612" y="1219200"/>
            <a:chExt cx="9003600" cy="4500283"/>
          </a:xfrm>
        </p:grpSpPr>
        <p:grpSp>
          <p:nvGrpSpPr>
            <p:cNvPr id="99" name="Google Shape;99;p439"/>
            <p:cNvGrpSpPr/>
            <p:nvPr/>
          </p:nvGrpSpPr>
          <p:grpSpPr>
            <a:xfrm>
              <a:off x="449612" y="1219200"/>
              <a:ext cx="9003600" cy="4500283"/>
              <a:chOff x="578678" y="1445207"/>
              <a:chExt cx="8748000" cy="4136077"/>
            </a:xfrm>
          </p:grpSpPr>
          <p:sp>
            <p:nvSpPr>
              <p:cNvPr id="100" name="Google Shape;100;p439"/>
              <p:cNvSpPr/>
              <p:nvPr/>
            </p:nvSpPr>
            <p:spPr>
              <a:xfrm>
                <a:off x="578678" y="2038352"/>
                <a:ext cx="8748000" cy="3542932"/>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
            <p:nvSpPr>
              <p:cNvPr id="101" name="Google Shape;101;p439"/>
              <p:cNvSpPr/>
              <p:nvPr/>
            </p:nvSpPr>
            <p:spPr>
              <a:xfrm>
                <a:off x="578678" y="1445207"/>
                <a:ext cx="8748000" cy="617940"/>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
            <p:nvSpPr>
              <p:cNvPr id="102" name="Google Shape;102;p439"/>
              <p:cNvSpPr/>
              <p:nvPr/>
            </p:nvSpPr>
            <p:spPr>
              <a:xfrm rot="2700000">
                <a:off x="8915045" y="1573924"/>
                <a:ext cx="396525" cy="198725"/>
              </a:xfrm>
              <a:prstGeom prst="triangle">
                <a:avLst>
                  <a:gd name="adj" fmla="val 50000"/>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grpSp>
        <p:grpSp>
          <p:nvGrpSpPr>
            <p:cNvPr id="103" name="Google Shape;103;p439"/>
            <p:cNvGrpSpPr/>
            <p:nvPr/>
          </p:nvGrpSpPr>
          <p:grpSpPr>
            <a:xfrm>
              <a:off x="747834" y="2165797"/>
              <a:ext cx="8539600" cy="1267182"/>
              <a:chOff x="805623" y="2423005"/>
              <a:chExt cx="8539600" cy="1267182"/>
            </a:xfrm>
          </p:grpSpPr>
          <p:grpSp>
            <p:nvGrpSpPr>
              <p:cNvPr id="104" name="Google Shape;104;p439"/>
              <p:cNvGrpSpPr/>
              <p:nvPr/>
            </p:nvGrpSpPr>
            <p:grpSpPr>
              <a:xfrm>
                <a:off x="966158" y="2423005"/>
                <a:ext cx="8379065" cy="1267182"/>
                <a:chOff x="1098893" y="2558690"/>
                <a:chExt cx="8379065" cy="1267182"/>
              </a:xfrm>
            </p:grpSpPr>
            <p:sp>
              <p:nvSpPr>
                <p:cNvPr id="105" name="Google Shape;105;p439"/>
                <p:cNvSpPr/>
                <p:nvPr/>
              </p:nvSpPr>
              <p:spPr>
                <a:xfrm>
                  <a:off x="1098894" y="2558690"/>
                  <a:ext cx="7907946" cy="207370"/>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400" b="1">
                      <a:solidFill>
                        <a:srgbClr val="0D0D0D"/>
                      </a:solidFill>
                      <a:latin typeface="Arial"/>
                      <a:ea typeface="Arial"/>
                      <a:cs typeface="Arial"/>
                      <a:sym typeface="Arial"/>
                    </a:rPr>
                    <a:t>Prevent collaboration cheating</a:t>
                  </a:r>
                  <a:endParaRPr/>
                </a:p>
              </p:txBody>
            </p:sp>
            <p:sp>
              <p:nvSpPr>
                <p:cNvPr id="106" name="Google Shape;106;p439"/>
                <p:cNvSpPr/>
                <p:nvPr/>
              </p:nvSpPr>
              <p:spPr>
                <a:xfrm>
                  <a:off x="1098893" y="2799950"/>
                  <a:ext cx="8379065" cy="1025922"/>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1300">
                      <a:solidFill>
                        <a:srgbClr val="0D0D0D"/>
                      </a:solidFill>
                      <a:latin typeface="Arial"/>
                      <a:ea typeface="Arial"/>
                      <a:cs typeface="Arial"/>
                      <a:sym typeface="Arial"/>
                    </a:rPr>
                    <a:t>The challenge for the teacher is to find ways to assess individual outcomes, while leveraging the benefits of collaboration. How do you know whether a student learned or cheated? Experts recommend revisiting course design and assessment, as well as explicitly and concretely discussing with the students on behaviors that will be interpreted as cheating. Experts encourage teachers to make assignments meaningful to students and to explain the value of what students will learn by completing them.</a:t>
                  </a:r>
                  <a:endParaRPr/>
                </a:p>
              </p:txBody>
            </p:sp>
          </p:grpSp>
          <p:sp>
            <p:nvSpPr>
              <p:cNvPr id="107" name="Google Shape;107;p439"/>
              <p:cNvSpPr/>
              <p:nvPr/>
            </p:nvSpPr>
            <p:spPr>
              <a:xfrm>
                <a:off x="805623" y="2439855"/>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rgbClr val="FFFFFF"/>
                  </a:solidFill>
                  <a:latin typeface="Arial"/>
                  <a:ea typeface="Arial"/>
                  <a:cs typeface="Arial"/>
                  <a:sym typeface="Arial"/>
                </a:endParaRPr>
              </a:p>
            </p:txBody>
          </p:sp>
        </p:grpSp>
        <p:grpSp>
          <p:nvGrpSpPr>
            <p:cNvPr id="108" name="Google Shape;108;p439"/>
            <p:cNvGrpSpPr/>
            <p:nvPr/>
          </p:nvGrpSpPr>
          <p:grpSpPr>
            <a:xfrm>
              <a:off x="747834" y="3595777"/>
              <a:ext cx="8539600" cy="1876451"/>
              <a:chOff x="805623" y="3889855"/>
              <a:chExt cx="8539600" cy="1876451"/>
            </a:xfrm>
          </p:grpSpPr>
          <p:grpSp>
            <p:nvGrpSpPr>
              <p:cNvPr id="109" name="Google Shape;109;p439"/>
              <p:cNvGrpSpPr/>
              <p:nvPr/>
            </p:nvGrpSpPr>
            <p:grpSpPr>
              <a:xfrm>
                <a:off x="958539" y="3889855"/>
                <a:ext cx="8386684" cy="1876451"/>
                <a:chOff x="1098894" y="2558690"/>
                <a:chExt cx="8386684" cy="1876451"/>
              </a:xfrm>
            </p:grpSpPr>
            <p:sp>
              <p:nvSpPr>
                <p:cNvPr id="110" name="Google Shape;110;p439"/>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400" b="1">
                      <a:solidFill>
                        <a:srgbClr val="0D0D0D"/>
                      </a:solidFill>
                      <a:latin typeface="Arial"/>
                      <a:ea typeface="Arial"/>
                      <a:cs typeface="Arial"/>
                      <a:sym typeface="Arial"/>
                    </a:rPr>
                    <a:t>Collaborative learning environment</a:t>
                  </a:r>
                  <a:endParaRPr/>
                </a:p>
              </p:txBody>
            </p:sp>
            <p:sp>
              <p:nvSpPr>
                <p:cNvPr id="111" name="Google Shape;111;p439"/>
                <p:cNvSpPr/>
                <p:nvPr/>
              </p:nvSpPr>
              <p:spPr>
                <a:xfrm>
                  <a:off x="1098894" y="2799950"/>
                  <a:ext cx="8386684" cy="1635191"/>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1300">
                      <a:solidFill>
                        <a:srgbClr val="0D0D0D"/>
                      </a:solidFill>
                      <a:latin typeface="Arial"/>
                      <a:ea typeface="Arial"/>
                      <a:cs typeface="Arial"/>
                      <a:sym typeface="Arial"/>
                    </a:rPr>
                    <a:t>A collaborative learning environment occurs anytime an instructor requires students to work together on learning activities. Collaborative learning environments can involve both formal and informal activities and may or may not include direct assessment. For example, pairs of students work on programming assignments; small groups of students discuss possible answers to a professor’s question during lecture; and students work together outside of class to learn new concepts. Collaborative learning is distinct from projects where students “divide and conquer.” When students divide the work, each is responsible for only part of the problem solving and there are very limited opportunities for working through problems with others. In collaborative environments, students are engaged in intellectual talk with each other.</a:t>
                  </a:r>
                  <a:endParaRPr/>
                </a:p>
              </p:txBody>
            </p:sp>
          </p:grpSp>
          <p:sp>
            <p:nvSpPr>
              <p:cNvPr id="112" name="Google Shape;112;p439"/>
              <p:cNvSpPr/>
              <p:nvPr/>
            </p:nvSpPr>
            <p:spPr>
              <a:xfrm>
                <a:off x="805623" y="389748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rgbClr val="FFFFFF"/>
                  </a:solidFill>
                  <a:latin typeface="Arial"/>
                  <a:ea typeface="Arial"/>
                  <a:cs typeface="Arial"/>
                  <a:sym typeface="Arial"/>
                </a:endParaRPr>
              </a:p>
            </p:txBody>
          </p:sp>
        </p:grpSp>
        <p:grpSp>
          <p:nvGrpSpPr>
            <p:cNvPr id="113" name="Google Shape;113;p439"/>
            <p:cNvGrpSpPr/>
            <p:nvPr/>
          </p:nvGrpSpPr>
          <p:grpSpPr>
            <a:xfrm>
              <a:off x="589808" y="1345444"/>
              <a:ext cx="6615664" cy="430887"/>
              <a:chOff x="790976" y="1592058"/>
              <a:chExt cx="6615664" cy="430887"/>
            </a:xfrm>
          </p:grpSpPr>
          <p:sp>
            <p:nvSpPr>
              <p:cNvPr id="114" name="Google Shape;114;p439"/>
              <p:cNvSpPr/>
              <p:nvPr/>
            </p:nvSpPr>
            <p:spPr>
              <a:xfrm>
                <a:off x="1332314" y="1592058"/>
                <a:ext cx="6074326"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799" b="1">
                    <a:solidFill>
                      <a:srgbClr val="0D0D0D"/>
                    </a:solidFill>
                    <a:latin typeface="Arial"/>
                    <a:ea typeface="Arial"/>
                    <a:cs typeface="Arial"/>
                    <a:sym typeface="Arial"/>
                  </a:rPr>
                  <a:t>Pair Programming Practice</a:t>
                </a:r>
                <a:endParaRPr/>
              </a:p>
            </p:txBody>
          </p:sp>
          <p:pic>
            <p:nvPicPr>
              <p:cNvPr id="115" name="Google Shape;115;p439"/>
              <p:cNvPicPr preferRelativeResize="0"/>
              <p:nvPr/>
            </p:nvPicPr>
            <p:blipFill rotWithShape="1">
              <a:blip r:embed="rId2">
                <a:alphaModFix/>
              </a:blip>
              <a:srcRect/>
              <a:stretch/>
            </p:blipFill>
            <p:spPr>
              <a:xfrm>
                <a:off x="790976" y="1653961"/>
                <a:ext cx="374669" cy="323867"/>
              </a:xfrm>
              <a:prstGeom prst="rect">
                <a:avLst/>
              </a:prstGeom>
              <a:noFill/>
              <a:ln>
                <a:noFill/>
              </a:ln>
            </p:spPr>
          </p:pic>
        </p:grpSp>
      </p:grpSp>
      <p:sp>
        <p:nvSpPr>
          <p:cNvPr id="116" name="Google Shape;116;p439"/>
          <p:cNvSpPr txBox="1"/>
          <p:nvPr/>
        </p:nvSpPr>
        <p:spPr>
          <a:xfrm>
            <a:off x="4735388" y="6498001"/>
            <a:ext cx="446097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Chapter 5. Machine Learning 1 – Supervised Learning</a:t>
            </a:r>
            <a:endParaRPr sz="900">
              <a:solidFill>
                <a:srgbClr val="7F7F7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iz">
  <p:cSld name="Quiz">
    <p:spTree>
      <p:nvGrpSpPr>
        <p:cNvPr id="1" name="Shape 117"/>
        <p:cNvGrpSpPr/>
        <p:nvPr/>
      </p:nvGrpSpPr>
      <p:grpSpPr>
        <a:xfrm>
          <a:off x="0" y="0"/>
          <a:ext cx="0" cy="0"/>
          <a:chOff x="0" y="0"/>
          <a:chExt cx="0" cy="0"/>
        </a:xfrm>
      </p:grpSpPr>
      <p:sp>
        <p:nvSpPr>
          <p:cNvPr id="118" name="Google Shape;118;p440"/>
          <p:cNvSpPr/>
          <p:nvPr/>
        </p:nvSpPr>
        <p:spPr>
          <a:xfrm>
            <a:off x="451162" y="1220478"/>
            <a:ext cx="8999020" cy="811746"/>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
        <p:nvSpPr>
          <p:cNvPr id="119" name="Google Shape;119;p440"/>
          <p:cNvSpPr/>
          <p:nvPr/>
        </p:nvSpPr>
        <p:spPr>
          <a:xfrm>
            <a:off x="451162" y="2070324"/>
            <a:ext cx="8999020" cy="4231864"/>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
        <p:nvSpPr>
          <p:cNvPr id="120" name="Google Shape;120;p440"/>
          <p:cNvSpPr/>
          <p:nvPr/>
        </p:nvSpPr>
        <p:spPr>
          <a:xfrm>
            <a:off x="646276" y="1415780"/>
            <a:ext cx="1059197"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199">
                <a:solidFill>
                  <a:srgbClr val="0D0D0D"/>
                </a:solidFill>
                <a:latin typeface="Arial"/>
                <a:ea typeface="Arial"/>
                <a:cs typeface="Arial"/>
                <a:sym typeface="Arial"/>
              </a:rPr>
              <a:t>Q1.</a:t>
            </a:r>
            <a:endParaRPr/>
          </a:p>
        </p:txBody>
      </p:sp>
      <p:pic>
        <p:nvPicPr>
          <p:cNvPr id="121" name="Google Shape;121;p440"/>
          <p:cNvPicPr preferRelativeResize="0"/>
          <p:nvPr/>
        </p:nvPicPr>
        <p:blipFill rotWithShape="1">
          <a:blip r:embed="rId2">
            <a:alphaModFix/>
          </a:blip>
          <a:srcRect/>
          <a:stretch/>
        </p:blipFill>
        <p:spPr>
          <a:xfrm>
            <a:off x="802139" y="5406365"/>
            <a:ext cx="112868" cy="109719"/>
          </a:xfrm>
          <a:prstGeom prst="rect">
            <a:avLst/>
          </a:prstGeom>
          <a:noFill/>
          <a:ln>
            <a:noFill/>
          </a:ln>
        </p:spPr>
      </p:pic>
      <p:cxnSp>
        <p:nvCxnSpPr>
          <p:cNvPr id="122" name="Google Shape;122;p440"/>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123" name="Google Shape;123;p440"/>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124" name="Google Shape;124;p440"/>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grpSp>
        <p:nvGrpSpPr>
          <p:cNvPr id="125" name="Google Shape;125;p440"/>
          <p:cNvGrpSpPr/>
          <p:nvPr/>
        </p:nvGrpSpPr>
        <p:grpSpPr>
          <a:xfrm>
            <a:off x="0" y="1"/>
            <a:ext cx="9902825" cy="999802"/>
            <a:chOff x="0" y="1"/>
            <a:chExt cx="9906000" cy="999802"/>
          </a:xfrm>
        </p:grpSpPr>
        <p:sp>
          <p:nvSpPr>
            <p:cNvPr id="126" name="Google Shape;126;p440"/>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
          <p:nvSpPr>
            <p:cNvPr id="127" name="Google Shape;127;p440"/>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grpSp>
      <p:sp>
        <p:nvSpPr>
          <p:cNvPr id="128" name="Google Shape;128;p440"/>
          <p:cNvSpPr txBox="1"/>
          <p:nvPr/>
        </p:nvSpPr>
        <p:spPr>
          <a:xfrm>
            <a:off x="4735388" y="6498001"/>
            <a:ext cx="446097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Chapter 5. Machine Learning 1 – Supervised Learning</a:t>
            </a:r>
            <a:endParaRPr sz="900">
              <a:solidFill>
                <a:srgbClr val="7F7F7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39"/>
        <p:cNvGrpSpPr/>
        <p:nvPr/>
      </p:nvGrpSpPr>
      <p:grpSpPr>
        <a:xfrm>
          <a:off x="0" y="0"/>
          <a:ext cx="0" cy="0"/>
          <a:chOff x="0" y="0"/>
          <a:chExt cx="0" cy="0"/>
        </a:xfrm>
      </p:grpSpPr>
      <p:pic>
        <p:nvPicPr>
          <p:cNvPr id="140" name="Google Shape;140;p443"/>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41" name="Google Shape;141;p443"/>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a:solidFill>
                <a:schemeClr val="dk1"/>
              </a:solidFill>
              <a:latin typeface="Calibri"/>
              <a:ea typeface="Calibri"/>
              <a:cs typeface="Calibri"/>
              <a:sym typeface="Calibri"/>
            </a:endParaRPr>
          </a:p>
        </p:txBody>
      </p:sp>
      <p:pic>
        <p:nvPicPr>
          <p:cNvPr id="142" name="Google Shape;142;p443"/>
          <p:cNvPicPr preferRelativeResize="0"/>
          <p:nvPr/>
        </p:nvPicPr>
        <p:blipFill rotWithShape="1">
          <a:blip r:embed="rId3">
            <a:alphaModFix/>
          </a:blip>
          <a:srcRect/>
          <a:stretch/>
        </p:blipFill>
        <p:spPr>
          <a:xfrm>
            <a:off x="4265631" y="6141164"/>
            <a:ext cx="1371564" cy="450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8" r:id="rId5"/>
    <p:sldLayoutId id="2147483659" r:id="rId6"/>
    <p:sldLayoutId id="214748366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p:nvPr/>
        </p:nvSpPr>
        <p:spPr>
          <a:xfrm>
            <a:off x="3899189" y="1977989"/>
            <a:ext cx="6309936"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i="0" u="none" strike="noStrike" cap="none" dirty="0">
                <a:solidFill>
                  <a:srgbClr val="000000"/>
                </a:solidFill>
                <a:latin typeface="Arial"/>
                <a:ea typeface="Arial"/>
                <a:cs typeface="Arial"/>
                <a:sym typeface="Arial"/>
              </a:rPr>
              <a:t>Supermarket Sales Prediction</a:t>
            </a:r>
            <a:endParaRPr sz="1000" b="1" dirty="0"/>
          </a:p>
        </p:txBody>
      </p:sp>
      <p:grpSp>
        <p:nvGrpSpPr>
          <p:cNvPr id="149" name="Google Shape;149;p1"/>
          <p:cNvGrpSpPr/>
          <p:nvPr/>
        </p:nvGrpSpPr>
        <p:grpSpPr>
          <a:xfrm>
            <a:off x="4221161" y="2586571"/>
            <a:ext cx="6095883" cy="369214"/>
            <a:chOff x="724689" y="4320000"/>
            <a:chExt cx="6097837" cy="369332"/>
          </a:xfrm>
        </p:grpSpPr>
        <p:sp>
          <p:nvSpPr>
            <p:cNvPr id="150" name="Google Shape;150;p1"/>
            <p:cNvSpPr/>
            <p:nvPr/>
          </p:nvSpPr>
          <p:spPr>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1428A0"/>
                </a:buClr>
                <a:buSzPts val="2399"/>
                <a:buFont typeface="Arial"/>
                <a:buNone/>
              </a:pPr>
              <a:r>
                <a:rPr lang="en-US" sz="2399" b="0" i="0" u="none" strike="noStrike" cap="none" dirty="0">
                  <a:solidFill>
                    <a:srgbClr val="1428A0"/>
                  </a:solidFill>
                  <a:latin typeface="Arial"/>
                  <a:ea typeface="Arial"/>
                  <a:cs typeface="Arial"/>
                  <a:sym typeface="Arial"/>
                </a:rPr>
                <a:t>Final Project</a:t>
              </a:r>
              <a:endParaRPr sz="2399" b="0" i="0" u="none" strike="noStrike" cap="none" dirty="0">
                <a:solidFill>
                  <a:srgbClr val="1428A0"/>
                </a:solidFill>
                <a:latin typeface="Arial"/>
                <a:ea typeface="Arial"/>
                <a:cs typeface="Arial"/>
                <a:sym typeface="Arial"/>
              </a:endParaRPr>
            </a:p>
          </p:txBody>
        </p:sp>
        <p:sp>
          <p:nvSpPr>
            <p:cNvPr id="151" name="Google Shape;151;p1"/>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b="0" i="0" u="none" strike="noStrike" cap="none">
                <a:solidFill>
                  <a:srgbClr val="FFFFFF"/>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5D1DB2CB-BF5C-2827-FB0A-06F2D8D045DB}"/>
              </a:ext>
            </a:extLst>
          </p:cNvPr>
          <p:cNvPicPr>
            <a:picLocks noChangeAspect="1"/>
          </p:cNvPicPr>
          <p:nvPr/>
        </p:nvPicPr>
        <p:blipFill rotWithShape="1">
          <a:blip r:embed="rId3"/>
          <a:srcRect l="8811" t="6611" r="6464" b="29512"/>
          <a:stretch/>
        </p:blipFill>
        <p:spPr>
          <a:xfrm>
            <a:off x="491648" y="897865"/>
            <a:ext cx="3128749" cy="31451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Google Shape;148;p1">
            <a:extLst>
              <a:ext uri="{FF2B5EF4-FFF2-40B4-BE49-F238E27FC236}">
                <a16:creationId xmlns:a16="http://schemas.microsoft.com/office/drawing/2014/main" id="{D7DF9151-80AA-AF1B-8F1A-25F8CF7D96EA}"/>
              </a:ext>
            </a:extLst>
          </p:cNvPr>
          <p:cNvSpPr/>
          <p:nvPr/>
        </p:nvSpPr>
        <p:spPr>
          <a:xfrm>
            <a:off x="491648" y="4139961"/>
            <a:ext cx="4019341"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600" b="1" i="0" u="none" strike="noStrike" cap="none" dirty="0">
                <a:solidFill>
                  <a:srgbClr val="000000"/>
                </a:solidFill>
                <a:latin typeface="Arial"/>
                <a:ea typeface="Arial"/>
                <a:cs typeface="Arial"/>
                <a:sym typeface="Arial"/>
              </a:rPr>
              <a:t>Ahmed Ali Omar</a:t>
            </a:r>
            <a:endParaRPr sz="1050" b="1" dirty="0"/>
          </a:p>
        </p:txBody>
      </p:sp>
      <p:grpSp>
        <p:nvGrpSpPr>
          <p:cNvPr id="12" name="Google Shape;149;p1">
            <a:extLst>
              <a:ext uri="{FF2B5EF4-FFF2-40B4-BE49-F238E27FC236}">
                <a16:creationId xmlns:a16="http://schemas.microsoft.com/office/drawing/2014/main" id="{A6B52CE4-AC61-0F94-0597-05C2A674D2A0}"/>
              </a:ext>
            </a:extLst>
          </p:cNvPr>
          <p:cNvGrpSpPr/>
          <p:nvPr/>
        </p:nvGrpSpPr>
        <p:grpSpPr>
          <a:xfrm>
            <a:off x="491648" y="4693959"/>
            <a:ext cx="5330088" cy="738407"/>
            <a:chOff x="724689" y="4135345"/>
            <a:chExt cx="4724961" cy="738643"/>
          </a:xfrm>
        </p:grpSpPr>
        <p:sp>
          <p:nvSpPr>
            <p:cNvPr id="13" name="Google Shape;150;p1">
              <a:extLst>
                <a:ext uri="{FF2B5EF4-FFF2-40B4-BE49-F238E27FC236}">
                  <a16:creationId xmlns:a16="http://schemas.microsoft.com/office/drawing/2014/main" id="{88DD5ACF-DB65-FF21-8EF4-6ADD13103F1E}"/>
                </a:ext>
              </a:extLst>
            </p:cNvPr>
            <p:cNvSpPr/>
            <p:nvPr/>
          </p:nvSpPr>
          <p:spPr>
            <a:xfrm>
              <a:off x="990001" y="4135345"/>
              <a:ext cx="4459649" cy="738643"/>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1428A0"/>
                </a:buClr>
                <a:buSzPts val="2399"/>
                <a:buFont typeface="Arial"/>
                <a:buNone/>
              </a:pPr>
              <a:r>
                <a:rPr lang="en-US" sz="2399" b="0" i="0" u="none" strike="noStrike" cap="none" dirty="0">
                  <a:solidFill>
                    <a:srgbClr val="1428A0"/>
                  </a:solidFill>
                  <a:latin typeface="Arial"/>
                  <a:ea typeface="Arial"/>
                  <a:cs typeface="Arial"/>
                  <a:sym typeface="Arial"/>
                </a:rPr>
                <a:t>Senior student at faculty of AI, Kafrelsheikh University</a:t>
              </a:r>
              <a:endParaRPr sz="2399" b="0" i="0" u="none" strike="noStrike" cap="none" dirty="0">
                <a:solidFill>
                  <a:srgbClr val="1428A0"/>
                </a:solidFill>
                <a:latin typeface="Arial"/>
                <a:ea typeface="Arial"/>
                <a:cs typeface="Arial"/>
                <a:sym typeface="Arial"/>
              </a:endParaRPr>
            </a:p>
          </p:txBody>
        </p:sp>
        <p:sp>
          <p:nvSpPr>
            <p:cNvPr id="14" name="Google Shape;151;p1">
              <a:extLst>
                <a:ext uri="{FF2B5EF4-FFF2-40B4-BE49-F238E27FC236}">
                  <a16:creationId xmlns:a16="http://schemas.microsoft.com/office/drawing/2014/main" id="{78E4762D-AB65-F6A9-8AAF-7A08FB56B3DE}"/>
                </a:ext>
              </a:extLst>
            </p:cNvPr>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b="0" i="0" u="none" strike="noStrike" cap="none">
                <a:solidFill>
                  <a:srgbClr val="FFFFFF"/>
                </a:solidFill>
                <a:latin typeface="Calibri"/>
                <a:ea typeface="Calibri"/>
                <a:cs typeface="Calibri"/>
                <a:sym typeface="Calibri"/>
              </a:endParaRPr>
            </a:p>
          </p:txBody>
        </p:sp>
      </p:grpSp>
      <p:sp>
        <p:nvSpPr>
          <p:cNvPr id="15" name="TextBox 14">
            <a:extLst>
              <a:ext uri="{FF2B5EF4-FFF2-40B4-BE49-F238E27FC236}">
                <a16:creationId xmlns:a16="http://schemas.microsoft.com/office/drawing/2014/main" id="{82CE7FC5-965E-0FB5-BD3D-5B79A23D43FC}"/>
              </a:ext>
            </a:extLst>
          </p:cNvPr>
          <p:cNvSpPr txBox="1"/>
          <p:nvPr/>
        </p:nvSpPr>
        <p:spPr>
          <a:xfrm>
            <a:off x="4420632" y="3315936"/>
            <a:ext cx="5267050" cy="1261884"/>
          </a:xfrm>
          <a:prstGeom prst="rect">
            <a:avLst/>
          </a:prstGeom>
          <a:noFill/>
        </p:spPr>
        <p:txBody>
          <a:bodyPr wrap="square">
            <a:spAutoFit/>
          </a:bodyPr>
          <a:lstStyle/>
          <a:p>
            <a:pPr marL="342900" indent="-176213">
              <a:buFontTx/>
              <a:buChar char="-"/>
              <a:tabLst>
                <a:tab pos="225425" algn="l"/>
              </a:tabLst>
            </a:pPr>
            <a:endParaRPr lang="en-US" sz="1000" b="1" dirty="0">
              <a:solidFill>
                <a:schemeClr val="tx1"/>
              </a:solidFill>
              <a:latin typeface="Barlow Condensed ExtraLight" panose="00000306000000000000" pitchFamily="2" charset="0"/>
              <a:cs typeface="Times New Roman" panose="02020603050405020304" pitchFamily="18" charset="0"/>
            </a:endParaRPr>
          </a:p>
          <a:p>
            <a:r>
              <a:rPr lang="en-US" sz="2400" b="1" dirty="0">
                <a:solidFill>
                  <a:srgbClr val="1428A0"/>
                </a:solidFill>
                <a:latin typeface="+mn-lt"/>
                <a:cs typeface="Times New Roman" panose="02020603050405020304" pitchFamily="18" charset="0"/>
              </a:rPr>
              <a:t>Supervised by: </a:t>
            </a:r>
            <a:r>
              <a:rPr lang="en-US" sz="2400" dirty="0">
                <a:latin typeface="+mn-lt"/>
                <a:cs typeface="Times New Roman" panose="02020603050405020304" pitchFamily="18" charset="0"/>
              </a:rPr>
              <a:t>Dr. Doaa Mahmoud</a:t>
            </a:r>
            <a:endParaRPr lang="en-US" sz="2800" dirty="0">
              <a:latin typeface="+mn-lt"/>
              <a:cs typeface="Times New Roman" panose="02020603050405020304" pitchFamily="18" charset="0"/>
            </a:endParaRPr>
          </a:p>
          <a:p>
            <a:r>
              <a:rPr lang="en-US" sz="2400" b="1" dirty="0">
                <a:solidFill>
                  <a:srgbClr val="1428A0"/>
                </a:solidFill>
                <a:latin typeface="+mn-lt"/>
                <a:cs typeface="Times New Roman" panose="02020603050405020304" pitchFamily="18" charset="0"/>
              </a:rPr>
              <a:t>Facilitator: </a:t>
            </a:r>
            <a:r>
              <a:rPr lang="en-US" sz="2400" dirty="0">
                <a:latin typeface="+mn-lt"/>
                <a:cs typeface="Times New Roman" panose="02020603050405020304" pitchFamily="18" charset="0"/>
              </a:rPr>
              <a:t>Eng. Haneen Hossam</a:t>
            </a:r>
          </a:p>
          <a:p>
            <a:endParaRPr lang="en-US" sz="1800" dirty="0">
              <a:latin typeface="+mn-l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C6D8-D7F3-B900-C2DF-2309FA0B7126}"/>
              </a:ext>
            </a:extLst>
          </p:cNvPr>
          <p:cNvSpPr txBox="1">
            <a:spLocks/>
          </p:cNvSpPr>
          <p:nvPr/>
        </p:nvSpPr>
        <p:spPr>
          <a:xfrm>
            <a:off x="1517300" y="2434188"/>
            <a:ext cx="5100799" cy="678034"/>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EDA</a:t>
            </a:r>
          </a:p>
        </p:txBody>
      </p:sp>
      <p:sp>
        <p:nvSpPr>
          <p:cNvPr id="3" name="Title 1">
            <a:extLst>
              <a:ext uri="{FF2B5EF4-FFF2-40B4-BE49-F238E27FC236}">
                <a16:creationId xmlns:a16="http://schemas.microsoft.com/office/drawing/2014/main" id="{010D0F7D-A089-6E7D-DBE3-B86E3109848C}"/>
              </a:ext>
            </a:extLst>
          </p:cNvPr>
          <p:cNvSpPr txBox="1">
            <a:spLocks/>
          </p:cNvSpPr>
          <p:nvPr/>
        </p:nvSpPr>
        <p:spPr>
          <a:xfrm>
            <a:off x="166526" y="136433"/>
            <a:ext cx="3543600" cy="678034"/>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Modeling</a:t>
            </a:r>
          </a:p>
        </p:txBody>
      </p:sp>
      <p:sp>
        <p:nvSpPr>
          <p:cNvPr id="5" name="Text Placeholder 1">
            <a:extLst>
              <a:ext uri="{FF2B5EF4-FFF2-40B4-BE49-F238E27FC236}">
                <a16:creationId xmlns:a16="http://schemas.microsoft.com/office/drawing/2014/main" id="{5B49A166-9E11-C13B-E0EE-18DB05D331B5}"/>
              </a:ext>
            </a:extLst>
          </p:cNvPr>
          <p:cNvSpPr txBox="1">
            <a:spLocks/>
          </p:cNvSpPr>
          <p:nvPr/>
        </p:nvSpPr>
        <p:spPr>
          <a:xfrm>
            <a:off x="971145" y="1466849"/>
            <a:ext cx="5827824" cy="464254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latin typeface="Google Sans Display" panose="020B0503030502040203" pitchFamily="34" charset="0"/>
                <a:cs typeface="Times New Roman" panose="02020603050405020304" pitchFamily="18" charset="0"/>
              </a:rPr>
              <a:t>Models Used: </a:t>
            </a:r>
          </a:p>
          <a:p>
            <a:endParaRPr lang="en-US" sz="1800" b="1" dirty="0">
              <a:latin typeface="Google Sans Display" panose="020B0503030502040203" pitchFamily="34" charset="0"/>
              <a:cs typeface="Times New Roman" panose="02020603050405020304" pitchFamily="18" charset="0"/>
            </a:endParaRPr>
          </a:p>
          <a:p>
            <a:pPr marL="457200" indent="-457200">
              <a:buFont typeface="+mj-lt"/>
              <a:buAutoNum type="arabicPeriod"/>
            </a:pPr>
            <a:r>
              <a:rPr lang="en-US" sz="2400" dirty="0">
                <a:latin typeface="-apple-system"/>
              </a:rPr>
              <a:t>Random Forest Regressor</a:t>
            </a:r>
          </a:p>
          <a:p>
            <a:pPr marL="457200" indent="-457200">
              <a:buFont typeface="+mj-lt"/>
              <a:buAutoNum type="arabicPeriod"/>
            </a:pPr>
            <a:endParaRPr lang="en-US" sz="2400" dirty="0">
              <a:latin typeface="-apple-system"/>
            </a:endParaRPr>
          </a:p>
          <a:p>
            <a:pPr marL="457200" indent="-457200">
              <a:buFont typeface="+mj-lt"/>
              <a:buAutoNum type="arabicPeriod"/>
            </a:pPr>
            <a:r>
              <a:rPr lang="en-US" sz="2400" dirty="0">
                <a:latin typeface="-apple-system"/>
              </a:rPr>
              <a:t>Linear Regression</a:t>
            </a:r>
          </a:p>
          <a:p>
            <a:pPr marL="457200" indent="-457200">
              <a:buFont typeface="+mj-lt"/>
              <a:buAutoNum type="arabicPeriod"/>
            </a:pPr>
            <a:endParaRPr lang="en-US" sz="2400" b="0" i="0" dirty="0">
              <a:effectLst/>
              <a:latin typeface="-apple-system"/>
            </a:endParaRPr>
          </a:p>
          <a:p>
            <a:pPr marL="457200" indent="-457200">
              <a:buFont typeface="+mj-lt"/>
              <a:buAutoNum type="arabicPeriod"/>
            </a:pPr>
            <a:r>
              <a:rPr lang="en-US" sz="2400" dirty="0">
                <a:latin typeface="-apple-system"/>
              </a:rPr>
              <a:t>Decision Tree Regressor</a:t>
            </a:r>
            <a:endParaRPr lang="en-US" sz="2400" b="0" i="0" dirty="0">
              <a:effectLst/>
              <a:latin typeface="-apple-system"/>
            </a:endParaRPr>
          </a:p>
          <a:p>
            <a:pPr marL="457200" indent="-457200">
              <a:buFont typeface="+mj-lt"/>
              <a:buAutoNum type="arabicPeriod"/>
            </a:pPr>
            <a:endParaRPr lang="en-US" sz="2400" b="0" i="0" dirty="0">
              <a:effectLst/>
              <a:latin typeface="-apple-system"/>
            </a:endParaRPr>
          </a:p>
          <a:p>
            <a:pPr marL="457200" indent="-457200">
              <a:buFont typeface="+mj-lt"/>
              <a:buAutoNum type="arabicPeriod"/>
            </a:pPr>
            <a:r>
              <a:rPr lang="en-US" sz="2400" b="0" i="0" dirty="0">
                <a:effectLst/>
                <a:latin typeface="-apple-system"/>
              </a:rPr>
              <a:t>XGB Regressor</a:t>
            </a:r>
          </a:p>
          <a:p>
            <a:pPr marL="457200" indent="-457200">
              <a:buFont typeface="+mj-lt"/>
              <a:buAutoNum type="arabicPeriod"/>
            </a:pPr>
            <a:endParaRPr lang="en-US" sz="1800" dirty="0">
              <a:latin typeface="Google Sans Display" panose="020B0503030502040203" pitchFamily="34" charset="0"/>
              <a:cs typeface="Times New Roman" panose="02020603050405020304" pitchFamily="18" charset="0"/>
            </a:endParaRPr>
          </a:p>
          <a:p>
            <a:pPr marL="457200" indent="-457200">
              <a:buFont typeface="+mj-lt"/>
              <a:buAutoNum type="arabicPeriod"/>
            </a:pPr>
            <a:r>
              <a:rPr lang="en-US" sz="2400" b="0" i="0" dirty="0">
                <a:effectLst/>
                <a:latin typeface="-apple-system"/>
              </a:rPr>
              <a:t>LGBM Regressor</a:t>
            </a:r>
          </a:p>
          <a:p>
            <a:pPr marL="457200" indent="-457200">
              <a:buFont typeface="+mj-lt"/>
              <a:buAutoNum type="arabicPeriod"/>
            </a:pPr>
            <a:endParaRPr lang="en-US" sz="2400" dirty="0">
              <a:latin typeface="-apple-system"/>
            </a:endParaRPr>
          </a:p>
          <a:p>
            <a:pPr marL="457200" indent="-457200">
              <a:buFont typeface="+mj-lt"/>
              <a:buAutoNum type="arabicPeriod"/>
            </a:pPr>
            <a:r>
              <a:rPr lang="en-US" sz="2400" dirty="0">
                <a:latin typeface="-apple-system"/>
              </a:rPr>
              <a:t>Cat Boost Regressor</a:t>
            </a:r>
          </a:p>
          <a:p>
            <a:pPr marL="457200" indent="-457200">
              <a:buFont typeface="+mj-lt"/>
              <a:buAutoNum type="arabicPeriod"/>
            </a:pPr>
            <a:endParaRPr lang="en-US" sz="2400" dirty="0">
              <a:latin typeface="-apple-system"/>
            </a:endParaRPr>
          </a:p>
        </p:txBody>
      </p:sp>
    </p:spTree>
    <p:extLst>
      <p:ext uri="{BB962C8B-B14F-4D97-AF65-F5344CB8AC3E}">
        <p14:creationId xmlns:p14="http://schemas.microsoft.com/office/powerpoint/2010/main" val="32763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0D0F7D-A089-6E7D-DBE3-B86E3109848C}"/>
              </a:ext>
            </a:extLst>
          </p:cNvPr>
          <p:cNvSpPr txBox="1">
            <a:spLocks/>
          </p:cNvSpPr>
          <p:nvPr/>
        </p:nvSpPr>
        <p:spPr>
          <a:xfrm>
            <a:off x="166525" y="136433"/>
            <a:ext cx="5078715" cy="747822"/>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1- Random Forest</a:t>
            </a:r>
          </a:p>
        </p:txBody>
      </p:sp>
      <p:pic>
        <p:nvPicPr>
          <p:cNvPr id="4100" name="Picture 4">
            <a:extLst>
              <a:ext uri="{FF2B5EF4-FFF2-40B4-BE49-F238E27FC236}">
                <a16:creationId xmlns:a16="http://schemas.microsoft.com/office/drawing/2014/main" id="{836E0851-4A51-FEE5-4634-0714C3608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880" y="3112222"/>
            <a:ext cx="7814607" cy="3253179"/>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
            <a:extLst>
              <a:ext uri="{FF2B5EF4-FFF2-40B4-BE49-F238E27FC236}">
                <a16:creationId xmlns:a16="http://schemas.microsoft.com/office/drawing/2014/main" id="{5125C4F8-5EF2-B5A2-CF10-042A68C61349}"/>
              </a:ext>
            </a:extLst>
          </p:cNvPr>
          <p:cNvSpPr txBox="1">
            <a:spLocks/>
          </p:cNvSpPr>
          <p:nvPr/>
        </p:nvSpPr>
        <p:spPr>
          <a:xfrm>
            <a:off x="790275" y="2048533"/>
            <a:ext cx="3287303" cy="59306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Before clustering</a:t>
            </a:r>
          </a:p>
        </p:txBody>
      </p:sp>
      <p:pic>
        <p:nvPicPr>
          <p:cNvPr id="6" name="Picture 5">
            <a:extLst>
              <a:ext uri="{FF2B5EF4-FFF2-40B4-BE49-F238E27FC236}">
                <a16:creationId xmlns:a16="http://schemas.microsoft.com/office/drawing/2014/main" id="{FC513E4B-534A-6598-E0B0-395EAF1F1827}"/>
              </a:ext>
            </a:extLst>
          </p:cNvPr>
          <p:cNvPicPr>
            <a:picLocks noChangeAspect="1"/>
          </p:cNvPicPr>
          <p:nvPr/>
        </p:nvPicPr>
        <p:blipFill>
          <a:blip r:embed="rId3"/>
          <a:stretch>
            <a:fillRect/>
          </a:stretch>
        </p:blipFill>
        <p:spPr>
          <a:xfrm>
            <a:off x="4158140" y="1663931"/>
            <a:ext cx="3334215" cy="1362265"/>
          </a:xfrm>
          <a:prstGeom prst="rect">
            <a:avLst/>
          </a:prstGeom>
        </p:spPr>
      </p:pic>
    </p:spTree>
    <p:extLst>
      <p:ext uri="{BB962C8B-B14F-4D97-AF65-F5344CB8AC3E}">
        <p14:creationId xmlns:p14="http://schemas.microsoft.com/office/powerpoint/2010/main" val="5492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0D0F7D-A089-6E7D-DBE3-B86E3109848C}"/>
              </a:ext>
            </a:extLst>
          </p:cNvPr>
          <p:cNvSpPr txBox="1">
            <a:spLocks/>
          </p:cNvSpPr>
          <p:nvPr/>
        </p:nvSpPr>
        <p:spPr>
          <a:xfrm>
            <a:off x="166525" y="136433"/>
            <a:ext cx="4938038" cy="667435"/>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1- Random Forest</a:t>
            </a:r>
          </a:p>
        </p:txBody>
      </p:sp>
      <p:sp>
        <p:nvSpPr>
          <p:cNvPr id="4" name="Text Placeholder 1">
            <a:extLst>
              <a:ext uri="{FF2B5EF4-FFF2-40B4-BE49-F238E27FC236}">
                <a16:creationId xmlns:a16="http://schemas.microsoft.com/office/drawing/2014/main" id="{5125C4F8-5EF2-B5A2-CF10-042A68C61349}"/>
              </a:ext>
            </a:extLst>
          </p:cNvPr>
          <p:cNvSpPr txBox="1">
            <a:spLocks/>
          </p:cNvSpPr>
          <p:nvPr/>
        </p:nvSpPr>
        <p:spPr>
          <a:xfrm>
            <a:off x="790275" y="2048533"/>
            <a:ext cx="3287303" cy="59306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After clustering</a:t>
            </a:r>
          </a:p>
        </p:txBody>
      </p:sp>
      <p:pic>
        <p:nvPicPr>
          <p:cNvPr id="7" name="Picture 6">
            <a:extLst>
              <a:ext uri="{FF2B5EF4-FFF2-40B4-BE49-F238E27FC236}">
                <a16:creationId xmlns:a16="http://schemas.microsoft.com/office/drawing/2014/main" id="{633CBAD8-40A0-BBDE-578F-79BFD4B902BF}"/>
              </a:ext>
            </a:extLst>
          </p:cNvPr>
          <p:cNvPicPr>
            <a:picLocks noChangeAspect="1"/>
          </p:cNvPicPr>
          <p:nvPr/>
        </p:nvPicPr>
        <p:blipFill>
          <a:blip r:embed="rId2"/>
          <a:stretch>
            <a:fillRect/>
          </a:stretch>
        </p:blipFill>
        <p:spPr>
          <a:xfrm>
            <a:off x="4077578" y="1573431"/>
            <a:ext cx="3181794" cy="1543265"/>
          </a:xfrm>
          <a:prstGeom prst="rect">
            <a:avLst/>
          </a:prstGeom>
        </p:spPr>
      </p:pic>
      <p:pic>
        <p:nvPicPr>
          <p:cNvPr id="1026" name="Picture 2">
            <a:extLst>
              <a:ext uri="{FF2B5EF4-FFF2-40B4-BE49-F238E27FC236}">
                <a16:creationId xmlns:a16="http://schemas.microsoft.com/office/drawing/2014/main" id="{8FE6FD05-1124-A914-35D3-A07B365E2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199" y="3116696"/>
            <a:ext cx="7793223" cy="3244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657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0D0F7D-A089-6E7D-DBE3-B86E3109848C}"/>
              </a:ext>
            </a:extLst>
          </p:cNvPr>
          <p:cNvSpPr txBox="1">
            <a:spLocks/>
          </p:cNvSpPr>
          <p:nvPr/>
        </p:nvSpPr>
        <p:spPr>
          <a:xfrm>
            <a:off x="166525" y="136433"/>
            <a:ext cx="5229440" cy="667435"/>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2- Linear Regression</a:t>
            </a:r>
          </a:p>
        </p:txBody>
      </p:sp>
      <p:pic>
        <p:nvPicPr>
          <p:cNvPr id="5" name="Picture 4">
            <a:extLst>
              <a:ext uri="{FF2B5EF4-FFF2-40B4-BE49-F238E27FC236}">
                <a16:creationId xmlns:a16="http://schemas.microsoft.com/office/drawing/2014/main" id="{54606043-419D-48B7-7718-8DF25F897E8A}"/>
              </a:ext>
            </a:extLst>
          </p:cNvPr>
          <p:cNvPicPr>
            <a:picLocks noChangeAspect="1"/>
          </p:cNvPicPr>
          <p:nvPr/>
        </p:nvPicPr>
        <p:blipFill>
          <a:blip r:embed="rId2"/>
          <a:stretch>
            <a:fillRect/>
          </a:stretch>
        </p:blipFill>
        <p:spPr>
          <a:xfrm>
            <a:off x="2120203" y="1287168"/>
            <a:ext cx="3905986" cy="1829528"/>
          </a:xfrm>
          <a:prstGeom prst="rect">
            <a:avLst/>
          </a:prstGeom>
        </p:spPr>
      </p:pic>
      <p:pic>
        <p:nvPicPr>
          <p:cNvPr id="2050" name="Picture 2">
            <a:extLst>
              <a:ext uri="{FF2B5EF4-FFF2-40B4-BE49-F238E27FC236}">
                <a16:creationId xmlns:a16="http://schemas.microsoft.com/office/drawing/2014/main" id="{D28D2434-5C5F-2AD7-5E90-304FF1512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432" y="3116696"/>
            <a:ext cx="7741959" cy="3222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66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0D0F7D-A089-6E7D-DBE3-B86E3109848C}"/>
              </a:ext>
            </a:extLst>
          </p:cNvPr>
          <p:cNvSpPr txBox="1">
            <a:spLocks/>
          </p:cNvSpPr>
          <p:nvPr/>
        </p:nvSpPr>
        <p:spPr>
          <a:xfrm>
            <a:off x="166525" y="136433"/>
            <a:ext cx="4938038" cy="667435"/>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3- Decision Tree</a:t>
            </a:r>
          </a:p>
        </p:txBody>
      </p:sp>
      <p:pic>
        <p:nvPicPr>
          <p:cNvPr id="5" name="Picture 4">
            <a:extLst>
              <a:ext uri="{FF2B5EF4-FFF2-40B4-BE49-F238E27FC236}">
                <a16:creationId xmlns:a16="http://schemas.microsoft.com/office/drawing/2014/main" id="{D811C073-A3D0-6A47-2FBD-AB888E15B4C8}"/>
              </a:ext>
            </a:extLst>
          </p:cNvPr>
          <p:cNvPicPr>
            <a:picLocks noChangeAspect="1"/>
          </p:cNvPicPr>
          <p:nvPr/>
        </p:nvPicPr>
        <p:blipFill>
          <a:blip r:embed="rId2"/>
          <a:stretch>
            <a:fillRect/>
          </a:stretch>
        </p:blipFill>
        <p:spPr>
          <a:xfrm>
            <a:off x="1878529" y="1149240"/>
            <a:ext cx="3728451" cy="1967456"/>
          </a:xfrm>
          <a:prstGeom prst="rect">
            <a:avLst/>
          </a:prstGeom>
        </p:spPr>
      </p:pic>
      <p:pic>
        <p:nvPicPr>
          <p:cNvPr id="3074" name="Picture 2">
            <a:extLst>
              <a:ext uri="{FF2B5EF4-FFF2-40B4-BE49-F238E27FC236}">
                <a16:creationId xmlns:a16="http://schemas.microsoft.com/office/drawing/2014/main" id="{D4FFE3AC-0901-D5A7-685C-139A8750F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403" y="3116696"/>
            <a:ext cx="7690018" cy="3201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922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0D0F7D-A089-6E7D-DBE3-B86E3109848C}"/>
              </a:ext>
            </a:extLst>
          </p:cNvPr>
          <p:cNvSpPr txBox="1">
            <a:spLocks/>
          </p:cNvSpPr>
          <p:nvPr/>
        </p:nvSpPr>
        <p:spPr>
          <a:xfrm>
            <a:off x="166525" y="136433"/>
            <a:ext cx="4938038" cy="667435"/>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4- XGB Regressor</a:t>
            </a:r>
          </a:p>
        </p:txBody>
      </p:sp>
      <p:pic>
        <p:nvPicPr>
          <p:cNvPr id="4" name="Picture 3">
            <a:extLst>
              <a:ext uri="{FF2B5EF4-FFF2-40B4-BE49-F238E27FC236}">
                <a16:creationId xmlns:a16="http://schemas.microsoft.com/office/drawing/2014/main" id="{79BF5720-E579-2118-77D2-9D1664F6F797}"/>
              </a:ext>
            </a:extLst>
          </p:cNvPr>
          <p:cNvPicPr>
            <a:picLocks noChangeAspect="1"/>
          </p:cNvPicPr>
          <p:nvPr/>
        </p:nvPicPr>
        <p:blipFill>
          <a:blip r:embed="rId2"/>
          <a:stretch>
            <a:fillRect/>
          </a:stretch>
        </p:blipFill>
        <p:spPr>
          <a:xfrm>
            <a:off x="1744823" y="1183004"/>
            <a:ext cx="3832012" cy="1933692"/>
          </a:xfrm>
          <a:prstGeom prst="rect">
            <a:avLst/>
          </a:prstGeom>
        </p:spPr>
      </p:pic>
      <p:pic>
        <p:nvPicPr>
          <p:cNvPr id="4098" name="Picture 2">
            <a:extLst>
              <a:ext uri="{FF2B5EF4-FFF2-40B4-BE49-F238E27FC236}">
                <a16:creationId xmlns:a16="http://schemas.microsoft.com/office/drawing/2014/main" id="{804EA5F5-6458-93FC-AF49-58B2E75570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538" y="3116696"/>
            <a:ext cx="7575132" cy="315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050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0D0F7D-A089-6E7D-DBE3-B86E3109848C}"/>
              </a:ext>
            </a:extLst>
          </p:cNvPr>
          <p:cNvSpPr txBox="1">
            <a:spLocks/>
          </p:cNvSpPr>
          <p:nvPr/>
        </p:nvSpPr>
        <p:spPr>
          <a:xfrm>
            <a:off x="166525" y="136433"/>
            <a:ext cx="4938038" cy="667435"/>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5- LGBM Regressor</a:t>
            </a:r>
          </a:p>
        </p:txBody>
      </p:sp>
      <p:pic>
        <p:nvPicPr>
          <p:cNvPr id="4" name="Picture 3">
            <a:extLst>
              <a:ext uri="{FF2B5EF4-FFF2-40B4-BE49-F238E27FC236}">
                <a16:creationId xmlns:a16="http://schemas.microsoft.com/office/drawing/2014/main" id="{275FF167-5D86-1933-60A8-53549A08C1A4}"/>
              </a:ext>
            </a:extLst>
          </p:cNvPr>
          <p:cNvPicPr>
            <a:picLocks noChangeAspect="1"/>
          </p:cNvPicPr>
          <p:nvPr/>
        </p:nvPicPr>
        <p:blipFill>
          <a:blip r:embed="rId2"/>
          <a:stretch>
            <a:fillRect/>
          </a:stretch>
        </p:blipFill>
        <p:spPr>
          <a:xfrm>
            <a:off x="1824167" y="1224601"/>
            <a:ext cx="3913442" cy="1999127"/>
          </a:xfrm>
          <a:prstGeom prst="rect">
            <a:avLst/>
          </a:prstGeom>
        </p:spPr>
      </p:pic>
      <p:pic>
        <p:nvPicPr>
          <p:cNvPr id="5122" name="Picture 2">
            <a:extLst>
              <a:ext uri="{FF2B5EF4-FFF2-40B4-BE49-F238E27FC236}">
                <a16:creationId xmlns:a16="http://schemas.microsoft.com/office/drawing/2014/main" id="{5AE8ACCC-FFE5-CB85-7F67-D947FC45D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541" y="3113196"/>
            <a:ext cx="7874043" cy="3277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927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0D0F7D-A089-6E7D-DBE3-B86E3109848C}"/>
              </a:ext>
            </a:extLst>
          </p:cNvPr>
          <p:cNvSpPr txBox="1">
            <a:spLocks/>
          </p:cNvSpPr>
          <p:nvPr/>
        </p:nvSpPr>
        <p:spPr>
          <a:xfrm>
            <a:off x="166524" y="136434"/>
            <a:ext cx="5671567" cy="637290"/>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6- CatBoost Regressor</a:t>
            </a:r>
          </a:p>
        </p:txBody>
      </p:sp>
      <p:pic>
        <p:nvPicPr>
          <p:cNvPr id="4" name="Picture 3">
            <a:extLst>
              <a:ext uri="{FF2B5EF4-FFF2-40B4-BE49-F238E27FC236}">
                <a16:creationId xmlns:a16="http://schemas.microsoft.com/office/drawing/2014/main" id="{24CFB8AC-36BD-98CE-57ED-41B867718879}"/>
              </a:ext>
            </a:extLst>
          </p:cNvPr>
          <p:cNvPicPr>
            <a:picLocks noChangeAspect="1"/>
          </p:cNvPicPr>
          <p:nvPr/>
        </p:nvPicPr>
        <p:blipFill>
          <a:blip r:embed="rId2"/>
          <a:stretch>
            <a:fillRect/>
          </a:stretch>
        </p:blipFill>
        <p:spPr>
          <a:xfrm>
            <a:off x="1826776" y="1168814"/>
            <a:ext cx="3919664" cy="1947882"/>
          </a:xfrm>
          <a:prstGeom prst="rect">
            <a:avLst/>
          </a:prstGeom>
        </p:spPr>
      </p:pic>
      <p:pic>
        <p:nvPicPr>
          <p:cNvPr id="6146" name="Picture 2">
            <a:extLst>
              <a:ext uri="{FF2B5EF4-FFF2-40B4-BE49-F238E27FC236}">
                <a16:creationId xmlns:a16="http://schemas.microsoft.com/office/drawing/2014/main" id="{B6D311D5-D001-A4AB-60D8-8AED81342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355" y="3116696"/>
            <a:ext cx="7839677" cy="3263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17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C6D8-D7F3-B900-C2DF-2309FA0B7126}"/>
              </a:ext>
            </a:extLst>
          </p:cNvPr>
          <p:cNvSpPr txBox="1">
            <a:spLocks/>
          </p:cNvSpPr>
          <p:nvPr/>
        </p:nvSpPr>
        <p:spPr>
          <a:xfrm>
            <a:off x="1517300" y="2434188"/>
            <a:ext cx="5100799" cy="678034"/>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EDA</a:t>
            </a:r>
          </a:p>
        </p:txBody>
      </p:sp>
      <p:sp>
        <p:nvSpPr>
          <p:cNvPr id="3" name="Title 1">
            <a:extLst>
              <a:ext uri="{FF2B5EF4-FFF2-40B4-BE49-F238E27FC236}">
                <a16:creationId xmlns:a16="http://schemas.microsoft.com/office/drawing/2014/main" id="{010D0F7D-A089-6E7D-DBE3-B86E3109848C}"/>
              </a:ext>
            </a:extLst>
          </p:cNvPr>
          <p:cNvSpPr txBox="1">
            <a:spLocks/>
          </p:cNvSpPr>
          <p:nvPr/>
        </p:nvSpPr>
        <p:spPr>
          <a:xfrm>
            <a:off x="166526" y="136433"/>
            <a:ext cx="4988278" cy="678034"/>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Model Comparison</a:t>
            </a:r>
          </a:p>
        </p:txBody>
      </p:sp>
      <p:pic>
        <p:nvPicPr>
          <p:cNvPr id="5" name="Picture 4">
            <a:extLst>
              <a:ext uri="{FF2B5EF4-FFF2-40B4-BE49-F238E27FC236}">
                <a16:creationId xmlns:a16="http://schemas.microsoft.com/office/drawing/2014/main" id="{9E068766-5666-DDA4-8F14-4015422D1187}"/>
              </a:ext>
            </a:extLst>
          </p:cNvPr>
          <p:cNvPicPr>
            <a:picLocks noChangeAspect="1"/>
          </p:cNvPicPr>
          <p:nvPr/>
        </p:nvPicPr>
        <p:blipFill>
          <a:blip r:embed="rId2"/>
          <a:stretch>
            <a:fillRect/>
          </a:stretch>
        </p:blipFill>
        <p:spPr>
          <a:xfrm>
            <a:off x="455141" y="1965111"/>
            <a:ext cx="7764411" cy="4416377"/>
          </a:xfrm>
          <a:prstGeom prst="rect">
            <a:avLst/>
          </a:prstGeom>
        </p:spPr>
      </p:pic>
    </p:spTree>
    <p:extLst>
      <p:ext uri="{BB962C8B-B14F-4D97-AF65-F5344CB8AC3E}">
        <p14:creationId xmlns:p14="http://schemas.microsoft.com/office/powerpoint/2010/main" val="4183097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C6D8-D7F3-B900-C2DF-2309FA0B7126}"/>
              </a:ext>
            </a:extLst>
          </p:cNvPr>
          <p:cNvSpPr txBox="1">
            <a:spLocks/>
          </p:cNvSpPr>
          <p:nvPr/>
        </p:nvSpPr>
        <p:spPr>
          <a:xfrm>
            <a:off x="1517300" y="2434188"/>
            <a:ext cx="5100799" cy="678034"/>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EDA</a:t>
            </a:r>
          </a:p>
        </p:txBody>
      </p:sp>
      <p:sp>
        <p:nvSpPr>
          <p:cNvPr id="3" name="Title 1">
            <a:extLst>
              <a:ext uri="{FF2B5EF4-FFF2-40B4-BE49-F238E27FC236}">
                <a16:creationId xmlns:a16="http://schemas.microsoft.com/office/drawing/2014/main" id="{010D0F7D-A089-6E7D-DBE3-B86E3109848C}"/>
              </a:ext>
            </a:extLst>
          </p:cNvPr>
          <p:cNvSpPr txBox="1">
            <a:spLocks/>
          </p:cNvSpPr>
          <p:nvPr/>
        </p:nvSpPr>
        <p:spPr>
          <a:xfrm>
            <a:off x="166526" y="136433"/>
            <a:ext cx="4988278" cy="678034"/>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Model Comparison</a:t>
            </a:r>
          </a:p>
        </p:txBody>
      </p:sp>
      <p:pic>
        <p:nvPicPr>
          <p:cNvPr id="6" name="Picture 5">
            <a:extLst>
              <a:ext uri="{FF2B5EF4-FFF2-40B4-BE49-F238E27FC236}">
                <a16:creationId xmlns:a16="http://schemas.microsoft.com/office/drawing/2014/main" id="{61D0A73F-595F-9418-83E8-025A45885CAD}"/>
              </a:ext>
            </a:extLst>
          </p:cNvPr>
          <p:cNvPicPr>
            <a:picLocks noChangeAspect="1"/>
          </p:cNvPicPr>
          <p:nvPr/>
        </p:nvPicPr>
        <p:blipFill>
          <a:blip r:embed="rId2"/>
          <a:stretch>
            <a:fillRect/>
          </a:stretch>
        </p:blipFill>
        <p:spPr>
          <a:xfrm>
            <a:off x="505384" y="1999409"/>
            <a:ext cx="7754361" cy="4410660"/>
          </a:xfrm>
          <a:prstGeom prst="rect">
            <a:avLst/>
          </a:prstGeom>
        </p:spPr>
      </p:pic>
    </p:spTree>
    <p:extLst>
      <p:ext uri="{BB962C8B-B14F-4D97-AF65-F5344CB8AC3E}">
        <p14:creationId xmlns:p14="http://schemas.microsoft.com/office/powerpoint/2010/main" val="335043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itle 6">
            <a:extLst>
              <a:ext uri="{FF2B5EF4-FFF2-40B4-BE49-F238E27FC236}">
                <a16:creationId xmlns:a16="http://schemas.microsoft.com/office/drawing/2014/main" id="{823C28C1-260A-13C2-562B-3DB84A569D11}"/>
              </a:ext>
            </a:extLst>
          </p:cNvPr>
          <p:cNvSpPr txBox="1">
            <a:spLocks/>
          </p:cNvSpPr>
          <p:nvPr/>
        </p:nvSpPr>
        <p:spPr>
          <a:xfrm>
            <a:off x="161624" y="103151"/>
            <a:ext cx="2531333" cy="707886"/>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bg1"/>
                </a:solidFill>
                <a:latin typeface="Google Sans Display" panose="020B0503030502040203" pitchFamily="34" charset="0"/>
                <a:cs typeface="Times New Roman" panose="02020603050405020304" pitchFamily="18" charset="0"/>
              </a:rPr>
              <a:t>Agenda</a:t>
            </a:r>
          </a:p>
        </p:txBody>
      </p:sp>
      <p:sp>
        <p:nvSpPr>
          <p:cNvPr id="3" name="Text Placeholder 1">
            <a:extLst>
              <a:ext uri="{FF2B5EF4-FFF2-40B4-BE49-F238E27FC236}">
                <a16:creationId xmlns:a16="http://schemas.microsoft.com/office/drawing/2014/main" id="{CB3686F0-0A89-6D60-7D68-18857D32AA80}"/>
              </a:ext>
            </a:extLst>
          </p:cNvPr>
          <p:cNvSpPr txBox="1">
            <a:spLocks/>
          </p:cNvSpPr>
          <p:nvPr/>
        </p:nvSpPr>
        <p:spPr>
          <a:xfrm>
            <a:off x="951049" y="1878833"/>
            <a:ext cx="5534325" cy="4381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q"/>
            </a:pPr>
            <a:endParaRPr lang="en-US" sz="2000" b="1" dirty="0">
              <a:latin typeface="Google Sans Display" panose="020B0503030502040203" pitchFamily="34" charset="0"/>
              <a:cs typeface="Times New Roman" panose="02020603050405020304" pitchFamily="18" charset="0"/>
            </a:endParaRPr>
          </a:p>
          <a:p>
            <a:pPr marL="342900" indent="-342900">
              <a:buFont typeface="Wingdings" panose="05000000000000000000" pitchFamily="2" charset="2"/>
              <a:buChar char="q"/>
            </a:pPr>
            <a:r>
              <a:rPr lang="en-US" sz="2000" b="1" dirty="0">
                <a:latin typeface="Google Sans Display" panose="020B0503030502040203" pitchFamily="34" charset="0"/>
                <a:cs typeface="Times New Roman" panose="02020603050405020304" pitchFamily="18" charset="0"/>
              </a:rPr>
              <a:t>Data Info</a:t>
            </a:r>
          </a:p>
          <a:p>
            <a:pPr marL="342900" indent="-342900">
              <a:buFont typeface="Wingdings" panose="05000000000000000000" pitchFamily="2" charset="2"/>
              <a:buChar char="q"/>
            </a:pPr>
            <a:endParaRPr lang="en-US" sz="2000" b="1" dirty="0">
              <a:latin typeface="Google Sans Display" panose="020B0503030502040203" pitchFamily="34" charset="0"/>
              <a:cs typeface="Times New Roman" panose="02020603050405020304" pitchFamily="18" charset="0"/>
            </a:endParaRPr>
          </a:p>
          <a:p>
            <a:pPr marL="342900" indent="-342900">
              <a:buFont typeface="Wingdings" panose="05000000000000000000" pitchFamily="2" charset="2"/>
              <a:buChar char="q"/>
            </a:pPr>
            <a:r>
              <a:rPr lang="en-US" sz="2000" b="1" dirty="0">
                <a:latin typeface="Google Sans Display" panose="020B0503030502040203" pitchFamily="34" charset="0"/>
                <a:cs typeface="Times New Roman" panose="02020603050405020304" pitchFamily="18" charset="0"/>
              </a:rPr>
              <a:t>The objective</a:t>
            </a:r>
          </a:p>
          <a:p>
            <a:pPr marL="342900" indent="-342900">
              <a:buFont typeface="Wingdings" panose="05000000000000000000" pitchFamily="2" charset="2"/>
              <a:buChar char="q"/>
            </a:pPr>
            <a:endParaRPr lang="en-US" sz="2000" b="1" dirty="0">
              <a:latin typeface="Google Sans Display" panose="020B0503030502040203" pitchFamily="34" charset="0"/>
              <a:cs typeface="Times New Roman" panose="02020603050405020304" pitchFamily="18" charset="0"/>
            </a:endParaRPr>
          </a:p>
          <a:p>
            <a:pPr marL="342900" indent="-342900">
              <a:buFont typeface="Wingdings" panose="05000000000000000000" pitchFamily="2" charset="2"/>
              <a:buChar char="q"/>
            </a:pPr>
            <a:r>
              <a:rPr lang="en-US" sz="2000" b="1" dirty="0">
                <a:latin typeface="Google Sans Display" panose="020B0503030502040203" pitchFamily="34" charset="0"/>
                <a:cs typeface="Times New Roman" panose="02020603050405020304" pitchFamily="18" charset="0"/>
              </a:rPr>
              <a:t>EDA</a:t>
            </a:r>
          </a:p>
          <a:p>
            <a:endParaRPr lang="en-US" sz="2000" b="1" dirty="0">
              <a:latin typeface="Google Sans Display" panose="020B0503030502040203" pitchFamily="34" charset="0"/>
              <a:cs typeface="Times New Roman" panose="02020603050405020304" pitchFamily="18" charset="0"/>
            </a:endParaRPr>
          </a:p>
          <a:p>
            <a:pPr marL="342900" indent="-342900">
              <a:buFont typeface="Wingdings" panose="05000000000000000000" pitchFamily="2" charset="2"/>
              <a:buChar char="q"/>
            </a:pPr>
            <a:r>
              <a:rPr lang="en-US" sz="2000" b="1" dirty="0">
                <a:latin typeface="Google Sans Display" panose="020B0503030502040203" pitchFamily="34" charset="0"/>
                <a:cs typeface="Times New Roman" panose="02020603050405020304" pitchFamily="18" charset="0"/>
              </a:rPr>
              <a:t>Modelling</a:t>
            </a:r>
          </a:p>
          <a:p>
            <a:endParaRPr lang="en-US" sz="2000" b="1" dirty="0">
              <a:latin typeface="Google Sans Display" panose="020B0503030502040203" pitchFamily="34" charset="0"/>
              <a:cs typeface="Times New Roman" panose="02020603050405020304" pitchFamily="18" charset="0"/>
            </a:endParaRPr>
          </a:p>
          <a:p>
            <a:pPr marL="342900" indent="-342900">
              <a:buFont typeface="Wingdings" panose="05000000000000000000" pitchFamily="2" charset="2"/>
              <a:buChar char="q"/>
            </a:pPr>
            <a:r>
              <a:rPr lang="en-US" sz="2000" b="1" dirty="0">
                <a:latin typeface="Google Sans Display" panose="020B0503030502040203" pitchFamily="34" charset="0"/>
                <a:cs typeface="Times New Roman" panose="02020603050405020304" pitchFamily="18" charset="0"/>
              </a:rPr>
              <a:t>Business Solution </a:t>
            </a:r>
          </a:p>
          <a:p>
            <a:pPr marL="342900" indent="-342900">
              <a:buFont typeface="Wingdings" panose="05000000000000000000" pitchFamily="2" charset="2"/>
              <a:buChar char="q"/>
            </a:pPr>
            <a:endParaRPr lang="en-US" sz="2000" b="1" dirty="0">
              <a:latin typeface="Google Sans Display" panose="020B0503030502040203" pitchFamily="34" charset="0"/>
              <a:cs typeface="Times New Roman" panose="02020603050405020304" pitchFamily="18" charset="0"/>
            </a:endParaRPr>
          </a:p>
          <a:p>
            <a:pPr marL="342900" indent="-342900">
              <a:buFont typeface="Wingdings" panose="05000000000000000000" pitchFamily="2" charset="2"/>
              <a:buChar char="q"/>
            </a:pPr>
            <a:r>
              <a:rPr lang="en-US" sz="2000" b="1" dirty="0">
                <a:latin typeface="Google Sans Display" panose="020B0503030502040203" pitchFamily="34" charset="0"/>
                <a:cs typeface="Times New Roman" panose="02020603050405020304" pitchFamily="18" charset="0"/>
              </a:rPr>
              <a:t>Recommendations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891F-0D99-7C07-A871-ED44D336D0CA}"/>
              </a:ext>
            </a:extLst>
          </p:cNvPr>
          <p:cNvSpPr txBox="1">
            <a:spLocks/>
          </p:cNvSpPr>
          <p:nvPr/>
        </p:nvSpPr>
        <p:spPr>
          <a:xfrm>
            <a:off x="166525" y="136433"/>
            <a:ext cx="5460551" cy="678034"/>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Business Solution</a:t>
            </a:r>
          </a:p>
        </p:txBody>
      </p:sp>
      <p:sp>
        <p:nvSpPr>
          <p:cNvPr id="3" name="Subtitle 2">
            <a:extLst>
              <a:ext uri="{FF2B5EF4-FFF2-40B4-BE49-F238E27FC236}">
                <a16:creationId xmlns:a16="http://schemas.microsoft.com/office/drawing/2014/main" id="{16009849-B4FE-6828-14D0-09B86F59ECF6}"/>
              </a:ext>
            </a:extLst>
          </p:cNvPr>
          <p:cNvSpPr txBox="1">
            <a:spLocks/>
          </p:cNvSpPr>
          <p:nvPr/>
        </p:nvSpPr>
        <p:spPr>
          <a:xfrm>
            <a:off x="478024" y="2380848"/>
            <a:ext cx="8665975" cy="271366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Ø"/>
            </a:pPr>
            <a:r>
              <a:rPr lang="en-US" sz="2800" dirty="0">
                <a:latin typeface="+mn-lt"/>
                <a:cs typeface="Times New Roman" panose="02020603050405020304" pitchFamily="18" charset="0"/>
              </a:rPr>
              <a:t>Our objective is to increase sales in the store. </a:t>
            </a:r>
          </a:p>
          <a:p>
            <a:pPr marL="342900" indent="-342900">
              <a:buFont typeface="Wingdings" panose="05000000000000000000" pitchFamily="2" charset="2"/>
              <a:buChar char="Ø"/>
            </a:pPr>
            <a:endParaRPr lang="en-US" sz="2800" dirty="0">
              <a:latin typeface="+mn-lt"/>
              <a:cs typeface="Times New Roman" panose="02020603050405020304" pitchFamily="18" charset="0"/>
            </a:endParaRPr>
          </a:p>
          <a:p>
            <a:pPr marL="342900" indent="-342900">
              <a:buFont typeface="Wingdings" panose="05000000000000000000" pitchFamily="2" charset="2"/>
              <a:buChar char="Ø"/>
            </a:pPr>
            <a:endParaRPr lang="en-US" sz="2800" dirty="0">
              <a:latin typeface="+mn-lt"/>
              <a:cs typeface="Times New Roman" panose="02020603050405020304" pitchFamily="18" charset="0"/>
            </a:endParaRPr>
          </a:p>
          <a:p>
            <a:pPr marL="342900" indent="-342900">
              <a:buFont typeface="Wingdings" panose="05000000000000000000" pitchFamily="2" charset="2"/>
              <a:buChar char="Ø"/>
            </a:pPr>
            <a:r>
              <a:rPr lang="en-US" sz="2800" dirty="0">
                <a:latin typeface="+mn-lt"/>
                <a:cs typeface="Times New Roman" panose="02020603050405020304" pitchFamily="18" charset="0"/>
              </a:rPr>
              <a:t>The goal is to determine which customers want to buy with the lowest cost, and which customers want value service more.</a:t>
            </a:r>
          </a:p>
        </p:txBody>
      </p:sp>
    </p:spTree>
    <p:extLst>
      <p:ext uri="{BB962C8B-B14F-4D97-AF65-F5344CB8AC3E}">
        <p14:creationId xmlns:p14="http://schemas.microsoft.com/office/powerpoint/2010/main" val="3188441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891F-0D99-7C07-A871-ED44D336D0CA}"/>
              </a:ext>
            </a:extLst>
          </p:cNvPr>
          <p:cNvSpPr txBox="1">
            <a:spLocks/>
          </p:cNvSpPr>
          <p:nvPr/>
        </p:nvSpPr>
        <p:spPr>
          <a:xfrm>
            <a:off x="166525" y="136433"/>
            <a:ext cx="5460551" cy="678034"/>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Recommendation</a:t>
            </a:r>
          </a:p>
        </p:txBody>
      </p:sp>
      <p:pic>
        <p:nvPicPr>
          <p:cNvPr id="8194" name="Picture 2">
            <a:extLst>
              <a:ext uri="{FF2B5EF4-FFF2-40B4-BE49-F238E27FC236}">
                <a16:creationId xmlns:a16="http://schemas.microsoft.com/office/drawing/2014/main" id="{3282DCEF-02BF-D317-83B9-AD3299A2E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14982"/>
            <a:ext cx="9902825" cy="458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850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p1">
            <a:extLst>
              <a:ext uri="{FF2B5EF4-FFF2-40B4-BE49-F238E27FC236}">
                <a16:creationId xmlns:a16="http://schemas.microsoft.com/office/drawing/2014/main" id="{0ECD8AF4-6A27-FF05-0C4F-F7A2A34DCCFB}"/>
              </a:ext>
            </a:extLst>
          </p:cNvPr>
          <p:cNvSpPr/>
          <p:nvPr/>
        </p:nvSpPr>
        <p:spPr>
          <a:xfrm>
            <a:off x="1434489" y="1802929"/>
            <a:ext cx="7033846" cy="123110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8000" b="1" i="0" u="none" strike="noStrike" cap="none" dirty="0">
                <a:solidFill>
                  <a:srgbClr val="000000"/>
                </a:solidFill>
                <a:latin typeface="Arial"/>
                <a:ea typeface="Arial"/>
                <a:cs typeface="Arial"/>
                <a:sym typeface="Arial"/>
              </a:rPr>
              <a:t>Thank You!</a:t>
            </a:r>
            <a:endParaRPr sz="3200" b="1" dirty="0"/>
          </a:p>
        </p:txBody>
      </p:sp>
      <p:sp>
        <p:nvSpPr>
          <p:cNvPr id="3" name="Google Shape;148;p1">
            <a:extLst>
              <a:ext uri="{FF2B5EF4-FFF2-40B4-BE49-F238E27FC236}">
                <a16:creationId xmlns:a16="http://schemas.microsoft.com/office/drawing/2014/main" id="{BBDE6517-A3FB-EC96-EACB-9006DD7B135F}"/>
              </a:ext>
            </a:extLst>
          </p:cNvPr>
          <p:cNvSpPr/>
          <p:nvPr/>
        </p:nvSpPr>
        <p:spPr>
          <a:xfrm>
            <a:off x="2080984" y="3034035"/>
            <a:ext cx="6038083" cy="67710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400" b="0" i="0" u="none" strike="noStrike" cap="none" dirty="0">
                <a:solidFill>
                  <a:srgbClr val="000000"/>
                </a:solidFill>
                <a:latin typeface="Arial"/>
                <a:ea typeface="Arial"/>
                <a:cs typeface="Arial"/>
                <a:sym typeface="Arial"/>
              </a:rPr>
              <a:t>Any Questions?</a:t>
            </a:r>
            <a:endParaRPr sz="1200" dirty="0"/>
          </a:p>
        </p:txBody>
      </p:sp>
    </p:spTree>
    <p:extLst>
      <p:ext uri="{BB962C8B-B14F-4D97-AF65-F5344CB8AC3E}">
        <p14:creationId xmlns:p14="http://schemas.microsoft.com/office/powerpoint/2010/main" val="393265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3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E842-0A78-C775-735C-2E3767E6D9F2}"/>
              </a:ext>
            </a:extLst>
          </p:cNvPr>
          <p:cNvSpPr txBox="1">
            <a:spLocks/>
          </p:cNvSpPr>
          <p:nvPr/>
        </p:nvSpPr>
        <p:spPr>
          <a:xfrm>
            <a:off x="314108" y="232795"/>
            <a:ext cx="2520693" cy="55368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bg1"/>
                </a:solidFill>
                <a:latin typeface="Google Sans Display" panose="020B0503030502040203" pitchFamily="34" charset="0"/>
                <a:cs typeface="Times New Roman" panose="02020603050405020304" pitchFamily="18" charset="0"/>
              </a:rPr>
              <a:t>Data Info</a:t>
            </a:r>
          </a:p>
        </p:txBody>
      </p:sp>
      <p:pic>
        <p:nvPicPr>
          <p:cNvPr id="4" name="Picture 3">
            <a:extLst>
              <a:ext uri="{FF2B5EF4-FFF2-40B4-BE49-F238E27FC236}">
                <a16:creationId xmlns:a16="http://schemas.microsoft.com/office/drawing/2014/main" id="{4CB8D7CF-8A1B-6C3C-B352-12716A14630F}"/>
              </a:ext>
            </a:extLst>
          </p:cNvPr>
          <p:cNvPicPr>
            <a:picLocks noChangeAspect="1"/>
          </p:cNvPicPr>
          <p:nvPr/>
        </p:nvPicPr>
        <p:blipFill>
          <a:blip r:embed="rId3"/>
          <a:stretch>
            <a:fillRect/>
          </a:stretch>
        </p:blipFill>
        <p:spPr>
          <a:xfrm>
            <a:off x="4768506" y="3872592"/>
            <a:ext cx="4965092" cy="2378947"/>
          </a:xfrm>
          <a:prstGeom prst="rect">
            <a:avLst/>
          </a:prstGeom>
        </p:spPr>
      </p:pic>
      <p:pic>
        <p:nvPicPr>
          <p:cNvPr id="6" name="Picture 5">
            <a:extLst>
              <a:ext uri="{FF2B5EF4-FFF2-40B4-BE49-F238E27FC236}">
                <a16:creationId xmlns:a16="http://schemas.microsoft.com/office/drawing/2014/main" id="{A59FBDB4-75BC-4DB7-42C6-AF2316C45924}"/>
              </a:ext>
            </a:extLst>
          </p:cNvPr>
          <p:cNvPicPr>
            <a:picLocks noChangeAspect="1"/>
          </p:cNvPicPr>
          <p:nvPr/>
        </p:nvPicPr>
        <p:blipFill>
          <a:blip r:embed="rId4"/>
          <a:stretch>
            <a:fillRect/>
          </a:stretch>
        </p:blipFill>
        <p:spPr>
          <a:xfrm>
            <a:off x="229019" y="4394558"/>
            <a:ext cx="4884975" cy="1834580"/>
          </a:xfrm>
          <a:prstGeom prst="rect">
            <a:avLst/>
          </a:prstGeom>
        </p:spPr>
      </p:pic>
      <p:sp>
        <p:nvSpPr>
          <p:cNvPr id="7" name="TextBox 6">
            <a:extLst>
              <a:ext uri="{FF2B5EF4-FFF2-40B4-BE49-F238E27FC236}">
                <a16:creationId xmlns:a16="http://schemas.microsoft.com/office/drawing/2014/main" id="{F259FD83-A045-26C9-B03D-C0FED3A17F26}"/>
              </a:ext>
            </a:extLst>
          </p:cNvPr>
          <p:cNvSpPr txBox="1"/>
          <p:nvPr/>
        </p:nvSpPr>
        <p:spPr>
          <a:xfrm>
            <a:off x="229019" y="1635872"/>
            <a:ext cx="9673954" cy="2246769"/>
          </a:xfrm>
          <a:prstGeom prst="rect">
            <a:avLst/>
          </a:prstGeom>
          <a:noFill/>
        </p:spPr>
        <p:txBody>
          <a:bodyPr wrap="square" rtlCol="0">
            <a:spAutoFit/>
          </a:bodyPr>
          <a:lstStyle/>
          <a:p>
            <a:pPr algn="l"/>
            <a:r>
              <a:rPr lang="en-US" sz="2000" b="0" i="0" dirty="0">
                <a:effectLst/>
                <a:latin typeface="Times New Roman" panose="02020603050405020304" pitchFamily="18" charset="0"/>
                <a:cs typeface="Times New Roman" panose="02020603050405020304" pitchFamily="18" charset="0"/>
              </a:rPr>
              <a:t>There are </a:t>
            </a:r>
            <a:r>
              <a:rPr lang="en-US" sz="2000" b="1" i="0" dirty="0">
                <a:effectLst/>
                <a:latin typeface="Times New Roman" panose="02020603050405020304" pitchFamily="18" charset="0"/>
                <a:cs typeface="Times New Roman" panose="02020603050405020304" pitchFamily="18" charset="0"/>
              </a:rPr>
              <a:t>5 columns</a:t>
            </a:r>
            <a:r>
              <a:rPr lang="en-US" sz="2000" b="0" i="0" dirty="0">
                <a:effectLst/>
                <a:latin typeface="Times New Roman" panose="02020603050405020304" pitchFamily="18" charset="0"/>
                <a:cs typeface="Times New Roman" panose="02020603050405020304" pitchFamily="18" charset="0"/>
              </a:rPr>
              <a:t> in the dataset, each are:</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1. Store ID:</a:t>
            </a:r>
            <a:r>
              <a:rPr lang="en-US" sz="2000" b="0" i="0" dirty="0">
                <a:effectLst/>
                <a:latin typeface="Times New Roman" panose="02020603050405020304" pitchFamily="18" charset="0"/>
                <a:cs typeface="Times New Roman" panose="02020603050405020304" pitchFamily="18" charset="0"/>
              </a:rPr>
              <a:t> (Index) ID of the particular store.</a:t>
            </a:r>
          </a:p>
          <a:p>
            <a:pPr algn="l"/>
            <a:r>
              <a:rPr lang="en-US" sz="2000" b="1" i="0" dirty="0">
                <a:effectLst/>
                <a:latin typeface="Times New Roman" panose="02020603050405020304" pitchFamily="18" charset="0"/>
                <a:cs typeface="Times New Roman" panose="02020603050405020304" pitchFamily="18" charset="0"/>
              </a:rPr>
              <a:t>2. Store_Area:</a:t>
            </a:r>
            <a:r>
              <a:rPr lang="en-US" sz="2000" b="0" i="0" dirty="0">
                <a:effectLst/>
                <a:latin typeface="Times New Roman" panose="02020603050405020304" pitchFamily="18" charset="0"/>
                <a:cs typeface="Times New Roman" panose="02020603050405020304" pitchFamily="18" charset="0"/>
              </a:rPr>
              <a:t> Physical Area of the store in yard square.</a:t>
            </a:r>
          </a:p>
          <a:p>
            <a:pPr algn="l"/>
            <a:r>
              <a:rPr lang="en-US" sz="2000" b="1" i="0" dirty="0">
                <a:effectLst/>
                <a:latin typeface="Times New Roman" panose="02020603050405020304" pitchFamily="18" charset="0"/>
                <a:cs typeface="Times New Roman" panose="02020603050405020304" pitchFamily="18" charset="0"/>
              </a:rPr>
              <a:t>3. Items_Available:</a:t>
            </a:r>
            <a:r>
              <a:rPr lang="en-US" sz="2000" b="0" i="0" dirty="0">
                <a:effectLst/>
                <a:latin typeface="Times New Roman" panose="02020603050405020304" pitchFamily="18" charset="0"/>
                <a:cs typeface="Times New Roman" panose="02020603050405020304" pitchFamily="18" charset="0"/>
              </a:rPr>
              <a:t> Number of different items available in the corresponding store.</a:t>
            </a:r>
          </a:p>
          <a:p>
            <a:pPr algn="l"/>
            <a:r>
              <a:rPr lang="en-US" sz="2000" b="1" i="0" dirty="0">
                <a:effectLst/>
                <a:latin typeface="Times New Roman" panose="02020603050405020304" pitchFamily="18" charset="0"/>
                <a:cs typeface="Times New Roman" panose="02020603050405020304" pitchFamily="18" charset="0"/>
              </a:rPr>
              <a:t>4. DailyCustomerCount:</a:t>
            </a:r>
            <a:r>
              <a:rPr lang="en-US" sz="2000" b="0" i="0" dirty="0">
                <a:effectLst/>
                <a:latin typeface="Times New Roman" panose="02020603050405020304" pitchFamily="18" charset="0"/>
                <a:cs typeface="Times New Roman" panose="02020603050405020304" pitchFamily="18" charset="0"/>
              </a:rPr>
              <a:t> No. of customers who visited to stores on an average over month.</a:t>
            </a:r>
          </a:p>
          <a:p>
            <a:pPr algn="l"/>
            <a:r>
              <a:rPr lang="en-US" sz="2000" b="1" i="0" dirty="0">
                <a:effectLst/>
                <a:latin typeface="Times New Roman" panose="02020603050405020304" pitchFamily="18" charset="0"/>
                <a:cs typeface="Times New Roman" panose="02020603050405020304" pitchFamily="18" charset="0"/>
              </a:rPr>
              <a:t>5. Store_Sales:</a:t>
            </a:r>
            <a:r>
              <a:rPr lang="en-US" sz="2000" b="0" i="0" dirty="0">
                <a:effectLst/>
                <a:latin typeface="Times New Roman" panose="02020603050405020304" pitchFamily="18" charset="0"/>
                <a:cs typeface="Times New Roman" panose="02020603050405020304" pitchFamily="18" charset="0"/>
              </a:rPr>
              <a:t> Sales in (US $) that stores made.</a:t>
            </a:r>
          </a:p>
        </p:txBody>
      </p:sp>
    </p:spTree>
    <p:extLst>
      <p:ext uri="{BB962C8B-B14F-4D97-AF65-F5344CB8AC3E}">
        <p14:creationId xmlns:p14="http://schemas.microsoft.com/office/powerpoint/2010/main" val="331244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891F-0D99-7C07-A871-ED44D336D0CA}"/>
              </a:ext>
            </a:extLst>
          </p:cNvPr>
          <p:cNvSpPr txBox="1">
            <a:spLocks/>
          </p:cNvSpPr>
          <p:nvPr/>
        </p:nvSpPr>
        <p:spPr>
          <a:xfrm>
            <a:off x="166526" y="136433"/>
            <a:ext cx="3543600" cy="678034"/>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The Objective</a:t>
            </a:r>
          </a:p>
        </p:txBody>
      </p:sp>
      <p:sp>
        <p:nvSpPr>
          <p:cNvPr id="3" name="Subtitle 2">
            <a:extLst>
              <a:ext uri="{FF2B5EF4-FFF2-40B4-BE49-F238E27FC236}">
                <a16:creationId xmlns:a16="http://schemas.microsoft.com/office/drawing/2014/main" id="{16009849-B4FE-6828-14D0-09B86F59ECF6}"/>
              </a:ext>
            </a:extLst>
          </p:cNvPr>
          <p:cNvSpPr txBox="1">
            <a:spLocks/>
          </p:cNvSpPr>
          <p:nvPr/>
        </p:nvSpPr>
        <p:spPr>
          <a:xfrm>
            <a:off x="478024" y="2380848"/>
            <a:ext cx="8665975" cy="271366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Ø"/>
            </a:pPr>
            <a:r>
              <a:rPr lang="en-US" sz="2800" dirty="0">
                <a:latin typeface="+mn-lt"/>
                <a:cs typeface="Times New Roman" panose="02020603050405020304" pitchFamily="18" charset="0"/>
              </a:rPr>
              <a:t>Our objective is to increase sales in the store. </a:t>
            </a:r>
          </a:p>
          <a:p>
            <a:pPr marL="342900" indent="-342900">
              <a:buFont typeface="Wingdings" panose="05000000000000000000" pitchFamily="2" charset="2"/>
              <a:buChar char="Ø"/>
            </a:pPr>
            <a:endParaRPr lang="en-US" sz="2800" dirty="0">
              <a:latin typeface="+mn-lt"/>
              <a:cs typeface="Times New Roman" panose="02020603050405020304" pitchFamily="18" charset="0"/>
            </a:endParaRPr>
          </a:p>
          <a:p>
            <a:pPr marL="342900" indent="-342900">
              <a:buFont typeface="Wingdings" panose="05000000000000000000" pitchFamily="2" charset="2"/>
              <a:buChar char="Ø"/>
            </a:pPr>
            <a:endParaRPr lang="en-US" sz="2800" dirty="0">
              <a:latin typeface="+mn-lt"/>
              <a:cs typeface="Times New Roman" panose="02020603050405020304" pitchFamily="18" charset="0"/>
            </a:endParaRPr>
          </a:p>
          <a:p>
            <a:pPr marL="342900" indent="-342900">
              <a:buFont typeface="Wingdings" panose="05000000000000000000" pitchFamily="2" charset="2"/>
              <a:buChar char="Ø"/>
            </a:pPr>
            <a:r>
              <a:rPr lang="en-US" sz="2800" dirty="0">
                <a:latin typeface="+mn-lt"/>
                <a:cs typeface="Times New Roman" panose="02020603050405020304" pitchFamily="18" charset="0"/>
              </a:rPr>
              <a:t>The goal is to determine which customers want to buy with the lowest cost, and which customers want value service more.</a:t>
            </a:r>
          </a:p>
        </p:txBody>
      </p:sp>
    </p:spTree>
    <p:extLst>
      <p:ext uri="{BB962C8B-B14F-4D97-AF65-F5344CB8AC3E}">
        <p14:creationId xmlns:p14="http://schemas.microsoft.com/office/powerpoint/2010/main" val="220977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BA1344B-40CC-F312-3529-57CC1DC10FDA}"/>
              </a:ext>
            </a:extLst>
          </p:cNvPr>
          <p:cNvSpPr txBox="1">
            <a:spLocks/>
          </p:cNvSpPr>
          <p:nvPr/>
        </p:nvSpPr>
        <p:spPr>
          <a:xfrm>
            <a:off x="0" y="0"/>
            <a:ext cx="6194983" cy="1001498"/>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solidFill>
                  <a:schemeClr val="bg1"/>
                </a:solidFill>
                <a:latin typeface="Google Sans Display" panose="020B0503030502040203" pitchFamily="34" charset="0"/>
                <a:cs typeface="Times New Roman" panose="02020603050405020304" pitchFamily="18" charset="0"/>
              </a:rPr>
              <a:t>E</a:t>
            </a:r>
            <a:r>
              <a:rPr lang="en-US" sz="3600" b="1" dirty="0">
                <a:solidFill>
                  <a:schemeClr val="bg1"/>
                </a:solidFill>
                <a:latin typeface="Google Sans Display" panose="020B0503030502040203" pitchFamily="34" charset="0"/>
                <a:cs typeface="Times New Roman" panose="02020603050405020304" pitchFamily="18" charset="0"/>
              </a:rPr>
              <a:t>xploratory </a:t>
            </a:r>
            <a:r>
              <a:rPr lang="en-US" sz="3600" b="1" u="sng" dirty="0">
                <a:solidFill>
                  <a:schemeClr val="bg1"/>
                </a:solidFill>
                <a:latin typeface="Google Sans Display" panose="020B0503030502040203" pitchFamily="34" charset="0"/>
                <a:cs typeface="Times New Roman" panose="02020603050405020304" pitchFamily="18" charset="0"/>
              </a:rPr>
              <a:t>D</a:t>
            </a:r>
            <a:r>
              <a:rPr lang="en-US" sz="3600" b="1" dirty="0">
                <a:solidFill>
                  <a:schemeClr val="bg1"/>
                </a:solidFill>
                <a:latin typeface="Google Sans Display" panose="020B0503030502040203" pitchFamily="34" charset="0"/>
                <a:cs typeface="Times New Roman" panose="02020603050405020304" pitchFamily="18" charset="0"/>
              </a:rPr>
              <a:t>ata </a:t>
            </a:r>
            <a:r>
              <a:rPr lang="en-US" sz="3600" b="1" u="sng" dirty="0">
                <a:solidFill>
                  <a:schemeClr val="bg1"/>
                </a:solidFill>
                <a:latin typeface="Google Sans Display" panose="020B0503030502040203" pitchFamily="34" charset="0"/>
                <a:cs typeface="Times New Roman" panose="02020603050405020304" pitchFamily="18" charset="0"/>
              </a:rPr>
              <a:t>A</a:t>
            </a:r>
            <a:r>
              <a:rPr lang="en-US" sz="3600" b="1" dirty="0">
                <a:solidFill>
                  <a:schemeClr val="bg1"/>
                </a:solidFill>
                <a:latin typeface="Google Sans Display" panose="020B0503030502040203" pitchFamily="34" charset="0"/>
                <a:cs typeface="Times New Roman" panose="02020603050405020304" pitchFamily="18" charset="0"/>
              </a:rPr>
              <a:t>nalysis</a:t>
            </a:r>
          </a:p>
        </p:txBody>
      </p:sp>
      <p:pic>
        <p:nvPicPr>
          <p:cNvPr id="2050" name="Picture 2">
            <a:extLst>
              <a:ext uri="{FF2B5EF4-FFF2-40B4-BE49-F238E27FC236}">
                <a16:creationId xmlns:a16="http://schemas.microsoft.com/office/drawing/2014/main" id="{0851C229-7EF1-8DA2-DD4B-E5FD9B31B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679" y="1989573"/>
            <a:ext cx="5877465" cy="4381383"/>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7D8B574E-D128-EE81-911E-6D07724BE115}"/>
              </a:ext>
            </a:extLst>
          </p:cNvPr>
          <p:cNvSpPr txBox="1">
            <a:spLocks/>
          </p:cNvSpPr>
          <p:nvPr/>
        </p:nvSpPr>
        <p:spPr>
          <a:xfrm>
            <a:off x="981195" y="1472305"/>
            <a:ext cx="5731105" cy="51726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correlation between features:</a:t>
            </a:r>
          </a:p>
        </p:txBody>
      </p:sp>
    </p:spTree>
    <p:extLst>
      <p:ext uri="{BB962C8B-B14F-4D97-AF65-F5344CB8AC3E}">
        <p14:creationId xmlns:p14="http://schemas.microsoft.com/office/powerpoint/2010/main" val="291207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C6D8-D7F3-B900-C2DF-2309FA0B7126}"/>
              </a:ext>
            </a:extLst>
          </p:cNvPr>
          <p:cNvSpPr txBox="1">
            <a:spLocks/>
          </p:cNvSpPr>
          <p:nvPr/>
        </p:nvSpPr>
        <p:spPr>
          <a:xfrm>
            <a:off x="1517300" y="2434188"/>
            <a:ext cx="5100799" cy="678034"/>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EDA</a:t>
            </a:r>
          </a:p>
        </p:txBody>
      </p:sp>
      <p:sp>
        <p:nvSpPr>
          <p:cNvPr id="3" name="Title 1">
            <a:extLst>
              <a:ext uri="{FF2B5EF4-FFF2-40B4-BE49-F238E27FC236}">
                <a16:creationId xmlns:a16="http://schemas.microsoft.com/office/drawing/2014/main" id="{8BA1344B-40CC-F312-3529-57CC1DC10FDA}"/>
              </a:ext>
            </a:extLst>
          </p:cNvPr>
          <p:cNvSpPr txBox="1">
            <a:spLocks/>
          </p:cNvSpPr>
          <p:nvPr/>
        </p:nvSpPr>
        <p:spPr>
          <a:xfrm>
            <a:off x="-132424" y="0"/>
            <a:ext cx="8080669" cy="1001498"/>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solidFill>
                  <a:schemeClr val="bg1"/>
                </a:solidFill>
                <a:latin typeface="Google Sans Display" panose="020B0503030502040203" pitchFamily="34" charset="0"/>
                <a:cs typeface="Times New Roman" panose="02020603050405020304" pitchFamily="18" charset="0"/>
              </a:rPr>
              <a:t>E</a:t>
            </a:r>
            <a:r>
              <a:rPr lang="en-US" sz="3600" b="1" dirty="0">
                <a:solidFill>
                  <a:schemeClr val="bg1"/>
                </a:solidFill>
                <a:latin typeface="Google Sans Display" panose="020B0503030502040203" pitchFamily="34" charset="0"/>
                <a:cs typeface="Times New Roman" panose="02020603050405020304" pitchFamily="18" charset="0"/>
              </a:rPr>
              <a:t>xploratory </a:t>
            </a:r>
            <a:r>
              <a:rPr lang="en-US" sz="3600" b="1" u="sng" dirty="0">
                <a:solidFill>
                  <a:schemeClr val="bg1"/>
                </a:solidFill>
                <a:latin typeface="Google Sans Display" panose="020B0503030502040203" pitchFamily="34" charset="0"/>
                <a:cs typeface="Times New Roman" panose="02020603050405020304" pitchFamily="18" charset="0"/>
              </a:rPr>
              <a:t>D</a:t>
            </a:r>
            <a:r>
              <a:rPr lang="en-US" sz="3600" b="1" dirty="0">
                <a:solidFill>
                  <a:schemeClr val="bg1"/>
                </a:solidFill>
                <a:latin typeface="Google Sans Display" panose="020B0503030502040203" pitchFamily="34" charset="0"/>
                <a:cs typeface="Times New Roman" panose="02020603050405020304" pitchFamily="18" charset="0"/>
              </a:rPr>
              <a:t>ata </a:t>
            </a:r>
            <a:r>
              <a:rPr lang="en-US" sz="3600" b="1" u="sng" dirty="0">
                <a:solidFill>
                  <a:schemeClr val="bg1"/>
                </a:solidFill>
                <a:latin typeface="Google Sans Display" panose="020B0503030502040203" pitchFamily="34" charset="0"/>
                <a:cs typeface="Times New Roman" panose="02020603050405020304" pitchFamily="18" charset="0"/>
              </a:rPr>
              <a:t>A</a:t>
            </a:r>
            <a:r>
              <a:rPr lang="en-US" sz="3600" b="1" dirty="0">
                <a:solidFill>
                  <a:schemeClr val="bg1"/>
                </a:solidFill>
                <a:latin typeface="Google Sans Display" panose="020B0503030502040203" pitchFamily="34" charset="0"/>
                <a:cs typeface="Times New Roman" panose="02020603050405020304" pitchFamily="18" charset="0"/>
              </a:rPr>
              <a:t>nalysis (EDA)</a:t>
            </a:r>
          </a:p>
        </p:txBody>
      </p:sp>
      <p:pic>
        <p:nvPicPr>
          <p:cNvPr id="4" name="Picture 2">
            <a:extLst>
              <a:ext uri="{FF2B5EF4-FFF2-40B4-BE49-F238E27FC236}">
                <a16:creationId xmlns:a16="http://schemas.microsoft.com/office/drawing/2014/main" id="{50FA1924-96E7-FD4B-102E-1480E1BD2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131" y="1293353"/>
            <a:ext cx="5100800" cy="5100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
            <a:extLst>
              <a:ext uri="{FF2B5EF4-FFF2-40B4-BE49-F238E27FC236}">
                <a16:creationId xmlns:a16="http://schemas.microsoft.com/office/drawing/2014/main" id="{467EDD2E-7B7A-7740-B832-7A456D7EA5A8}"/>
              </a:ext>
            </a:extLst>
          </p:cNvPr>
          <p:cNvSpPr txBox="1">
            <a:spLocks/>
          </p:cNvSpPr>
          <p:nvPr/>
        </p:nvSpPr>
        <p:spPr>
          <a:xfrm>
            <a:off x="6356931" y="2622593"/>
            <a:ext cx="3545894" cy="224637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As we see, each columns are distributed normally.</a:t>
            </a:r>
          </a:p>
        </p:txBody>
      </p:sp>
    </p:spTree>
    <p:extLst>
      <p:ext uri="{BB962C8B-B14F-4D97-AF65-F5344CB8AC3E}">
        <p14:creationId xmlns:p14="http://schemas.microsoft.com/office/powerpoint/2010/main" val="138322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C6D8-D7F3-B900-C2DF-2309FA0B7126}"/>
              </a:ext>
            </a:extLst>
          </p:cNvPr>
          <p:cNvSpPr txBox="1">
            <a:spLocks/>
          </p:cNvSpPr>
          <p:nvPr/>
        </p:nvSpPr>
        <p:spPr>
          <a:xfrm>
            <a:off x="1517300" y="2434188"/>
            <a:ext cx="5100799" cy="678034"/>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EDA</a:t>
            </a:r>
          </a:p>
        </p:txBody>
      </p:sp>
      <p:sp>
        <p:nvSpPr>
          <p:cNvPr id="4" name="Title 1">
            <a:extLst>
              <a:ext uri="{FF2B5EF4-FFF2-40B4-BE49-F238E27FC236}">
                <a16:creationId xmlns:a16="http://schemas.microsoft.com/office/drawing/2014/main" id="{1D5D1724-58C6-EE4C-EE2B-3AD27EC384E5}"/>
              </a:ext>
            </a:extLst>
          </p:cNvPr>
          <p:cNvSpPr txBox="1">
            <a:spLocks/>
          </p:cNvSpPr>
          <p:nvPr/>
        </p:nvSpPr>
        <p:spPr>
          <a:xfrm>
            <a:off x="-132424" y="0"/>
            <a:ext cx="8080669" cy="1001498"/>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solidFill>
                  <a:schemeClr val="bg1"/>
                </a:solidFill>
                <a:latin typeface="Google Sans Display" panose="020B0503030502040203" pitchFamily="34" charset="0"/>
                <a:cs typeface="Times New Roman" panose="02020603050405020304" pitchFamily="18" charset="0"/>
              </a:rPr>
              <a:t>E</a:t>
            </a:r>
            <a:r>
              <a:rPr lang="en-US" sz="3600" b="1" dirty="0">
                <a:solidFill>
                  <a:schemeClr val="bg1"/>
                </a:solidFill>
                <a:latin typeface="Google Sans Display" panose="020B0503030502040203" pitchFamily="34" charset="0"/>
                <a:cs typeface="Times New Roman" panose="02020603050405020304" pitchFamily="18" charset="0"/>
              </a:rPr>
              <a:t>xploratory </a:t>
            </a:r>
            <a:r>
              <a:rPr lang="en-US" sz="3600" b="1" u="sng" dirty="0">
                <a:solidFill>
                  <a:schemeClr val="bg1"/>
                </a:solidFill>
                <a:latin typeface="Google Sans Display" panose="020B0503030502040203" pitchFamily="34" charset="0"/>
                <a:cs typeface="Times New Roman" panose="02020603050405020304" pitchFamily="18" charset="0"/>
              </a:rPr>
              <a:t>D</a:t>
            </a:r>
            <a:r>
              <a:rPr lang="en-US" sz="3600" b="1" dirty="0">
                <a:solidFill>
                  <a:schemeClr val="bg1"/>
                </a:solidFill>
                <a:latin typeface="Google Sans Display" panose="020B0503030502040203" pitchFamily="34" charset="0"/>
                <a:cs typeface="Times New Roman" panose="02020603050405020304" pitchFamily="18" charset="0"/>
              </a:rPr>
              <a:t>ata </a:t>
            </a:r>
            <a:r>
              <a:rPr lang="en-US" sz="3600" b="1" u="sng" dirty="0">
                <a:solidFill>
                  <a:schemeClr val="bg1"/>
                </a:solidFill>
                <a:latin typeface="Google Sans Display" panose="020B0503030502040203" pitchFamily="34" charset="0"/>
                <a:cs typeface="Times New Roman" panose="02020603050405020304" pitchFamily="18" charset="0"/>
              </a:rPr>
              <a:t>A</a:t>
            </a:r>
            <a:r>
              <a:rPr lang="en-US" sz="3600" b="1" dirty="0">
                <a:solidFill>
                  <a:schemeClr val="bg1"/>
                </a:solidFill>
                <a:latin typeface="Google Sans Display" panose="020B0503030502040203" pitchFamily="34" charset="0"/>
                <a:cs typeface="Times New Roman" panose="02020603050405020304" pitchFamily="18" charset="0"/>
              </a:rPr>
              <a:t>nalysis (EDA)</a:t>
            </a:r>
          </a:p>
        </p:txBody>
      </p:sp>
      <p:pic>
        <p:nvPicPr>
          <p:cNvPr id="6" name="Picture 5">
            <a:extLst>
              <a:ext uri="{FF2B5EF4-FFF2-40B4-BE49-F238E27FC236}">
                <a16:creationId xmlns:a16="http://schemas.microsoft.com/office/drawing/2014/main" id="{3CD808CE-1FCB-7CCE-8AC3-C2F4B10A79B7}"/>
              </a:ext>
            </a:extLst>
          </p:cNvPr>
          <p:cNvPicPr>
            <a:picLocks noChangeAspect="1"/>
          </p:cNvPicPr>
          <p:nvPr/>
        </p:nvPicPr>
        <p:blipFill>
          <a:blip r:embed="rId2"/>
          <a:stretch>
            <a:fillRect/>
          </a:stretch>
        </p:blipFill>
        <p:spPr>
          <a:xfrm>
            <a:off x="73304" y="2969226"/>
            <a:ext cx="5563821" cy="3164687"/>
          </a:xfrm>
          <a:prstGeom prst="rect">
            <a:avLst/>
          </a:prstGeom>
        </p:spPr>
      </p:pic>
      <p:pic>
        <p:nvPicPr>
          <p:cNvPr id="7" name="Picture 6">
            <a:extLst>
              <a:ext uri="{FF2B5EF4-FFF2-40B4-BE49-F238E27FC236}">
                <a16:creationId xmlns:a16="http://schemas.microsoft.com/office/drawing/2014/main" id="{E5D8D285-E521-5712-9E6F-D034B71C47ED}"/>
              </a:ext>
            </a:extLst>
          </p:cNvPr>
          <p:cNvPicPr>
            <a:picLocks noChangeAspect="1"/>
          </p:cNvPicPr>
          <p:nvPr/>
        </p:nvPicPr>
        <p:blipFill>
          <a:blip r:embed="rId3"/>
          <a:stretch>
            <a:fillRect/>
          </a:stretch>
        </p:blipFill>
        <p:spPr>
          <a:xfrm>
            <a:off x="5637125" y="2969226"/>
            <a:ext cx="4265700" cy="3111977"/>
          </a:xfrm>
          <a:prstGeom prst="rect">
            <a:avLst/>
          </a:prstGeom>
        </p:spPr>
      </p:pic>
    </p:spTree>
    <p:extLst>
      <p:ext uri="{BB962C8B-B14F-4D97-AF65-F5344CB8AC3E}">
        <p14:creationId xmlns:p14="http://schemas.microsoft.com/office/powerpoint/2010/main" val="186716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C6D8-D7F3-B900-C2DF-2309FA0B7126}"/>
              </a:ext>
            </a:extLst>
          </p:cNvPr>
          <p:cNvSpPr txBox="1">
            <a:spLocks/>
          </p:cNvSpPr>
          <p:nvPr/>
        </p:nvSpPr>
        <p:spPr>
          <a:xfrm>
            <a:off x="1517300" y="2434188"/>
            <a:ext cx="5100799" cy="678034"/>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EDA</a:t>
            </a:r>
          </a:p>
        </p:txBody>
      </p:sp>
      <p:sp>
        <p:nvSpPr>
          <p:cNvPr id="4" name="Title 1">
            <a:extLst>
              <a:ext uri="{FF2B5EF4-FFF2-40B4-BE49-F238E27FC236}">
                <a16:creationId xmlns:a16="http://schemas.microsoft.com/office/drawing/2014/main" id="{C03E084B-64B4-38B1-4C6D-8B6794B75BCB}"/>
              </a:ext>
            </a:extLst>
          </p:cNvPr>
          <p:cNvSpPr txBox="1">
            <a:spLocks/>
          </p:cNvSpPr>
          <p:nvPr/>
        </p:nvSpPr>
        <p:spPr>
          <a:xfrm>
            <a:off x="-132424" y="0"/>
            <a:ext cx="8080669" cy="1001498"/>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solidFill>
                  <a:schemeClr val="bg1"/>
                </a:solidFill>
                <a:latin typeface="Google Sans Display" panose="020B0503030502040203" pitchFamily="34" charset="0"/>
                <a:cs typeface="Times New Roman" panose="02020603050405020304" pitchFamily="18" charset="0"/>
              </a:rPr>
              <a:t>E</a:t>
            </a:r>
            <a:r>
              <a:rPr lang="en-US" sz="3600" b="1" dirty="0">
                <a:solidFill>
                  <a:schemeClr val="bg1"/>
                </a:solidFill>
                <a:latin typeface="Google Sans Display" panose="020B0503030502040203" pitchFamily="34" charset="0"/>
                <a:cs typeface="Times New Roman" panose="02020603050405020304" pitchFamily="18" charset="0"/>
              </a:rPr>
              <a:t>xploratory </a:t>
            </a:r>
            <a:r>
              <a:rPr lang="en-US" sz="3600" b="1" u="sng" dirty="0">
                <a:solidFill>
                  <a:schemeClr val="bg1"/>
                </a:solidFill>
                <a:latin typeface="Google Sans Display" panose="020B0503030502040203" pitchFamily="34" charset="0"/>
                <a:cs typeface="Times New Roman" panose="02020603050405020304" pitchFamily="18" charset="0"/>
              </a:rPr>
              <a:t>D</a:t>
            </a:r>
            <a:r>
              <a:rPr lang="en-US" sz="3600" b="1" dirty="0">
                <a:solidFill>
                  <a:schemeClr val="bg1"/>
                </a:solidFill>
                <a:latin typeface="Google Sans Display" panose="020B0503030502040203" pitchFamily="34" charset="0"/>
                <a:cs typeface="Times New Roman" panose="02020603050405020304" pitchFamily="18" charset="0"/>
              </a:rPr>
              <a:t>ata </a:t>
            </a:r>
            <a:r>
              <a:rPr lang="en-US" sz="3600" b="1" u="sng" dirty="0">
                <a:solidFill>
                  <a:schemeClr val="bg1"/>
                </a:solidFill>
                <a:latin typeface="Google Sans Display" panose="020B0503030502040203" pitchFamily="34" charset="0"/>
                <a:cs typeface="Times New Roman" panose="02020603050405020304" pitchFamily="18" charset="0"/>
              </a:rPr>
              <a:t>A</a:t>
            </a:r>
            <a:r>
              <a:rPr lang="en-US" sz="3600" b="1" dirty="0">
                <a:solidFill>
                  <a:schemeClr val="bg1"/>
                </a:solidFill>
                <a:latin typeface="Google Sans Display" panose="020B0503030502040203" pitchFamily="34" charset="0"/>
                <a:cs typeface="Times New Roman" panose="02020603050405020304" pitchFamily="18" charset="0"/>
              </a:rPr>
              <a:t>nalysis (EDA)</a:t>
            </a:r>
          </a:p>
        </p:txBody>
      </p:sp>
      <p:pic>
        <p:nvPicPr>
          <p:cNvPr id="8" name="Picture 7">
            <a:extLst>
              <a:ext uri="{FF2B5EF4-FFF2-40B4-BE49-F238E27FC236}">
                <a16:creationId xmlns:a16="http://schemas.microsoft.com/office/drawing/2014/main" id="{9594CA15-B828-2C25-D04C-16FB2ED2D3E5}"/>
              </a:ext>
            </a:extLst>
          </p:cNvPr>
          <p:cNvPicPr>
            <a:picLocks noChangeAspect="1"/>
          </p:cNvPicPr>
          <p:nvPr/>
        </p:nvPicPr>
        <p:blipFill>
          <a:blip r:embed="rId2"/>
          <a:stretch>
            <a:fillRect/>
          </a:stretch>
        </p:blipFill>
        <p:spPr>
          <a:xfrm>
            <a:off x="786738" y="1901402"/>
            <a:ext cx="7010784" cy="3987716"/>
          </a:xfrm>
          <a:prstGeom prst="rect">
            <a:avLst/>
          </a:prstGeom>
        </p:spPr>
      </p:pic>
    </p:spTree>
    <p:extLst>
      <p:ext uri="{BB962C8B-B14F-4D97-AF65-F5344CB8AC3E}">
        <p14:creationId xmlns:p14="http://schemas.microsoft.com/office/powerpoint/2010/main" val="2872068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C6D8-D7F3-B900-C2DF-2309FA0B7126}"/>
              </a:ext>
            </a:extLst>
          </p:cNvPr>
          <p:cNvSpPr txBox="1">
            <a:spLocks/>
          </p:cNvSpPr>
          <p:nvPr/>
        </p:nvSpPr>
        <p:spPr>
          <a:xfrm>
            <a:off x="1517300" y="2434188"/>
            <a:ext cx="5100799" cy="678034"/>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Google Sans Display" panose="020B0503030502040203" pitchFamily="34" charset="0"/>
                <a:cs typeface="Times New Roman" panose="02020603050405020304" pitchFamily="18" charset="0"/>
              </a:rPr>
              <a:t>EDA</a:t>
            </a:r>
          </a:p>
        </p:txBody>
      </p:sp>
      <p:sp>
        <p:nvSpPr>
          <p:cNvPr id="4" name="Title 1">
            <a:extLst>
              <a:ext uri="{FF2B5EF4-FFF2-40B4-BE49-F238E27FC236}">
                <a16:creationId xmlns:a16="http://schemas.microsoft.com/office/drawing/2014/main" id="{C03E084B-64B4-38B1-4C6D-8B6794B75BCB}"/>
              </a:ext>
            </a:extLst>
          </p:cNvPr>
          <p:cNvSpPr txBox="1">
            <a:spLocks/>
          </p:cNvSpPr>
          <p:nvPr/>
        </p:nvSpPr>
        <p:spPr>
          <a:xfrm>
            <a:off x="-132424" y="0"/>
            <a:ext cx="8080669" cy="1001498"/>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solidFill>
                  <a:schemeClr val="bg1"/>
                </a:solidFill>
                <a:latin typeface="Google Sans Display" panose="020B0503030502040203" pitchFamily="34" charset="0"/>
                <a:cs typeface="Times New Roman" panose="02020603050405020304" pitchFamily="18" charset="0"/>
              </a:rPr>
              <a:t>E</a:t>
            </a:r>
            <a:r>
              <a:rPr lang="en-US" sz="3600" b="1" dirty="0">
                <a:solidFill>
                  <a:schemeClr val="bg1"/>
                </a:solidFill>
                <a:latin typeface="Google Sans Display" panose="020B0503030502040203" pitchFamily="34" charset="0"/>
                <a:cs typeface="Times New Roman" panose="02020603050405020304" pitchFamily="18" charset="0"/>
              </a:rPr>
              <a:t>xploratory </a:t>
            </a:r>
            <a:r>
              <a:rPr lang="en-US" sz="3600" b="1" u="sng" dirty="0">
                <a:solidFill>
                  <a:schemeClr val="bg1"/>
                </a:solidFill>
                <a:latin typeface="Google Sans Display" panose="020B0503030502040203" pitchFamily="34" charset="0"/>
                <a:cs typeface="Times New Roman" panose="02020603050405020304" pitchFamily="18" charset="0"/>
              </a:rPr>
              <a:t>D</a:t>
            </a:r>
            <a:r>
              <a:rPr lang="en-US" sz="3600" b="1" dirty="0">
                <a:solidFill>
                  <a:schemeClr val="bg1"/>
                </a:solidFill>
                <a:latin typeface="Google Sans Display" panose="020B0503030502040203" pitchFamily="34" charset="0"/>
                <a:cs typeface="Times New Roman" panose="02020603050405020304" pitchFamily="18" charset="0"/>
              </a:rPr>
              <a:t>ata </a:t>
            </a:r>
            <a:r>
              <a:rPr lang="en-US" sz="3600" b="1" u="sng" dirty="0">
                <a:solidFill>
                  <a:schemeClr val="bg1"/>
                </a:solidFill>
                <a:latin typeface="Google Sans Display" panose="020B0503030502040203" pitchFamily="34" charset="0"/>
                <a:cs typeface="Times New Roman" panose="02020603050405020304" pitchFamily="18" charset="0"/>
              </a:rPr>
              <a:t>A</a:t>
            </a:r>
            <a:r>
              <a:rPr lang="en-US" sz="3600" b="1" dirty="0">
                <a:solidFill>
                  <a:schemeClr val="bg1"/>
                </a:solidFill>
                <a:latin typeface="Google Sans Display" panose="020B0503030502040203" pitchFamily="34" charset="0"/>
                <a:cs typeface="Times New Roman" panose="02020603050405020304" pitchFamily="18" charset="0"/>
              </a:rPr>
              <a:t>nalysis (EDA)</a:t>
            </a:r>
          </a:p>
        </p:txBody>
      </p:sp>
    </p:spTree>
    <p:extLst>
      <p:ext uri="{BB962C8B-B14F-4D97-AF65-F5344CB8AC3E}">
        <p14:creationId xmlns:p14="http://schemas.microsoft.com/office/powerpoint/2010/main" val="3423076092"/>
      </p:ext>
    </p:extLst>
  </p:cSld>
  <p:clrMapOvr>
    <a:masterClrMapping/>
  </p:clrMapOvr>
</p:sld>
</file>

<file path=ppt/theme/theme1.xml><?xml version="1.0" encoding="utf-8"?>
<a:theme xmlns:a="http://schemas.openxmlformats.org/drawingml/2006/main" name="Office Theme">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308</Words>
  <Application>Microsoft Office PowerPoint</Application>
  <PresentationFormat>Custom</PresentationFormat>
  <Paragraphs>83</Paragraphs>
  <Slides>23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Malgun Gothic</vt:lpstr>
      <vt:lpstr>Arial</vt:lpstr>
      <vt:lpstr>Barlow Condensed ExtraLight</vt:lpstr>
      <vt:lpstr>Wingdings</vt:lpstr>
      <vt:lpstr>-apple-system</vt:lpstr>
      <vt:lpstr>Calibri</vt:lpstr>
      <vt:lpstr>Google Sans Display</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sena.kim</dc:creator>
  <cp:lastModifiedBy>Bondok Ali</cp:lastModifiedBy>
  <cp:revision>6</cp:revision>
  <dcterms:created xsi:type="dcterms:W3CDTF">2019-08-14T11:07:19Z</dcterms:created>
  <dcterms:modified xsi:type="dcterms:W3CDTF">2022-11-10T21:32:07Z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