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5800725" cy="9094788"/>
  <p:embeddedFontLst>
    <p:embeddedFont>
      <p:font typeface="Amaranth" panose="02000503050000020004" pitchFamily="2" charset="77"/>
      <p:regular r:id="rId3"/>
    </p:embeddedFont>
    <p:embeddedFont>
      <p:font typeface="Titillium Web" pitchFamily="2" charset="77"/>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B4D3E2"/>
    <a:srgbClr val="666666"/>
    <a:srgbClr val="AECFE0"/>
    <a:srgbClr val="A4C9DC"/>
    <a:srgbClr val="A7D1D9"/>
    <a:srgbClr val="AEC9D2"/>
    <a:srgbClr val="D1E0E5"/>
    <a:srgbClr val="CEECF2"/>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8" d="100"/>
          <a:sy n="28" d="100"/>
        </p:scale>
        <p:origin x="1656" y="-952"/>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1756833"/>
            <a:ext cx="7406878" cy="374501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3"/>
            <a:ext cx="22106334" cy="374501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3"/>
            <a:ext cx="2962751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3526631">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69015"/>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3526631">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3526631">
              <a:defRPr sz="54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6631" rtl="0" eaLnBrk="0" fontAlgn="base" hangingPunct="0">
        <a:spcBef>
          <a:spcPct val="0"/>
        </a:spcBef>
        <a:spcAft>
          <a:spcPct val="0"/>
        </a:spcAft>
        <a:defRPr sz="16950">
          <a:solidFill>
            <a:schemeClr val="tx2"/>
          </a:solidFill>
          <a:latin typeface="+mj-lt"/>
          <a:ea typeface="+mj-ea"/>
          <a:cs typeface="+mj-cs"/>
        </a:defRPr>
      </a:lvl1pPr>
      <a:lvl2pPr algn="ctr" defTabSz="3526631" rtl="0" eaLnBrk="0" fontAlgn="base" hangingPunct="0">
        <a:spcBef>
          <a:spcPct val="0"/>
        </a:spcBef>
        <a:spcAft>
          <a:spcPct val="0"/>
        </a:spcAft>
        <a:defRPr sz="16950">
          <a:solidFill>
            <a:schemeClr val="tx2"/>
          </a:solidFill>
          <a:latin typeface="Arial" pitchFamily="34" charset="0"/>
        </a:defRPr>
      </a:lvl2pPr>
      <a:lvl3pPr algn="ctr" defTabSz="3526631" rtl="0" eaLnBrk="0" fontAlgn="base" hangingPunct="0">
        <a:spcBef>
          <a:spcPct val="0"/>
        </a:spcBef>
        <a:spcAft>
          <a:spcPct val="0"/>
        </a:spcAft>
        <a:defRPr sz="16950">
          <a:solidFill>
            <a:schemeClr val="tx2"/>
          </a:solidFill>
          <a:latin typeface="Arial" pitchFamily="34" charset="0"/>
        </a:defRPr>
      </a:lvl3pPr>
      <a:lvl4pPr algn="ctr" defTabSz="3526631" rtl="0" eaLnBrk="0" fontAlgn="base" hangingPunct="0">
        <a:spcBef>
          <a:spcPct val="0"/>
        </a:spcBef>
        <a:spcAft>
          <a:spcPct val="0"/>
        </a:spcAft>
        <a:defRPr sz="16950">
          <a:solidFill>
            <a:schemeClr val="tx2"/>
          </a:solidFill>
          <a:latin typeface="Arial" pitchFamily="34" charset="0"/>
        </a:defRPr>
      </a:lvl4pPr>
      <a:lvl5pPr algn="ctr" defTabSz="3526631" rtl="0" eaLnBrk="0" fontAlgn="base" hangingPunct="0">
        <a:spcBef>
          <a:spcPct val="0"/>
        </a:spcBef>
        <a:spcAft>
          <a:spcPct val="0"/>
        </a:spcAft>
        <a:defRPr sz="16950">
          <a:solidFill>
            <a:schemeClr val="tx2"/>
          </a:solidFill>
          <a:latin typeface="Arial" pitchFamily="34" charset="0"/>
        </a:defRPr>
      </a:lvl5pPr>
      <a:lvl6pPr marL="342900" algn="ctr" defTabSz="3526631" rtl="0" fontAlgn="base">
        <a:spcBef>
          <a:spcPct val="0"/>
        </a:spcBef>
        <a:spcAft>
          <a:spcPct val="0"/>
        </a:spcAft>
        <a:defRPr sz="16950">
          <a:solidFill>
            <a:schemeClr val="tx2"/>
          </a:solidFill>
          <a:latin typeface="Arial" pitchFamily="34" charset="0"/>
        </a:defRPr>
      </a:lvl6pPr>
      <a:lvl7pPr marL="685800" algn="ctr" defTabSz="3526631" rtl="0" fontAlgn="base">
        <a:spcBef>
          <a:spcPct val="0"/>
        </a:spcBef>
        <a:spcAft>
          <a:spcPct val="0"/>
        </a:spcAft>
        <a:defRPr sz="16950">
          <a:solidFill>
            <a:schemeClr val="tx2"/>
          </a:solidFill>
          <a:latin typeface="Arial" pitchFamily="34" charset="0"/>
        </a:defRPr>
      </a:lvl7pPr>
      <a:lvl8pPr marL="1028700" algn="ctr" defTabSz="3526631" rtl="0" fontAlgn="base">
        <a:spcBef>
          <a:spcPct val="0"/>
        </a:spcBef>
        <a:spcAft>
          <a:spcPct val="0"/>
        </a:spcAft>
        <a:defRPr sz="16950">
          <a:solidFill>
            <a:schemeClr val="tx2"/>
          </a:solidFill>
          <a:latin typeface="Arial" pitchFamily="34" charset="0"/>
        </a:defRPr>
      </a:lvl8pPr>
      <a:lvl9pPr marL="1371600" algn="ctr" defTabSz="3526631" rtl="0" fontAlgn="base">
        <a:spcBef>
          <a:spcPct val="0"/>
        </a:spcBef>
        <a:spcAft>
          <a:spcPct val="0"/>
        </a:spcAft>
        <a:defRPr sz="16950">
          <a:solidFill>
            <a:schemeClr val="tx2"/>
          </a:solidFill>
          <a:latin typeface="Arial" pitchFamily="34" charset="0"/>
        </a:defRPr>
      </a:lvl9pPr>
    </p:titleStyle>
    <p:bodyStyle>
      <a:defPPr>
        <a:defRPr kern="1200" smtId="4294967295"/>
      </a:defPPr>
      <a:lvl1pPr marL="1322785" indent="-1322785" algn="l" defTabSz="3526631" rtl="0" eaLnBrk="0" fontAlgn="base" hangingPunct="0">
        <a:spcBef>
          <a:spcPct val="20000"/>
        </a:spcBef>
        <a:spcAft>
          <a:spcPct val="0"/>
        </a:spcAft>
        <a:buChar char="•"/>
        <a:defRPr sz="12375">
          <a:solidFill>
            <a:schemeClr val="tx1"/>
          </a:solidFill>
          <a:latin typeface="+mn-lt"/>
          <a:ea typeface="+mn-ea"/>
          <a:cs typeface="+mn-cs"/>
        </a:defRPr>
      </a:lvl1pPr>
      <a:lvl2pPr marL="2865835" indent="-1102519" algn="l" defTabSz="3526631" rtl="0" eaLnBrk="0" fontAlgn="base" hangingPunct="0">
        <a:spcBef>
          <a:spcPct val="20000"/>
        </a:spcBef>
        <a:spcAft>
          <a:spcPct val="0"/>
        </a:spcAft>
        <a:buChar char="–"/>
        <a:defRPr sz="10800">
          <a:solidFill>
            <a:schemeClr val="tx1"/>
          </a:solidFill>
          <a:latin typeface="+mn-lt"/>
        </a:defRPr>
      </a:lvl2pPr>
      <a:lvl3pPr marL="4408885" indent="-882254" algn="l" defTabSz="3526631" rtl="0" eaLnBrk="0" fontAlgn="base" hangingPunct="0">
        <a:spcBef>
          <a:spcPct val="20000"/>
        </a:spcBef>
        <a:spcAft>
          <a:spcPct val="0"/>
        </a:spcAft>
        <a:buChar char="•"/>
        <a:defRPr sz="9225">
          <a:solidFill>
            <a:schemeClr val="tx1"/>
          </a:solidFill>
          <a:latin typeface="+mn-lt"/>
        </a:defRPr>
      </a:lvl3pPr>
      <a:lvl4pPr marL="6172200" indent="-882254" algn="l" defTabSz="3526631" rtl="0" eaLnBrk="0" fontAlgn="base" hangingPunct="0">
        <a:spcBef>
          <a:spcPct val="20000"/>
        </a:spcBef>
        <a:spcAft>
          <a:spcPct val="0"/>
        </a:spcAft>
        <a:buChar char="–"/>
        <a:defRPr sz="7725">
          <a:solidFill>
            <a:schemeClr val="tx1"/>
          </a:solidFill>
          <a:latin typeface="+mn-lt"/>
        </a:defRPr>
      </a:lvl4pPr>
      <a:lvl5pPr marL="7935516" indent="-881063" algn="l" defTabSz="3526631" rtl="0" eaLnBrk="0" fontAlgn="base" hangingPunct="0">
        <a:spcBef>
          <a:spcPct val="20000"/>
        </a:spcBef>
        <a:spcAft>
          <a:spcPct val="0"/>
        </a:spcAft>
        <a:buChar char="»"/>
        <a:defRPr sz="7725">
          <a:solidFill>
            <a:schemeClr val="tx1"/>
          </a:solidFill>
          <a:latin typeface="+mn-lt"/>
        </a:defRPr>
      </a:lvl5pPr>
      <a:lvl6pPr marL="8278416" indent="-881063" algn="l" defTabSz="3526631" rtl="0" fontAlgn="base">
        <a:spcBef>
          <a:spcPct val="20000"/>
        </a:spcBef>
        <a:spcAft>
          <a:spcPct val="0"/>
        </a:spcAft>
        <a:buChar char="»"/>
        <a:defRPr sz="7725">
          <a:solidFill>
            <a:schemeClr val="tx1"/>
          </a:solidFill>
          <a:latin typeface="+mn-lt"/>
        </a:defRPr>
      </a:lvl6pPr>
      <a:lvl7pPr marL="8621316" indent="-881063" algn="l" defTabSz="3526631" rtl="0" fontAlgn="base">
        <a:spcBef>
          <a:spcPct val="20000"/>
        </a:spcBef>
        <a:spcAft>
          <a:spcPct val="0"/>
        </a:spcAft>
        <a:buChar char="»"/>
        <a:defRPr sz="7725">
          <a:solidFill>
            <a:schemeClr val="tx1"/>
          </a:solidFill>
          <a:latin typeface="+mn-lt"/>
        </a:defRPr>
      </a:lvl7pPr>
      <a:lvl8pPr marL="8964216" indent="-881063" algn="l" defTabSz="3526631" rtl="0" fontAlgn="base">
        <a:spcBef>
          <a:spcPct val="20000"/>
        </a:spcBef>
        <a:spcAft>
          <a:spcPct val="0"/>
        </a:spcAft>
        <a:buChar char="»"/>
        <a:defRPr sz="7725">
          <a:solidFill>
            <a:schemeClr val="tx1"/>
          </a:solidFill>
          <a:latin typeface="+mn-lt"/>
        </a:defRPr>
      </a:lvl8pPr>
      <a:lvl9pPr marL="9307116" indent="-881063" algn="l" defTabSz="3526631" rtl="0" fontAlgn="base">
        <a:spcBef>
          <a:spcPct val="20000"/>
        </a:spcBef>
        <a:spcAft>
          <a:spcPct val="0"/>
        </a:spcAft>
        <a:buChar char="»"/>
        <a:defRPr sz="772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www.youtube.com/@tawasol9282" TargetMode="External"/><Relationship Id="rId7" Type="http://schemas.openxmlformats.org/officeDocument/2006/relationships/image" Target="../media/image6.jpeg"/><Relationship Id="rId2" Type="http://schemas.openxmlformats.org/officeDocument/2006/relationships/hyperlink" Target="https://www.youtube.com/@AmlSaqer/videos"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36371" y="-38227"/>
            <a:ext cx="32954770" cy="4899786"/>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sz="6975"/>
          </a:p>
        </p:txBody>
      </p:sp>
      <p:sp>
        <p:nvSpPr>
          <p:cNvPr id="33" name="Rectangle 29"/>
          <p:cNvSpPr>
            <a:spLocks noChangeArrowheads="1"/>
          </p:cNvSpPr>
          <p:nvPr/>
        </p:nvSpPr>
        <p:spPr bwMode="auto">
          <a:xfrm>
            <a:off x="-36369" y="42787853"/>
            <a:ext cx="32954770" cy="1103348"/>
          </a:xfrm>
          <a:prstGeom prst="rect">
            <a:avLst/>
          </a:prstGeom>
          <a:gradFill>
            <a:gsLst>
              <a:gs pos="5000">
                <a:srgbClr val="235078"/>
              </a:gs>
              <a:gs pos="100000">
                <a:srgbClr val="1482A5"/>
              </a:gs>
            </a:gsLst>
            <a:lin ang="0" scaled="1"/>
          </a:gradFill>
          <a:ln>
            <a:noFill/>
          </a:ln>
        </p:spPr>
        <p:txBody>
          <a:bodyPr lIns="102870" tIns="51435" rIns="102870" bIns="51435" anchor="ctr"/>
          <a:lstStyle>
            <a:defPPr>
              <a:defRPr kern="1200" smtId="4294967295"/>
            </a:defPPr>
          </a:lstStyle>
          <a:p>
            <a:pPr defTabSz="3527822"/>
            <a:endParaRPr lang="en-US" sz="6975">
              <a:solidFill>
                <a:schemeClr val="bg1"/>
              </a:solidFill>
              <a:sym typeface="Symbol" pitchFamily="18" charset="2"/>
            </a:endParaRPr>
          </a:p>
        </p:txBody>
      </p:sp>
      <p:sp>
        <p:nvSpPr>
          <p:cNvPr id="2" name="Rectangle 5"/>
          <p:cNvSpPr>
            <a:spLocks noChangeArrowheads="1"/>
          </p:cNvSpPr>
          <p:nvPr/>
        </p:nvSpPr>
        <p:spPr bwMode="auto">
          <a:xfrm>
            <a:off x="1028700" y="5839239"/>
            <a:ext cx="14824821" cy="12486861"/>
          </a:xfrm>
          <a:prstGeom prst="roundRect">
            <a:avLst>
              <a:gd name="adj" fmla="val 1380"/>
            </a:avLst>
          </a:prstGeom>
          <a:solidFill>
            <a:srgbClr val="B4D3E2"/>
          </a:solidFill>
          <a:ln>
            <a:noFill/>
          </a:ln>
          <a:effectLst/>
        </p:spPr>
        <p:txBody>
          <a:bodyPr wrap="none" lIns="205740" tIns="51435" rIns="205740" bIns="51435" anchor="ctr"/>
          <a:lstStyle>
            <a:defPPr>
              <a:defRPr kern="1200" smtId="4294967295"/>
            </a:defPPr>
          </a:lstStyle>
          <a:p>
            <a:pPr defTabSz="3527822"/>
            <a:endParaRPr lang="en-US" sz="2700">
              <a:noFill/>
              <a:latin typeface="Amaranth" panose="02000503050000020004" pitchFamily="2" charset="0"/>
            </a:endParaRPr>
          </a:p>
        </p:txBody>
      </p:sp>
      <p:sp>
        <p:nvSpPr>
          <p:cNvPr id="2053" name="Text Box 6"/>
          <p:cNvSpPr txBox="1">
            <a:spLocks noChangeArrowheads="1"/>
          </p:cNvSpPr>
          <p:nvPr/>
        </p:nvSpPr>
        <p:spPr bwMode="auto">
          <a:xfrm>
            <a:off x="1428862" y="7008905"/>
            <a:ext cx="14024497" cy="6444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endParaRPr lang="en-US" sz="2800" dirty="0">
              <a:latin typeface="CMR10"/>
            </a:endParaRPr>
          </a:p>
          <a:p>
            <a:r>
              <a:rPr lang="en-US" sz="3200" dirty="0">
                <a:latin typeface="CMR10"/>
              </a:rPr>
              <a:t>D</a:t>
            </a:r>
            <a:r>
              <a:rPr lang="en-US" sz="3200" dirty="0">
                <a:effectLst/>
                <a:latin typeface="CMR10"/>
              </a:rPr>
              <a:t>eaf and hearing-impaired people utilize sign language as their primary language in daily life, and they have talented and productive people, but most of normal people cannot see this category of society since the mainstream media doesn’t make interviews with deaf people due to the insufficiency of sign</a:t>
            </a:r>
            <a:r>
              <a:rPr lang="en-US" sz="3200" dirty="0">
                <a:latin typeface="CMR10"/>
              </a:rPr>
              <a:t>-language </a:t>
            </a:r>
            <a:r>
              <a:rPr lang="en-US" sz="3200" dirty="0">
                <a:effectLst/>
                <a:latin typeface="CMR10"/>
              </a:rPr>
              <a:t>interpreters available to help deaf individuals to communicate with others. But these interpreters are neither practical nor available in all situations. </a:t>
            </a:r>
          </a:p>
          <a:p>
            <a:endParaRPr lang="en-US" sz="3200" dirty="0">
              <a:latin typeface="CMR10"/>
            </a:endParaRPr>
          </a:p>
          <a:p>
            <a:r>
              <a:rPr lang="en-US" sz="3200" dirty="0">
                <a:latin typeface="CMR10"/>
              </a:rPr>
              <a:t>In this project we will be using deep learning and computer vision to create an Arabic sign language interpreter in order to break the communication barrier between deaf people and others, in this project we will use TensorFlow, </a:t>
            </a:r>
            <a:r>
              <a:rPr lang="en-US" sz="3200" dirty="0" err="1">
                <a:latin typeface="CMR10"/>
              </a:rPr>
              <a:t>TensorBoard,Keras</a:t>
            </a:r>
            <a:r>
              <a:rPr lang="en-US" sz="3200" dirty="0">
                <a:latin typeface="CMR10"/>
              </a:rPr>
              <a:t> libraries and we will implement it using Python programming language, finally </a:t>
            </a:r>
            <a:r>
              <a:rPr lang="en-US" sz="3200" dirty="0" err="1">
                <a:latin typeface="CMR10"/>
              </a:rPr>
              <a:t>Draw.io</a:t>
            </a:r>
            <a:r>
              <a:rPr lang="en-US" sz="3200" dirty="0">
                <a:latin typeface="CMR10"/>
              </a:rPr>
              <a:t> .</a:t>
            </a:r>
            <a:endParaRPr lang="en-US" sz="1100" dirty="0"/>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17064878" y="5839238"/>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Results</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17064878" y="19287551"/>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Conclusion</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1028700" y="26668069"/>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Methodology</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1028700" y="27849921"/>
            <a:ext cx="14824821" cy="129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Utilize computer vision to create and extract data points related to Arabic Sign Language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a:t>
            </a:r>
          </a:p>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Process and analyze videos of sign language to identify key features and patterns.</a:t>
            </a: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Use an LSTM model to train the data, allowing for a more accurate and robust    system for recognizing and translating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a:t>
            </a: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Use an LSTM model to train the data, allowing for a more accurate and robust    system for recognizing and translating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a:t>
            </a: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Store and save the data for further improvement and development.</a:t>
            </a: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r>
              <a:rPr lang="en-US" sz="3200" dirty="0">
                <a:latin typeface="Titillium Web" panose="00000500000000000000" pitchFamily="2" charset="0"/>
                <a:ea typeface="Open Sans" panose="020B0606030504020204" pitchFamily="34" charset="0"/>
                <a:cs typeface="Open Sans" panose="020B0606030504020204" pitchFamily="34" charset="0"/>
              </a:rPr>
              <a:t>Promote the use and recognition of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 in Arabic-speaking communities by developing a more comprehensive understanding of the language.</a:t>
            </a: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pPr marL="514350" indent="-514350">
              <a:buFont typeface="+mj-lt"/>
              <a:buAutoNum type="arabicPeriod"/>
            </a:pPr>
            <a:endParaRPr lang="en-US" sz="32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428862" y="6172528"/>
            <a:ext cx="14024497" cy="837586"/>
          </a:xfrm>
          <a:prstGeom prst="rect">
            <a:avLst/>
          </a:prstGeom>
          <a:noFill/>
          <a:ln>
            <a:noFill/>
          </a:ln>
          <a:effectLst/>
        </p:spPr>
        <p:txBody>
          <a:bodyPr wrap="none" lIns="102870" tIns="51435" rIns="102870" bIns="51435" anchor="ctr"/>
          <a:lstStyle>
            <a:defPPr>
              <a:defRPr kern="1200" smtId="4294967295"/>
            </a:defPPr>
          </a:lstStyle>
          <a:p>
            <a:pPr defTabSz="3527822"/>
            <a:r>
              <a:rPr lang="en-US" sz="3600">
                <a:solidFill>
                  <a:srgbClr val="235078"/>
                </a:solidFill>
                <a:latin typeface="Amaranth" panose="02000503050000020004" pitchFamily="2" charset="0"/>
              </a:rPr>
              <a:t>Introduction</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17148263" y="7010113"/>
            <a:ext cx="14528034" cy="1077218"/>
          </a:xfrm>
          <a:prstGeom prst="rect">
            <a:avLst/>
          </a:prstGeom>
          <a:noFill/>
        </p:spPr>
        <p:txBody>
          <a:bodyPr wrap="square" rtlCol="0">
            <a:spAutoFit/>
          </a:bodyPr>
          <a:lstStyle>
            <a:defPPr>
              <a:defRPr kern="1200" smtId="4294967295"/>
            </a:defPPr>
          </a:lstStyle>
          <a:p>
            <a:r>
              <a:rPr lang="en-US" sz="3200" dirty="0">
                <a:latin typeface="Titillium Web" panose="00000500000000000000" pitchFamily="2" charset="0"/>
                <a:ea typeface="Open Sans" panose="020B0606030504020204" pitchFamily="34" charset="0"/>
                <a:cs typeface="Open Sans" panose="020B0606030504020204" pitchFamily="34" charset="0"/>
              </a:rPr>
              <a:t>Our results was as we can notice from the figures bellow, the categorical accuracy was 0.92 and epochs loss was 0.27 </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17064879" y="20479108"/>
            <a:ext cx="14528034" cy="6001643"/>
          </a:xfrm>
          <a:prstGeom prst="rect">
            <a:avLst/>
          </a:prstGeom>
          <a:noFill/>
        </p:spPr>
        <p:txBody>
          <a:bodyPr wrap="square" rtlCol="0">
            <a:spAutoFit/>
          </a:bodyPr>
          <a:lstStyle>
            <a:defPPr>
              <a:defRPr kern="1200" smtId="4294967295"/>
            </a:defPPr>
          </a:lstStyle>
          <a:p>
            <a:r>
              <a:rPr lang="en-US" sz="3200" dirty="0">
                <a:latin typeface="Titillium Web" panose="00000500000000000000" pitchFamily="2" charset="0"/>
                <a:ea typeface="Open Sans" panose="020B0606030504020204" pitchFamily="34" charset="0"/>
                <a:cs typeface="Open Sans" panose="020B0606030504020204" pitchFamily="34" charset="0"/>
              </a:rPr>
              <a:t>In conclusion, the development of a standardized structure for Arabic Sign Language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 and the creation of a bilingual education program are critical steps towards addressing the challenges faced by deaf and hearing-impaired individuals who use sign language in Arabic-speaking countries. By leveraging technology and working with experts in the field, we can create digital platforms and resources that make learning and using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 more accessible and user-friendly. By partnering with local organizations and institutions, we can ensure that our efforts are aligned with the needs and priorities of the communities we aim to serve. Through research and evaluation, we can measure the impact of our work and identify opportunities for further development and improvement. By promoting the use and recognition of </a:t>
            </a:r>
            <a:r>
              <a:rPr lang="en-US" sz="3200" dirty="0" err="1">
                <a:latin typeface="Titillium Web" panose="00000500000000000000" pitchFamily="2" charset="0"/>
                <a:ea typeface="Open Sans" panose="020B0606030504020204" pitchFamily="34" charset="0"/>
                <a:cs typeface="Open Sans" panose="020B0606030504020204" pitchFamily="34" charset="0"/>
              </a:rPr>
              <a:t>ArSL</a:t>
            </a:r>
            <a:r>
              <a:rPr lang="en-US" sz="3200" dirty="0">
                <a:latin typeface="Titillium Web" panose="00000500000000000000" pitchFamily="2" charset="0"/>
                <a:ea typeface="Open Sans" panose="020B0606030504020204" pitchFamily="34" charset="0"/>
                <a:cs typeface="Open Sans" panose="020B0606030504020204" pitchFamily="34" charset="0"/>
              </a:rPr>
              <a:t>, we can help ensure that all individuals, regardless of their hearing ability, have the opportunity to communicate and thrive.</a:t>
            </a:r>
          </a:p>
        </p:txBody>
      </p:sp>
      <p:sp>
        <p:nvSpPr>
          <p:cNvPr id="20" name="Rectangle 5">
            <a:extLst>
              <a:ext uri="{FF2B5EF4-FFF2-40B4-BE49-F238E27FC236}">
                <a16:creationId xmlns:a16="http://schemas.microsoft.com/office/drawing/2014/main" id="{1D190742-CABF-42B7-98F1-0542A6A25BED}"/>
              </a:ext>
            </a:extLst>
          </p:cNvPr>
          <p:cNvSpPr>
            <a:spLocks noChangeArrowheads="1"/>
          </p:cNvSpPr>
          <p:nvPr/>
        </p:nvSpPr>
        <p:spPr bwMode="auto">
          <a:xfrm>
            <a:off x="17326134" y="36713860"/>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Acknowledgements</a:t>
            </a:r>
          </a:p>
        </p:txBody>
      </p:sp>
      <p:sp>
        <p:nvSpPr>
          <p:cNvPr id="21" name="TextBox 20">
            <a:extLst>
              <a:ext uri="{FF2B5EF4-FFF2-40B4-BE49-F238E27FC236}">
                <a16:creationId xmlns:a16="http://schemas.microsoft.com/office/drawing/2014/main" id="{E50E24C6-4906-4D34-BA71-F03C8FD1076A}"/>
              </a:ext>
            </a:extLst>
          </p:cNvPr>
          <p:cNvSpPr txBox="1"/>
          <p:nvPr/>
        </p:nvSpPr>
        <p:spPr>
          <a:xfrm>
            <a:off x="17326134" y="38185957"/>
            <a:ext cx="14528034" cy="2308324"/>
          </a:xfrm>
          <a:prstGeom prst="rect">
            <a:avLst/>
          </a:prstGeom>
          <a:noFill/>
        </p:spPr>
        <p:txBody>
          <a:bodyPr wrap="square" rtlCol="0">
            <a:spAutoFit/>
          </a:bodyPr>
          <a:lstStyle>
            <a:defPPr>
              <a:defRPr kern="1200" smtId="4294967295"/>
            </a:defPPr>
          </a:lstStyle>
          <a:p>
            <a:r>
              <a:rPr lang="en-US" sz="3600" dirty="0">
                <a:latin typeface="Titillium Web" panose="00000500000000000000" pitchFamily="2" charset="0"/>
                <a:ea typeface="Open Sans" panose="020B0606030504020204" pitchFamily="34" charset="0"/>
                <a:cs typeface="Open Sans" panose="020B0606030504020204" pitchFamily="34" charset="0"/>
              </a:rPr>
              <a:t>We would like to express our special thanks and gratitude to  Dr. Mohammad </a:t>
            </a:r>
            <a:r>
              <a:rPr lang="en-US" sz="3600" dirty="0" err="1">
                <a:latin typeface="Titillium Web" panose="00000500000000000000" pitchFamily="2" charset="0"/>
                <a:ea typeface="Open Sans" panose="020B0606030504020204" pitchFamily="34" charset="0"/>
                <a:cs typeface="Open Sans" panose="020B0606030504020204" pitchFamily="34" charset="0"/>
              </a:rPr>
              <a:t>Alqahtani</a:t>
            </a:r>
            <a:r>
              <a:rPr lang="en-US" sz="3600" dirty="0">
                <a:latin typeface="Titillium Web" panose="00000500000000000000" pitchFamily="2" charset="0"/>
                <a:ea typeface="Open Sans" panose="020B0606030504020204" pitchFamily="34" charset="0"/>
                <a:cs typeface="Open Sans" panose="020B0606030504020204" pitchFamily="34" charset="0"/>
              </a:rPr>
              <a:t> , Dr. </a:t>
            </a:r>
            <a:r>
              <a:rPr lang="en-US" sz="3600" dirty="0" err="1">
                <a:latin typeface="Titillium Web" panose="00000500000000000000" pitchFamily="2" charset="0"/>
                <a:ea typeface="Open Sans" panose="020B0606030504020204" pitchFamily="34" charset="0"/>
                <a:cs typeface="Open Sans" panose="020B0606030504020204" pitchFamily="34" charset="0"/>
              </a:rPr>
              <a:t>Hattan</a:t>
            </a:r>
            <a:r>
              <a:rPr lang="en-US" sz="3600" dirty="0">
                <a:latin typeface="Titillium Web" panose="00000500000000000000" pitchFamily="2" charset="0"/>
                <a:ea typeface="Open Sans" panose="020B0606030504020204" pitchFamily="34" charset="0"/>
                <a:cs typeface="Open Sans" panose="020B0606030504020204" pitchFamily="34" charset="0"/>
              </a:rPr>
              <a:t> </a:t>
            </a:r>
            <a:r>
              <a:rPr lang="en-US" sz="3600" dirty="0" err="1">
                <a:latin typeface="Titillium Web" panose="00000500000000000000" pitchFamily="2" charset="0"/>
                <a:ea typeface="Open Sans" panose="020B0606030504020204" pitchFamily="34" charset="0"/>
                <a:cs typeface="Open Sans" panose="020B0606030504020204" pitchFamily="34" charset="0"/>
              </a:rPr>
              <a:t>Omrani</a:t>
            </a:r>
            <a:r>
              <a:rPr lang="en-US" sz="3600" dirty="0">
                <a:latin typeface="Titillium Web" panose="00000500000000000000" pitchFamily="2" charset="0"/>
                <a:ea typeface="Open Sans" panose="020B0606030504020204" pitchFamily="34" charset="0"/>
                <a:cs typeface="Open Sans" panose="020B0606030504020204" pitchFamily="34" charset="0"/>
              </a:rPr>
              <a:t>, Dr. </a:t>
            </a:r>
            <a:r>
              <a:rPr lang="en-US" sz="3600" dirty="0" err="1">
                <a:latin typeface="Titillium Web" panose="00000500000000000000" pitchFamily="2" charset="0"/>
                <a:ea typeface="Open Sans" panose="020B0606030504020204" pitchFamily="34" charset="0"/>
                <a:cs typeface="Open Sans" panose="020B0606030504020204" pitchFamily="34" charset="0"/>
              </a:rPr>
              <a:t>Sakhr</a:t>
            </a:r>
            <a:r>
              <a:rPr lang="en-US" sz="3600" dirty="0">
                <a:latin typeface="Titillium Web" panose="00000500000000000000" pitchFamily="2" charset="0"/>
                <a:ea typeface="Open Sans" panose="020B0606030504020204" pitchFamily="34" charset="0"/>
                <a:cs typeface="Open Sans" panose="020B0606030504020204" pitchFamily="34" charset="0"/>
              </a:rPr>
              <a:t> Ghanem and  Dr. Usman Saeed  for their guidance and advice during this challenging journey. </a:t>
            </a:r>
          </a:p>
        </p:txBody>
      </p:sp>
      <p:sp>
        <p:nvSpPr>
          <p:cNvPr id="22" name="Rectangle 5">
            <a:extLst>
              <a:ext uri="{FF2B5EF4-FFF2-40B4-BE49-F238E27FC236}">
                <a16:creationId xmlns:a16="http://schemas.microsoft.com/office/drawing/2014/main" id="{435770D1-B565-D34D-A3C9-608F988B68DA}"/>
              </a:ext>
            </a:extLst>
          </p:cNvPr>
          <p:cNvSpPr>
            <a:spLocks noChangeArrowheads="1"/>
          </p:cNvSpPr>
          <p:nvPr/>
        </p:nvSpPr>
        <p:spPr bwMode="auto">
          <a:xfrm>
            <a:off x="1050471" y="19004522"/>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Objectives</a:t>
            </a:r>
          </a:p>
        </p:txBody>
      </p:sp>
      <p:sp>
        <p:nvSpPr>
          <p:cNvPr id="23" name="Text Box 6">
            <a:extLst>
              <a:ext uri="{FF2B5EF4-FFF2-40B4-BE49-F238E27FC236}">
                <a16:creationId xmlns:a16="http://schemas.microsoft.com/office/drawing/2014/main" id="{52A9C0B8-C3BD-6343-B56B-D49BF7461CD0}"/>
              </a:ext>
            </a:extLst>
          </p:cNvPr>
          <p:cNvSpPr txBox="1">
            <a:spLocks noChangeArrowheads="1"/>
          </p:cNvSpPr>
          <p:nvPr/>
        </p:nvSpPr>
        <p:spPr bwMode="auto">
          <a:xfrm>
            <a:off x="1050471" y="20533124"/>
            <a:ext cx="14824821" cy="5520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buFont typeface="+mj-lt"/>
              <a:buAutoNum type="arabicPeriod"/>
            </a:pPr>
            <a:r>
              <a:rPr lang="en-US" sz="3200" dirty="0">
                <a:effectLst/>
                <a:latin typeface="CMR10"/>
              </a:rPr>
              <a:t>To disseminate the project's findings and resources to a wider audience, such as through conferences, publications, and social media, in order to raise awareness about the challenges faced by deaf and hearing-impaired individuals who use sign language, and to promote the importance of supporting their communication needs.</a:t>
            </a:r>
          </a:p>
          <a:p>
            <a:pPr>
              <a:buFont typeface="+mj-lt"/>
              <a:buAutoNum type="arabicPeriod"/>
            </a:pPr>
            <a:endParaRPr lang="en-US" sz="3200" dirty="0">
              <a:latin typeface="CMR10"/>
            </a:endParaRPr>
          </a:p>
          <a:p>
            <a:pPr>
              <a:buFont typeface="+mj-lt"/>
              <a:buAutoNum type="arabicPeriod"/>
            </a:pPr>
            <a:r>
              <a:rPr lang="en-US" sz="3200" dirty="0">
                <a:effectLst/>
                <a:latin typeface="CMR10"/>
              </a:rPr>
              <a:t>To work with deaf and hearing-impaired individuals, as well as experts in the field of sign language interpretation, to test and refine the project's solutions and ensure they are effective and user-friendly.</a:t>
            </a:r>
            <a:br>
              <a:rPr lang="en-US" sz="3200" dirty="0">
                <a:effectLst/>
                <a:latin typeface="CMR10"/>
              </a:rPr>
            </a:br>
            <a:br>
              <a:rPr lang="en-US" sz="3200" dirty="0">
                <a:effectLst/>
                <a:latin typeface="CMR10"/>
              </a:rPr>
            </a:br>
            <a:r>
              <a:rPr lang="en-US" sz="3200" dirty="0">
                <a:effectLst/>
                <a:latin typeface="CMR10"/>
              </a:rPr>
              <a:t>3.To conduct research and evaluation to measure the impact of the project on the target audience, and to identify opportunities for improvement and further development.</a:t>
            </a:r>
          </a:p>
        </p:txBody>
      </p:sp>
      <p:sp>
        <p:nvSpPr>
          <p:cNvPr id="24" name="Rectangle 5">
            <a:extLst>
              <a:ext uri="{FF2B5EF4-FFF2-40B4-BE49-F238E27FC236}">
                <a16:creationId xmlns:a16="http://schemas.microsoft.com/office/drawing/2014/main" id="{01784E34-44A8-E244-95EA-40C08C368155}"/>
              </a:ext>
            </a:extLst>
          </p:cNvPr>
          <p:cNvSpPr>
            <a:spLocks noChangeArrowheads="1"/>
          </p:cNvSpPr>
          <p:nvPr/>
        </p:nvSpPr>
        <p:spPr bwMode="auto">
          <a:xfrm>
            <a:off x="17217278" y="29019384"/>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References</a:t>
            </a:r>
          </a:p>
        </p:txBody>
      </p:sp>
      <p:sp>
        <p:nvSpPr>
          <p:cNvPr id="25" name="TextBox 24">
            <a:extLst>
              <a:ext uri="{FF2B5EF4-FFF2-40B4-BE49-F238E27FC236}">
                <a16:creationId xmlns:a16="http://schemas.microsoft.com/office/drawing/2014/main" id="{DA251ED0-DCFE-DF46-90E7-23CAFC8616F0}"/>
              </a:ext>
            </a:extLst>
          </p:cNvPr>
          <p:cNvSpPr txBox="1"/>
          <p:nvPr/>
        </p:nvSpPr>
        <p:spPr>
          <a:xfrm>
            <a:off x="17217279" y="30210941"/>
            <a:ext cx="14528034" cy="6370975"/>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effectLst/>
                <a:latin typeface="Titillium Web" pitchFamily="2" charset="77"/>
              </a:rPr>
              <a:t>S. C. W. Ong and S. </a:t>
            </a:r>
            <a:r>
              <a:rPr lang="en-US" sz="2400" dirty="0" err="1">
                <a:effectLst/>
                <a:latin typeface="Titillium Web" pitchFamily="2" charset="77"/>
              </a:rPr>
              <a:t>Ranganath</a:t>
            </a:r>
            <a:r>
              <a:rPr lang="en-US" sz="2400" dirty="0">
                <a:effectLst/>
                <a:latin typeface="Titillium Web" pitchFamily="2" charset="77"/>
              </a:rPr>
              <a:t>, —Automatic sign language analysis: A survey and the future beyond lexical meaning, IEEE Trans. Pattern Anal. Mach. </a:t>
            </a:r>
            <a:r>
              <a:rPr lang="en-US" sz="2400" dirty="0" err="1">
                <a:effectLst/>
                <a:latin typeface="Titillium Web" pitchFamily="2" charset="77"/>
              </a:rPr>
              <a:t>Intell</a:t>
            </a:r>
            <a:r>
              <a:rPr lang="en-US" sz="2400" dirty="0">
                <a:effectLst/>
                <a:latin typeface="Titillium Web" pitchFamily="2" charset="77"/>
              </a:rPr>
              <a:t>., vol. 27, no. 6, pp. 873– 891, Jun. 2005. </a:t>
            </a: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r>
              <a:rPr lang="en-US" sz="2400" dirty="0">
                <a:effectLst/>
                <a:latin typeface="Titillium Web" pitchFamily="2" charset="77"/>
              </a:rPr>
              <a:t>N.B. Ibrahim et al. / Journal of King Saud University – Computer and Information Sciences 30 (2018) 470–477 </a:t>
            </a: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r>
              <a:rPr lang="en-US" sz="2400" dirty="0">
                <a:effectLst/>
                <a:latin typeface="Titillium Web" pitchFamily="2" charset="77"/>
              </a:rPr>
              <a:t>L. Ding and A. M. Martinez, —Modelling and recognition of the linguistic components in American sign language, Image Vis. </a:t>
            </a:r>
            <a:r>
              <a:rPr lang="en-US" sz="2400" dirty="0" err="1">
                <a:effectLst/>
                <a:latin typeface="Titillium Web" pitchFamily="2" charset="77"/>
              </a:rPr>
              <a:t>Comput</a:t>
            </a:r>
            <a:r>
              <a:rPr lang="en-US" sz="2400" dirty="0">
                <a:effectLst/>
                <a:latin typeface="Titillium Web" pitchFamily="2" charset="77"/>
              </a:rPr>
              <a:t>., vol. 27, no. 12, pp. 1826– 1844, Nov. 2009. </a:t>
            </a: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r>
              <a:rPr lang="en-US" sz="2400" dirty="0">
                <a:latin typeface="Titillium Web" pitchFamily="2" charset="77"/>
                <a:ea typeface="Open Sans" panose="020B0606030504020204" pitchFamily="34" charset="0"/>
                <a:cs typeface="Open Sans" panose="020B0606030504020204" pitchFamily="34" charset="0"/>
                <a:hlinkClick r:id="rId2"/>
              </a:rPr>
              <a:t>https://pypi.org/project/arabic-reshaper/</a:t>
            </a: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r>
              <a:rPr lang="en-US" sz="2400" dirty="0">
                <a:latin typeface="Titillium Web" pitchFamily="2" charset="77"/>
                <a:ea typeface="Open Sans" panose="020B0606030504020204" pitchFamily="34" charset="0"/>
                <a:cs typeface="Open Sans" panose="020B0606030504020204" pitchFamily="34" charset="0"/>
                <a:hlinkClick r:id="rId2"/>
              </a:rPr>
              <a:t>https://docs.opencv.org/4.x/</a:t>
            </a: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hlinkClick r:id="rId2"/>
            </a:endParaRPr>
          </a:p>
          <a:p>
            <a:pPr marL="342900" indent="-342900">
              <a:buFont typeface="Arial" panose="020B0604020202020204" pitchFamily="34" charset="0"/>
              <a:buChar char="•"/>
            </a:pPr>
            <a:r>
              <a:rPr lang="en-US" sz="2400" dirty="0">
                <a:latin typeface="Titillium Web" pitchFamily="2" charset="77"/>
                <a:ea typeface="Open Sans" panose="020B0606030504020204" pitchFamily="34" charset="0"/>
                <a:cs typeface="Open Sans" panose="020B0606030504020204" pitchFamily="34" charset="0"/>
                <a:hlinkClick r:id="rId2"/>
              </a:rPr>
              <a:t>https://www.youtube.com/@AmlSaqer/videos</a:t>
            </a:r>
            <a:endParaRPr lang="en-US" sz="2400" dirty="0">
              <a:latin typeface="Titillium Web" pitchFamily="2" charset="77"/>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dirty="0">
              <a:latin typeface="Titillium Web" pitchFamily="2" charset="77"/>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latin typeface="Titillium Web" pitchFamily="2" charset="77"/>
                <a:ea typeface="Open Sans" panose="020B0606030504020204" pitchFamily="34" charset="0"/>
                <a:cs typeface="Open Sans" panose="020B0606030504020204" pitchFamily="34" charset="0"/>
                <a:hlinkClick r:id="rId3"/>
              </a:rPr>
              <a:t>https://www.youtube.com/@tawasol9282</a:t>
            </a:r>
            <a:endParaRPr lang="en-US" sz="2400" dirty="0">
              <a:latin typeface="Titillium Web" pitchFamily="2" charset="77"/>
              <a:ea typeface="Open Sans" panose="020B0606030504020204" pitchFamily="34" charset="0"/>
              <a:cs typeface="Open Sans" panose="020B0606030504020204" pitchFamily="34" charset="0"/>
            </a:endParaRPr>
          </a:p>
          <a:p>
            <a:endParaRPr lang="en-US" sz="2400" dirty="0">
              <a:latin typeface="Titillium Web" pitchFamily="2" charset="77"/>
              <a:ea typeface="Open Sans" panose="020B0606030504020204" pitchFamily="34" charset="0"/>
              <a:cs typeface="Open Sans" panose="020B0606030504020204" pitchFamily="34" charset="0"/>
            </a:endParaRPr>
          </a:p>
          <a:p>
            <a:endParaRPr lang="en-US" sz="2400" dirty="0">
              <a:latin typeface="Titillium Web" pitchFamily="2" charset="77"/>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7E4B1285-9B33-4184-A99E-DDCB897B58DC}"/>
              </a:ext>
            </a:extLst>
          </p:cNvPr>
          <p:cNvSpPr/>
          <p:nvPr/>
        </p:nvSpPr>
        <p:spPr bwMode="auto">
          <a:xfrm>
            <a:off x="265471" y="383053"/>
            <a:ext cx="32298967" cy="41472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GB" sz="9300" b="0" i="0" u="none" strike="noStrike" cap="none" normalizeH="0" baseline="0" dirty="0">
              <a:ln>
                <a:noFill/>
              </a:ln>
              <a:solidFill>
                <a:schemeClr val="tx1"/>
              </a:solidFill>
              <a:effectLst/>
              <a:latin typeface="Arial" pitchFamily="34" charset="0"/>
            </a:endParaRPr>
          </a:p>
        </p:txBody>
      </p:sp>
      <p:pic>
        <p:nvPicPr>
          <p:cNvPr id="12" name="Picture 11" descr="A picture containing graphical user interface&#10;&#10;Description automatically generated">
            <a:extLst>
              <a:ext uri="{FF2B5EF4-FFF2-40B4-BE49-F238E27FC236}">
                <a16:creationId xmlns:a16="http://schemas.microsoft.com/office/drawing/2014/main" id="{DB63C00A-403D-43DF-8449-DBD3C1BCD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63698" y="911050"/>
            <a:ext cx="10178402" cy="3168581"/>
          </a:xfrm>
          <a:prstGeom prst="rect">
            <a:avLst/>
          </a:prstGeom>
        </p:spPr>
      </p:pic>
      <p:sp>
        <p:nvSpPr>
          <p:cNvPr id="31" name="Title 11">
            <a:extLst>
              <a:ext uri="{FF2B5EF4-FFF2-40B4-BE49-F238E27FC236}">
                <a16:creationId xmlns:a16="http://schemas.microsoft.com/office/drawing/2014/main" id="{A3F6428D-1FA6-42BA-BAEA-3577E1620F6B}"/>
              </a:ext>
            </a:extLst>
          </p:cNvPr>
          <p:cNvSpPr txBox="1"/>
          <p:nvPr/>
        </p:nvSpPr>
        <p:spPr>
          <a:xfrm>
            <a:off x="644873" y="-219524"/>
            <a:ext cx="30460838" cy="2060201"/>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6400" dirty="0">
                <a:solidFill>
                  <a:srgbClr val="235078"/>
                </a:solidFill>
                <a:latin typeface="Amaranth" panose="02000503050000020004" pitchFamily="2" charset="0"/>
              </a:rPr>
            </a:br>
            <a:r>
              <a:rPr lang="en-US" sz="6400" dirty="0">
                <a:solidFill>
                  <a:srgbClr val="235078"/>
                </a:solidFill>
                <a:latin typeface="Amaranth" panose="02000503050000020004" pitchFamily="2" charset="0"/>
              </a:rPr>
              <a:t>Connect </a:t>
            </a:r>
            <a:r>
              <a:rPr lang="en-US" sz="4000" dirty="0">
                <a:solidFill>
                  <a:srgbClr val="235078"/>
                </a:solidFill>
                <a:latin typeface="Amaranth" panose="02000503050000020004" pitchFamily="2" charset="0"/>
              </a:rPr>
              <a:t>(Real-time Arabic Sign-Language Interpreter)</a:t>
            </a:r>
            <a:endParaRPr lang="en-US" sz="6400" dirty="0">
              <a:solidFill>
                <a:srgbClr val="235078"/>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876300" y="2074028"/>
            <a:ext cx="30460838" cy="775946"/>
          </a:xfrm>
          <a:prstGeom prst="rect">
            <a:avLst/>
          </a:prstGeom>
        </p:spPr>
        <p:txBody>
          <a:bodyPr lIns="96012" tIns="48006" rIns="96012" bIns="48006"/>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200" dirty="0" err="1">
                <a:solidFill>
                  <a:srgbClr val="235078"/>
                </a:solidFill>
                <a:latin typeface="Titillium Web" panose="00000500000000000000" pitchFamily="2" charset="0"/>
              </a:rPr>
              <a:t>Waddah</a:t>
            </a:r>
            <a:r>
              <a:rPr lang="en-US" sz="4200" dirty="0">
                <a:solidFill>
                  <a:srgbClr val="235078"/>
                </a:solidFill>
                <a:latin typeface="Titillium Web" panose="00000500000000000000" pitchFamily="2" charset="0"/>
              </a:rPr>
              <a:t> Hassan, Sultan Alharbi and Ahmed </a:t>
            </a:r>
            <a:r>
              <a:rPr lang="en-US" sz="4200" dirty="0" err="1">
                <a:solidFill>
                  <a:srgbClr val="235078"/>
                </a:solidFill>
                <a:latin typeface="Titillium Web" panose="00000500000000000000" pitchFamily="2" charset="0"/>
              </a:rPr>
              <a:t>Alamri</a:t>
            </a:r>
            <a:r>
              <a:rPr lang="en-US" sz="4200" dirty="0">
                <a:solidFill>
                  <a:srgbClr val="235078"/>
                </a:solidFill>
                <a:latin typeface="Titillium Web" panose="00000500000000000000" pitchFamily="2" charset="0"/>
              </a:rPr>
              <a:t> .</a:t>
            </a:r>
          </a:p>
          <a:p>
            <a:r>
              <a:rPr lang="en-US" sz="4200" dirty="0">
                <a:solidFill>
                  <a:srgbClr val="235078"/>
                </a:solidFill>
                <a:latin typeface="Titillium Web" panose="00000500000000000000" pitchFamily="2" charset="0"/>
              </a:rPr>
              <a:t>Supervised by: Dr. Usman Saeed.</a:t>
            </a:r>
          </a:p>
          <a:p>
            <a:r>
              <a:rPr lang="en-US" sz="4200" dirty="0">
                <a:solidFill>
                  <a:srgbClr val="235078"/>
                </a:solidFill>
                <a:latin typeface="Titillium Web" panose="00000500000000000000" pitchFamily="2" charset="0"/>
              </a:rPr>
              <a:t>Department of Computer Science and Artificial Intelligence at University of Jeddah</a:t>
            </a:r>
          </a:p>
        </p:txBody>
      </p:sp>
      <p:pic>
        <p:nvPicPr>
          <p:cNvPr id="4" name="Picture 3" descr="Diagram&#10;&#10;Description automatically generated">
            <a:extLst>
              <a:ext uri="{FF2B5EF4-FFF2-40B4-BE49-F238E27FC236}">
                <a16:creationId xmlns:a16="http://schemas.microsoft.com/office/drawing/2014/main" id="{833133EC-8D20-6D4F-B8C6-B88C3F02CB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862" y="35558241"/>
            <a:ext cx="12243033" cy="6699387"/>
          </a:xfrm>
          <a:prstGeom prst="rect">
            <a:avLst/>
          </a:prstGeom>
        </p:spPr>
      </p:pic>
      <p:pic>
        <p:nvPicPr>
          <p:cNvPr id="6" name="Picture 5" descr="Icon&#10;&#10;Description automatically generated with low confidence">
            <a:extLst>
              <a:ext uri="{FF2B5EF4-FFF2-40B4-BE49-F238E27FC236}">
                <a16:creationId xmlns:a16="http://schemas.microsoft.com/office/drawing/2014/main" id="{B5CE6183-60EA-F44F-87CF-021FFE9466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8862" y="13735257"/>
            <a:ext cx="13768466" cy="2190438"/>
          </a:xfrm>
          <a:prstGeom prst="rect">
            <a:avLst/>
          </a:prstGeom>
        </p:spPr>
      </p:pic>
      <p:pic>
        <p:nvPicPr>
          <p:cNvPr id="8" name="Picture 7" descr="Chart&#10;&#10;Description automatically generated">
            <a:extLst>
              <a:ext uri="{FF2B5EF4-FFF2-40B4-BE49-F238E27FC236}">
                <a16:creationId xmlns:a16="http://schemas.microsoft.com/office/drawing/2014/main" id="{643943FB-FE3C-B34B-B4F7-A6BBC7730A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17278" y="8868402"/>
            <a:ext cx="10245202" cy="4520226"/>
          </a:xfrm>
          <a:prstGeom prst="rect">
            <a:avLst/>
          </a:prstGeom>
        </p:spPr>
      </p:pic>
      <p:pic>
        <p:nvPicPr>
          <p:cNvPr id="10" name="Picture 9" descr="Chart&#10;&#10;Description automatically generated">
            <a:extLst>
              <a:ext uri="{FF2B5EF4-FFF2-40B4-BE49-F238E27FC236}">
                <a16:creationId xmlns:a16="http://schemas.microsoft.com/office/drawing/2014/main" id="{2A7FACEE-83F2-FC42-9812-7057DECDF9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17279" y="14281200"/>
            <a:ext cx="10245202" cy="435660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304</TotalTime>
  <Words>787</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CMR10</vt:lpstr>
      <vt:lpstr>Titillium Web</vt:lpstr>
      <vt:lpstr>Arial</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سلطان عابد ضيف الله الحربي</cp:lastModifiedBy>
  <cp:revision>34</cp:revision>
  <cp:lastPrinted>2021-11-01T09:54:36Z</cp:lastPrinted>
  <dcterms:modified xsi:type="dcterms:W3CDTF">2023-02-27T04:26:55Z</dcterms:modified>
  <cp:category>scientific poster PowerPoint</cp:category>
</cp:coreProperties>
</file>