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notesMasterIdLst>
    <p:notesMasterId r:id="rId28"/>
  </p:notesMasterIdLst>
  <p:sldIdLst>
    <p:sldId id="257" r:id="rId5"/>
    <p:sldId id="287" r:id="rId6"/>
    <p:sldId id="258" r:id="rId7"/>
    <p:sldId id="262" r:id="rId8"/>
    <p:sldId id="266" r:id="rId9"/>
    <p:sldId id="268" r:id="rId10"/>
    <p:sldId id="277" r:id="rId11"/>
    <p:sldId id="288" r:id="rId12"/>
    <p:sldId id="259" r:id="rId13"/>
    <p:sldId id="261" r:id="rId14"/>
    <p:sldId id="263" r:id="rId15"/>
    <p:sldId id="265" r:id="rId16"/>
    <p:sldId id="281" r:id="rId17"/>
    <p:sldId id="285" r:id="rId18"/>
    <p:sldId id="286" r:id="rId19"/>
    <p:sldId id="289" r:id="rId20"/>
    <p:sldId id="280" r:id="rId21"/>
    <p:sldId id="273" r:id="rId22"/>
    <p:sldId id="275" r:id="rId23"/>
    <p:sldId id="284" r:id="rId24"/>
    <p:sldId id="282" r:id="rId25"/>
    <p:sldId id="283" r:id="rId26"/>
    <p:sldId id="29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F3C7A7-98FF-4400-A622-C2E59BC64FBB}" type="datetimeFigureOut">
              <a:rPr lang="en-US" smtClean="0"/>
              <a:t>2021-06-21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DFC85-B0F3-4EBC-8CCA-945EBCA1E06E}" type="slidenum">
              <a:rPr lang="en-US" smtClean="0"/>
              <a:t>‹#›</a:t>
            </a:fld>
            <a:endParaRPr lang="en-US"/>
          </a:p>
        </p:txBody>
      </p:sp>
    </p:spTree>
    <p:extLst>
      <p:ext uri="{BB962C8B-B14F-4D97-AF65-F5344CB8AC3E}">
        <p14:creationId xmlns:p14="http://schemas.microsoft.com/office/powerpoint/2010/main" val="1230670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DDFC85-B0F3-4EBC-8CCA-945EBCA1E06E}" type="slidenum">
              <a:rPr lang="en-US" smtClean="0"/>
              <a:t>3</a:t>
            </a:fld>
            <a:endParaRPr lang="en-US" dirty="0"/>
          </a:p>
        </p:txBody>
      </p:sp>
    </p:spTree>
    <p:extLst>
      <p:ext uri="{BB962C8B-B14F-4D97-AF65-F5344CB8AC3E}">
        <p14:creationId xmlns:p14="http://schemas.microsoft.com/office/powerpoint/2010/main" val="4040747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DDFC85-B0F3-4EBC-8CCA-945EBCA1E06E}" type="slidenum">
              <a:rPr lang="en-US" smtClean="0"/>
              <a:t>4</a:t>
            </a:fld>
            <a:endParaRPr lang="en-US" dirty="0"/>
          </a:p>
        </p:txBody>
      </p:sp>
    </p:spTree>
    <p:extLst>
      <p:ext uri="{BB962C8B-B14F-4D97-AF65-F5344CB8AC3E}">
        <p14:creationId xmlns:p14="http://schemas.microsoft.com/office/powerpoint/2010/main" val="2159671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3CC05ED9-325E-43B5-8F80-C3BA8E3502E2}" type="datetime1">
              <a:rPr lang="en-US" smtClean="0"/>
              <a:t>2021-06-21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069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E57FC2-0C89-4478-9C69-8B374B7D094C}" type="datetime1">
              <a:rPr lang="en-US" smtClean="0"/>
              <a:t>2021-06-21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058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2793E310-6D02-43DB-9A44-19E734C1FBC9}" type="datetime1">
              <a:rPr lang="en-US" smtClean="0"/>
              <a:t>2021-06-21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419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DF4A58F8-A451-4F4A-A18A-EB3ABB418E3E}" type="datetime1">
              <a:rPr lang="en-US" smtClean="0"/>
              <a:t>2021-06-21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1342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CC7EB918-64A5-4A16-92C6-E5E6787E5CBB}" type="datetime1">
              <a:rPr lang="en-US" smtClean="0"/>
              <a:t>2021-06-21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5978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02A98C-0FCD-45CA-8415-CE1CA38789C7}" type="datetime1">
              <a:rPr lang="en-US" smtClean="0"/>
              <a:t>2021-06-21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7139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C71BB4-A23A-43FD-B411-2481FCC6F68C}" type="datetime1">
              <a:rPr lang="en-US" smtClean="0"/>
              <a:t>2021-06-21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536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E97188-7EF9-481D-B003-F386989E937B}" type="datetime1">
              <a:rPr lang="en-US" smtClean="0"/>
              <a:t>2021-06-21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11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D46E1-BF40-40EA-BBB9-4295075DEA33}" type="datetime1">
              <a:rPr lang="en-US" smtClean="0"/>
              <a:t>2021-06-21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5650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98F4DCA9-C0F2-4167-B189-8ECD9192B9B6}" type="datetime1">
              <a:rPr lang="en-US" smtClean="0"/>
              <a:t>2021-06-21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4577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F1F5F1-B41D-45C5-BFDD-FE8E58379844}" type="datetime1">
              <a:rPr lang="en-US" smtClean="0"/>
              <a:t>2021-06-21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46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742789D3-3CB8-4074-AA53-09F2C396536B}" type="datetime1">
              <a:rPr lang="en-US" smtClean="0"/>
              <a:t>2021-06-21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8612205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F8FBB-0721-4941-B90A-A2F5013BEF4D}"/>
              </a:ext>
            </a:extLst>
          </p:cNvPr>
          <p:cNvSpPr>
            <a:spLocks noGrp="1"/>
          </p:cNvSpPr>
          <p:nvPr>
            <p:ph type="title"/>
          </p:nvPr>
        </p:nvSpPr>
        <p:spPr>
          <a:xfrm>
            <a:off x="581192" y="2548711"/>
            <a:ext cx="11029616" cy="1188720"/>
          </a:xfrm>
        </p:spPr>
        <p:txBody>
          <a:bodyPr/>
          <a:lstStyle/>
          <a:p>
            <a:pPr algn="ctr"/>
            <a:r>
              <a:rPr lang="en-US" sz="2800" dirty="0">
                <a:solidFill>
                  <a:schemeClr val="tx1"/>
                </a:solidFill>
              </a:rPr>
              <a:t>Processing of medical image data by computer vision methods and deep neural networks</a:t>
            </a:r>
            <a:endParaRPr lang="en-US" dirty="0">
              <a:solidFill>
                <a:schemeClr val="tx1"/>
              </a:solidFill>
            </a:endParaRPr>
          </a:p>
        </p:txBody>
      </p:sp>
      <p:sp>
        <p:nvSpPr>
          <p:cNvPr id="6" name="Subtitle 2">
            <a:extLst>
              <a:ext uri="{FF2B5EF4-FFF2-40B4-BE49-F238E27FC236}">
                <a16:creationId xmlns:a16="http://schemas.microsoft.com/office/drawing/2014/main" id="{ACBFD2CF-CFD2-445E-91AB-1B7682D00A7C}"/>
              </a:ext>
            </a:extLst>
          </p:cNvPr>
          <p:cNvSpPr txBox="1">
            <a:spLocks/>
          </p:cNvSpPr>
          <p:nvPr/>
        </p:nvSpPr>
        <p:spPr>
          <a:xfrm>
            <a:off x="581192" y="5628443"/>
            <a:ext cx="3733356" cy="88071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1400" dirty="0">
                <a:solidFill>
                  <a:schemeClr val="tx1">
                    <a:alpha val="75000"/>
                  </a:schemeClr>
                </a:solidFill>
              </a:rPr>
              <a:t>By: Ahmed Lotfi Alqnatri</a:t>
            </a:r>
          </a:p>
          <a:p>
            <a:r>
              <a:rPr lang="en-US" sz="1400" dirty="0">
                <a:solidFill>
                  <a:schemeClr val="tx1">
                    <a:alpha val="75000"/>
                  </a:schemeClr>
                </a:solidFill>
              </a:rPr>
              <a:t>Supervisor: </a:t>
            </a:r>
            <a:r>
              <a:rPr lang="sv-SE" sz="1400" dirty="0">
                <a:solidFill>
                  <a:schemeClr val="tx1">
                    <a:alpha val="75000"/>
                  </a:schemeClr>
                </a:solidFill>
              </a:rPr>
              <a:t>doc. Ing. Vanda Benešová PhD</a:t>
            </a:r>
            <a:endParaRPr lang="en-US" sz="1400" dirty="0">
              <a:solidFill>
                <a:schemeClr val="tx1">
                  <a:alpha val="75000"/>
                </a:schemeClr>
              </a:solidFill>
            </a:endParaRPr>
          </a:p>
        </p:txBody>
      </p:sp>
      <p:sp>
        <p:nvSpPr>
          <p:cNvPr id="3" name="Slide Number Placeholder 2">
            <a:extLst>
              <a:ext uri="{FF2B5EF4-FFF2-40B4-BE49-F238E27FC236}">
                <a16:creationId xmlns:a16="http://schemas.microsoft.com/office/drawing/2014/main" id="{6C854DAD-FC42-4059-824B-905C8F19B717}"/>
              </a:ext>
            </a:extLst>
          </p:cNvPr>
          <p:cNvSpPr>
            <a:spLocks noGrp="1"/>
          </p:cNvSpPr>
          <p:nvPr>
            <p:ph type="sldNum" sz="quarter" idx="12"/>
          </p:nvPr>
        </p:nvSpPr>
        <p:spPr/>
        <p:txBody>
          <a:bodyPr/>
          <a:lstStyle/>
          <a:p>
            <a:fld id="{3A98EE3D-8CD1-4C3F-BD1C-C98C9596463C}" type="slidenum">
              <a:rPr lang="en-US" smtClean="0"/>
              <a:t>1</a:t>
            </a:fld>
            <a:r>
              <a:rPr lang="en-US" dirty="0"/>
              <a:t>/23</a:t>
            </a:r>
          </a:p>
        </p:txBody>
      </p:sp>
    </p:spTree>
    <p:extLst>
      <p:ext uri="{BB962C8B-B14F-4D97-AF65-F5344CB8AC3E}">
        <p14:creationId xmlns:p14="http://schemas.microsoft.com/office/powerpoint/2010/main" val="421561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1ACF2-9504-494F-A5AD-2B563D3857AD}"/>
              </a:ext>
            </a:extLst>
          </p:cNvPr>
          <p:cNvSpPr>
            <a:spLocks noGrp="1"/>
          </p:cNvSpPr>
          <p:nvPr>
            <p:ph type="title"/>
          </p:nvPr>
        </p:nvSpPr>
        <p:spPr/>
        <p:txBody>
          <a:bodyPr>
            <a:normAutofit/>
          </a:bodyPr>
          <a:lstStyle/>
          <a:p>
            <a:r>
              <a:rPr lang="en-US" dirty="0"/>
              <a:t>Analyzing Dataset</a:t>
            </a:r>
            <a:br>
              <a:rPr lang="en-US" dirty="0"/>
            </a:br>
            <a:r>
              <a:rPr lang="en-US" sz="2000" dirty="0"/>
              <a:t>1. </a:t>
            </a:r>
            <a:r>
              <a:rPr lang="en-US" sz="1800" dirty="0"/>
              <a:t>CSV Annotations </a:t>
            </a:r>
            <a:endParaRPr lang="en-US" dirty="0"/>
          </a:p>
        </p:txBody>
      </p:sp>
      <p:sp>
        <p:nvSpPr>
          <p:cNvPr id="3" name="Content Placeholder 2">
            <a:extLst>
              <a:ext uri="{FF2B5EF4-FFF2-40B4-BE49-F238E27FC236}">
                <a16:creationId xmlns:a16="http://schemas.microsoft.com/office/drawing/2014/main" id="{418FA69C-98E6-4856-9A3D-CFC176CCD655}"/>
              </a:ext>
            </a:extLst>
          </p:cNvPr>
          <p:cNvSpPr>
            <a:spLocks noGrp="1"/>
          </p:cNvSpPr>
          <p:nvPr>
            <p:ph idx="1"/>
          </p:nvPr>
        </p:nvSpPr>
        <p:spPr>
          <a:xfrm>
            <a:off x="150011" y="2389504"/>
            <a:ext cx="2343705" cy="3117963"/>
          </a:xfrm>
        </p:spPr>
        <p:txBody>
          <a:bodyPr>
            <a:normAutofit/>
          </a:bodyPr>
          <a:lstStyle/>
          <a:p>
            <a:r>
              <a:rPr lang="en-US" dirty="0"/>
              <a:t>It had shape of (4516842, 2)			</a:t>
            </a:r>
          </a:p>
          <a:p>
            <a:r>
              <a:rPr lang="en-US" dirty="0"/>
              <a:t>After modification   It has shape of (674257,6)</a:t>
            </a:r>
          </a:p>
        </p:txBody>
      </p:sp>
      <p:pic>
        <p:nvPicPr>
          <p:cNvPr id="5" name="Picture 4">
            <a:extLst>
              <a:ext uri="{FF2B5EF4-FFF2-40B4-BE49-F238E27FC236}">
                <a16:creationId xmlns:a16="http://schemas.microsoft.com/office/drawing/2014/main" id="{85A90DA1-1FD0-4C83-B15E-01415A3ADFD7}"/>
              </a:ext>
            </a:extLst>
          </p:cNvPr>
          <p:cNvPicPr>
            <a:picLocks noChangeAspect="1"/>
          </p:cNvPicPr>
          <p:nvPr/>
        </p:nvPicPr>
        <p:blipFill>
          <a:blip r:embed="rId2"/>
          <a:stretch>
            <a:fillRect/>
          </a:stretch>
        </p:blipFill>
        <p:spPr>
          <a:xfrm>
            <a:off x="2626882" y="2060844"/>
            <a:ext cx="3143602" cy="3775285"/>
          </a:xfrm>
          <a:prstGeom prst="rect">
            <a:avLst/>
          </a:prstGeom>
        </p:spPr>
      </p:pic>
      <p:pic>
        <p:nvPicPr>
          <p:cNvPr id="9" name="Picture 8">
            <a:extLst>
              <a:ext uri="{FF2B5EF4-FFF2-40B4-BE49-F238E27FC236}">
                <a16:creationId xmlns:a16="http://schemas.microsoft.com/office/drawing/2014/main" id="{EF2E6F6F-DB99-4261-8586-50DCFD0D794C}"/>
              </a:ext>
            </a:extLst>
          </p:cNvPr>
          <p:cNvPicPr>
            <a:picLocks noChangeAspect="1"/>
          </p:cNvPicPr>
          <p:nvPr/>
        </p:nvPicPr>
        <p:blipFill>
          <a:blip r:embed="rId3"/>
          <a:stretch>
            <a:fillRect/>
          </a:stretch>
        </p:blipFill>
        <p:spPr>
          <a:xfrm>
            <a:off x="5903650" y="2060844"/>
            <a:ext cx="6134471" cy="3634486"/>
          </a:xfrm>
          <a:prstGeom prst="rect">
            <a:avLst/>
          </a:prstGeom>
        </p:spPr>
      </p:pic>
      <p:sp>
        <p:nvSpPr>
          <p:cNvPr id="10" name="TextBox 9">
            <a:extLst>
              <a:ext uri="{FF2B5EF4-FFF2-40B4-BE49-F238E27FC236}">
                <a16:creationId xmlns:a16="http://schemas.microsoft.com/office/drawing/2014/main" id="{D75D0C0C-F399-4AA1-B5DE-1E272AA197E6}"/>
              </a:ext>
            </a:extLst>
          </p:cNvPr>
          <p:cNvSpPr txBox="1"/>
          <p:nvPr/>
        </p:nvSpPr>
        <p:spPr>
          <a:xfrm>
            <a:off x="3140477" y="5865298"/>
            <a:ext cx="8897644" cy="307777"/>
          </a:xfrm>
          <a:prstGeom prst="rect">
            <a:avLst/>
          </a:prstGeom>
          <a:noFill/>
        </p:spPr>
        <p:txBody>
          <a:bodyPr wrap="square">
            <a:spAutoFit/>
          </a:bodyPr>
          <a:lstStyle/>
          <a:p>
            <a:r>
              <a:rPr lang="en-US" sz="1400" dirty="0"/>
              <a:t> Table 2. Original table				  Table 3. Modified table</a:t>
            </a:r>
          </a:p>
        </p:txBody>
      </p:sp>
      <p:sp>
        <p:nvSpPr>
          <p:cNvPr id="4" name="Slide Number Placeholder 3">
            <a:extLst>
              <a:ext uri="{FF2B5EF4-FFF2-40B4-BE49-F238E27FC236}">
                <a16:creationId xmlns:a16="http://schemas.microsoft.com/office/drawing/2014/main" id="{1DD64742-9AFC-416E-8337-507E114FCB0F}"/>
              </a:ext>
            </a:extLst>
          </p:cNvPr>
          <p:cNvSpPr>
            <a:spLocks noGrp="1"/>
          </p:cNvSpPr>
          <p:nvPr>
            <p:ph type="sldNum" sz="quarter" idx="12"/>
          </p:nvPr>
        </p:nvSpPr>
        <p:spPr/>
        <p:txBody>
          <a:bodyPr/>
          <a:lstStyle/>
          <a:p>
            <a:fld id="{3A98EE3D-8CD1-4C3F-BD1C-C98C9596463C}" type="slidenum">
              <a:rPr lang="en-US" smtClean="0"/>
              <a:t>10</a:t>
            </a:fld>
            <a:r>
              <a:rPr lang="en-US" dirty="0"/>
              <a:t>/23</a:t>
            </a:r>
          </a:p>
        </p:txBody>
      </p:sp>
    </p:spTree>
    <p:extLst>
      <p:ext uri="{BB962C8B-B14F-4D97-AF65-F5344CB8AC3E}">
        <p14:creationId xmlns:p14="http://schemas.microsoft.com/office/powerpoint/2010/main" val="2371414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DC5B-6C18-4D07-888D-85CEE8537CE4}"/>
              </a:ext>
            </a:extLst>
          </p:cNvPr>
          <p:cNvSpPr>
            <a:spLocks noGrp="1"/>
          </p:cNvSpPr>
          <p:nvPr>
            <p:ph type="title"/>
          </p:nvPr>
        </p:nvSpPr>
        <p:spPr/>
        <p:txBody>
          <a:bodyPr/>
          <a:lstStyle/>
          <a:p>
            <a:r>
              <a:rPr lang="en-US" dirty="0"/>
              <a:t>Analyzing Dataset</a:t>
            </a:r>
            <a:br>
              <a:rPr lang="en-US" dirty="0"/>
            </a:br>
            <a:r>
              <a:rPr lang="en-US" sz="2400" dirty="0"/>
              <a:t>1. </a:t>
            </a:r>
            <a:r>
              <a:rPr lang="en-US" sz="2000" dirty="0"/>
              <a:t>CSV Annotations</a:t>
            </a:r>
            <a:endParaRPr lang="en-US" dirty="0"/>
          </a:p>
        </p:txBody>
      </p:sp>
      <p:sp>
        <p:nvSpPr>
          <p:cNvPr id="3" name="Content Placeholder 2">
            <a:extLst>
              <a:ext uri="{FF2B5EF4-FFF2-40B4-BE49-F238E27FC236}">
                <a16:creationId xmlns:a16="http://schemas.microsoft.com/office/drawing/2014/main" id="{2C82DE22-3154-464B-80E1-F6AB4EE4B143}"/>
              </a:ext>
            </a:extLst>
          </p:cNvPr>
          <p:cNvSpPr>
            <a:spLocks noGrp="1"/>
          </p:cNvSpPr>
          <p:nvPr>
            <p:ph idx="1"/>
          </p:nvPr>
        </p:nvSpPr>
        <p:spPr>
          <a:xfrm>
            <a:off x="5954886" y="414906"/>
            <a:ext cx="5686757" cy="4093352"/>
          </a:xfrm>
        </p:spPr>
        <p:txBody>
          <a:bodyPr/>
          <a:lstStyle/>
          <a:p>
            <a:endParaRPr lang="en-US" dirty="0"/>
          </a:p>
          <a:p>
            <a:r>
              <a:rPr lang="en-US" dirty="0"/>
              <a:t>After applying EDA on the Dataset “Figure 4”, we noticed that there are a lot more slices of ICH negative than ICH positive</a:t>
            </a:r>
          </a:p>
          <a:p>
            <a:pPr marL="0" indent="0">
              <a:buNone/>
            </a:pPr>
            <a:endParaRPr lang="en-US" dirty="0"/>
          </a:p>
          <a:p>
            <a:r>
              <a:rPr lang="en-US" dirty="0"/>
              <a:t>In Figure 5. we can see the ratio difference between each ICH subtype</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2A1752EF-0B5E-4C36-A67E-743DACC1396E}"/>
              </a:ext>
            </a:extLst>
          </p:cNvPr>
          <p:cNvPicPr>
            <a:picLocks noChangeAspect="1"/>
          </p:cNvPicPr>
          <p:nvPr/>
        </p:nvPicPr>
        <p:blipFill>
          <a:blip r:embed="rId2"/>
          <a:stretch>
            <a:fillRect/>
          </a:stretch>
        </p:blipFill>
        <p:spPr>
          <a:xfrm>
            <a:off x="705538" y="1890876"/>
            <a:ext cx="4123913" cy="4264968"/>
          </a:xfrm>
          <a:prstGeom prst="rect">
            <a:avLst/>
          </a:prstGeom>
        </p:spPr>
      </p:pic>
      <p:pic>
        <p:nvPicPr>
          <p:cNvPr id="7" name="Picture 6">
            <a:extLst>
              <a:ext uri="{FF2B5EF4-FFF2-40B4-BE49-F238E27FC236}">
                <a16:creationId xmlns:a16="http://schemas.microsoft.com/office/drawing/2014/main" id="{B292172E-54B9-47C6-91F7-CAEBF61CB64C}"/>
              </a:ext>
            </a:extLst>
          </p:cNvPr>
          <p:cNvPicPr>
            <a:picLocks noChangeAspect="1"/>
          </p:cNvPicPr>
          <p:nvPr/>
        </p:nvPicPr>
        <p:blipFill>
          <a:blip r:embed="rId3"/>
          <a:stretch>
            <a:fillRect/>
          </a:stretch>
        </p:blipFill>
        <p:spPr>
          <a:xfrm>
            <a:off x="5679678" y="3288461"/>
            <a:ext cx="5686757" cy="3014094"/>
          </a:xfrm>
          <a:prstGeom prst="rect">
            <a:avLst/>
          </a:prstGeom>
        </p:spPr>
      </p:pic>
      <p:sp>
        <p:nvSpPr>
          <p:cNvPr id="4" name="Rectangle 3">
            <a:extLst>
              <a:ext uri="{FF2B5EF4-FFF2-40B4-BE49-F238E27FC236}">
                <a16:creationId xmlns:a16="http://schemas.microsoft.com/office/drawing/2014/main" id="{0ED55BB6-BD8D-4B55-B6D1-DAD71A936295}"/>
              </a:ext>
            </a:extLst>
          </p:cNvPr>
          <p:cNvSpPr/>
          <p:nvPr/>
        </p:nvSpPr>
        <p:spPr>
          <a:xfrm>
            <a:off x="705538" y="6189059"/>
            <a:ext cx="3986412" cy="307777"/>
          </a:xfrm>
          <a:prstGeom prst="rect">
            <a:avLst/>
          </a:prstGeom>
          <a:noFill/>
        </p:spPr>
        <p:txBody>
          <a:bodyPr wrap="none" lIns="91440" tIns="45720" rIns="91440" bIns="45720">
            <a:spAutoFit/>
          </a:bodyPr>
          <a:lstStyle/>
          <a:p>
            <a:pPr algn="ctr"/>
            <a:r>
              <a:rPr lang="en-US" sz="1400" b="0" cap="none" spc="0" dirty="0">
                <a:ln w="0"/>
                <a:solidFill>
                  <a:schemeClr val="tx1"/>
                </a:solidFill>
              </a:rPr>
              <a:t>Figure 4. Graph of ICH </a:t>
            </a:r>
            <a:r>
              <a:rPr lang="en-US" sz="1400" dirty="0">
                <a:ln w="0"/>
              </a:rPr>
              <a:t>positive and negative cases</a:t>
            </a:r>
            <a:endParaRPr lang="en-US" sz="1400" b="0" cap="none" spc="0" dirty="0">
              <a:ln w="0"/>
              <a:solidFill>
                <a:schemeClr val="tx1"/>
              </a:solidFill>
            </a:endParaRPr>
          </a:p>
        </p:txBody>
      </p:sp>
      <p:sp>
        <p:nvSpPr>
          <p:cNvPr id="8" name="Rectangle 7">
            <a:extLst>
              <a:ext uri="{FF2B5EF4-FFF2-40B4-BE49-F238E27FC236}">
                <a16:creationId xmlns:a16="http://schemas.microsoft.com/office/drawing/2014/main" id="{8F6471DE-113E-4F11-8523-005A743FF638}"/>
              </a:ext>
            </a:extLst>
          </p:cNvPr>
          <p:cNvSpPr/>
          <p:nvPr/>
        </p:nvSpPr>
        <p:spPr>
          <a:xfrm>
            <a:off x="7231676" y="6423244"/>
            <a:ext cx="2582759" cy="307777"/>
          </a:xfrm>
          <a:prstGeom prst="rect">
            <a:avLst/>
          </a:prstGeom>
          <a:noFill/>
        </p:spPr>
        <p:txBody>
          <a:bodyPr wrap="none" lIns="91440" tIns="45720" rIns="91440" bIns="45720">
            <a:spAutoFit/>
          </a:bodyPr>
          <a:lstStyle/>
          <a:p>
            <a:pPr algn="ctr"/>
            <a:r>
              <a:rPr lang="en-US" sz="1400" dirty="0">
                <a:ln w="0"/>
              </a:rPr>
              <a:t>F</a:t>
            </a:r>
            <a:r>
              <a:rPr lang="en-US" sz="1400" b="0" cap="none" spc="0" dirty="0">
                <a:ln w="0"/>
                <a:solidFill>
                  <a:schemeClr val="tx1"/>
                </a:solidFill>
              </a:rPr>
              <a:t>igure 5. Graph of ICH </a:t>
            </a:r>
            <a:r>
              <a:rPr lang="en-US" sz="1400" dirty="0">
                <a:ln w="0"/>
              </a:rPr>
              <a:t>subtypes</a:t>
            </a:r>
            <a:endParaRPr lang="en-US" sz="1400" b="0" cap="none" spc="0" dirty="0">
              <a:ln w="0"/>
              <a:solidFill>
                <a:schemeClr val="tx1"/>
              </a:solidFill>
            </a:endParaRPr>
          </a:p>
        </p:txBody>
      </p:sp>
      <p:sp>
        <p:nvSpPr>
          <p:cNvPr id="6" name="Slide Number Placeholder 5">
            <a:extLst>
              <a:ext uri="{FF2B5EF4-FFF2-40B4-BE49-F238E27FC236}">
                <a16:creationId xmlns:a16="http://schemas.microsoft.com/office/drawing/2014/main" id="{10D293A3-2D68-4F7F-9D79-648C4A87A6D1}"/>
              </a:ext>
            </a:extLst>
          </p:cNvPr>
          <p:cNvSpPr>
            <a:spLocks noGrp="1"/>
          </p:cNvSpPr>
          <p:nvPr>
            <p:ph type="sldNum" sz="quarter" idx="12"/>
          </p:nvPr>
        </p:nvSpPr>
        <p:spPr/>
        <p:txBody>
          <a:bodyPr/>
          <a:lstStyle/>
          <a:p>
            <a:fld id="{3A98EE3D-8CD1-4C3F-BD1C-C98C9596463C}" type="slidenum">
              <a:rPr lang="en-US" smtClean="0"/>
              <a:t>11</a:t>
            </a:fld>
            <a:r>
              <a:rPr lang="en-US" dirty="0"/>
              <a:t>/23</a:t>
            </a:r>
          </a:p>
        </p:txBody>
      </p:sp>
    </p:spTree>
    <p:extLst>
      <p:ext uri="{BB962C8B-B14F-4D97-AF65-F5344CB8AC3E}">
        <p14:creationId xmlns:p14="http://schemas.microsoft.com/office/powerpoint/2010/main" val="1096375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90FE-8BDB-42E4-BA70-991A87BF684C}"/>
              </a:ext>
            </a:extLst>
          </p:cNvPr>
          <p:cNvSpPr>
            <a:spLocks noGrp="1"/>
          </p:cNvSpPr>
          <p:nvPr>
            <p:ph type="title"/>
          </p:nvPr>
        </p:nvSpPr>
        <p:spPr/>
        <p:txBody>
          <a:bodyPr/>
          <a:lstStyle/>
          <a:p>
            <a:r>
              <a:rPr lang="en-US" dirty="0"/>
              <a:t>Analyzing Dataset</a:t>
            </a:r>
            <a:br>
              <a:rPr lang="en-US" dirty="0"/>
            </a:br>
            <a:r>
              <a:rPr lang="en-US" sz="2400" dirty="0"/>
              <a:t>2. </a:t>
            </a:r>
            <a:r>
              <a:rPr lang="en-US" sz="2000" dirty="0"/>
              <a:t>DICOm Files</a:t>
            </a:r>
            <a:endParaRPr lang="en-US" dirty="0"/>
          </a:p>
        </p:txBody>
      </p:sp>
      <p:sp>
        <p:nvSpPr>
          <p:cNvPr id="3" name="Content Placeholder 2">
            <a:extLst>
              <a:ext uri="{FF2B5EF4-FFF2-40B4-BE49-F238E27FC236}">
                <a16:creationId xmlns:a16="http://schemas.microsoft.com/office/drawing/2014/main" id="{5CE5838B-D005-422B-89C3-FA0F85880493}"/>
              </a:ext>
            </a:extLst>
          </p:cNvPr>
          <p:cNvSpPr>
            <a:spLocks noGrp="1"/>
          </p:cNvSpPr>
          <p:nvPr>
            <p:ph idx="1"/>
          </p:nvPr>
        </p:nvSpPr>
        <p:spPr>
          <a:xfrm>
            <a:off x="7459258" y="1128124"/>
            <a:ext cx="3717198" cy="2273305"/>
          </a:xfrm>
        </p:spPr>
        <p:txBody>
          <a:bodyPr/>
          <a:lstStyle/>
          <a:p>
            <a:r>
              <a:rPr lang="en-US" dirty="0"/>
              <a:t>One pixel array of a file is corrupted “</a:t>
            </a:r>
            <a:r>
              <a:rPr lang="en-US" b="1" i="0" dirty="0">
                <a:effectLst/>
                <a:latin typeface="Zeitung"/>
              </a:rPr>
              <a:t>ID_6431af929.dcm</a:t>
            </a:r>
            <a:r>
              <a:rPr lang="en-US" dirty="0"/>
              <a:t>”.</a:t>
            </a:r>
          </a:p>
          <a:p>
            <a:r>
              <a:rPr lang="en-US" dirty="0"/>
              <a:t>78 546 out of 752 803 DICOM file without annotation “Out of use”.</a:t>
            </a:r>
          </a:p>
          <a:p>
            <a:endParaRPr lang="en-US" dirty="0"/>
          </a:p>
          <a:p>
            <a:endParaRPr lang="en-US" dirty="0"/>
          </a:p>
        </p:txBody>
      </p:sp>
      <p:sp>
        <p:nvSpPr>
          <p:cNvPr id="4" name="Rectangle 3">
            <a:extLst>
              <a:ext uri="{FF2B5EF4-FFF2-40B4-BE49-F238E27FC236}">
                <a16:creationId xmlns:a16="http://schemas.microsoft.com/office/drawing/2014/main" id="{94562DFA-325D-4C6F-9B16-775258FBF02B}"/>
              </a:ext>
            </a:extLst>
          </p:cNvPr>
          <p:cNvSpPr/>
          <p:nvPr/>
        </p:nvSpPr>
        <p:spPr>
          <a:xfrm>
            <a:off x="4362662" y="6581001"/>
            <a:ext cx="3614259" cy="276999"/>
          </a:xfrm>
          <a:prstGeom prst="rect">
            <a:avLst/>
          </a:prstGeom>
          <a:noFill/>
        </p:spPr>
        <p:txBody>
          <a:bodyPr wrap="none" lIns="91440" tIns="45720" rIns="91440" bIns="45720">
            <a:spAutoFit/>
          </a:bodyPr>
          <a:lstStyle/>
          <a:p>
            <a:r>
              <a:rPr lang="en-US" sz="1200" dirty="0"/>
              <a:t>Figure 7. Some examples of ICH cases in our Dataset</a:t>
            </a:r>
          </a:p>
        </p:txBody>
      </p:sp>
      <p:pic>
        <p:nvPicPr>
          <p:cNvPr id="14" name="Picture 13">
            <a:extLst>
              <a:ext uri="{FF2B5EF4-FFF2-40B4-BE49-F238E27FC236}">
                <a16:creationId xmlns:a16="http://schemas.microsoft.com/office/drawing/2014/main" id="{ED7CFE00-0252-4593-99CF-684B7F4DD926}"/>
              </a:ext>
            </a:extLst>
          </p:cNvPr>
          <p:cNvPicPr>
            <a:picLocks noChangeAspect="1"/>
          </p:cNvPicPr>
          <p:nvPr/>
        </p:nvPicPr>
        <p:blipFill>
          <a:blip r:embed="rId2"/>
          <a:stretch>
            <a:fillRect/>
          </a:stretch>
        </p:blipFill>
        <p:spPr>
          <a:xfrm>
            <a:off x="785209" y="3284612"/>
            <a:ext cx="1709417" cy="3012873"/>
          </a:xfrm>
          <a:prstGeom prst="rect">
            <a:avLst/>
          </a:prstGeom>
        </p:spPr>
      </p:pic>
      <p:pic>
        <p:nvPicPr>
          <p:cNvPr id="18" name="Picture 17">
            <a:extLst>
              <a:ext uri="{FF2B5EF4-FFF2-40B4-BE49-F238E27FC236}">
                <a16:creationId xmlns:a16="http://schemas.microsoft.com/office/drawing/2014/main" id="{2697BC16-3FE4-4ED2-AA96-7055F74DB676}"/>
              </a:ext>
            </a:extLst>
          </p:cNvPr>
          <p:cNvPicPr>
            <a:picLocks noChangeAspect="1"/>
          </p:cNvPicPr>
          <p:nvPr/>
        </p:nvPicPr>
        <p:blipFill>
          <a:blip r:embed="rId3"/>
          <a:stretch>
            <a:fillRect/>
          </a:stretch>
        </p:blipFill>
        <p:spPr>
          <a:xfrm>
            <a:off x="3023810" y="3267359"/>
            <a:ext cx="1828423" cy="3030126"/>
          </a:xfrm>
          <a:prstGeom prst="rect">
            <a:avLst/>
          </a:prstGeom>
        </p:spPr>
      </p:pic>
      <p:pic>
        <p:nvPicPr>
          <p:cNvPr id="20" name="Picture 19">
            <a:extLst>
              <a:ext uri="{FF2B5EF4-FFF2-40B4-BE49-F238E27FC236}">
                <a16:creationId xmlns:a16="http://schemas.microsoft.com/office/drawing/2014/main" id="{00549FD4-C844-4DC1-8821-9B1CCCFF2DB6}"/>
              </a:ext>
            </a:extLst>
          </p:cNvPr>
          <p:cNvPicPr>
            <a:picLocks noChangeAspect="1"/>
          </p:cNvPicPr>
          <p:nvPr/>
        </p:nvPicPr>
        <p:blipFill>
          <a:blip r:embed="rId4"/>
          <a:stretch>
            <a:fillRect/>
          </a:stretch>
        </p:blipFill>
        <p:spPr>
          <a:xfrm>
            <a:off x="5416739" y="3176974"/>
            <a:ext cx="1263634" cy="3030126"/>
          </a:xfrm>
          <a:prstGeom prst="rect">
            <a:avLst/>
          </a:prstGeom>
        </p:spPr>
      </p:pic>
      <p:pic>
        <p:nvPicPr>
          <p:cNvPr id="22" name="Picture 21">
            <a:extLst>
              <a:ext uri="{FF2B5EF4-FFF2-40B4-BE49-F238E27FC236}">
                <a16:creationId xmlns:a16="http://schemas.microsoft.com/office/drawing/2014/main" id="{F3115714-1B15-4D64-AA12-DE9CDFC7D009}"/>
              </a:ext>
            </a:extLst>
          </p:cNvPr>
          <p:cNvPicPr>
            <a:picLocks noChangeAspect="1"/>
          </p:cNvPicPr>
          <p:nvPr/>
        </p:nvPicPr>
        <p:blipFill>
          <a:blip r:embed="rId5"/>
          <a:stretch>
            <a:fillRect/>
          </a:stretch>
        </p:blipFill>
        <p:spPr>
          <a:xfrm>
            <a:off x="7391098" y="3267359"/>
            <a:ext cx="1171646" cy="2939741"/>
          </a:xfrm>
          <a:prstGeom prst="rect">
            <a:avLst/>
          </a:prstGeom>
        </p:spPr>
      </p:pic>
      <p:pic>
        <p:nvPicPr>
          <p:cNvPr id="24" name="Picture 23">
            <a:extLst>
              <a:ext uri="{FF2B5EF4-FFF2-40B4-BE49-F238E27FC236}">
                <a16:creationId xmlns:a16="http://schemas.microsoft.com/office/drawing/2014/main" id="{A6718868-CDAF-448C-BFEA-E079EB291FDC}"/>
              </a:ext>
            </a:extLst>
          </p:cNvPr>
          <p:cNvPicPr>
            <a:picLocks noChangeAspect="1"/>
          </p:cNvPicPr>
          <p:nvPr/>
        </p:nvPicPr>
        <p:blipFill>
          <a:blip r:embed="rId6"/>
          <a:stretch>
            <a:fillRect/>
          </a:stretch>
        </p:blipFill>
        <p:spPr>
          <a:xfrm>
            <a:off x="9168190" y="3267359"/>
            <a:ext cx="1689200" cy="2931115"/>
          </a:xfrm>
          <a:prstGeom prst="rect">
            <a:avLst/>
          </a:prstGeom>
        </p:spPr>
      </p:pic>
      <p:sp>
        <p:nvSpPr>
          <p:cNvPr id="5" name="Slide Number Placeholder 4">
            <a:extLst>
              <a:ext uri="{FF2B5EF4-FFF2-40B4-BE49-F238E27FC236}">
                <a16:creationId xmlns:a16="http://schemas.microsoft.com/office/drawing/2014/main" id="{ED6662D9-65BF-49DA-BE9E-E5CE0353C000}"/>
              </a:ext>
            </a:extLst>
          </p:cNvPr>
          <p:cNvSpPr>
            <a:spLocks noGrp="1"/>
          </p:cNvSpPr>
          <p:nvPr>
            <p:ph type="sldNum" sz="quarter" idx="12"/>
          </p:nvPr>
        </p:nvSpPr>
        <p:spPr/>
        <p:txBody>
          <a:bodyPr/>
          <a:lstStyle/>
          <a:p>
            <a:fld id="{3A98EE3D-8CD1-4C3F-BD1C-C98C9596463C}" type="slidenum">
              <a:rPr lang="en-US" smtClean="0"/>
              <a:t>12</a:t>
            </a:fld>
            <a:r>
              <a:rPr lang="en-US" dirty="0"/>
              <a:t>/23</a:t>
            </a:r>
          </a:p>
        </p:txBody>
      </p:sp>
    </p:spTree>
    <p:extLst>
      <p:ext uri="{BB962C8B-B14F-4D97-AF65-F5344CB8AC3E}">
        <p14:creationId xmlns:p14="http://schemas.microsoft.com/office/powerpoint/2010/main" val="1477874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13">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Title 1">
            <a:extLst>
              <a:ext uri="{FF2B5EF4-FFF2-40B4-BE49-F238E27FC236}">
                <a16:creationId xmlns:a16="http://schemas.microsoft.com/office/drawing/2014/main" id="{A961CE08-9953-4A4B-BC82-9D13C214DDC1}"/>
              </a:ext>
            </a:extLst>
          </p:cNvPr>
          <p:cNvSpPr>
            <a:spLocks noGrp="1"/>
          </p:cNvSpPr>
          <p:nvPr>
            <p:ph type="title"/>
          </p:nvPr>
        </p:nvSpPr>
        <p:spPr>
          <a:xfrm>
            <a:off x="609906" y="702155"/>
            <a:ext cx="3568661" cy="1269713"/>
          </a:xfrm>
        </p:spPr>
        <p:txBody>
          <a:bodyPr>
            <a:normAutofit/>
          </a:bodyPr>
          <a:lstStyle/>
          <a:p>
            <a:pPr>
              <a:lnSpc>
                <a:spcPct val="90000"/>
              </a:lnSpc>
            </a:pPr>
            <a:r>
              <a:rPr lang="en-US" sz="2800" dirty="0"/>
              <a:t>Experiment No.1</a:t>
            </a:r>
            <a:br>
              <a:rPr lang="en-US" dirty="0"/>
            </a:br>
            <a:r>
              <a:rPr lang="en-US" sz="1800" dirty="0"/>
              <a:t>Binary classification</a:t>
            </a:r>
            <a:br>
              <a:rPr lang="en-US" sz="1800" dirty="0"/>
            </a:br>
            <a:endParaRPr lang="en-US" dirty="0"/>
          </a:p>
        </p:txBody>
      </p:sp>
      <p:sp>
        <p:nvSpPr>
          <p:cNvPr id="39" name="Rectangle 15">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1CD63B9-7507-48C0-A5A2-526967CB306F}"/>
              </a:ext>
            </a:extLst>
          </p:cNvPr>
          <p:cNvSpPr>
            <a:spLocks noGrp="1"/>
          </p:cNvSpPr>
          <p:nvPr>
            <p:ph idx="1"/>
          </p:nvPr>
        </p:nvSpPr>
        <p:spPr>
          <a:xfrm>
            <a:off x="609906" y="2340864"/>
            <a:ext cx="4867616" cy="3634486"/>
          </a:xfrm>
        </p:spPr>
        <p:txBody>
          <a:bodyPr>
            <a:normAutofit fontScale="25000" lnSpcReduction="20000"/>
          </a:bodyPr>
          <a:lstStyle/>
          <a:p>
            <a:r>
              <a:rPr lang="en-US" sz="8000" b="1" i="0" dirty="0">
                <a:effectLst/>
                <a:latin typeface="g_d0_f14"/>
              </a:rPr>
              <a:t>Image Preprocessing</a:t>
            </a:r>
          </a:p>
          <a:p>
            <a:pPr marL="0" indent="0">
              <a:buNone/>
            </a:pPr>
            <a:endParaRPr lang="en-US" sz="7200" b="1" i="0" dirty="0">
              <a:effectLst/>
              <a:latin typeface="g_d0_f7"/>
            </a:endParaRPr>
          </a:p>
          <a:p>
            <a:pPr lvl="1">
              <a:buFont typeface="Courier New" panose="02070309020205020404" pitchFamily="49" charset="0"/>
              <a:buChar char="o"/>
            </a:pPr>
            <a:r>
              <a:rPr lang="en-US" sz="7200" b="0" i="0" dirty="0">
                <a:effectLst/>
                <a:latin typeface="g_d0_f9"/>
              </a:rPr>
              <a:t>Remove the background image of all slices</a:t>
            </a:r>
          </a:p>
          <a:p>
            <a:pPr lvl="1">
              <a:buFont typeface="Courier New" panose="02070309020205020404" pitchFamily="49" charset="0"/>
              <a:buChar char="o"/>
            </a:pPr>
            <a:r>
              <a:rPr lang="en-US" sz="7200" dirty="0">
                <a:latin typeface="g_d0_f9"/>
              </a:rPr>
              <a:t>T</a:t>
            </a:r>
            <a:r>
              <a:rPr lang="en-US" sz="7200" b="0" i="0" dirty="0">
                <a:effectLst/>
                <a:latin typeface="g_d0_f9"/>
              </a:rPr>
              <a:t>he pixel values of each slice in the dataset were normalized between 0 and 1</a:t>
            </a:r>
          </a:p>
          <a:p>
            <a:pPr lvl="1">
              <a:buFont typeface="Courier New" panose="02070309020205020404" pitchFamily="49" charset="0"/>
              <a:buChar char="o"/>
            </a:pPr>
            <a:r>
              <a:rPr lang="en-US" sz="7200" b="0" i="0" dirty="0">
                <a:effectLst/>
                <a:latin typeface="g_d0_f9"/>
              </a:rPr>
              <a:t>Pixel Standardization to scale pixel values to have a zero mean and unit variance.</a:t>
            </a:r>
          </a:p>
          <a:p>
            <a:pPr lvl="1">
              <a:buFont typeface="Courier New" panose="02070309020205020404" pitchFamily="49" charset="0"/>
              <a:buChar char="o"/>
            </a:pPr>
            <a:r>
              <a:rPr lang="en-US" sz="7200" dirty="0">
                <a:latin typeface="g_d0_f9"/>
              </a:rPr>
              <a:t>A</a:t>
            </a:r>
            <a:r>
              <a:rPr lang="en-US" sz="7200" b="0" i="0" dirty="0">
                <a:effectLst/>
                <a:latin typeface="g_d0_f9"/>
              </a:rPr>
              <a:t>ll preprocessing were done before </a:t>
            </a:r>
            <a:r>
              <a:rPr lang="en-US" sz="7200" dirty="0">
                <a:latin typeface="g_d0_f9"/>
              </a:rPr>
              <a:t>being </a:t>
            </a:r>
            <a:r>
              <a:rPr lang="en-US" sz="7200" b="0" i="0" dirty="0">
                <a:effectLst/>
                <a:latin typeface="g_d0_f9"/>
              </a:rPr>
              <a:t>passed to the deep learning models</a:t>
            </a:r>
            <a:endParaRPr lang="en-US" sz="7200" b="0" i="0" dirty="0">
              <a:effectLst/>
              <a:latin typeface="g_d0_f7"/>
            </a:endParaRPr>
          </a:p>
          <a:p>
            <a:pPr>
              <a:buClr>
                <a:srgbClr val="4790E6"/>
              </a:buClr>
            </a:pPr>
            <a:endParaRPr lang="en-US" b="0" i="0" dirty="0">
              <a:effectLst/>
              <a:latin typeface="g_d0_f7"/>
            </a:endParaRPr>
          </a:p>
          <a:p>
            <a:pPr lvl="1">
              <a:buClr>
                <a:srgbClr val="4790E6"/>
              </a:buClr>
            </a:pPr>
            <a:endParaRPr lang="en-US" b="0" i="0" dirty="0">
              <a:effectLst/>
              <a:latin typeface="g_d0_f7"/>
            </a:endParaRPr>
          </a:p>
          <a:p>
            <a:pPr marL="324000" lvl="1" indent="0">
              <a:buClr>
                <a:srgbClr val="4790E6"/>
              </a:buClr>
              <a:buNone/>
            </a:pPr>
            <a:br>
              <a:rPr lang="en-US" dirty="0"/>
            </a:br>
            <a:endParaRPr lang="en-US" b="0" i="0" dirty="0">
              <a:effectLst/>
              <a:latin typeface="g_d0_f7"/>
            </a:endParaRPr>
          </a:p>
        </p:txBody>
      </p:sp>
      <p:sp>
        <p:nvSpPr>
          <p:cNvPr id="11" name="Content Placeholder 2">
            <a:extLst>
              <a:ext uri="{FF2B5EF4-FFF2-40B4-BE49-F238E27FC236}">
                <a16:creationId xmlns:a16="http://schemas.microsoft.com/office/drawing/2014/main" id="{324495E3-8C57-4D4B-84E8-88CE9D673004}"/>
              </a:ext>
            </a:extLst>
          </p:cNvPr>
          <p:cNvSpPr txBox="1">
            <a:spLocks/>
          </p:cNvSpPr>
          <p:nvPr/>
        </p:nvSpPr>
        <p:spPr>
          <a:xfrm>
            <a:off x="6344880" y="2580560"/>
            <a:ext cx="5669568" cy="3634486"/>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b="1" dirty="0">
                <a:latin typeface="g_d0_f14"/>
              </a:rPr>
              <a:t>Training and Validating</a:t>
            </a:r>
          </a:p>
          <a:p>
            <a:pPr marL="0" indent="0">
              <a:buNone/>
            </a:pPr>
            <a:endParaRPr lang="en-US" sz="1800" b="1" dirty="0">
              <a:latin typeface="g_d0_f14"/>
            </a:endParaRPr>
          </a:p>
          <a:p>
            <a:pPr lvl="1">
              <a:buFont typeface="Courier New" panose="02070309020205020404" pitchFamily="49" charset="0"/>
              <a:buChar char="o"/>
            </a:pPr>
            <a:r>
              <a:rPr lang="en-US" sz="1800" dirty="0">
                <a:latin typeface="g_d0_f7"/>
              </a:rPr>
              <a:t>Choosing randomly 10 000 slices</a:t>
            </a:r>
          </a:p>
          <a:p>
            <a:pPr lvl="1">
              <a:buFont typeface="Courier New" panose="02070309020205020404" pitchFamily="49" charset="0"/>
              <a:buChar char="o"/>
            </a:pPr>
            <a:r>
              <a:rPr lang="en-US" sz="1800" dirty="0">
                <a:latin typeface="g_d0_f7"/>
              </a:rPr>
              <a:t>split the dataset randomly 80% for training and 20% Validating</a:t>
            </a:r>
          </a:p>
          <a:p>
            <a:pPr lvl="1">
              <a:buFont typeface="Courier New" panose="02070309020205020404" pitchFamily="49" charset="0"/>
              <a:buChar char="o"/>
            </a:pPr>
            <a:r>
              <a:rPr lang="en-US" sz="1800" dirty="0">
                <a:latin typeface="g_d0_f7"/>
              </a:rPr>
              <a:t>50 epochs, batch size of 32 and learning rate of 1e-3</a:t>
            </a:r>
          </a:p>
          <a:p>
            <a:pPr>
              <a:buClr>
                <a:srgbClr val="4790E6"/>
              </a:buClr>
            </a:pPr>
            <a:endParaRPr lang="en-US" sz="1800" dirty="0">
              <a:latin typeface="g_d0_f7"/>
            </a:endParaRPr>
          </a:p>
          <a:p>
            <a:pPr lvl="1">
              <a:buClr>
                <a:srgbClr val="4790E6"/>
              </a:buClr>
            </a:pPr>
            <a:endParaRPr lang="en-US" sz="1800" dirty="0">
              <a:latin typeface="g_d0_f7"/>
            </a:endParaRPr>
          </a:p>
          <a:p>
            <a:pPr marL="324000" lvl="1" indent="0">
              <a:buClr>
                <a:srgbClr val="4790E6"/>
              </a:buClr>
              <a:buFont typeface="Wingdings 2" panose="05020102010507070707" pitchFamily="18" charset="2"/>
              <a:buNone/>
            </a:pPr>
            <a:br>
              <a:rPr lang="en-US" sz="1800" dirty="0"/>
            </a:br>
            <a:endParaRPr lang="en-US" sz="1800" dirty="0">
              <a:latin typeface="g_d0_f7"/>
            </a:endParaRPr>
          </a:p>
        </p:txBody>
      </p:sp>
      <p:sp>
        <p:nvSpPr>
          <p:cNvPr id="2" name="Slide Number Placeholder 1">
            <a:extLst>
              <a:ext uri="{FF2B5EF4-FFF2-40B4-BE49-F238E27FC236}">
                <a16:creationId xmlns:a16="http://schemas.microsoft.com/office/drawing/2014/main" id="{0AA833EE-CA7D-499E-B607-7FC259D3381C}"/>
              </a:ext>
            </a:extLst>
          </p:cNvPr>
          <p:cNvSpPr>
            <a:spLocks noGrp="1"/>
          </p:cNvSpPr>
          <p:nvPr>
            <p:ph type="sldNum" sz="quarter" idx="12"/>
          </p:nvPr>
        </p:nvSpPr>
        <p:spPr/>
        <p:txBody>
          <a:bodyPr/>
          <a:lstStyle/>
          <a:p>
            <a:fld id="{3A98EE3D-8CD1-4C3F-BD1C-C98C9596463C}" type="slidenum">
              <a:rPr lang="en-US" smtClean="0"/>
              <a:t>13</a:t>
            </a:fld>
            <a:r>
              <a:rPr lang="en-US" dirty="0"/>
              <a:t>/23</a:t>
            </a:r>
          </a:p>
        </p:txBody>
      </p:sp>
    </p:spTree>
    <p:extLst>
      <p:ext uri="{BB962C8B-B14F-4D97-AF65-F5344CB8AC3E}">
        <p14:creationId xmlns:p14="http://schemas.microsoft.com/office/powerpoint/2010/main" val="2971690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Title 1">
            <a:extLst>
              <a:ext uri="{FF2B5EF4-FFF2-40B4-BE49-F238E27FC236}">
                <a16:creationId xmlns:a16="http://schemas.microsoft.com/office/drawing/2014/main" id="{A961CE08-9953-4A4B-BC82-9D13C214DDC1}"/>
              </a:ext>
            </a:extLst>
          </p:cNvPr>
          <p:cNvSpPr>
            <a:spLocks noGrp="1"/>
          </p:cNvSpPr>
          <p:nvPr>
            <p:ph type="title"/>
          </p:nvPr>
        </p:nvSpPr>
        <p:spPr>
          <a:xfrm>
            <a:off x="609906" y="702155"/>
            <a:ext cx="3568661" cy="1269713"/>
          </a:xfrm>
        </p:spPr>
        <p:txBody>
          <a:bodyPr>
            <a:normAutofit/>
          </a:bodyPr>
          <a:lstStyle/>
          <a:p>
            <a:pPr>
              <a:lnSpc>
                <a:spcPct val="90000"/>
              </a:lnSpc>
            </a:pPr>
            <a:r>
              <a:rPr lang="en-US" sz="2400" dirty="0"/>
              <a:t>Experiment No.1</a:t>
            </a:r>
            <a:br>
              <a:rPr lang="en-US" sz="2400" dirty="0"/>
            </a:br>
            <a:r>
              <a:rPr lang="en-US" sz="2400" dirty="0"/>
              <a:t>Binary classification</a:t>
            </a:r>
          </a:p>
        </p:txBody>
      </p:sp>
      <p:sp>
        <p:nvSpPr>
          <p:cNvPr id="23" name="Rectangle 15">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1CD63B9-7507-48C0-A5A2-526967CB306F}"/>
              </a:ext>
            </a:extLst>
          </p:cNvPr>
          <p:cNvSpPr>
            <a:spLocks noGrp="1"/>
          </p:cNvSpPr>
          <p:nvPr>
            <p:ph idx="1"/>
          </p:nvPr>
        </p:nvSpPr>
        <p:spPr>
          <a:xfrm>
            <a:off x="186432" y="2340864"/>
            <a:ext cx="3992136" cy="4059936"/>
          </a:xfrm>
        </p:spPr>
        <p:txBody>
          <a:bodyPr>
            <a:normAutofit fontScale="92500" lnSpcReduction="10000"/>
          </a:bodyPr>
          <a:lstStyle/>
          <a:p>
            <a:pPr>
              <a:buClr>
                <a:srgbClr val="4790E6"/>
              </a:buClr>
            </a:pPr>
            <a:r>
              <a:rPr lang="en-US" sz="2400" b="1" i="0" dirty="0">
                <a:effectLst/>
                <a:latin typeface="g_d0_f7"/>
              </a:rPr>
              <a:t>Model Architecture</a:t>
            </a:r>
          </a:p>
          <a:p>
            <a:pPr lvl="1">
              <a:buClr>
                <a:srgbClr val="4790E6"/>
              </a:buClr>
              <a:buFont typeface="Arial" panose="020B0604020202020204" pitchFamily="34" charset="0"/>
              <a:buChar char="•"/>
            </a:pPr>
            <a:r>
              <a:rPr lang="en-US" sz="1500" i="0" dirty="0">
                <a:effectLst/>
                <a:latin typeface="Times New Roman" panose="02020603050405020304" pitchFamily="18" charset="0"/>
                <a:cs typeface="Times New Roman" panose="02020603050405020304" pitchFamily="18" charset="0"/>
              </a:rPr>
              <a:t>CNN1 in_channels=1, out_channels=16, 		     kernel_size=3, stride=1, padding=0</a:t>
            </a:r>
          </a:p>
          <a:p>
            <a:pPr lvl="1">
              <a:buClr>
                <a:srgbClr val="4790E6"/>
              </a:buCl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CNN2 in_channels=16, out_channels=32, 	     kernel_size=3, stride=1, padding=0</a:t>
            </a:r>
          </a:p>
          <a:p>
            <a:pPr lvl="1">
              <a:buClr>
                <a:srgbClr val="4790E6"/>
              </a:buClr>
              <a:buFont typeface="Arial" panose="020B0604020202020204" pitchFamily="34" charset="0"/>
              <a:buChar char="•"/>
            </a:pPr>
            <a:r>
              <a:rPr lang="en-US" sz="1500" i="0" dirty="0">
                <a:effectLst/>
                <a:latin typeface="Times New Roman" panose="02020603050405020304" pitchFamily="18" charset="0"/>
                <a:cs typeface="Times New Roman" panose="02020603050405020304" pitchFamily="18" charset="0"/>
              </a:rPr>
              <a:t>MaxPool2d(kernel_size=2)</a:t>
            </a:r>
          </a:p>
          <a:p>
            <a:pPr lvl="1">
              <a:buClr>
                <a:srgbClr val="4790E6"/>
              </a:buClr>
              <a:buFont typeface="Arial" panose="020B0604020202020204" pitchFamily="34" charset="0"/>
              <a:buChar char="•"/>
            </a:pPr>
            <a:r>
              <a:rPr lang="en-US" sz="1500" i="0" dirty="0">
                <a:effectLst/>
                <a:latin typeface="Times New Roman" panose="02020603050405020304" pitchFamily="18" charset="0"/>
                <a:cs typeface="Times New Roman" panose="02020603050405020304" pitchFamily="18" charset="0"/>
              </a:rPr>
              <a:t>layer_1 = nn.Linear(125*125*32, 64) </a:t>
            </a:r>
          </a:p>
          <a:p>
            <a:pPr lvl="1">
              <a:buClr>
                <a:srgbClr val="4790E6"/>
              </a:buClr>
              <a:buFont typeface="Arial" panose="020B0604020202020204" pitchFamily="34" charset="0"/>
              <a:buChar char="•"/>
            </a:pPr>
            <a:r>
              <a:rPr lang="en-US" sz="1500" i="0" dirty="0">
                <a:effectLst/>
                <a:latin typeface="Times New Roman" panose="02020603050405020304" pitchFamily="18" charset="0"/>
                <a:cs typeface="Times New Roman" panose="02020603050405020304" pitchFamily="18" charset="0"/>
              </a:rPr>
              <a:t>layer_2 = nn.Linear(64, 64)</a:t>
            </a:r>
          </a:p>
          <a:p>
            <a:pPr lvl="1">
              <a:buClr>
                <a:srgbClr val="4790E6"/>
              </a:buClr>
              <a:buFont typeface="Arial" panose="020B0604020202020204" pitchFamily="34" charset="0"/>
              <a:buChar char="•"/>
            </a:pPr>
            <a:r>
              <a:rPr lang="en-US" sz="1500" i="0" dirty="0">
                <a:effectLst/>
                <a:latin typeface="Times New Roman" panose="02020603050405020304" pitchFamily="18" charset="0"/>
                <a:cs typeface="Times New Roman" panose="02020603050405020304" pitchFamily="18" charset="0"/>
              </a:rPr>
              <a:t>layer_out = nn.Linear(64,2) </a:t>
            </a:r>
          </a:p>
          <a:p>
            <a:pPr marL="0" indent="0">
              <a:buClr>
                <a:srgbClr val="4790E6"/>
              </a:buClr>
              <a:buNone/>
            </a:pPr>
            <a:endParaRPr lang="en-US" b="0" i="0" dirty="0">
              <a:effectLst/>
              <a:latin typeface="g_d0_f7"/>
            </a:endParaRPr>
          </a:p>
          <a:p>
            <a:pPr lvl="1">
              <a:buClr>
                <a:srgbClr val="4790E6"/>
              </a:buClr>
            </a:pPr>
            <a:endParaRPr lang="en-US" b="0" i="0" dirty="0">
              <a:effectLst/>
              <a:latin typeface="g_d0_f7"/>
            </a:endParaRPr>
          </a:p>
          <a:p>
            <a:pPr marL="324000" lvl="1" indent="0">
              <a:buClr>
                <a:srgbClr val="4790E6"/>
              </a:buClr>
              <a:buNone/>
            </a:pPr>
            <a:br>
              <a:rPr lang="en-US" dirty="0"/>
            </a:br>
            <a:endParaRPr lang="en-US" b="0" i="0" dirty="0">
              <a:effectLst/>
              <a:latin typeface="g_d0_f7"/>
            </a:endParaRPr>
          </a:p>
        </p:txBody>
      </p:sp>
      <p:pic>
        <p:nvPicPr>
          <p:cNvPr id="6" name="Picture 5">
            <a:extLst>
              <a:ext uri="{FF2B5EF4-FFF2-40B4-BE49-F238E27FC236}">
                <a16:creationId xmlns:a16="http://schemas.microsoft.com/office/drawing/2014/main" id="{43D3FD53-F389-489D-BEB0-EA3B8A23DD3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654296" y="1646517"/>
            <a:ext cx="6735272" cy="3384471"/>
          </a:xfrm>
          <a:prstGeom prst="rect">
            <a:avLst/>
          </a:prstGeom>
        </p:spPr>
      </p:pic>
      <p:sp>
        <p:nvSpPr>
          <p:cNvPr id="15" name="TextBox 14">
            <a:extLst>
              <a:ext uri="{FF2B5EF4-FFF2-40B4-BE49-F238E27FC236}">
                <a16:creationId xmlns:a16="http://schemas.microsoft.com/office/drawing/2014/main" id="{531D776F-10E7-45AF-B313-36ADA30E9DBA}"/>
              </a:ext>
            </a:extLst>
          </p:cNvPr>
          <p:cNvSpPr txBox="1"/>
          <p:nvPr/>
        </p:nvSpPr>
        <p:spPr>
          <a:xfrm>
            <a:off x="4788473" y="5128985"/>
            <a:ext cx="6094520" cy="280270"/>
          </a:xfrm>
          <a:prstGeom prst="rect">
            <a:avLst/>
          </a:prstGeom>
          <a:noFill/>
        </p:spPr>
        <p:txBody>
          <a:bodyPr wrap="square">
            <a:spAutoFit/>
          </a:bodyPr>
          <a:lstStyle/>
          <a:p>
            <a:pPr marL="714375" marR="0" indent="45720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Figure </a:t>
            </a:r>
            <a:r>
              <a:rPr lang="en-US" sz="1200" dirty="0">
                <a:latin typeface="Times New Roman" panose="02020603050405020304" pitchFamily="18" charset="0"/>
                <a:ea typeface="Calibri" panose="020F0502020204030204" pitchFamily="34" charset="0"/>
                <a:cs typeface="Times New Roman" panose="02020603050405020304" pitchFamily="18" charset="0"/>
              </a:rPr>
              <a:t>8</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Our CNN model architecture for binary classification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017D61F-F527-4F33-AD94-D4D9CE44A284}"/>
              </a:ext>
            </a:extLst>
          </p:cNvPr>
          <p:cNvSpPr>
            <a:spLocks noGrp="1"/>
          </p:cNvSpPr>
          <p:nvPr>
            <p:ph type="sldNum" sz="quarter" idx="12"/>
          </p:nvPr>
        </p:nvSpPr>
        <p:spPr/>
        <p:txBody>
          <a:bodyPr/>
          <a:lstStyle/>
          <a:p>
            <a:fld id="{3A98EE3D-8CD1-4C3F-BD1C-C98C9596463C}" type="slidenum">
              <a:rPr lang="en-US" smtClean="0"/>
              <a:t>14</a:t>
            </a:fld>
            <a:r>
              <a:rPr lang="en-US" dirty="0"/>
              <a:t>/23</a:t>
            </a:r>
          </a:p>
        </p:txBody>
      </p:sp>
    </p:spTree>
    <p:extLst>
      <p:ext uri="{BB962C8B-B14F-4D97-AF65-F5344CB8AC3E}">
        <p14:creationId xmlns:p14="http://schemas.microsoft.com/office/powerpoint/2010/main" val="50379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A961CE08-9953-4A4B-BC82-9D13C214DDC1}"/>
              </a:ext>
            </a:extLst>
          </p:cNvPr>
          <p:cNvSpPr>
            <a:spLocks noGrp="1"/>
          </p:cNvSpPr>
          <p:nvPr>
            <p:ph type="title"/>
          </p:nvPr>
        </p:nvSpPr>
        <p:spPr>
          <a:xfrm>
            <a:off x="581192" y="702156"/>
            <a:ext cx="11029616" cy="1188720"/>
          </a:xfrm>
        </p:spPr>
        <p:txBody>
          <a:bodyPr>
            <a:normAutofit/>
          </a:bodyPr>
          <a:lstStyle/>
          <a:p>
            <a:pPr>
              <a:lnSpc>
                <a:spcPct val="90000"/>
              </a:lnSpc>
            </a:pPr>
            <a:br>
              <a:rPr lang="en-US" sz="2600" dirty="0"/>
            </a:br>
            <a:r>
              <a:rPr lang="en-US" sz="2600" dirty="0"/>
              <a:t>Experiment No.1</a:t>
            </a:r>
            <a:br>
              <a:rPr lang="en-US" sz="2600" dirty="0"/>
            </a:br>
            <a:r>
              <a:rPr lang="en-US" sz="2600" dirty="0"/>
              <a:t>Binary classification</a:t>
            </a:r>
          </a:p>
        </p:txBody>
      </p:sp>
      <p:sp>
        <p:nvSpPr>
          <p:cNvPr id="16" name="Rectangle 15">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CD63B9-7507-48C0-A5A2-526967CB306F}"/>
              </a:ext>
            </a:extLst>
          </p:cNvPr>
          <p:cNvSpPr>
            <a:spLocks noGrp="1"/>
          </p:cNvSpPr>
          <p:nvPr>
            <p:ph idx="1"/>
          </p:nvPr>
        </p:nvSpPr>
        <p:spPr>
          <a:xfrm>
            <a:off x="6470466" y="2196290"/>
            <a:ext cx="5275001" cy="4045683"/>
          </a:xfrm>
        </p:spPr>
        <p:txBody>
          <a:bodyPr>
            <a:normAutofit/>
          </a:bodyPr>
          <a:lstStyle/>
          <a:p>
            <a:r>
              <a:rPr lang="en-US" sz="2400" b="1" i="0" dirty="0">
                <a:effectLst/>
                <a:latin typeface="g_d0_f14"/>
              </a:rPr>
              <a:t>Results</a:t>
            </a:r>
          </a:p>
          <a:p>
            <a:pPr marL="0" indent="0">
              <a:buNone/>
            </a:pPr>
            <a:endParaRPr lang="en-US" sz="1800" b="1" i="0" dirty="0">
              <a:effectLst/>
              <a:latin typeface="g_d0_f7"/>
            </a:endParaRPr>
          </a:p>
          <a:p>
            <a:pPr lvl="1">
              <a:buFont typeface="Courier New" panose="02070309020205020404" pitchFamily="49" charset="0"/>
              <a:buChar char="o"/>
            </a:pPr>
            <a:r>
              <a:rPr lang="en-US" sz="1800" dirty="0" err="1">
                <a:effectLst/>
                <a:latin typeface="Times New Roman" panose="02020603050405020304" pitchFamily="18" charset="0"/>
                <a:ea typeface="Calibri" panose="020F0502020204030204" pitchFamily="34" charset="0"/>
              </a:rPr>
              <a:t>BCEWithLogistLoss</a:t>
            </a:r>
            <a:r>
              <a:rPr lang="en-US" sz="1800" dirty="0">
                <a:effectLst/>
                <a:latin typeface="Times New Roman" panose="02020603050405020304" pitchFamily="18" charset="0"/>
                <a:ea typeface="Calibri" panose="020F0502020204030204" pitchFamily="34" charset="0"/>
              </a:rPr>
              <a:t> as loss function </a:t>
            </a:r>
          </a:p>
          <a:p>
            <a:pPr lvl="1">
              <a:buFont typeface="Courier New" panose="02070309020205020404" pitchFamily="49" charset="0"/>
              <a:buChar char="o"/>
            </a:pPr>
            <a:r>
              <a:rPr lang="en-US" sz="1800" dirty="0">
                <a:effectLst/>
                <a:latin typeface="Times New Roman" panose="02020603050405020304" pitchFamily="18" charset="0"/>
                <a:ea typeface="Calibri" panose="020F0502020204030204" pitchFamily="34" charset="0"/>
              </a:rPr>
              <a:t>Adam Optimizer as an optimizer</a:t>
            </a:r>
            <a:endParaRPr lang="en-US" sz="1800" b="0" i="0" dirty="0">
              <a:effectLst/>
              <a:latin typeface="g_d0_f7"/>
            </a:endParaRPr>
          </a:p>
          <a:p>
            <a:pPr>
              <a:buClr>
                <a:srgbClr val="4790E6"/>
              </a:buClr>
            </a:pPr>
            <a:endParaRPr lang="en-US" b="0" i="0" dirty="0">
              <a:effectLst/>
              <a:latin typeface="g_d0_f7"/>
            </a:endParaRPr>
          </a:p>
          <a:p>
            <a:pPr lvl="1">
              <a:buClr>
                <a:srgbClr val="4790E6"/>
              </a:buClr>
            </a:pPr>
            <a:endParaRPr lang="en-US" b="0" i="0" dirty="0">
              <a:effectLst/>
              <a:latin typeface="g_d0_f7"/>
            </a:endParaRPr>
          </a:p>
          <a:p>
            <a:pPr marL="324000" lvl="1" indent="0">
              <a:buClr>
                <a:srgbClr val="4790E6"/>
              </a:buClr>
              <a:buNone/>
            </a:pPr>
            <a:br>
              <a:rPr lang="en-US" dirty="0"/>
            </a:br>
            <a:endParaRPr lang="en-US" b="0" i="0" dirty="0">
              <a:effectLst/>
              <a:latin typeface="g_d0_f7"/>
            </a:endParaRPr>
          </a:p>
        </p:txBody>
      </p:sp>
      <p:graphicFrame>
        <p:nvGraphicFramePr>
          <p:cNvPr id="2" name="Table 1">
            <a:extLst>
              <a:ext uri="{FF2B5EF4-FFF2-40B4-BE49-F238E27FC236}">
                <a16:creationId xmlns:a16="http://schemas.microsoft.com/office/drawing/2014/main" id="{2F8BA28E-9FE4-44F3-873C-F8F0C0490111}"/>
              </a:ext>
            </a:extLst>
          </p:cNvPr>
          <p:cNvGraphicFramePr>
            <a:graphicFrameLocks noGrp="1"/>
          </p:cNvGraphicFramePr>
          <p:nvPr>
            <p:extLst>
              <p:ext uri="{D42A27DB-BD31-4B8C-83A1-F6EECF244321}">
                <p14:modId xmlns:p14="http://schemas.microsoft.com/office/powerpoint/2010/main" val="859263085"/>
              </p:ext>
            </p:extLst>
          </p:nvPr>
        </p:nvGraphicFramePr>
        <p:xfrm>
          <a:off x="780698" y="3549909"/>
          <a:ext cx="4748743" cy="1303682"/>
        </p:xfrm>
        <a:graphic>
          <a:graphicData uri="http://schemas.openxmlformats.org/drawingml/2006/table">
            <a:tbl>
              <a:tblPr firstRow="1" firstCol="1" bandRow="1">
                <a:solidFill>
                  <a:schemeClr val="bg1">
                    <a:lumMod val="95000"/>
                  </a:schemeClr>
                </a:solidFill>
                <a:tableStyleId>{5C22544A-7EE6-4342-B048-85BDC9FD1C3A}</a:tableStyleId>
              </a:tblPr>
              <a:tblGrid>
                <a:gridCol w="1219634">
                  <a:extLst>
                    <a:ext uri="{9D8B030D-6E8A-4147-A177-3AD203B41FA5}">
                      <a16:colId xmlns:a16="http://schemas.microsoft.com/office/drawing/2014/main" val="909931589"/>
                    </a:ext>
                  </a:extLst>
                </a:gridCol>
                <a:gridCol w="1022220">
                  <a:extLst>
                    <a:ext uri="{9D8B030D-6E8A-4147-A177-3AD203B41FA5}">
                      <a16:colId xmlns:a16="http://schemas.microsoft.com/office/drawing/2014/main" val="1323291227"/>
                    </a:ext>
                  </a:extLst>
                </a:gridCol>
                <a:gridCol w="1663123">
                  <a:extLst>
                    <a:ext uri="{9D8B030D-6E8A-4147-A177-3AD203B41FA5}">
                      <a16:colId xmlns:a16="http://schemas.microsoft.com/office/drawing/2014/main" val="1003653201"/>
                    </a:ext>
                  </a:extLst>
                </a:gridCol>
                <a:gridCol w="843766">
                  <a:extLst>
                    <a:ext uri="{9D8B030D-6E8A-4147-A177-3AD203B41FA5}">
                      <a16:colId xmlns:a16="http://schemas.microsoft.com/office/drawing/2014/main" val="424688427"/>
                    </a:ext>
                  </a:extLst>
                </a:gridCol>
              </a:tblGrid>
              <a:tr h="846913">
                <a:tc>
                  <a:txBody>
                    <a:bodyPr/>
                    <a:lstStyle/>
                    <a:p>
                      <a:pPr marL="0" marR="0" algn="just">
                        <a:lnSpc>
                          <a:spcPct val="107000"/>
                        </a:lnSpc>
                        <a:spcBef>
                          <a:spcPts val="0"/>
                        </a:spcBef>
                        <a:spcAft>
                          <a:spcPts val="0"/>
                        </a:spcAft>
                      </a:pPr>
                      <a:r>
                        <a:rPr lang="en-US" sz="1900" b="1" cap="none" spc="0">
                          <a:solidFill>
                            <a:schemeClr val="tx1"/>
                          </a:solidFill>
                          <a:effectLst/>
                        </a:rPr>
                        <a:t>Accuracy</a:t>
                      </a:r>
                      <a:endParaRPr lang="en-US" sz="19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7369" marR="82895" marT="22105" marB="165790"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gn="just">
                        <a:lnSpc>
                          <a:spcPct val="107000"/>
                        </a:lnSpc>
                        <a:spcBef>
                          <a:spcPts val="0"/>
                        </a:spcBef>
                        <a:spcAft>
                          <a:spcPts val="0"/>
                        </a:spcAft>
                      </a:pPr>
                      <a:r>
                        <a:rPr lang="en-US" sz="1900" b="1" cap="none" spc="0">
                          <a:solidFill>
                            <a:schemeClr val="tx1"/>
                          </a:solidFill>
                          <a:effectLst/>
                        </a:rPr>
                        <a:t>Recall</a:t>
                      </a:r>
                      <a:endParaRPr lang="en-US" sz="19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7369" marR="82895" marT="22105" marB="165790"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gn="just">
                        <a:lnSpc>
                          <a:spcPct val="107000"/>
                        </a:lnSpc>
                        <a:spcBef>
                          <a:spcPts val="0"/>
                        </a:spcBef>
                        <a:spcAft>
                          <a:spcPts val="0"/>
                        </a:spcAft>
                      </a:pPr>
                      <a:r>
                        <a:rPr lang="en-US" sz="1900" b="1" cap="none" spc="0">
                          <a:solidFill>
                            <a:schemeClr val="tx1"/>
                          </a:solidFill>
                          <a:effectLst/>
                        </a:rPr>
                        <a:t>F1 measure</a:t>
                      </a:r>
                      <a:endParaRPr lang="en-US" sz="19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7369" marR="82895" marT="22105" marB="165790"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gn="just">
                        <a:lnSpc>
                          <a:spcPct val="107000"/>
                        </a:lnSpc>
                        <a:spcBef>
                          <a:spcPts val="0"/>
                        </a:spcBef>
                        <a:spcAft>
                          <a:spcPts val="0"/>
                        </a:spcAft>
                      </a:pPr>
                      <a:r>
                        <a:rPr lang="en-US" sz="1900" b="1" cap="none" spc="0" dirty="0">
                          <a:solidFill>
                            <a:schemeClr val="tx1"/>
                          </a:solidFill>
                          <a:effectLst/>
                        </a:rPr>
                        <a:t>ROC</a:t>
                      </a:r>
                      <a:endParaRPr lang="en-US" sz="19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7369" marR="82895" marT="22105" marB="165790"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4280324707"/>
                  </a:ext>
                </a:extLst>
              </a:tr>
              <a:tr h="456769">
                <a:tc>
                  <a:txBody>
                    <a:bodyPr/>
                    <a:lstStyle/>
                    <a:p>
                      <a:pPr marL="0" marR="0" algn="just">
                        <a:lnSpc>
                          <a:spcPct val="107000"/>
                        </a:lnSpc>
                        <a:spcBef>
                          <a:spcPts val="0"/>
                        </a:spcBef>
                        <a:spcAft>
                          <a:spcPts val="0"/>
                        </a:spcAft>
                      </a:pPr>
                      <a:r>
                        <a:rPr lang="en-US" sz="1500" b="1" cap="none" spc="0">
                          <a:solidFill>
                            <a:schemeClr val="tx1"/>
                          </a:solidFill>
                          <a:effectLst/>
                        </a:rPr>
                        <a:t>0.636</a:t>
                      </a:r>
                      <a:endParaRPr lang="en-US" sz="1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7369" marR="82895" marT="22105" marB="165790">
                    <a:lnL w="12700" cap="flat" cmpd="sng" algn="ctr">
                      <a:solidFill>
                        <a:schemeClr val="tx1"/>
                      </a:solidFill>
                      <a:prstDash val="solid"/>
                    </a:lnL>
                    <a:lnR w="12700" cmpd="sng">
                      <a:noFill/>
                      <a:prstDash val="solid"/>
                    </a:lnR>
                    <a:lnT w="38100" cmpd="sng">
                      <a:noFill/>
                    </a:lnT>
                    <a:lnB w="12700" cmpd="sng">
                      <a:noFill/>
                      <a:prstDash val="solid"/>
                    </a:lnB>
                    <a:solidFill>
                      <a:schemeClr val="bg1">
                        <a:lumMod val="95000"/>
                      </a:schemeClr>
                    </a:solidFill>
                  </a:tcPr>
                </a:tc>
                <a:tc>
                  <a:txBody>
                    <a:bodyPr/>
                    <a:lstStyle/>
                    <a:p>
                      <a:pPr marL="0" marR="0" algn="just">
                        <a:lnSpc>
                          <a:spcPct val="107000"/>
                        </a:lnSpc>
                        <a:spcBef>
                          <a:spcPts val="0"/>
                        </a:spcBef>
                        <a:spcAft>
                          <a:spcPts val="0"/>
                        </a:spcAft>
                      </a:pPr>
                      <a:r>
                        <a:rPr lang="en-US" sz="1500" cap="none" spc="0">
                          <a:solidFill>
                            <a:schemeClr val="tx1"/>
                          </a:solidFill>
                          <a:effectLst/>
                        </a:rPr>
                        <a:t>0.67</a:t>
                      </a:r>
                      <a:endParaRPr lang="en-US" sz="1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7369" marR="82895" marT="22105" marB="165790">
                    <a:lnL w="12700" cmpd="sng">
                      <a:noFill/>
                      <a:prstDash val="solid"/>
                    </a:lnL>
                    <a:lnR w="12700" cmpd="sng">
                      <a:noFill/>
                      <a:prstDash val="solid"/>
                    </a:lnR>
                    <a:lnT w="38100" cmpd="sng">
                      <a:noFill/>
                    </a:lnT>
                    <a:lnB w="12700" cmpd="sng">
                      <a:noFill/>
                      <a:prstDash val="solid"/>
                    </a:lnB>
                    <a:solidFill>
                      <a:schemeClr val="bg1">
                        <a:lumMod val="95000"/>
                      </a:schemeClr>
                    </a:solidFill>
                  </a:tcPr>
                </a:tc>
                <a:tc>
                  <a:txBody>
                    <a:bodyPr/>
                    <a:lstStyle/>
                    <a:p>
                      <a:pPr marL="0" marR="0" algn="just">
                        <a:lnSpc>
                          <a:spcPct val="107000"/>
                        </a:lnSpc>
                        <a:spcBef>
                          <a:spcPts val="0"/>
                        </a:spcBef>
                        <a:spcAft>
                          <a:spcPts val="0"/>
                        </a:spcAft>
                      </a:pPr>
                      <a:r>
                        <a:rPr lang="en-US" sz="1500" cap="none" spc="0">
                          <a:solidFill>
                            <a:schemeClr val="tx1"/>
                          </a:solidFill>
                          <a:effectLst/>
                        </a:rPr>
                        <a:t>0.71</a:t>
                      </a:r>
                      <a:endParaRPr lang="en-US" sz="1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7369" marR="82895" marT="22105" marB="165790">
                    <a:lnL w="12700" cmpd="sng">
                      <a:noFill/>
                      <a:prstDash val="solid"/>
                    </a:lnL>
                    <a:lnR w="12700" cmpd="sng">
                      <a:noFill/>
                      <a:prstDash val="solid"/>
                    </a:lnR>
                    <a:lnT w="38100" cmpd="sng">
                      <a:noFill/>
                    </a:lnT>
                    <a:lnB w="12700" cmpd="sng">
                      <a:noFill/>
                      <a:prstDash val="solid"/>
                    </a:lnB>
                    <a:solidFill>
                      <a:schemeClr val="bg1">
                        <a:lumMod val="95000"/>
                      </a:schemeClr>
                    </a:solidFill>
                  </a:tcPr>
                </a:tc>
                <a:tc>
                  <a:txBody>
                    <a:bodyPr/>
                    <a:lstStyle/>
                    <a:p>
                      <a:pPr marL="0" marR="0" algn="just">
                        <a:lnSpc>
                          <a:spcPct val="107000"/>
                        </a:lnSpc>
                        <a:spcBef>
                          <a:spcPts val="0"/>
                        </a:spcBef>
                        <a:spcAft>
                          <a:spcPts val="0"/>
                        </a:spcAft>
                      </a:pPr>
                      <a:r>
                        <a:rPr lang="en-US" sz="1500" cap="none" spc="0" dirty="0">
                          <a:solidFill>
                            <a:schemeClr val="tx1"/>
                          </a:solidFill>
                          <a:effectLst/>
                        </a:rPr>
                        <a:t>0.761</a:t>
                      </a:r>
                      <a:endParaRPr lang="en-US" sz="15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7369" marR="82895" marT="22105" marB="165790">
                    <a:lnL w="12700" cmpd="sng">
                      <a:noFill/>
                      <a:prstDash val="solid"/>
                    </a:lnL>
                    <a:lnR w="12700" cmpd="sng">
                      <a:noFill/>
                      <a:prstDash val="solid"/>
                    </a:lnR>
                    <a:lnT w="38100" cmpd="sng">
                      <a:noFill/>
                    </a:lnT>
                    <a:lnB w="12700" cmpd="sng">
                      <a:noFill/>
                      <a:prstDash val="solid"/>
                    </a:lnB>
                    <a:solidFill>
                      <a:schemeClr val="bg1">
                        <a:lumMod val="95000"/>
                      </a:schemeClr>
                    </a:solidFill>
                  </a:tcPr>
                </a:tc>
                <a:extLst>
                  <a:ext uri="{0D108BD9-81ED-4DB2-BD59-A6C34878D82A}">
                    <a16:rowId xmlns:a16="http://schemas.microsoft.com/office/drawing/2014/main" val="2762123584"/>
                  </a:ext>
                </a:extLst>
              </a:tr>
            </a:tbl>
          </a:graphicData>
        </a:graphic>
      </p:graphicFrame>
      <p:sp>
        <p:nvSpPr>
          <p:cNvPr id="4" name="Slide Number Placeholder 3">
            <a:extLst>
              <a:ext uri="{FF2B5EF4-FFF2-40B4-BE49-F238E27FC236}">
                <a16:creationId xmlns:a16="http://schemas.microsoft.com/office/drawing/2014/main" id="{E6404910-EFF0-4966-AA0D-0D4F67BC407C}"/>
              </a:ext>
            </a:extLst>
          </p:cNvPr>
          <p:cNvSpPr>
            <a:spLocks noGrp="1"/>
          </p:cNvSpPr>
          <p:nvPr>
            <p:ph type="sldNum" sz="quarter" idx="12"/>
          </p:nvPr>
        </p:nvSpPr>
        <p:spPr/>
        <p:txBody>
          <a:bodyPr/>
          <a:lstStyle/>
          <a:p>
            <a:fld id="{3A98EE3D-8CD1-4C3F-BD1C-C98C9596463C}" type="slidenum">
              <a:rPr lang="en-US" smtClean="0"/>
              <a:t>15</a:t>
            </a:fld>
            <a:r>
              <a:rPr lang="en-US" dirty="0"/>
              <a:t>/23</a:t>
            </a:r>
          </a:p>
        </p:txBody>
      </p:sp>
    </p:spTree>
    <p:extLst>
      <p:ext uri="{BB962C8B-B14F-4D97-AF65-F5344CB8AC3E}">
        <p14:creationId xmlns:p14="http://schemas.microsoft.com/office/powerpoint/2010/main" val="121681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961CE08-9953-4A4B-BC82-9D13C214DDC1}"/>
              </a:ext>
            </a:extLst>
          </p:cNvPr>
          <p:cNvSpPr>
            <a:spLocks noGrp="1"/>
          </p:cNvSpPr>
          <p:nvPr>
            <p:ph type="title"/>
          </p:nvPr>
        </p:nvSpPr>
        <p:spPr>
          <a:xfrm>
            <a:off x="609906" y="702155"/>
            <a:ext cx="3568661" cy="1269713"/>
          </a:xfrm>
        </p:spPr>
        <p:txBody>
          <a:bodyPr>
            <a:normAutofit/>
          </a:bodyPr>
          <a:lstStyle/>
          <a:p>
            <a:pPr>
              <a:lnSpc>
                <a:spcPct val="90000"/>
              </a:lnSpc>
            </a:pPr>
            <a:r>
              <a:rPr lang="en-US" sz="2400" dirty="0"/>
              <a:t>Experiment No.2 </a:t>
            </a:r>
            <a:br>
              <a:rPr lang="en-US" sz="2400" dirty="0"/>
            </a:br>
            <a:r>
              <a:rPr lang="en-US" sz="2400" b="1" i="0" dirty="0">
                <a:effectLst/>
                <a:latin typeface="g_d0_f7"/>
              </a:rPr>
              <a:t>Solution Workflow</a:t>
            </a:r>
            <a:endParaRPr lang="en-US" sz="2400" dirty="0"/>
          </a:p>
        </p:txBody>
      </p:sp>
      <p:pic>
        <p:nvPicPr>
          <p:cNvPr id="8" name="Picture 7">
            <a:extLst>
              <a:ext uri="{FF2B5EF4-FFF2-40B4-BE49-F238E27FC236}">
                <a16:creationId xmlns:a16="http://schemas.microsoft.com/office/drawing/2014/main" id="{180BD5E8-5569-43EF-B825-2FFAD75C2827}"/>
              </a:ext>
            </a:extLst>
          </p:cNvPr>
          <p:cNvPicPr/>
          <p:nvPr/>
        </p:nvPicPr>
        <p:blipFill>
          <a:blip r:embed="rId2"/>
          <a:stretch>
            <a:fillRect/>
          </a:stretch>
        </p:blipFill>
        <p:spPr>
          <a:xfrm>
            <a:off x="1141318" y="2653678"/>
            <a:ext cx="10381897" cy="2454798"/>
          </a:xfrm>
          <a:prstGeom prst="rect">
            <a:avLst/>
          </a:prstGeom>
        </p:spPr>
      </p:pic>
      <p:sp>
        <p:nvSpPr>
          <p:cNvPr id="10" name="TextBox 9">
            <a:extLst>
              <a:ext uri="{FF2B5EF4-FFF2-40B4-BE49-F238E27FC236}">
                <a16:creationId xmlns:a16="http://schemas.microsoft.com/office/drawing/2014/main" id="{9148CEA4-D695-4494-BAB7-ABEC3F24CEF4}"/>
              </a:ext>
            </a:extLst>
          </p:cNvPr>
          <p:cNvSpPr txBox="1"/>
          <p:nvPr/>
        </p:nvSpPr>
        <p:spPr>
          <a:xfrm>
            <a:off x="2567848" y="5424935"/>
            <a:ext cx="6094520" cy="280270"/>
          </a:xfrm>
          <a:prstGeom prst="rect">
            <a:avLst/>
          </a:prstGeom>
          <a:noFill/>
        </p:spPr>
        <p:txBody>
          <a:bodyPr wrap="square">
            <a:spAutoFit/>
          </a:bodyPr>
          <a:lstStyle/>
          <a:p>
            <a:pPr marL="457200" marR="0" indent="45720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Figure 9. Illustration of the workflow of the Solution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192CD84-7B0B-4796-88E4-B8CC0B722C36}"/>
              </a:ext>
            </a:extLst>
          </p:cNvPr>
          <p:cNvSpPr>
            <a:spLocks noGrp="1"/>
          </p:cNvSpPr>
          <p:nvPr>
            <p:ph type="sldNum" sz="quarter" idx="12"/>
          </p:nvPr>
        </p:nvSpPr>
        <p:spPr/>
        <p:txBody>
          <a:bodyPr/>
          <a:lstStyle/>
          <a:p>
            <a:fld id="{3A98EE3D-8CD1-4C3F-BD1C-C98C9596463C}" type="slidenum">
              <a:rPr lang="en-US" smtClean="0"/>
              <a:t>16</a:t>
            </a:fld>
            <a:r>
              <a:rPr lang="en-US" dirty="0"/>
              <a:t>/23</a:t>
            </a:r>
          </a:p>
        </p:txBody>
      </p:sp>
    </p:spTree>
    <p:extLst>
      <p:ext uri="{BB962C8B-B14F-4D97-AF65-F5344CB8AC3E}">
        <p14:creationId xmlns:p14="http://schemas.microsoft.com/office/powerpoint/2010/main" val="3857684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3958359-EFF9-4E4D-9B9A-CEAAACA66FE4}"/>
              </a:ext>
            </a:extLst>
          </p:cNvPr>
          <p:cNvSpPr>
            <a:spLocks noGrp="1"/>
          </p:cNvSpPr>
          <p:nvPr>
            <p:ph type="title"/>
          </p:nvPr>
        </p:nvSpPr>
        <p:spPr>
          <a:xfrm>
            <a:off x="638620" y="111526"/>
            <a:ext cx="4207281" cy="1900847"/>
          </a:xfrm>
        </p:spPr>
        <p:txBody>
          <a:bodyPr>
            <a:normAutofit/>
          </a:bodyPr>
          <a:lstStyle/>
          <a:p>
            <a:r>
              <a:rPr lang="en-US" sz="2400" dirty="0"/>
              <a:t>Experiment No.2</a:t>
            </a:r>
            <a:br>
              <a:rPr lang="en-US" sz="2400" dirty="0"/>
            </a:br>
            <a:r>
              <a:rPr lang="en-US" sz="2800" b="1" i="0" dirty="0">
                <a:effectLst/>
                <a:latin typeface="g_d0_f14"/>
              </a:rPr>
              <a:t>Dataset Preprocessing</a:t>
            </a:r>
            <a:br>
              <a:rPr lang="en-US" dirty="0"/>
            </a:br>
            <a:endParaRPr lang="en-US" dirty="0"/>
          </a:p>
        </p:txBody>
      </p:sp>
      <p:sp>
        <p:nvSpPr>
          <p:cNvPr id="14"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1CD63B9-7507-48C0-A5A2-526967CB306F}"/>
              </a:ext>
            </a:extLst>
          </p:cNvPr>
          <p:cNvSpPr>
            <a:spLocks noGrp="1"/>
          </p:cNvSpPr>
          <p:nvPr>
            <p:ph idx="1"/>
          </p:nvPr>
        </p:nvSpPr>
        <p:spPr>
          <a:xfrm>
            <a:off x="6775822" y="596512"/>
            <a:ext cx="5111377" cy="3623876"/>
          </a:xfrm>
        </p:spPr>
        <p:txBody>
          <a:bodyPr>
            <a:normAutofit/>
          </a:bodyPr>
          <a:lstStyle/>
          <a:p>
            <a:pPr lvl="1"/>
            <a:r>
              <a:rPr lang="en-US" sz="1800" dirty="0"/>
              <a:t>Because of the extreme variation of the dataset, we choose the middle slices to train our model</a:t>
            </a:r>
          </a:p>
          <a:p>
            <a:pPr lvl="1"/>
            <a:r>
              <a:rPr lang="en-US" sz="1800" dirty="0"/>
              <a:t>Creating 2 datasets</a:t>
            </a:r>
          </a:p>
          <a:p>
            <a:pPr marL="324000" lvl="1" indent="0">
              <a:buNone/>
            </a:pPr>
            <a:br>
              <a:rPr lang="en-US" dirty="0"/>
            </a:br>
            <a:endParaRPr lang="en-US" b="0" i="0" dirty="0">
              <a:effectLst/>
              <a:latin typeface="g_d0_f7"/>
            </a:endParaRPr>
          </a:p>
        </p:txBody>
      </p:sp>
      <p:graphicFrame>
        <p:nvGraphicFramePr>
          <p:cNvPr id="4" name="Table 3">
            <a:extLst>
              <a:ext uri="{FF2B5EF4-FFF2-40B4-BE49-F238E27FC236}">
                <a16:creationId xmlns:a16="http://schemas.microsoft.com/office/drawing/2014/main" id="{8E1CFEE2-BD2F-4C55-9B11-938CCCBE807D}"/>
              </a:ext>
            </a:extLst>
          </p:cNvPr>
          <p:cNvGraphicFramePr>
            <a:graphicFrameLocks noGrp="1"/>
          </p:cNvGraphicFramePr>
          <p:nvPr>
            <p:extLst>
              <p:ext uri="{D42A27DB-BD31-4B8C-83A1-F6EECF244321}">
                <p14:modId xmlns:p14="http://schemas.microsoft.com/office/powerpoint/2010/main" val="1172166401"/>
              </p:ext>
            </p:extLst>
          </p:nvPr>
        </p:nvGraphicFramePr>
        <p:xfrm>
          <a:off x="7113117" y="3454799"/>
          <a:ext cx="4445519" cy="2308600"/>
        </p:xfrm>
        <a:graphic>
          <a:graphicData uri="http://schemas.openxmlformats.org/drawingml/2006/table">
            <a:tbl>
              <a:tblPr firstRow="1" firstCol="1">
                <a:tableStyleId>{5C22544A-7EE6-4342-B048-85BDC9FD1C3A}</a:tableStyleId>
              </a:tblPr>
              <a:tblGrid>
                <a:gridCol w="1896695">
                  <a:extLst>
                    <a:ext uri="{9D8B030D-6E8A-4147-A177-3AD203B41FA5}">
                      <a16:colId xmlns:a16="http://schemas.microsoft.com/office/drawing/2014/main" val="1290980722"/>
                    </a:ext>
                  </a:extLst>
                </a:gridCol>
                <a:gridCol w="1274413">
                  <a:extLst>
                    <a:ext uri="{9D8B030D-6E8A-4147-A177-3AD203B41FA5}">
                      <a16:colId xmlns:a16="http://schemas.microsoft.com/office/drawing/2014/main" val="297953143"/>
                    </a:ext>
                  </a:extLst>
                </a:gridCol>
                <a:gridCol w="1274411">
                  <a:extLst>
                    <a:ext uri="{9D8B030D-6E8A-4147-A177-3AD203B41FA5}">
                      <a16:colId xmlns:a16="http://schemas.microsoft.com/office/drawing/2014/main" val="823413580"/>
                    </a:ext>
                  </a:extLst>
                </a:gridCol>
              </a:tblGrid>
              <a:tr h="457036">
                <a:tc>
                  <a:txBody>
                    <a:bodyPr/>
                    <a:lstStyle/>
                    <a:p>
                      <a:pPr marL="0" marR="0" algn="r">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4294" marR="184294" marT="0" marB="0">
                    <a:solidFill>
                      <a:schemeClr val="tx1">
                        <a:lumMod val="65000"/>
                        <a:lumOff val="35000"/>
                      </a:schemeClr>
                    </a:solidFill>
                  </a:tcPr>
                </a:tc>
                <a:tc>
                  <a:txBody>
                    <a:bodyPr/>
                    <a:lstStyle/>
                    <a:p>
                      <a:pPr marL="0" marR="0" algn="ctr">
                        <a:lnSpc>
                          <a:spcPct val="107000"/>
                        </a:lnSpc>
                        <a:spcBef>
                          <a:spcPts val="0"/>
                        </a:spcBef>
                        <a:spcAft>
                          <a:spcPts val="0"/>
                        </a:spcAft>
                      </a:pPr>
                      <a:r>
                        <a:rPr lang="en-US" sz="1200" dirty="0">
                          <a:effectLst/>
                        </a:rPr>
                        <a:t>Train Dataset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4294" marR="184294" marT="0" marB="0">
                    <a:solidFill>
                      <a:schemeClr val="tx1">
                        <a:lumMod val="65000"/>
                        <a:lumOff val="35000"/>
                      </a:schemeClr>
                    </a:solidFill>
                  </a:tcPr>
                </a:tc>
                <a:tc>
                  <a:txBody>
                    <a:bodyPr/>
                    <a:lstStyle/>
                    <a:p>
                      <a:pPr marL="0" marR="0" algn="ctr">
                        <a:lnSpc>
                          <a:spcPct val="107000"/>
                        </a:lnSpc>
                        <a:spcBef>
                          <a:spcPts val="0"/>
                        </a:spcBef>
                        <a:spcAft>
                          <a:spcPts val="0"/>
                        </a:spcAft>
                      </a:pPr>
                      <a:r>
                        <a:rPr lang="en-US" sz="1200" dirty="0">
                          <a:effectLst/>
                        </a:rPr>
                        <a:t>Test Dataset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4294" marR="184294" marT="0" marB="0">
                    <a:solidFill>
                      <a:schemeClr val="tx1">
                        <a:lumMod val="65000"/>
                        <a:lumOff val="35000"/>
                      </a:schemeClr>
                    </a:solidFill>
                  </a:tcPr>
                </a:tc>
                <a:extLst>
                  <a:ext uri="{0D108BD9-81ED-4DB2-BD59-A6C34878D82A}">
                    <a16:rowId xmlns:a16="http://schemas.microsoft.com/office/drawing/2014/main" val="3827851114"/>
                  </a:ext>
                </a:extLst>
              </a:tr>
              <a:tr h="925782">
                <a:tc>
                  <a:txBody>
                    <a:bodyPr/>
                    <a:lstStyle/>
                    <a:p>
                      <a:pPr marL="0" marR="0" algn="l">
                        <a:lnSpc>
                          <a:spcPct val="107000"/>
                        </a:lnSpc>
                        <a:spcBef>
                          <a:spcPts val="0"/>
                        </a:spcBef>
                        <a:spcAft>
                          <a:spcPts val="0"/>
                        </a:spcAft>
                      </a:pPr>
                      <a:r>
                        <a:rPr lang="en-US" sz="1200" dirty="0">
                          <a:effectLst/>
                        </a:rPr>
                        <a:t>Binary classification Dataset</a:t>
                      </a:r>
                    </a:p>
                    <a:p>
                      <a:pPr marL="0" marR="0" algn="r">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4294" marR="184294" marT="0" marB="0">
                    <a:solidFill>
                      <a:schemeClr val="tx1">
                        <a:lumMod val="65000"/>
                        <a:lumOff val="35000"/>
                      </a:schemeClr>
                    </a:solidFill>
                  </a:tcPr>
                </a:tc>
                <a:tc>
                  <a:txBody>
                    <a:bodyPr/>
                    <a:lstStyle/>
                    <a:p>
                      <a:pPr marL="0" marR="0" algn="ctr">
                        <a:lnSpc>
                          <a:spcPct val="107000"/>
                        </a:lnSpc>
                        <a:spcBef>
                          <a:spcPts val="0"/>
                        </a:spcBef>
                        <a:spcAft>
                          <a:spcPts val="0"/>
                        </a:spcAft>
                      </a:pPr>
                      <a:r>
                        <a:rPr lang="en-US" sz="1200" dirty="0">
                          <a:effectLst/>
                        </a:rPr>
                        <a:t>78116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4294" marR="184294" marT="0" marB="0">
                    <a:solidFill>
                      <a:schemeClr val="accent4">
                        <a:lumMod val="20000"/>
                        <a:lumOff val="80000"/>
                      </a:schemeClr>
                    </a:solidFill>
                  </a:tcPr>
                </a:tc>
                <a:tc>
                  <a:txBody>
                    <a:bodyPr/>
                    <a:lstStyle/>
                    <a:p>
                      <a:pPr marL="0" marR="0" algn="ctr">
                        <a:lnSpc>
                          <a:spcPct val="107000"/>
                        </a:lnSpc>
                        <a:spcBef>
                          <a:spcPts val="0"/>
                        </a:spcBef>
                        <a:spcAft>
                          <a:spcPts val="0"/>
                        </a:spcAft>
                      </a:pPr>
                      <a:r>
                        <a:rPr lang="en-GB" sz="1200" dirty="0">
                          <a:effectLst/>
                        </a:rPr>
                        <a:t>19529</a:t>
                      </a:r>
                      <a:endParaRPr lang="en-US" sz="1200" dirty="0">
                        <a:effectLst/>
                      </a:endParaRPr>
                    </a:p>
                    <a:p>
                      <a:pPr marL="0" marR="0" algn="ctr">
                        <a:lnSpc>
                          <a:spcPct val="107000"/>
                        </a:lnSpc>
                        <a:spcBef>
                          <a:spcPts val="0"/>
                        </a:spcBef>
                        <a:spcAft>
                          <a:spcPts val="0"/>
                        </a:spcAft>
                      </a:pPr>
                      <a:r>
                        <a:rPr lang="en-GB"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4294" marR="184294" marT="0" marB="0">
                    <a:solidFill>
                      <a:schemeClr val="accent4">
                        <a:lumMod val="20000"/>
                        <a:lumOff val="80000"/>
                      </a:schemeClr>
                    </a:solidFill>
                  </a:tcPr>
                </a:tc>
                <a:extLst>
                  <a:ext uri="{0D108BD9-81ED-4DB2-BD59-A6C34878D82A}">
                    <a16:rowId xmlns:a16="http://schemas.microsoft.com/office/drawing/2014/main" val="3342217705"/>
                  </a:ext>
                </a:extLst>
              </a:tr>
              <a:tr h="925782">
                <a:tc>
                  <a:txBody>
                    <a:bodyPr/>
                    <a:lstStyle/>
                    <a:p>
                      <a:pPr marL="0" marR="0" algn="l">
                        <a:lnSpc>
                          <a:spcPct val="107000"/>
                        </a:lnSpc>
                        <a:spcBef>
                          <a:spcPts val="0"/>
                        </a:spcBef>
                        <a:spcAft>
                          <a:spcPts val="0"/>
                        </a:spcAft>
                      </a:pPr>
                      <a:r>
                        <a:rPr lang="en-US" sz="1200" dirty="0">
                          <a:effectLst/>
                        </a:rPr>
                        <a:t>Multi-class Classification Dataset </a:t>
                      </a:r>
                    </a:p>
                    <a:p>
                      <a:pPr marL="0" marR="0" algn="r">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4294" marR="184294" marT="0" marB="0">
                    <a:solidFill>
                      <a:schemeClr val="tx1">
                        <a:lumMod val="65000"/>
                        <a:lumOff val="35000"/>
                      </a:schemeClr>
                    </a:solidFill>
                  </a:tcPr>
                </a:tc>
                <a:tc>
                  <a:txBody>
                    <a:bodyPr/>
                    <a:lstStyle/>
                    <a:p>
                      <a:pPr marL="0" marR="0" algn="ctr">
                        <a:lnSpc>
                          <a:spcPct val="107000"/>
                        </a:lnSpc>
                        <a:spcBef>
                          <a:spcPts val="0"/>
                        </a:spcBef>
                        <a:spcAft>
                          <a:spcPts val="0"/>
                        </a:spcAft>
                      </a:pPr>
                      <a:r>
                        <a:rPr lang="en-GB" sz="1200" dirty="0">
                          <a:effectLst/>
                        </a:rPr>
                        <a:t>22501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4294" marR="184294" marT="0" marB="0"/>
                </a:tc>
                <a:tc>
                  <a:txBody>
                    <a:bodyPr/>
                    <a:lstStyle/>
                    <a:p>
                      <a:pPr marL="0" marR="0" algn="ctr">
                        <a:lnSpc>
                          <a:spcPct val="107000"/>
                        </a:lnSpc>
                        <a:spcBef>
                          <a:spcPts val="0"/>
                        </a:spcBef>
                        <a:spcAft>
                          <a:spcPts val="0"/>
                        </a:spcAft>
                      </a:pPr>
                      <a:r>
                        <a:rPr lang="en-GB" sz="1200" dirty="0">
                          <a:effectLst/>
                        </a:rPr>
                        <a:t>5756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84294" marR="184294" marT="0" marB="0"/>
                </a:tc>
                <a:extLst>
                  <a:ext uri="{0D108BD9-81ED-4DB2-BD59-A6C34878D82A}">
                    <a16:rowId xmlns:a16="http://schemas.microsoft.com/office/drawing/2014/main" val="2509408945"/>
                  </a:ext>
                </a:extLst>
              </a:tr>
            </a:tbl>
          </a:graphicData>
        </a:graphic>
      </p:graphicFrame>
      <p:pic>
        <p:nvPicPr>
          <p:cNvPr id="10" name="Picture 9">
            <a:extLst>
              <a:ext uri="{FF2B5EF4-FFF2-40B4-BE49-F238E27FC236}">
                <a16:creationId xmlns:a16="http://schemas.microsoft.com/office/drawing/2014/main" id="{4267F285-BE55-40ED-A3E7-5C48BE09BBD1}"/>
              </a:ext>
            </a:extLst>
          </p:cNvPr>
          <p:cNvPicPr/>
          <p:nvPr/>
        </p:nvPicPr>
        <p:blipFill>
          <a:blip r:embed="rId2">
            <a:extLst>
              <a:ext uri="{28A0092B-C50C-407E-A947-70E740481C1C}">
                <a14:useLocalDpi xmlns:a14="http://schemas.microsoft.com/office/drawing/2010/main" val="0"/>
              </a:ext>
            </a:extLst>
          </a:blip>
          <a:stretch>
            <a:fillRect/>
          </a:stretch>
        </p:blipFill>
        <p:spPr>
          <a:xfrm>
            <a:off x="101678" y="2120482"/>
            <a:ext cx="4681137" cy="3623875"/>
          </a:xfrm>
          <a:prstGeom prst="rect">
            <a:avLst/>
          </a:prstGeom>
        </p:spPr>
      </p:pic>
      <p:sp>
        <p:nvSpPr>
          <p:cNvPr id="5" name="TextBox 4">
            <a:extLst>
              <a:ext uri="{FF2B5EF4-FFF2-40B4-BE49-F238E27FC236}">
                <a16:creationId xmlns:a16="http://schemas.microsoft.com/office/drawing/2014/main" id="{050B6B7D-DDB7-4387-9505-71274A49E074}"/>
              </a:ext>
            </a:extLst>
          </p:cNvPr>
          <p:cNvSpPr txBox="1"/>
          <p:nvPr/>
        </p:nvSpPr>
        <p:spPr>
          <a:xfrm>
            <a:off x="8060755" y="6100580"/>
            <a:ext cx="2289345" cy="276999"/>
          </a:xfrm>
          <a:prstGeom prst="rect">
            <a:avLst/>
          </a:prstGeom>
          <a:noFill/>
        </p:spPr>
        <p:txBody>
          <a:bodyPr wrap="none" rtlCol="0">
            <a:spAutoFit/>
          </a:bodyPr>
          <a:lstStyle/>
          <a:p>
            <a:r>
              <a:rPr lang="en-US" sz="1200" dirty="0"/>
              <a:t>Table 4. Details of both datasets</a:t>
            </a:r>
          </a:p>
        </p:txBody>
      </p:sp>
      <p:sp>
        <p:nvSpPr>
          <p:cNvPr id="7" name="TextBox 6">
            <a:extLst>
              <a:ext uri="{FF2B5EF4-FFF2-40B4-BE49-F238E27FC236}">
                <a16:creationId xmlns:a16="http://schemas.microsoft.com/office/drawing/2014/main" id="{4CAB377E-311B-47DF-B233-F3DDD9DED82B}"/>
              </a:ext>
            </a:extLst>
          </p:cNvPr>
          <p:cNvSpPr txBox="1"/>
          <p:nvPr/>
        </p:nvSpPr>
        <p:spPr>
          <a:xfrm>
            <a:off x="101678" y="6100581"/>
            <a:ext cx="4550220" cy="276999"/>
          </a:xfrm>
          <a:prstGeom prst="rect">
            <a:avLst/>
          </a:prstGeom>
          <a:noFill/>
        </p:spPr>
        <p:txBody>
          <a:bodyPr wrap="none" rtlCol="0">
            <a:spAutoFit/>
          </a:bodyPr>
          <a:lstStyle/>
          <a:p>
            <a:r>
              <a:rPr lang="en-US" sz="1200" dirty="0"/>
              <a:t>Figure 10. Illustration of choosing the slices to create clean dataset</a:t>
            </a:r>
          </a:p>
        </p:txBody>
      </p:sp>
      <p:sp>
        <p:nvSpPr>
          <p:cNvPr id="6" name="Slide Number Placeholder 5">
            <a:extLst>
              <a:ext uri="{FF2B5EF4-FFF2-40B4-BE49-F238E27FC236}">
                <a16:creationId xmlns:a16="http://schemas.microsoft.com/office/drawing/2014/main" id="{D13B102A-4BAF-414A-BDE0-AA4D74FA86AF}"/>
              </a:ext>
            </a:extLst>
          </p:cNvPr>
          <p:cNvSpPr>
            <a:spLocks noGrp="1"/>
          </p:cNvSpPr>
          <p:nvPr>
            <p:ph type="sldNum" sz="quarter" idx="12"/>
          </p:nvPr>
        </p:nvSpPr>
        <p:spPr/>
        <p:txBody>
          <a:bodyPr/>
          <a:lstStyle/>
          <a:p>
            <a:fld id="{3A98EE3D-8CD1-4C3F-BD1C-C98C9596463C}" type="slidenum">
              <a:rPr lang="en-US" smtClean="0"/>
              <a:t>17</a:t>
            </a:fld>
            <a:r>
              <a:rPr lang="en-US" dirty="0"/>
              <a:t>/23</a:t>
            </a:r>
          </a:p>
        </p:txBody>
      </p:sp>
    </p:spTree>
    <p:extLst>
      <p:ext uri="{BB962C8B-B14F-4D97-AF65-F5344CB8AC3E}">
        <p14:creationId xmlns:p14="http://schemas.microsoft.com/office/powerpoint/2010/main" val="2197612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8359-EFF9-4E4D-9B9A-CEAAACA66FE4}"/>
              </a:ext>
            </a:extLst>
          </p:cNvPr>
          <p:cNvSpPr>
            <a:spLocks noGrp="1"/>
          </p:cNvSpPr>
          <p:nvPr>
            <p:ph type="title"/>
          </p:nvPr>
        </p:nvSpPr>
        <p:spPr>
          <a:xfrm>
            <a:off x="563436" y="156589"/>
            <a:ext cx="7225075" cy="1326267"/>
          </a:xfrm>
        </p:spPr>
        <p:txBody>
          <a:bodyPr>
            <a:normAutofit/>
          </a:bodyPr>
          <a:lstStyle/>
          <a:p>
            <a:r>
              <a:rPr lang="en-US" sz="2000" dirty="0"/>
              <a:t>Experiment No.2</a:t>
            </a:r>
            <a:br>
              <a:rPr lang="en-US" dirty="0"/>
            </a:br>
            <a:endParaRPr lang="en-US" dirty="0"/>
          </a:p>
        </p:txBody>
      </p:sp>
      <p:sp>
        <p:nvSpPr>
          <p:cNvPr id="3" name="Content Placeholder 2">
            <a:extLst>
              <a:ext uri="{FF2B5EF4-FFF2-40B4-BE49-F238E27FC236}">
                <a16:creationId xmlns:a16="http://schemas.microsoft.com/office/drawing/2014/main" id="{91CD63B9-7507-48C0-A5A2-526967CB306F}"/>
              </a:ext>
            </a:extLst>
          </p:cNvPr>
          <p:cNvSpPr>
            <a:spLocks noGrp="1"/>
          </p:cNvSpPr>
          <p:nvPr>
            <p:ph idx="1"/>
          </p:nvPr>
        </p:nvSpPr>
        <p:spPr>
          <a:xfrm>
            <a:off x="197610" y="1714677"/>
            <a:ext cx="5768184" cy="2441540"/>
          </a:xfrm>
        </p:spPr>
        <p:txBody>
          <a:bodyPr>
            <a:normAutofit/>
          </a:bodyPr>
          <a:lstStyle/>
          <a:p>
            <a:r>
              <a:rPr lang="en-US" sz="2000" b="1" i="0" dirty="0">
                <a:effectLst/>
                <a:latin typeface="g_d0_f14"/>
              </a:rPr>
              <a:t>Image Preprocessing</a:t>
            </a:r>
          </a:p>
          <a:p>
            <a:pPr marL="0" indent="0">
              <a:buNone/>
            </a:pPr>
            <a:endParaRPr lang="en-US" sz="1900" b="0" i="0" dirty="0">
              <a:effectLst/>
              <a:latin typeface="g_d0_f7"/>
            </a:endParaRPr>
          </a:p>
          <a:p>
            <a:pPr lvl="1"/>
            <a:r>
              <a:rPr lang="en-US" sz="1600" dirty="0"/>
              <a:t>Resampled to 512x512 pixels and then downscaled to 256x256 pixels, followed by random cropping 224x224</a:t>
            </a:r>
          </a:p>
          <a:p>
            <a:pPr lvl="1"/>
            <a:r>
              <a:rPr lang="en-US" sz="1600" dirty="0"/>
              <a:t>Apply windowing of three layers (Bone, Brain, Subdural) and stack them to create 3 channels image</a:t>
            </a:r>
          </a:p>
          <a:p>
            <a:pPr lvl="1"/>
            <a:endParaRPr lang="en-US" b="0" i="0" dirty="0">
              <a:effectLst/>
              <a:latin typeface="g_d0_f7"/>
            </a:endParaRPr>
          </a:p>
          <a:p>
            <a:pPr marL="324000" lvl="1" indent="0">
              <a:buNone/>
            </a:pPr>
            <a:endParaRPr lang="en-US" b="0" i="0" dirty="0">
              <a:effectLst/>
              <a:latin typeface="g_d0_f7"/>
            </a:endParaRPr>
          </a:p>
        </p:txBody>
      </p:sp>
      <p:pic>
        <p:nvPicPr>
          <p:cNvPr id="4" name="Picture 3">
            <a:extLst>
              <a:ext uri="{FF2B5EF4-FFF2-40B4-BE49-F238E27FC236}">
                <a16:creationId xmlns:a16="http://schemas.microsoft.com/office/drawing/2014/main" id="{3477F253-7403-4162-8083-2EA489B476A0}"/>
              </a:ext>
            </a:extLst>
          </p:cNvPr>
          <p:cNvPicPr/>
          <p:nvPr/>
        </p:nvPicPr>
        <p:blipFill>
          <a:blip r:embed="rId2">
            <a:extLst>
              <a:ext uri="{28A0092B-C50C-407E-A947-70E740481C1C}">
                <a14:useLocalDpi xmlns:a14="http://schemas.microsoft.com/office/drawing/2010/main" val="0"/>
              </a:ext>
            </a:extLst>
          </a:blip>
          <a:stretch>
            <a:fillRect/>
          </a:stretch>
        </p:blipFill>
        <p:spPr>
          <a:xfrm>
            <a:off x="265447" y="4156216"/>
            <a:ext cx="5345240" cy="1844827"/>
          </a:xfrm>
          <a:prstGeom prst="rect">
            <a:avLst/>
          </a:prstGeom>
        </p:spPr>
      </p:pic>
      <p:sp>
        <p:nvSpPr>
          <p:cNvPr id="6" name="TextBox 5">
            <a:extLst>
              <a:ext uri="{FF2B5EF4-FFF2-40B4-BE49-F238E27FC236}">
                <a16:creationId xmlns:a16="http://schemas.microsoft.com/office/drawing/2014/main" id="{5F047297-33B7-49D9-9FEC-34405EE60963}"/>
              </a:ext>
            </a:extLst>
          </p:cNvPr>
          <p:cNvSpPr txBox="1"/>
          <p:nvPr/>
        </p:nvSpPr>
        <p:spPr>
          <a:xfrm>
            <a:off x="1570545" y="6155844"/>
            <a:ext cx="2735044" cy="261610"/>
          </a:xfrm>
          <a:prstGeom prst="rect">
            <a:avLst/>
          </a:prstGeom>
          <a:noFill/>
        </p:spPr>
        <p:txBody>
          <a:bodyPr wrap="none" rtlCol="0">
            <a:spAutoFit/>
          </a:bodyPr>
          <a:lstStyle/>
          <a:p>
            <a:r>
              <a:rPr lang="en-US" sz="1100" dirty="0"/>
              <a:t>Figure 11. Bone, Brain, Subdural Windows </a:t>
            </a:r>
          </a:p>
        </p:txBody>
      </p:sp>
      <p:pic>
        <p:nvPicPr>
          <p:cNvPr id="7" name="Picture 6">
            <a:extLst>
              <a:ext uri="{FF2B5EF4-FFF2-40B4-BE49-F238E27FC236}">
                <a16:creationId xmlns:a16="http://schemas.microsoft.com/office/drawing/2014/main" id="{5AF1C773-1A70-4622-8990-188BCF746F14}"/>
              </a:ext>
            </a:extLst>
          </p:cNvPr>
          <p:cNvPicPr/>
          <p:nvPr/>
        </p:nvPicPr>
        <p:blipFill>
          <a:blip r:embed="rId3"/>
          <a:stretch>
            <a:fillRect/>
          </a:stretch>
        </p:blipFill>
        <p:spPr>
          <a:xfrm>
            <a:off x="6096000" y="3306500"/>
            <a:ext cx="5655734" cy="2796204"/>
          </a:xfrm>
          <a:prstGeom prst="rect">
            <a:avLst/>
          </a:prstGeom>
        </p:spPr>
      </p:pic>
      <p:sp>
        <p:nvSpPr>
          <p:cNvPr id="8" name="TextBox 7">
            <a:extLst>
              <a:ext uri="{FF2B5EF4-FFF2-40B4-BE49-F238E27FC236}">
                <a16:creationId xmlns:a16="http://schemas.microsoft.com/office/drawing/2014/main" id="{9022A073-75F2-4B0F-BA91-A8D60A5E4666}"/>
              </a:ext>
            </a:extLst>
          </p:cNvPr>
          <p:cNvSpPr txBox="1"/>
          <p:nvPr/>
        </p:nvSpPr>
        <p:spPr>
          <a:xfrm>
            <a:off x="5849241" y="6194425"/>
            <a:ext cx="6441187" cy="253916"/>
          </a:xfrm>
          <a:prstGeom prst="rect">
            <a:avLst/>
          </a:prstGeom>
          <a:noFill/>
        </p:spPr>
        <p:txBody>
          <a:bodyPr wrap="none" rtlCol="0">
            <a:spAutoFit/>
          </a:bodyPr>
          <a:lstStyle/>
          <a:p>
            <a:r>
              <a:rPr lang="en-US" sz="1050" dirty="0">
                <a:effectLst/>
                <a:latin typeface="Times New Roman" panose="02020603050405020304" pitchFamily="18" charset="0"/>
                <a:ea typeface="Calibri" panose="020F0502020204030204" pitchFamily="34" charset="0"/>
              </a:rPr>
              <a:t>Figure 12. Illustration of data-based approaches, which includes a hybrid method of under-sampling, over-sampling</a:t>
            </a:r>
            <a:endParaRPr lang="en-US" sz="1050" dirty="0"/>
          </a:p>
        </p:txBody>
      </p:sp>
      <p:sp>
        <p:nvSpPr>
          <p:cNvPr id="11" name="TextBox 10">
            <a:extLst>
              <a:ext uri="{FF2B5EF4-FFF2-40B4-BE49-F238E27FC236}">
                <a16:creationId xmlns:a16="http://schemas.microsoft.com/office/drawing/2014/main" id="{07D6D5D2-5CE1-43B0-8110-4DBC1E8EB2B0}"/>
              </a:ext>
            </a:extLst>
          </p:cNvPr>
          <p:cNvSpPr txBox="1"/>
          <p:nvPr/>
        </p:nvSpPr>
        <p:spPr>
          <a:xfrm>
            <a:off x="6536266" y="1676105"/>
            <a:ext cx="5655734" cy="2653290"/>
          </a:xfrm>
          <a:prstGeom prst="rect">
            <a:avLst/>
          </a:prstGeom>
          <a:noFill/>
        </p:spPr>
        <p:txBody>
          <a:bodyPr wrap="square" rtlCol="0">
            <a:spAutoFit/>
          </a:bodyPr>
          <a:lstStyle/>
          <a:p>
            <a:pPr marL="306000" marR="0" lvl="0" indent="-306000" algn="l" defTabSz="457200" rtl="0" eaLnBrk="1" fontAlgn="auto" latinLnBrk="0" hangingPunct="1">
              <a:lnSpc>
                <a:spcPct val="110000"/>
              </a:lnSpc>
              <a:spcBef>
                <a:spcPct val="20000"/>
              </a:spcBef>
              <a:spcAft>
                <a:spcPts val="600"/>
              </a:spcAft>
              <a:buClr>
                <a:srgbClr val="4472C4"/>
              </a:buClr>
              <a:buSzPct val="92000"/>
              <a:buFont typeface="Wingdings 2" panose="05020102010507070707" pitchFamily="18" charset="2"/>
              <a:buChar char=""/>
              <a:tabLst/>
              <a:defRPr/>
            </a:pPr>
            <a:r>
              <a:rPr kumimoji="0" lang="en-US" sz="2000" b="1" i="0" u="none" strike="noStrike" kern="1200" cap="none" spc="0" normalizeH="0" baseline="0" noProof="0" dirty="0">
                <a:ln>
                  <a:noFill/>
                </a:ln>
                <a:solidFill>
                  <a:srgbClr val="000000">
                    <a:lumMod val="75000"/>
                    <a:lumOff val="25000"/>
                  </a:srgbClr>
                </a:solidFill>
                <a:effectLst/>
                <a:uLnTx/>
                <a:uFillTx/>
                <a:latin typeface="g_d0_f7"/>
                <a:ea typeface="+mn-ea"/>
                <a:cs typeface="+mn-cs"/>
              </a:rPr>
              <a:t>Balancing datasets</a:t>
            </a:r>
          </a:p>
          <a:p>
            <a:pPr marR="0" lvl="0" algn="l" defTabSz="457200" rtl="0" eaLnBrk="1" fontAlgn="auto" latinLnBrk="0" hangingPunct="1">
              <a:lnSpc>
                <a:spcPct val="110000"/>
              </a:lnSpc>
              <a:spcBef>
                <a:spcPct val="20000"/>
              </a:spcBef>
              <a:spcAft>
                <a:spcPts val="600"/>
              </a:spcAft>
              <a:buClr>
                <a:srgbClr val="4472C4"/>
              </a:buClr>
              <a:buSzPct val="92000"/>
              <a:tabLst/>
              <a:defRPr/>
            </a:pPr>
            <a:endParaRPr kumimoji="0" lang="en-US" sz="1800" b="0" i="0" u="none" strike="noStrike" kern="1200" cap="none" spc="0" normalizeH="0" baseline="0" noProof="0" dirty="0">
              <a:ln>
                <a:noFill/>
              </a:ln>
              <a:solidFill>
                <a:srgbClr val="000000">
                  <a:lumMod val="75000"/>
                  <a:lumOff val="25000"/>
                </a:srgbClr>
              </a:solidFill>
              <a:effectLst/>
              <a:uLnTx/>
              <a:uFillTx/>
              <a:latin typeface="g_d0_f7"/>
              <a:ea typeface="+mn-ea"/>
              <a:cs typeface="+mn-cs"/>
            </a:endParaRPr>
          </a:p>
          <a:p>
            <a:pPr marL="630000" marR="0" lvl="1" indent="-306000" algn="l" defTabSz="457200" rtl="0" eaLnBrk="1" fontAlgn="auto" latinLnBrk="0" hangingPunct="1">
              <a:lnSpc>
                <a:spcPct val="110000"/>
              </a:lnSpc>
              <a:spcBef>
                <a:spcPct val="20000"/>
              </a:spcBef>
              <a:spcAft>
                <a:spcPts val="600"/>
              </a:spcAft>
              <a:buClr>
                <a:srgbClr val="4472C4"/>
              </a:buClr>
              <a:buSzPct val="92000"/>
              <a:buFont typeface="Wingdings 2" panose="05020102010507070707" pitchFamily="18" charset="2"/>
              <a:buChar char=""/>
              <a:tabLst/>
              <a:defRPr/>
            </a:pPr>
            <a:r>
              <a:rPr kumimoji="0" lang="en-US" sz="16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Using class weights</a:t>
            </a:r>
          </a:p>
          <a:p>
            <a:pPr marL="630000" marR="0" lvl="1" indent="-306000" algn="l" defTabSz="457200" rtl="0" eaLnBrk="1" fontAlgn="auto" latinLnBrk="0" hangingPunct="1">
              <a:lnSpc>
                <a:spcPct val="110000"/>
              </a:lnSpc>
              <a:spcBef>
                <a:spcPct val="20000"/>
              </a:spcBef>
              <a:spcAft>
                <a:spcPts val="600"/>
              </a:spcAft>
              <a:buClr>
                <a:srgbClr val="4472C4"/>
              </a:buClr>
              <a:buSzPct val="92000"/>
              <a:buFont typeface="Wingdings 2" panose="05020102010507070707" pitchFamily="18" charset="2"/>
              <a:buChar char=""/>
              <a:tabLst/>
              <a:defRPr/>
            </a:pPr>
            <a:r>
              <a:rPr kumimoji="0" lang="en-US" sz="16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t>Hyper method between down sampling and up sampling</a:t>
            </a:r>
          </a:p>
          <a:p>
            <a:pPr marL="324000" marR="0" lvl="1" indent="0" algn="l" defTabSz="457200" rtl="0" eaLnBrk="1" fontAlgn="auto" latinLnBrk="0" hangingPunct="1">
              <a:lnSpc>
                <a:spcPct val="110000"/>
              </a:lnSpc>
              <a:spcBef>
                <a:spcPct val="20000"/>
              </a:spcBef>
              <a:spcAft>
                <a:spcPts val="600"/>
              </a:spcAft>
              <a:buClr>
                <a:srgbClr val="4472C4"/>
              </a:buClr>
              <a:buSzPct val="92000"/>
              <a:buFont typeface="Wingdings 2" panose="05020102010507070707" pitchFamily="18" charset="2"/>
              <a:buNone/>
              <a:tabLst/>
              <a:defRPr/>
            </a:pPr>
            <a:endParaRPr kumimoji="0" lang="en-US" sz="1300" b="0" i="0" u="none" strike="noStrike" kern="1200" cap="none" spc="0" normalizeH="0" baseline="0" noProof="0" dirty="0">
              <a:ln>
                <a:noFill/>
              </a:ln>
              <a:solidFill>
                <a:srgbClr val="000000">
                  <a:lumMod val="75000"/>
                  <a:lumOff val="25000"/>
                </a:srgbClr>
              </a:solidFill>
              <a:effectLst/>
              <a:uLnTx/>
              <a:uFillTx/>
              <a:latin typeface="g_d0_f7"/>
              <a:ea typeface="+mn-ea"/>
              <a:cs typeface="+mn-cs"/>
            </a:endParaRPr>
          </a:p>
          <a:p>
            <a:pPr marL="0" marR="0" lvl="0" indent="0" algn="l" defTabSz="457200" rtl="0" eaLnBrk="1" fontAlgn="auto" latinLnBrk="0" hangingPunct="1">
              <a:lnSpc>
                <a:spcPct val="110000"/>
              </a:lnSpc>
              <a:spcBef>
                <a:spcPct val="20000"/>
              </a:spcBef>
              <a:spcAft>
                <a:spcPts val="600"/>
              </a:spcAft>
              <a:buClr>
                <a:srgbClr val="4472C4"/>
              </a:buClr>
              <a:buSzPct val="92000"/>
              <a:buFont typeface="Wingdings 2" panose="05020102010507070707" pitchFamily="18" charset="2"/>
              <a:buNone/>
              <a:tabLst/>
              <a:defRPr/>
            </a:pPr>
            <a:br>
              <a:rPr kumimoji="0" lang="en-US" sz="16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rPr>
            </a:br>
            <a:endParaRPr kumimoji="0" lang="en-US" sz="1600" b="0" i="0" u="none" strike="noStrike" kern="1200" cap="none" spc="0" normalizeH="0" baseline="0" noProof="0" dirty="0">
              <a:ln>
                <a:noFill/>
              </a:ln>
              <a:solidFill>
                <a:srgbClr val="000000">
                  <a:lumMod val="75000"/>
                  <a:lumOff val="25000"/>
                </a:srgbClr>
              </a:solidFill>
              <a:effectLst/>
              <a:uLnTx/>
              <a:uFillTx/>
              <a:latin typeface="g_d0_f7"/>
              <a:ea typeface="+mn-ea"/>
              <a:cs typeface="+mn-cs"/>
            </a:endParaRPr>
          </a:p>
        </p:txBody>
      </p:sp>
      <p:sp>
        <p:nvSpPr>
          <p:cNvPr id="5" name="Slide Number Placeholder 4">
            <a:extLst>
              <a:ext uri="{FF2B5EF4-FFF2-40B4-BE49-F238E27FC236}">
                <a16:creationId xmlns:a16="http://schemas.microsoft.com/office/drawing/2014/main" id="{EF844BE1-ED64-4EB5-9157-E05E98101C7D}"/>
              </a:ext>
            </a:extLst>
          </p:cNvPr>
          <p:cNvSpPr>
            <a:spLocks noGrp="1"/>
          </p:cNvSpPr>
          <p:nvPr>
            <p:ph type="sldNum" sz="quarter" idx="12"/>
          </p:nvPr>
        </p:nvSpPr>
        <p:spPr/>
        <p:txBody>
          <a:bodyPr/>
          <a:lstStyle/>
          <a:p>
            <a:fld id="{3A98EE3D-8CD1-4C3F-BD1C-C98C9596463C}" type="slidenum">
              <a:rPr lang="en-US" smtClean="0"/>
              <a:t>18</a:t>
            </a:fld>
            <a:r>
              <a:rPr lang="en-US" dirty="0"/>
              <a:t>/23</a:t>
            </a:r>
          </a:p>
        </p:txBody>
      </p:sp>
    </p:spTree>
    <p:extLst>
      <p:ext uri="{BB962C8B-B14F-4D97-AF65-F5344CB8AC3E}">
        <p14:creationId xmlns:p14="http://schemas.microsoft.com/office/powerpoint/2010/main" val="2422352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7">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9">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1CD63B9-7507-48C0-A5A2-526967CB306F}"/>
              </a:ext>
            </a:extLst>
          </p:cNvPr>
          <p:cNvSpPr>
            <a:spLocks noGrp="1"/>
          </p:cNvSpPr>
          <p:nvPr>
            <p:ph idx="1"/>
          </p:nvPr>
        </p:nvSpPr>
        <p:spPr>
          <a:xfrm>
            <a:off x="4241830" y="842401"/>
            <a:ext cx="7627614" cy="2347199"/>
          </a:xfrm>
        </p:spPr>
        <p:txBody>
          <a:bodyPr>
            <a:normAutofit fontScale="92500"/>
          </a:bodyPr>
          <a:lstStyle/>
          <a:p>
            <a:pPr lvl="1">
              <a:buClr>
                <a:srgbClr val="4790E6"/>
              </a:buClr>
            </a:pPr>
            <a:r>
              <a:rPr lang="en-US" sz="1700" dirty="0">
                <a:latin typeface="g_d0_f7"/>
              </a:rPr>
              <a:t>We modified ResNet-152 for Both of Binary classification and Multi-class classification task</a:t>
            </a:r>
          </a:p>
          <a:p>
            <a:pPr lvl="1">
              <a:buClr>
                <a:srgbClr val="4790E6"/>
              </a:buClr>
            </a:pPr>
            <a:r>
              <a:rPr lang="en-US" sz="1700" dirty="0">
                <a:latin typeface="g_d0_f7"/>
              </a:rPr>
              <a:t>For Multi-class classification model, we made 5 parallel layers for each ICH subtype</a:t>
            </a:r>
            <a:endParaRPr lang="en-US" sz="1700" b="0" i="0" dirty="0">
              <a:effectLst/>
              <a:latin typeface="g_d0_f7"/>
            </a:endParaRPr>
          </a:p>
          <a:p>
            <a:pPr>
              <a:buClr>
                <a:srgbClr val="4790E6"/>
              </a:buClr>
            </a:pPr>
            <a:endParaRPr lang="en-US" b="0" i="0" dirty="0">
              <a:effectLst/>
              <a:latin typeface="g_d0_f7"/>
            </a:endParaRPr>
          </a:p>
          <a:p>
            <a:pPr lvl="1">
              <a:buClr>
                <a:srgbClr val="4790E6"/>
              </a:buClr>
            </a:pPr>
            <a:endParaRPr lang="en-US" b="0" i="0" dirty="0">
              <a:effectLst/>
              <a:latin typeface="g_d0_f7"/>
            </a:endParaRPr>
          </a:p>
          <a:p>
            <a:pPr marL="324000" lvl="1" indent="0">
              <a:buClr>
                <a:srgbClr val="4790E6"/>
              </a:buClr>
              <a:buNone/>
            </a:pPr>
            <a:br>
              <a:rPr lang="en-US" dirty="0"/>
            </a:br>
            <a:endParaRPr lang="en-US" b="0" i="0" dirty="0">
              <a:effectLst/>
              <a:latin typeface="g_d0_f7"/>
            </a:endParaRPr>
          </a:p>
        </p:txBody>
      </p:sp>
      <p:pic>
        <p:nvPicPr>
          <p:cNvPr id="6" name="Picture 5">
            <a:extLst>
              <a:ext uri="{FF2B5EF4-FFF2-40B4-BE49-F238E27FC236}">
                <a16:creationId xmlns:a16="http://schemas.microsoft.com/office/drawing/2014/main" id="{B62C08A2-C56F-40CF-8671-19F992475492}"/>
              </a:ext>
            </a:extLst>
          </p:cNvPr>
          <p:cNvPicPr/>
          <p:nvPr/>
        </p:nvPicPr>
        <p:blipFill>
          <a:blip r:embed="rId2">
            <a:extLst>
              <a:ext uri="{28A0092B-C50C-407E-A947-70E740481C1C}">
                <a14:useLocalDpi xmlns:a14="http://schemas.microsoft.com/office/drawing/2010/main" val="0"/>
              </a:ext>
            </a:extLst>
          </a:blip>
          <a:stretch>
            <a:fillRect/>
          </a:stretch>
        </p:blipFill>
        <p:spPr>
          <a:xfrm>
            <a:off x="123372" y="2744839"/>
            <a:ext cx="3190498" cy="3046926"/>
          </a:xfrm>
          <a:prstGeom prst="rect">
            <a:avLst/>
          </a:prstGeom>
        </p:spPr>
      </p:pic>
      <p:pic>
        <p:nvPicPr>
          <p:cNvPr id="10" name="Picture 9">
            <a:extLst>
              <a:ext uri="{FF2B5EF4-FFF2-40B4-BE49-F238E27FC236}">
                <a16:creationId xmlns:a16="http://schemas.microsoft.com/office/drawing/2014/main" id="{84A4598C-7D62-4D3C-BF4E-7E99DC80B900}"/>
              </a:ext>
            </a:extLst>
          </p:cNvPr>
          <p:cNvPicPr/>
          <p:nvPr/>
        </p:nvPicPr>
        <p:blipFill>
          <a:blip r:embed="rId3"/>
          <a:stretch>
            <a:fillRect/>
          </a:stretch>
        </p:blipFill>
        <p:spPr>
          <a:xfrm>
            <a:off x="3313870" y="1913620"/>
            <a:ext cx="8911993" cy="3629091"/>
          </a:xfrm>
          <a:prstGeom prst="rect">
            <a:avLst/>
          </a:prstGeom>
        </p:spPr>
      </p:pic>
      <p:sp>
        <p:nvSpPr>
          <p:cNvPr id="12" name="TextBox 11">
            <a:extLst>
              <a:ext uri="{FF2B5EF4-FFF2-40B4-BE49-F238E27FC236}">
                <a16:creationId xmlns:a16="http://schemas.microsoft.com/office/drawing/2014/main" id="{FBF80AD6-B4A7-451C-B1D3-3C740AE67DF7}"/>
              </a:ext>
            </a:extLst>
          </p:cNvPr>
          <p:cNvSpPr txBox="1"/>
          <p:nvPr/>
        </p:nvSpPr>
        <p:spPr>
          <a:xfrm>
            <a:off x="-785394" y="5542711"/>
            <a:ext cx="4099264" cy="264560"/>
          </a:xfrm>
          <a:prstGeom prst="rect">
            <a:avLst/>
          </a:prstGeom>
          <a:noFill/>
        </p:spPr>
        <p:txBody>
          <a:bodyPr wrap="square">
            <a:spAutoFit/>
          </a:bodyPr>
          <a:lstStyle/>
          <a:p>
            <a:pPr marL="457200" marR="0" indent="45720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Figure 13. Illustration of Binary classification model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CDD1B18F-CE7B-4E12-9D65-988226C351E2}"/>
              </a:ext>
            </a:extLst>
          </p:cNvPr>
          <p:cNvSpPr txBox="1"/>
          <p:nvPr/>
        </p:nvSpPr>
        <p:spPr>
          <a:xfrm>
            <a:off x="6087911" y="5633520"/>
            <a:ext cx="3361818" cy="461665"/>
          </a:xfrm>
          <a:prstGeom prst="rect">
            <a:avLst/>
          </a:prstGeom>
          <a:noFill/>
        </p:spPr>
        <p:txBody>
          <a:bodyPr wrap="none" rtlCol="0">
            <a:spAutoFit/>
          </a:bodyPr>
          <a:lstStyle/>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Figure 14. Illustration of Multi classification model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dirty="0"/>
          </a:p>
        </p:txBody>
      </p:sp>
      <p:sp>
        <p:nvSpPr>
          <p:cNvPr id="9" name="Title 1">
            <a:extLst>
              <a:ext uri="{FF2B5EF4-FFF2-40B4-BE49-F238E27FC236}">
                <a16:creationId xmlns:a16="http://schemas.microsoft.com/office/drawing/2014/main" id="{A961CE08-9953-4A4B-BC82-9D13C214DDC1}"/>
              </a:ext>
            </a:extLst>
          </p:cNvPr>
          <p:cNvSpPr>
            <a:spLocks noGrp="1"/>
          </p:cNvSpPr>
          <p:nvPr>
            <p:ph type="title"/>
          </p:nvPr>
        </p:nvSpPr>
        <p:spPr>
          <a:xfrm>
            <a:off x="581192" y="800930"/>
            <a:ext cx="3568661" cy="2256390"/>
          </a:xfrm>
        </p:spPr>
        <p:txBody>
          <a:bodyPr anchor="ctr">
            <a:normAutofit/>
          </a:bodyPr>
          <a:lstStyle/>
          <a:p>
            <a:r>
              <a:rPr lang="en-US" sz="2000" dirty="0"/>
              <a:t>Experiment No.2</a:t>
            </a:r>
            <a:br>
              <a:rPr lang="en-US" sz="2800" dirty="0"/>
            </a:br>
            <a:r>
              <a:rPr lang="en-US" sz="3600" b="1" i="0" dirty="0">
                <a:effectLst/>
                <a:latin typeface="g_d0_f7"/>
              </a:rPr>
              <a:t>Models</a:t>
            </a:r>
            <a:br>
              <a:rPr lang="en-US" dirty="0"/>
            </a:br>
            <a:endParaRPr lang="en-US" dirty="0"/>
          </a:p>
        </p:txBody>
      </p:sp>
      <p:sp>
        <p:nvSpPr>
          <p:cNvPr id="2" name="Slide Number Placeholder 1">
            <a:extLst>
              <a:ext uri="{FF2B5EF4-FFF2-40B4-BE49-F238E27FC236}">
                <a16:creationId xmlns:a16="http://schemas.microsoft.com/office/drawing/2014/main" id="{6CF382FC-4A25-4AA7-8E5C-25023B64824F}"/>
              </a:ext>
            </a:extLst>
          </p:cNvPr>
          <p:cNvSpPr>
            <a:spLocks noGrp="1"/>
          </p:cNvSpPr>
          <p:nvPr>
            <p:ph type="sldNum" sz="quarter" idx="12"/>
          </p:nvPr>
        </p:nvSpPr>
        <p:spPr/>
        <p:txBody>
          <a:bodyPr/>
          <a:lstStyle/>
          <a:p>
            <a:fld id="{3A98EE3D-8CD1-4C3F-BD1C-C98C9596463C}" type="slidenum">
              <a:rPr lang="en-US" smtClean="0"/>
              <a:t>19</a:t>
            </a:fld>
            <a:r>
              <a:rPr lang="en-US" dirty="0"/>
              <a:t>/23</a:t>
            </a:r>
          </a:p>
        </p:txBody>
      </p:sp>
    </p:spTree>
    <p:extLst>
      <p:ext uri="{BB962C8B-B14F-4D97-AF65-F5344CB8AC3E}">
        <p14:creationId xmlns:p14="http://schemas.microsoft.com/office/powerpoint/2010/main" val="12605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F8FBB-0721-4941-B90A-A2F5013BEF4D}"/>
              </a:ext>
            </a:extLst>
          </p:cNvPr>
          <p:cNvSpPr>
            <a:spLocks noGrp="1"/>
          </p:cNvSpPr>
          <p:nvPr>
            <p:ph type="title"/>
          </p:nvPr>
        </p:nvSpPr>
        <p:spPr>
          <a:xfrm>
            <a:off x="865277" y="1225939"/>
            <a:ext cx="11029616" cy="1188720"/>
          </a:xfrm>
        </p:spPr>
        <p:txBody>
          <a:bodyPr>
            <a:normAutofit/>
          </a:bodyPr>
          <a:lstStyle/>
          <a:p>
            <a:r>
              <a:rPr lang="en-US" sz="3200" dirty="0"/>
              <a:t>Goal</a:t>
            </a:r>
          </a:p>
        </p:txBody>
      </p:sp>
      <p:sp>
        <p:nvSpPr>
          <p:cNvPr id="3" name="Content Placeholder 2">
            <a:extLst>
              <a:ext uri="{FF2B5EF4-FFF2-40B4-BE49-F238E27FC236}">
                <a16:creationId xmlns:a16="http://schemas.microsoft.com/office/drawing/2014/main" id="{1293FF14-CE9F-4E13-BFC0-55C33C47E321}"/>
              </a:ext>
            </a:extLst>
          </p:cNvPr>
          <p:cNvSpPr>
            <a:spLocks noGrp="1"/>
          </p:cNvSpPr>
          <p:nvPr>
            <p:ph idx="1"/>
          </p:nvPr>
        </p:nvSpPr>
        <p:spPr/>
        <p:txBody>
          <a:bodyPr>
            <a:normAutofit/>
          </a:bodyPr>
          <a:lstStyle/>
          <a:p>
            <a:pPr marL="0" indent="0" algn="just">
              <a:buNone/>
            </a:pPr>
            <a:endParaRPr lang="en-US" dirty="0"/>
          </a:p>
          <a:p>
            <a:pPr algn="just"/>
            <a:r>
              <a:rPr lang="en-US" sz="1800" dirty="0"/>
              <a:t>Classification of Intracranial hemorrhage and its subtypes</a:t>
            </a:r>
          </a:p>
          <a:p>
            <a:pPr algn="just"/>
            <a:r>
              <a:rPr lang="en-US" sz="1800" dirty="0"/>
              <a:t>Implement the solution using deep neural networks and frameworks suitable for medical data processing. </a:t>
            </a:r>
          </a:p>
          <a:p>
            <a:pPr algn="just"/>
            <a:r>
              <a:rPr lang="en-US" sz="1800" dirty="0"/>
              <a:t>Verify the solution by experimenting with real data from medical modalities. </a:t>
            </a:r>
          </a:p>
          <a:p>
            <a:pPr algn="just"/>
            <a:r>
              <a:rPr lang="en-US" sz="1800" dirty="0"/>
              <a:t>Evaluate the accuracy and results</a:t>
            </a:r>
          </a:p>
        </p:txBody>
      </p:sp>
      <p:sp>
        <p:nvSpPr>
          <p:cNvPr id="4" name="Slide Number Placeholder 3">
            <a:extLst>
              <a:ext uri="{FF2B5EF4-FFF2-40B4-BE49-F238E27FC236}">
                <a16:creationId xmlns:a16="http://schemas.microsoft.com/office/drawing/2014/main" id="{4A29F27B-B52F-49BA-A102-5C4AE28D13BB}"/>
              </a:ext>
            </a:extLst>
          </p:cNvPr>
          <p:cNvSpPr>
            <a:spLocks noGrp="1"/>
          </p:cNvSpPr>
          <p:nvPr>
            <p:ph type="sldNum" sz="quarter" idx="12"/>
          </p:nvPr>
        </p:nvSpPr>
        <p:spPr/>
        <p:txBody>
          <a:bodyPr/>
          <a:lstStyle/>
          <a:p>
            <a:fld id="{3A98EE3D-8CD1-4C3F-BD1C-C98C9596463C}" type="slidenum">
              <a:rPr lang="en-US" smtClean="0"/>
              <a:t>2</a:t>
            </a:fld>
            <a:r>
              <a:rPr lang="en-US" dirty="0"/>
              <a:t>/23</a:t>
            </a:r>
          </a:p>
        </p:txBody>
      </p:sp>
    </p:spTree>
    <p:extLst>
      <p:ext uri="{BB962C8B-B14F-4D97-AF65-F5344CB8AC3E}">
        <p14:creationId xmlns:p14="http://schemas.microsoft.com/office/powerpoint/2010/main" val="3088865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961CE08-9953-4A4B-BC82-9D13C214DDC1}"/>
              </a:ext>
            </a:extLst>
          </p:cNvPr>
          <p:cNvSpPr>
            <a:spLocks noGrp="1"/>
          </p:cNvSpPr>
          <p:nvPr>
            <p:ph type="title"/>
          </p:nvPr>
        </p:nvSpPr>
        <p:spPr>
          <a:xfrm>
            <a:off x="265003" y="882650"/>
            <a:ext cx="4116423" cy="1269713"/>
          </a:xfrm>
        </p:spPr>
        <p:txBody>
          <a:bodyPr>
            <a:normAutofit/>
          </a:bodyPr>
          <a:lstStyle/>
          <a:p>
            <a:pPr>
              <a:lnSpc>
                <a:spcPct val="90000"/>
              </a:lnSpc>
            </a:pPr>
            <a:r>
              <a:rPr lang="en-US" sz="2800" dirty="0"/>
              <a:t>Binary classification </a:t>
            </a:r>
            <a:br>
              <a:rPr lang="en-US" dirty="0"/>
            </a:br>
            <a:r>
              <a:rPr lang="en-US" sz="1800" dirty="0"/>
              <a:t>Experiment No.2</a:t>
            </a:r>
            <a:endParaRPr lang="en-US" dirty="0"/>
          </a:p>
        </p:txBody>
      </p:sp>
      <p:sp>
        <p:nvSpPr>
          <p:cNvPr id="3" name="Content Placeholder 2">
            <a:extLst>
              <a:ext uri="{FF2B5EF4-FFF2-40B4-BE49-F238E27FC236}">
                <a16:creationId xmlns:a16="http://schemas.microsoft.com/office/drawing/2014/main" id="{91CD63B9-7507-48C0-A5A2-526967CB306F}"/>
              </a:ext>
            </a:extLst>
          </p:cNvPr>
          <p:cNvSpPr>
            <a:spLocks noGrp="1"/>
          </p:cNvSpPr>
          <p:nvPr>
            <p:ph idx="1"/>
          </p:nvPr>
        </p:nvSpPr>
        <p:spPr>
          <a:xfrm>
            <a:off x="538883" y="2768121"/>
            <a:ext cx="3568661" cy="3634486"/>
          </a:xfrm>
        </p:spPr>
        <p:txBody>
          <a:bodyPr>
            <a:normAutofit/>
          </a:bodyPr>
          <a:lstStyle/>
          <a:p>
            <a:pPr>
              <a:buClr>
                <a:srgbClr val="4790E6"/>
              </a:buClr>
            </a:pPr>
            <a:r>
              <a:rPr lang="en-US" sz="2400" b="1" i="0" dirty="0">
                <a:effectLst/>
                <a:latin typeface="g_d0_f7"/>
              </a:rPr>
              <a:t>Training and validating</a:t>
            </a:r>
          </a:p>
          <a:p>
            <a:pPr lvl="1">
              <a:buClr>
                <a:srgbClr val="4790E6"/>
              </a:buClr>
            </a:pPr>
            <a:r>
              <a:rPr lang="en-US" sz="1800" dirty="0">
                <a:latin typeface="g_d0_f7"/>
              </a:rPr>
              <a:t>Has been trained with the shown hyperparameters</a:t>
            </a:r>
          </a:p>
          <a:p>
            <a:pPr lvl="1">
              <a:buClr>
                <a:srgbClr val="4790E6"/>
              </a:buClr>
            </a:pPr>
            <a:r>
              <a:rPr lang="en-US" sz="1800" b="0" i="0" dirty="0">
                <a:effectLst/>
                <a:latin typeface="g_d0_f7"/>
              </a:rPr>
              <a:t>Got an accuracy of 84% on test dataset.</a:t>
            </a:r>
          </a:p>
          <a:p>
            <a:pPr>
              <a:buClr>
                <a:srgbClr val="4790E6"/>
              </a:buClr>
            </a:pPr>
            <a:endParaRPr lang="en-US" b="0" i="0" dirty="0">
              <a:effectLst/>
              <a:latin typeface="g_d0_f7"/>
            </a:endParaRPr>
          </a:p>
          <a:p>
            <a:pPr lvl="1">
              <a:buClr>
                <a:srgbClr val="4790E6"/>
              </a:buClr>
            </a:pPr>
            <a:endParaRPr lang="en-US" b="0" i="0" dirty="0">
              <a:effectLst/>
              <a:latin typeface="g_d0_f7"/>
            </a:endParaRPr>
          </a:p>
          <a:p>
            <a:pPr marL="324000" lvl="1" indent="0">
              <a:buClr>
                <a:srgbClr val="4790E6"/>
              </a:buClr>
              <a:buNone/>
            </a:pPr>
            <a:br>
              <a:rPr lang="en-US" dirty="0"/>
            </a:br>
            <a:endParaRPr lang="en-US" b="0" i="0" dirty="0">
              <a:effectLst/>
              <a:latin typeface="g_d0_f7"/>
            </a:endParaRPr>
          </a:p>
        </p:txBody>
      </p:sp>
      <p:graphicFrame>
        <p:nvGraphicFramePr>
          <p:cNvPr id="2" name="Table 1">
            <a:extLst>
              <a:ext uri="{FF2B5EF4-FFF2-40B4-BE49-F238E27FC236}">
                <a16:creationId xmlns:a16="http://schemas.microsoft.com/office/drawing/2014/main" id="{81780FB7-C7DA-49EC-986B-156C57E38D9A}"/>
              </a:ext>
            </a:extLst>
          </p:cNvPr>
          <p:cNvGraphicFramePr>
            <a:graphicFrameLocks noGrp="1"/>
          </p:cNvGraphicFramePr>
          <p:nvPr>
            <p:extLst>
              <p:ext uri="{D42A27DB-BD31-4B8C-83A1-F6EECF244321}">
                <p14:modId xmlns:p14="http://schemas.microsoft.com/office/powerpoint/2010/main" val="3949030004"/>
              </p:ext>
            </p:extLst>
          </p:nvPr>
        </p:nvGraphicFramePr>
        <p:xfrm>
          <a:off x="4590661" y="5275886"/>
          <a:ext cx="7399175" cy="1126721"/>
        </p:xfrm>
        <a:graphic>
          <a:graphicData uri="http://schemas.openxmlformats.org/drawingml/2006/table">
            <a:tbl>
              <a:tblPr firstRow="1" firstCol="1" bandRow="1">
                <a:noFill/>
                <a:tableStyleId>{5C22544A-7EE6-4342-B048-85BDC9FD1C3A}</a:tableStyleId>
              </a:tblPr>
              <a:tblGrid>
                <a:gridCol w="836676">
                  <a:extLst>
                    <a:ext uri="{9D8B030D-6E8A-4147-A177-3AD203B41FA5}">
                      <a16:colId xmlns:a16="http://schemas.microsoft.com/office/drawing/2014/main" val="2861854569"/>
                    </a:ext>
                  </a:extLst>
                </a:gridCol>
                <a:gridCol w="868005">
                  <a:extLst>
                    <a:ext uri="{9D8B030D-6E8A-4147-A177-3AD203B41FA5}">
                      <a16:colId xmlns:a16="http://schemas.microsoft.com/office/drawing/2014/main" val="3423351251"/>
                    </a:ext>
                  </a:extLst>
                </a:gridCol>
                <a:gridCol w="868006">
                  <a:extLst>
                    <a:ext uri="{9D8B030D-6E8A-4147-A177-3AD203B41FA5}">
                      <a16:colId xmlns:a16="http://schemas.microsoft.com/office/drawing/2014/main" val="3016735443"/>
                    </a:ext>
                  </a:extLst>
                </a:gridCol>
                <a:gridCol w="921496">
                  <a:extLst>
                    <a:ext uri="{9D8B030D-6E8A-4147-A177-3AD203B41FA5}">
                      <a16:colId xmlns:a16="http://schemas.microsoft.com/office/drawing/2014/main" val="401567600"/>
                    </a:ext>
                  </a:extLst>
                </a:gridCol>
                <a:gridCol w="1235182">
                  <a:extLst>
                    <a:ext uri="{9D8B030D-6E8A-4147-A177-3AD203B41FA5}">
                      <a16:colId xmlns:a16="http://schemas.microsoft.com/office/drawing/2014/main" val="3290967245"/>
                    </a:ext>
                  </a:extLst>
                </a:gridCol>
                <a:gridCol w="1494995">
                  <a:extLst>
                    <a:ext uri="{9D8B030D-6E8A-4147-A177-3AD203B41FA5}">
                      <a16:colId xmlns:a16="http://schemas.microsoft.com/office/drawing/2014/main" val="999294490"/>
                    </a:ext>
                  </a:extLst>
                </a:gridCol>
                <a:gridCol w="1174815">
                  <a:extLst>
                    <a:ext uri="{9D8B030D-6E8A-4147-A177-3AD203B41FA5}">
                      <a16:colId xmlns:a16="http://schemas.microsoft.com/office/drawing/2014/main" val="564696696"/>
                    </a:ext>
                  </a:extLst>
                </a:gridCol>
              </a:tblGrid>
              <a:tr h="883054">
                <a:tc>
                  <a:txBody>
                    <a:bodyPr/>
                    <a:lstStyle/>
                    <a:p>
                      <a:pPr marL="0" marR="0" algn="r">
                        <a:lnSpc>
                          <a:spcPct val="107000"/>
                        </a:lnSpc>
                        <a:spcBef>
                          <a:spcPts val="0"/>
                        </a:spcBef>
                        <a:spcAft>
                          <a:spcPts val="0"/>
                        </a:spcAft>
                      </a:pPr>
                      <a:r>
                        <a:rPr lang="en-US" sz="1800" b="1" cap="none" spc="30" dirty="0">
                          <a:solidFill>
                            <a:schemeClr val="tx1"/>
                          </a:solidFill>
                          <a:effectLst/>
                        </a:rPr>
                        <a:t>Name</a:t>
                      </a:r>
                      <a:endParaRPr lang="en-US" sz="1800" b="1" cap="none" spc="3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0017"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marL="0" marR="0" algn="ctr">
                        <a:lnSpc>
                          <a:spcPct val="107000"/>
                        </a:lnSpc>
                        <a:spcBef>
                          <a:spcPts val="0"/>
                        </a:spcBef>
                        <a:spcAft>
                          <a:spcPts val="0"/>
                        </a:spcAft>
                      </a:pPr>
                      <a:r>
                        <a:rPr lang="en-US" sz="1800" b="1" cap="none" spc="30" dirty="0">
                          <a:solidFill>
                            <a:schemeClr val="tx1"/>
                          </a:solidFill>
                          <a:effectLst/>
                        </a:rPr>
                        <a:t>Train Batch Size</a:t>
                      </a:r>
                      <a:endParaRPr lang="en-US" sz="1800" b="1" cap="none" spc="3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0017"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marL="0" marR="0" algn="ctr">
                        <a:lnSpc>
                          <a:spcPct val="107000"/>
                        </a:lnSpc>
                        <a:spcBef>
                          <a:spcPts val="0"/>
                        </a:spcBef>
                        <a:spcAft>
                          <a:spcPts val="0"/>
                        </a:spcAft>
                      </a:pPr>
                      <a:r>
                        <a:rPr lang="en-US" sz="1800" b="1" cap="none" spc="30" dirty="0">
                          <a:solidFill>
                            <a:schemeClr val="tx1"/>
                          </a:solidFill>
                          <a:effectLst/>
                        </a:rPr>
                        <a:t>Test Batch Size</a:t>
                      </a:r>
                      <a:endParaRPr lang="en-US" sz="1800" b="1" cap="none" spc="3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0017"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marL="0" marR="0" algn="ctr">
                        <a:lnSpc>
                          <a:spcPct val="107000"/>
                        </a:lnSpc>
                        <a:spcBef>
                          <a:spcPts val="0"/>
                        </a:spcBef>
                        <a:spcAft>
                          <a:spcPts val="0"/>
                        </a:spcAft>
                      </a:pPr>
                      <a:r>
                        <a:rPr lang="en-US" sz="1800" b="1" cap="none" spc="30" dirty="0">
                          <a:solidFill>
                            <a:schemeClr val="tx1"/>
                          </a:solidFill>
                          <a:effectLst/>
                        </a:rPr>
                        <a:t>Epoch</a:t>
                      </a:r>
                      <a:endParaRPr lang="en-US" sz="1800" b="1" cap="none" spc="3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0017"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marL="0" marR="0" algn="ctr">
                        <a:lnSpc>
                          <a:spcPct val="107000"/>
                        </a:lnSpc>
                        <a:spcBef>
                          <a:spcPts val="0"/>
                        </a:spcBef>
                        <a:spcAft>
                          <a:spcPts val="0"/>
                        </a:spcAft>
                      </a:pPr>
                      <a:r>
                        <a:rPr lang="en-US" sz="1800" b="1" cap="none" spc="30">
                          <a:solidFill>
                            <a:schemeClr val="tx1"/>
                          </a:solidFill>
                          <a:effectLst/>
                        </a:rPr>
                        <a:t>Learning Rate</a:t>
                      </a:r>
                      <a:endParaRPr lang="en-US" sz="1800" b="1" cap="none" spc="3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0017"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marL="0" marR="0" algn="ctr">
                        <a:lnSpc>
                          <a:spcPct val="107000"/>
                        </a:lnSpc>
                        <a:spcBef>
                          <a:spcPts val="0"/>
                        </a:spcBef>
                        <a:spcAft>
                          <a:spcPts val="0"/>
                        </a:spcAft>
                      </a:pPr>
                      <a:r>
                        <a:rPr lang="en-US" sz="1800" b="1" cap="none" spc="30">
                          <a:solidFill>
                            <a:schemeClr val="tx1"/>
                          </a:solidFill>
                          <a:effectLst/>
                        </a:rPr>
                        <a:t>Momentum</a:t>
                      </a:r>
                      <a:endParaRPr lang="en-US" sz="1800" b="1" cap="none" spc="3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0017"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marL="0" marR="0" algn="ctr">
                        <a:lnSpc>
                          <a:spcPct val="107000"/>
                        </a:lnSpc>
                        <a:spcBef>
                          <a:spcPts val="0"/>
                        </a:spcBef>
                        <a:spcAft>
                          <a:spcPts val="0"/>
                        </a:spcAft>
                      </a:pPr>
                      <a:r>
                        <a:rPr lang="en-US" sz="1800" b="1" cap="none" spc="30" dirty="0">
                          <a:solidFill>
                            <a:schemeClr val="tx1"/>
                          </a:solidFill>
                          <a:effectLst/>
                        </a:rPr>
                        <a:t>Optimizer</a:t>
                      </a:r>
                      <a:endParaRPr lang="en-US" sz="1800" b="1" cap="none" spc="3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10017" marT="0" marB="0" anchor="ctr">
                    <a:lnL w="12700" cmpd="sng">
                      <a:noFill/>
                    </a:lnL>
                    <a:lnR w="12700" cmpd="sng">
                      <a:noFill/>
                    </a:lnR>
                    <a:lnT w="19050" cap="flat" cmpd="sng" algn="ctr">
                      <a:solidFill>
                        <a:schemeClr val="accent1"/>
                      </a:solidFill>
                      <a:prstDash val="solid"/>
                    </a:lnT>
                    <a:lnB w="38100" cmpd="sng">
                      <a:noFill/>
                    </a:lnB>
                    <a:noFill/>
                  </a:tcPr>
                </a:tc>
                <a:extLst>
                  <a:ext uri="{0D108BD9-81ED-4DB2-BD59-A6C34878D82A}">
                    <a16:rowId xmlns:a16="http://schemas.microsoft.com/office/drawing/2014/main" val="485269234"/>
                  </a:ext>
                </a:extLst>
              </a:tr>
              <a:tr h="243667">
                <a:tc>
                  <a:txBody>
                    <a:bodyPr/>
                    <a:lstStyle/>
                    <a:p>
                      <a:pPr marL="0" marR="0" algn="r">
                        <a:lnSpc>
                          <a:spcPct val="107000"/>
                        </a:lnSpc>
                        <a:spcBef>
                          <a:spcPts val="0"/>
                        </a:spcBef>
                        <a:spcAft>
                          <a:spcPts val="0"/>
                        </a:spcAft>
                      </a:pPr>
                      <a:r>
                        <a:rPr lang="en-US" sz="1300" b="1" cap="none" spc="0">
                          <a:solidFill>
                            <a:schemeClr val="tx1"/>
                          </a:solidFill>
                          <a:effectLst/>
                        </a:rPr>
                        <a:t>Value</a:t>
                      </a:r>
                      <a:endParaRPr lang="en-US" sz="13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5124" marT="0" marB="0">
                    <a:lnL w="12700" cmpd="sng">
                      <a:noFill/>
                      <a:prstDash val="solid"/>
                    </a:lnL>
                    <a:lnR w="12700" cmpd="sng">
                      <a:noFill/>
                      <a:prstDash val="solid"/>
                    </a:lnR>
                    <a:lnT w="38100" cmpd="sng">
                      <a:noFill/>
                    </a:lnT>
                    <a:lnB w="12700" cmpd="sng">
                      <a:noFill/>
                      <a:prstDash val="solid"/>
                    </a:lnB>
                    <a:noFill/>
                  </a:tcPr>
                </a:tc>
                <a:tc>
                  <a:txBody>
                    <a:bodyPr/>
                    <a:lstStyle/>
                    <a:p>
                      <a:pPr marL="0" marR="0" algn="ctr">
                        <a:lnSpc>
                          <a:spcPct val="107000"/>
                        </a:lnSpc>
                        <a:spcBef>
                          <a:spcPts val="0"/>
                        </a:spcBef>
                        <a:spcAft>
                          <a:spcPts val="0"/>
                        </a:spcAft>
                      </a:pPr>
                      <a:r>
                        <a:rPr lang="en-US" sz="1300" cap="none" spc="0">
                          <a:solidFill>
                            <a:schemeClr val="tx1"/>
                          </a:solidFill>
                          <a:effectLst/>
                        </a:rPr>
                        <a:t>32</a:t>
                      </a:r>
                      <a:endPar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5124" marT="0" marB="0">
                    <a:lnL w="12700" cmpd="sng">
                      <a:noFill/>
                      <a:prstDash val="solid"/>
                    </a:lnL>
                    <a:lnR w="12700" cmpd="sng">
                      <a:noFill/>
                      <a:prstDash val="solid"/>
                    </a:lnR>
                    <a:lnT w="38100" cmpd="sng">
                      <a:noFill/>
                    </a:lnT>
                    <a:lnB w="12700" cmpd="sng">
                      <a:noFill/>
                      <a:prstDash val="solid"/>
                    </a:lnB>
                    <a:noFill/>
                  </a:tcPr>
                </a:tc>
                <a:tc>
                  <a:txBody>
                    <a:bodyPr/>
                    <a:lstStyle/>
                    <a:p>
                      <a:pPr marL="0" marR="0" algn="ctr">
                        <a:lnSpc>
                          <a:spcPct val="107000"/>
                        </a:lnSpc>
                        <a:spcBef>
                          <a:spcPts val="0"/>
                        </a:spcBef>
                        <a:spcAft>
                          <a:spcPts val="0"/>
                        </a:spcAft>
                      </a:pPr>
                      <a:r>
                        <a:rPr lang="en-US" sz="1300" cap="none" spc="0">
                          <a:solidFill>
                            <a:schemeClr val="tx1"/>
                          </a:solidFill>
                          <a:effectLst/>
                        </a:rPr>
                        <a:t>32</a:t>
                      </a:r>
                      <a:endPar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5124" marT="0" marB="0">
                    <a:lnL w="12700" cmpd="sng">
                      <a:noFill/>
                      <a:prstDash val="solid"/>
                    </a:lnL>
                    <a:lnR w="12700" cmpd="sng">
                      <a:noFill/>
                      <a:prstDash val="solid"/>
                    </a:lnR>
                    <a:lnT w="38100" cmpd="sng">
                      <a:noFill/>
                    </a:lnT>
                    <a:lnB w="12700" cmpd="sng">
                      <a:noFill/>
                      <a:prstDash val="solid"/>
                    </a:lnB>
                    <a:noFill/>
                  </a:tcPr>
                </a:tc>
                <a:tc>
                  <a:txBody>
                    <a:bodyPr/>
                    <a:lstStyle/>
                    <a:p>
                      <a:pPr marL="0" marR="0" algn="ctr">
                        <a:lnSpc>
                          <a:spcPct val="107000"/>
                        </a:lnSpc>
                        <a:spcBef>
                          <a:spcPts val="0"/>
                        </a:spcBef>
                        <a:spcAft>
                          <a:spcPts val="0"/>
                        </a:spcAft>
                      </a:pPr>
                      <a:r>
                        <a:rPr lang="en-US" sz="1300" cap="none" spc="0">
                          <a:solidFill>
                            <a:schemeClr val="tx1"/>
                          </a:solidFill>
                          <a:effectLst/>
                        </a:rPr>
                        <a:t>50</a:t>
                      </a:r>
                      <a:endParaRPr lang="en-US"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5124" marT="0" marB="0">
                    <a:lnL w="12700" cmpd="sng">
                      <a:noFill/>
                      <a:prstDash val="solid"/>
                    </a:lnL>
                    <a:lnR w="12700" cmpd="sng">
                      <a:noFill/>
                      <a:prstDash val="solid"/>
                    </a:lnR>
                    <a:lnT w="38100" cmpd="sng">
                      <a:noFill/>
                    </a:lnT>
                    <a:lnB w="12700" cmpd="sng">
                      <a:noFill/>
                      <a:prstDash val="solid"/>
                    </a:lnB>
                    <a:noFill/>
                  </a:tcPr>
                </a:tc>
                <a:tc>
                  <a:txBody>
                    <a:bodyPr/>
                    <a:lstStyle/>
                    <a:p>
                      <a:pPr marL="0" marR="0" algn="ctr">
                        <a:lnSpc>
                          <a:spcPct val="107000"/>
                        </a:lnSpc>
                        <a:spcBef>
                          <a:spcPts val="0"/>
                        </a:spcBef>
                        <a:spcAft>
                          <a:spcPts val="0"/>
                        </a:spcAft>
                      </a:pPr>
                      <a:r>
                        <a:rPr lang="en-US" sz="1300" cap="none" spc="0" dirty="0">
                          <a:solidFill>
                            <a:schemeClr val="tx1"/>
                          </a:solidFill>
                          <a:effectLst/>
                        </a:rPr>
                        <a:t>1e-3</a:t>
                      </a:r>
                      <a:endParaRPr lang="en-US" sz="13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5124" marT="0" marB="0">
                    <a:lnL w="12700" cmpd="sng">
                      <a:noFill/>
                      <a:prstDash val="solid"/>
                    </a:lnL>
                    <a:lnR w="12700" cmpd="sng">
                      <a:noFill/>
                      <a:prstDash val="solid"/>
                    </a:lnR>
                    <a:lnT w="38100" cmpd="sng">
                      <a:noFill/>
                    </a:lnT>
                    <a:lnB w="12700" cmpd="sng">
                      <a:noFill/>
                      <a:prstDash val="solid"/>
                    </a:lnB>
                    <a:noFill/>
                  </a:tcPr>
                </a:tc>
                <a:tc>
                  <a:txBody>
                    <a:bodyPr/>
                    <a:lstStyle/>
                    <a:p>
                      <a:pPr marL="0" marR="0" algn="ctr">
                        <a:lnSpc>
                          <a:spcPct val="107000"/>
                        </a:lnSpc>
                        <a:spcBef>
                          <a:spcPts val="0"/>
                        </a:spcBef>
                        <a:spcAft>
                          <a:spcPts val="0"/>
                        </a:spcAft>
                      </a:pPr>
                      <a:r>
                        <a:rPr lang="en-US" sz="1300" cap="none" spc="0" dirty="0">
                          <a:solidFill>
                            <a:schemeClr val="tx1"/>
                          </a:solidFill>
                          <a:effectLst/>
                        </a:rPr>
                        <a:t>0.9</a:t>
                      </a:r>
                      <a:endParaRPr lang="en-US" sz="13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5124" marT="0" marB="0">
                    <a:lnL w="12700" cmpd="sng">
                      <a:noFill/>
                      <a:prstDash val="solid"/>
                    </a:lnL>
                    <a:lnR w="12700" cmpd="sng">
                      <a:noFill/>
                      <a:prstDash val="solid"/>
                    </a:lnR>
                    <a:lnT w="38100" cmpd="sng">
                      <a:noFill/>
                    </a:lnT>
                    <a:lnB w="12700" cmpd="sng">
                      <a:noFill/>
                      <a:prstDash val="solid"/>
                    </a:lnB>
                    <a:noFill/>
                  </a:tcPr>
                </a:tc>
                <a:tc>
                  <a:txBody>
                    <a:bodyPr/>
                    <a:lstStyle/>
                    <a:p>
                      <a:pPr marL="0" marR="0" algn="ctr">
                        <a:lnSpc>
                          <a:spcPct val="107000"/>
                        </a:lnSpc>
                        <a:spcBef>
                          <a:spcPts val="0"/>
                        </a:spcBef>
                        <a:spcAft>
                          <a:spcPts val="0"/>
                        </a:spcAft>
                      </a:pPr>
                      <a:r>
                        <a:rPr lang="en-US" sz="1300" cap="none" spc="0" dirty="0">
                          <a:solidFill>
                            <a:schemeClr val="tx1"/>
                          </a:solidFill>
                          <a:effectLst/>
                        </a:rPr>
                        <a:t>SGD</a:t>
                      </a:r>
                      <a:endParaRPr lang="en-US" sz="13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5124" marT="0" marB="0">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493146860"/>
                  </a:ext>
                </a:extLst>
              </a:tr>
            </a:tbl>
          </a:graphicData>
        </a:graphic>
      </p:graphicFrame>
      <p:pic>
        <p:nvPicPr>
          <p:cNvPr id="31" name="Picture 30">
            <a:extLst>
              <a:ext uri="{FF2B5EF4-FFF2-40B4-BE49-F238E27FC236}">
                <a16:creationId xmlns:a16="http://schemas.microsoft.com/office/drawing/2014/main" id="{048AA1F9-834C-49DE-BAEA-A8A2B05DF6A1}"/>
              </a:ext>
            </a:extLst>
          </p:cNvPr>
          <p:cNvPicPr/>
          <p:nvPr/>
        </p:nvPicPr>
        <p:blipFill>
          <a:blip r:embed="rId2">
            <a:extLst>
              <a:ext uri="{28A0092B-C50C-407E-A947-70E740481C1C}">
                <a14:useLocalDpi xmlns:a14="http://schemas.microsoft.com/office/drawing/2010/main" val="0"/>
              </a:ext>
            </a:extLst>
          </a:blip>
          <a:stretch>
            <a:fillRect/>
          </a:stretch>
        </p:blipFill>
        <p:spPr>
          <a:xfrm>
            <a:off x="4699389" y="611840"/>
            <a:ext cx="7290447" cy="3994600"/>
          </a:xfrm>
          <a:prstGeom prst="rect">
            <a:avLst/>
          </a:prstGeom>
        </p:spPr>
      </p:pic>
      <p:sp>
        <p:nvSpPr>
          <p:cNvPr id="10" name="TextBox 9">
            <a:extLst>
              <a:ext uri="{FF2B5EF4-FFF2-40B4-BE49-F238E27FC236}">
                <a16:creationId xmlns:a16="http://schemas.microsoft.com/office/drawing/2014/main" id="{87DEBAD9-7D15-487B-8163-E9D32C8C05B4}"/>
              </a:ext>
            </a:extLst>
          </p:cNvPr>
          <p:cNvSpPr txBox="1"/>
          <p:nvPr/>
        </p:nvSpPr>
        <p:spPr>
          <a:xfrm>
            <a:off x="4279079" y="4473919"/>
            <a:ext cx="7399175" cy="311496"/>
          </a:xfrm>
          <a:prstGeom prst="rect">
            <a:avLst/>
          </a:prstGeom>
          <a:noFill/>
        </p:spPr>
        <p:txBody>
          <a:bodyPr wrap="square">
            <a:spAutoFit/>
          </a:bodyPr>
          <a:lstStyle/>
          <a:p>
            <a:pPr marL="685800" marR="0" indent="22860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Figure </a:t>
            </a:r>
            <a:r>
              <a:rPr lang="en-US" sz="1400" dirty="0">
                <a:latin typeface="Times New Roman" panose="02020603050405020304" pitchFamily="18" charset="0"/>
                <a:ea typeface="Calibri" panose="020F0502020204030204" pitchFamily="34" charset="0"/>
                <a:cs typeface="Times New Roman" panose="02020603050405020304" pitchFamily="18" charset="0"/>
              </a:rPr>
              <a:t>15</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Test accuracy score on testing data after each epoch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D4395B7-0DCC-4AC1-B242-70E36AA27343}"/>
              </a:ext>
            </a:extLst>
          </p:cNvPr>
          <p:cNvSpPr>
            <a:spLocks noGrp="1"/>
          </p:cNvSpPr>
          <p:nvPr>
            <p:ph type="sldNum" sz="quarter" idx="12"/>
          </p:nvPr>
        </p:nvSpPr>
        <p:spPr/>
        <p:txBody>
          <a:bodyPr/>
          <a:lstStyle/>
          <a:p>
            <a:fld id="{3A98EE3D-8CD1-4C3F-BD1C-C98C9596463C}" type="slidenum">
              <a:rPr lang="en-US" smtClean="0"/>
              <a:t>20</a:t>
            </a:fld>
            <a:r>
              <a:rPr lang="en-US" dirty="0"/>
              <a:t>/23</a:t>
            </a:r>
          </a:p>
        </p:txBody>
      </p:sp>
    </p:spTree>
    <p:extLst>
      <p:ext uri="{BB962C8B-B14F-4D97-AF65-F5344CB8AC3E}">
        <p14:creationId xmlns:p14="http://schemas.microsoft.com/office/powerpoint/2010/main" val="2661305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961CE08-9953-4A4B-BC82-9D13C214DDC1}"/>
              </a:ext>
            </a:extLst>
          </p:cNvPr>
          <p:cNvSpPr>
            <a:spLocks noGrp="1"/>
          </p:cNvSpPr>
          <p:nvPr>
            <p:ph type="title"/>
          </p:nvPr>
        </p:nvSpPr>
        <p:spPr>
          <a:xfrm>
            <a:off x="530007" y="539595"/>
            <a:ext cx="4326078" cy="1233996"/>
          </a:xfrm>
        </p:spPr>
        <p:txBody>
          <a:bodyPr>
            <a:normAutofit/>
          </a:bodyPr>
          <a:lstStyle/>
          <a:p>
            <a:pPr>
              <a:lnSpc>
                <a:spcPct val="90000"/>
              </a:lnSpc>
            </a:pPr>
            <a:r>
              <a:rPr lang="en-US" sz="2400" dirty="0"/>
              <a:t>Multi-class classification</a:t>
            </a:r>
            <a:br>
              <a:rPr lang="en-US" sz="1800" dirty="0"/>
            </a:br>
            <a:r>
              <a:rPr lang="en-US" sz="1800" dirty="0"/>
              <a:t>Experiment No.2</a:t>
            </a:r>
            <a:endParaRPr lang="en-US" dirty="0"/>
          </a:p>
        </p:txBody>
      </p:sp>
      <p:sp>
        <p:nvSpPr>
          <p:cNvPr id="3" name="Content Placeholder 2">
            <a:extLst>
              <a:ext uri="{FF2B5EF4-FFF2-40B4-BE49-F238E27FC236}">
                <a16:creationId xmlns:a16="http://schemas.microsoft.com/office/drawing/2014/main" id="{91CD63B9-7507-48C0-A5A2-526967CB306F}"/>
              </a:ext>
            </a:extLst>
          </p:cNvPr>
          <p:cNvSpPr>
            <a:spLocks noGrp="1"/>
          </p:cNvSpPr>
          <p:nvPr>
            <p:ph idx="1"/>
          </p:nvPr>
        </p:nvSpPr>
        <p:spPr>
          <a:xfrm>
            <a:off x="609906" y="2340864"/>
            <a:ext cx="4068626" cy="3634486"/>
          </a:xfrm>
        </p:spPr>
        <p:txBody>
          <a:bodyPr>
            <a:normAutofit/>
          </a:bodyPr>
          <a:lstStyle/>
          <a:p>
            <a:pPr>
              <a:buClr>
                <a:srgbClr val="4790E6"/>
              </a:buClr>
            </a:pPr>
            <a:r>
              <a:rPr lang="en-US" sz="2000" b="1" i="0" dirty="0">
                <a:effectLst/>
                <a:latin typeface="g_d0_f7"/>
              </a:rPr>
              <a:t>Training and validating</a:t>
            </a:r>
          </a:p>
          <a:p>
            <a:pPr lvl="1">
              <a:buClr>
                <a:srgbClr val="4790E6"/>
              </a:buClr>
            </a:pPr>
            <a:r>
              <a:rPr lang="en-US" sz="1800" dirty="0">
                <a:latin typeface="g_d0_f7"/>
              </a:rPr>
              <a:t>Has been trained with the 3 different set of hyperparameters</a:t>
            </a:r>
          </a:p>
          <a:p>
            <a:pPr lvl="1">
              <a:buClr>
                <a:srgbClr val="4790E6"/>
              </a:buClr>
            </a:pPr>
            <a:r>
              <a:rPr lang="en-US" sz="1800" dirty="0">
                <a:latin typeface="g_d0_f7"/>
              </a:rPr>
              <a:t>Auto adjust LR when validation loss stopped decreasing</a:t>
            </a:r>
          </a:p>
          <a:p>
            <a:pPr lvl="1">
              <a:buClr>
                <a:srgbClr val="4790E6"/>
              </a:buClr>
            </a:pPr>
            <a:r>
              <a:rPr lang="en-US" sz="1800" b="0" i="0" dirty="0">
                <a:effectLst/>
                <a:latin typeface="g_d0_f7"/>
              </a:rPr>
              <a:t>Got an accuracy of 84% of average across all classes on test dataset</a:t>
            </a:r>
          </a:p>
          <a:p>
            <a:pPr marL="324000" lvl="1" indent="0">
              <a:buClr>
                <a:srgbClr val="4790E6"/>
              </a:buClr>
              <a:buNone/>
            </a:pPr>
            <a:br>
              <a:rPr lang="en-US" dirty="0"/>
            </a:br>
            <a:endParaRPr lang="en-US" b="0" i="0" dirty="0">
              <a:effectLst/>
              <a:latin typeface="g_d0_f7"/>
            </a:endParaRPr>
          </a:p>
        </p:txBody>
      </p:sp>
      <p:graphicFrame>
        <p:nvGraphicFramePr>
          <p:cNvPr id="4" name="Table 3">
            <a:extLst>
              <a:ext uri="{FF2B5EF4-FFF2-40B4-BE49-F238E27FC236}">
                <a16:creationId xmlns:a16="http://schemas.microsoft.com/office/drawing/2014/main" id="{9D3333CC-7028-44FF-8E50-4B19805121D5}"/>
              </a:ext>
            </a:extLst>
          </p:cNvPr>
          <p:cNvGraphicFramePr>
            <a:graphicFrameLocks noGrp="1"/>
          </p:cNvGraphicFramePr>
          <p:nvPr>
            <p:extLst>
              <p:ext uri="{D42A27DB-BD31-4B8C-83A1-F6EECF244321}">
                <p14:modId xmlns:p14="http://schemas.microsoft.com/office/powerpoint/2010/main" val="1772762046"/>
              </p:ext>
            </p:extLst>
          </p:nvPr>
        </p:nvGraphicFramePr>
        <p:xfrm>
          <a:off x="4796899" y="5391127"/>
          <a:ext cx="7395101" cy="1466873"/>
        </p:xfrm>
        <a:graphic>
          <a:graphicData uri="http://schemas.openxmlformats.org/drawingml/2006/table">
            <a:tbl>
              <a:tblPr firstRow="1" firstCol="1" bandRow="1">
                <a:tableStyleId>{616DA210-FB5B-4158-B5E0-FEB733F419BA}</a:tableStyleId>
              </a:tblPr>
              <a:tblGrid>
                <a:gridCol w="1148704">
                  <a:extLst>
                    <a:ext uri="{9D8B030D-6E8A-4147-A177-3AD203B41FA5}">
                      <a16:colId xmlns:a16="http://schemas.microsoft.com/office/drawing/2014/main" val="3353483831"/>
                    </a:ext>
                  </a:extLst>
                </a:gridCol>
                <a:gridCol w="1175081">
                  <a:extLst>
                    <a:ext uri="{9D8B030D-6E8A-4147-A177-3AD203B41FA5}">
                      <a16:colId xmlns:a16="http://schemas.microsoft.com/office/drawing/2014/main" val="2035650276"/>
                    </a:ext>
                  </a:extLst>
                </a:gridCol>
                <a:gridCol w="1201459">
                  <a:extLst>
                    <a:ext uri="{9D8B030D-6E8A-4147-A177-3AD203B41FA5}">
                      <a16:colId xmlns:a16="http://schemas.microsoft.com/office/drawing/2014/main" val="3914768758"/>
                    </a:ext>
                  </a:extLst>
                </a:gridCol>
                <a:gridCol w="699433">
                  <a:extLst>
                    <a:ext uri="{9D8B030D-6E8A-4147-A177-3AD203B41FA5}">
                      <a16:colId xmlns:a16="http://schemas.microsoft.com/office/drawing/2014/main" val="1208705363"/>
                    </a:ext>
                  </a:extLst>
                </a:gridCol>
                <a:gridCol w="1056808">
                  <a:extLst>
                    <a:ext uri="{9D8B030D-6E8A-4147-A177-3AD203B41FA5}">
                      <a16:colId xmlns:a16="http://schemas.microsoft.com/office/drawing/2014/main" val="2588625468"/>
                    </a:ext>
                  </a:extLst>
                </a:gridCol>
                <a:gridCol w="1056808">
                  <a:extLst>
                    <a:ext uri="{9D8B030D-6E8A-4147-A177-3AD203B41FA5}">
                      <a16:colId xmlns:a16="http://schemas.microsoft.com/office/drawing/2014/main" val="98985400"/>
                    </a:ext>
                  </a:extLst>
                </a:gridCol>
                <a:gridCol w="1056808">
                  <a:extLst>
                    <a:ext uri="{9D8B030D-6E8A-4147-A177-3AD203B41FA5}">
                      <a16:colId xmlns:a16="http://schemas.microsoft.com/office/drawing/2014/main" val="1641553899"/>
                    </a:ext>
                  </a:extLst>
                </a:gridCol>
              </a:tblGrid>
              <a:tr h="450224">
                <a:tc>
                  <a:txBody>
                    <a:bodyPr/>
                    <a:lstStyle/>
                    <a:p>
                      <a:pPr marL="0" marR="0" algn="ctr">
                        <a:lnSpc>
                          <a:spcPct val="107000"/>
                        </a:lnSpc>
                        <a:spcBef>
                          <a:spcPts val="0"/>
                        </a:spcBef>
                        <a:spcAft>
                          <a:spcPts val="0"/>
                        </a:spcAft>
                      </a:pPr>
                      <a:r>
                        <a:rPr lang="en-US" sz="1200">
                          <a:effectLst/>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000">
                          <a:effectLst/>
                        </a:rPr>
                        <a:t>Train Batch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000">
                          <a:effectLst/>
                        </a:rPr>
                        <a:t>Test Batch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000">
                          <a:effectLst/>
                        </a:rPr>
                        <a:t>Epoch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000" dirty="0">
                          <a:effectLst/>
                        </a:rPr>
                        <a:t>Learning Rate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000">
                          <a:effectLst/>
                        </a:rPr>
                        <a:t>Momentum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000">
                          <a:effectLst/>
                        </a:rPr>
                        <a:t>Optimizer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2894013298"/>
                  </a:ext>
                </a:extLst>
              </a:tr>
              <a:tr h="338883">
                <a:tc>
                  <a:txBody>
                    <a:bodyPr/>
                    <a:lstStyle/>
                    <a:p>
                      <a:pPr marL="0" marR="0" algn="ctr">
                        <a:lnSpc>
                          <a:spcPct val="107000"/>
                        </a:lnSpc>
                        <a:spcBef>
                          <a:spcPts val="0"/>
                        </a:spcBef>
                        <a:spcAft>
                          <a:spcPts val="0"/>
                        </a:spcAft>
                      </a:pPr>
                      <a:r>
                        <a:rPr lang="en-US" sz="1200">
                          <a:effectLst/>
                        </a:rPr>
                        <a:t>First Run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a:effectLst/>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a:effectLst/>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a:effectLst/>
                        </a:rPr>
                        <a:t>150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spc="10">
                          <a:effectLst/>
                        </a:rPr>
                        <a:t>1e-4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a:effectLst/>
                        </a:rPr>
                        <a:t>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254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a:effectLst/>
                        </a:rPr>
                        <a:t>SGD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254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65407714"/>
                  </a:ext>
                </a:extLst>
              </a:tr>
              <a:tr h="338883">
                <a:tc>
                  <a:txBody>
                    <a:bodyPr/>
                    <a:lstStyle/>
                    <a:p>
                      <a:pPr marL="0" marR="0" algn="ctr">
                        <a:lnSpc>
                          <a:spcPct val="107000"/>
                        </a:lnSpc>
                        <a:spcBef>
                          <a:spcPts val="0"/>
                        </a:spcBef>
                        <a:spcAft>
                          <a:spcPts val="0"/>
                        </a:spcAft>
                      </a:pPr>
                      <a:r>
                        <a:rPr lang="en-US" sz="1200">
                          <a:effectLst/>
                        </a:rPr>
                        <a:t>Second Run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a:effectLst/>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a:effectLst/>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spc="10">
                          <a:effectLst/>
                        </a:rPr>
                        <a:t>1e-3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a:effectLst/>
                        </a:rPr>
                        <a:t>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a:effectLst/>
                        </a:rPr>
                        <a:t>SGD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82763280"/>
                  </a:ext>
                </a:extLst>
              </a:tr>
              <a:tr h="338883">
                <a:tc>
                  <a:txBody>
                    <a:bodyPr/>
                    <a:lstStyle/>
                    <a:p>
                      <a:pPr marL="0" marR="0" algn="ctr">
                        <a:lnSpc>
                          <a:spcPct val="107000"/>
                        </a:lnSpc>
                        <a:spcBef>
                          <a:spcPts val="0"/>
                        </a:spcBef>
                        <a:spcAft>
                          <a:spcPts val="0"/>
                        </a:spcAft>
                      </a:pPr>
                      <a:r>
                        <a:rPr lang="en-US" sz="1200">
                          <a:effectLst/>
                        </a:rPr>
                        <a:t>Third Run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a:effectLst/>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a:effectLst/>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a:effectLst/>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spc="10" dirty="0">
                          <a:effectLst/>
                        </a:rPr>
                        <a:t>1e-2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a:effectLst/>
                        </a:rPr>
                        <a:t>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100" dirty="0">
                          <a:effectLst/>
                        </a:rPr>
                        <a:t>SGD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22294227"/>
                  </a:ext>
                </a:extLst>
              </a:tr>
            </a:tbl>
          </a:graphicData>
        </a:graphic>
      </p:graphicFrame>
      <p:pic>
        <p:nvPicPr>
          <p:cNvPr id="10" name="Picture 9">
            <a:extLst>
              <a:ext uri="{FF2B5EF4-FFF2-40B4-BE49-F238E27FC236}">
                <a16:creationId xmlns:a16="http://schemas.microsoft.com/office/drawing/2014/main" id="{C9EBE201-C48D-4E12-80C1-06B199E04136}"/>
              </a:ext>
            </a:extLst>
          </p:cNvPr>
          <p:cNvPicPr/>
          <p:nvPr/>
        </p:nvPicPr>
        <p:blipFill>
          <a:blip r:embed="rId2">
            <a:extLst>
              <a:ext uri="{28A0092B-C50C-407E-A947-70E740481C1C}">
                <a14:useLocalDpi xmlns:a14="http://schemas.microsoft.com/office/drawing/2010/main" val="0"/>
              </a:ext>
            </a:extLst>
          </a:blip>
          <a:stretch>
            <a:fillRect/>
          </a:stretch>
        </p:blipFill>
        <p:spPr>
          <a:xfrm>
            <a:off x="4888775" y="546407"/>
            <a:ext cx="7184855" cy="4380700"/>
          </a:xfrm>
          <a:prstGeom prst="rect">
            <a:avLst/>
          </a:prstGeom>
        </p:spPr>
      </p:pic>
      <p:sp>
        <p:nvSpPr>
          <p:cNvPr id="7" name="TextBox 6">
            <a:extLst>
              <a:ext uri="{FF2B5EF4-FFF2-40B4-BE49-F238E27FC236}">
                <a16:creationId xmlns:a16="http://schemas.microsoft.com/office/drawing/2014/main" id="{6E3E92A4-8480-4595-8904-9789358AFE0F}"/>
              </a:ext>
            </a:extLst>
          </p:cNvPr>
          <p:cNvSpPr txBox="1"/>
          <p:nvPr/>
        </p:nvSpPr>
        <p:spPr>
          <a:xfrm>
            <a:off x="5293310" y="4771359"/>
            <a:ext cx="6094520" cy="280270"/>
          </a:xfrm>
          <a:prstGeom prst="rect">
            <a:avLst/>
          </a:prstGeom>
          <a:noFill/>
        </p:spPr>
        <p:txBody>
          <a:bodyPr wrap="square">
            <a:spAutoFit/>
          </a:bodyPr>
          <a:lstStyle/>
          <a:p>
            <a:pPr marL="685800" marR="0" algn="ctr">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Figure </a:t>
            </a:r>
            <a:r>
              <a:rPr lang="en-US" sz="1200" dirty="0">
                <a:latin typeface="Times New Roman" panose="02020603050405020304" pitchFamily="18" charset="0"/>
                <a:ea typeface="Calibri" panose="020F0502020204030204" pitchFamily="34" charset="0"/>
                <a:cs typeface="Times New Roman" panose="02020603050405020304" pitchFamily="18" charset="0"/>
              </a:rPr>
              <a:t>16</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Test accuracy score on testing data after each epoch</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DA30E9B-757A-4AFD-98E4-B01F18E47707}"/>
              </a:ext>
            </a:extLst>
          </p:cNvPr>
          <p:cNvSpPr>
            <a:spLocks noGrp="1"/>
          </p:cNvSpPr>
          <p:nvPr>
            <p:ph type="sldNum" sz="quarter" idx="12"/>
          </p:nvPr>
        </p:nvSpPr>
        <p:spPr>
          <a:xfrm>
            <a:off x="189182" y="6360060"/>
            <a:ext cx="1052510" cy="365125"/>
          </a:xfrm>
        </p:spPr>
        <p:txBody>
          <a:bodyPr/>
          <a:lstStyle/>
          <a:p>
            <a:fld id="{3A98EE3D-8CD1-4C3F-BD1C-C98C9596463C}" type="slidenum">
              <a:rPr lang="en-US" smtClean="0"/>
              <a:t>21</a:t>
            </a:fld>
            <a:r>
              <a:rPr lang="en-US" dirty="0"/>
              <a:t>/23</a:t>
            </a:r>
          </a:p>
        </p:txBody>
      </p:sp>
    </p:spTree>
    <p:extLst>
      <p:ext uri="{BB962C8B-B14F-4D97-AF65-F5344CB8AC3E}">
        <p14:creationId xmlns:p14="http://schemas.microsoft.com/office/powerpoint/2010/main" val="2198289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32">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Title 1">
            <a:extLst>
              <a:ext uri="{FF2B5EF4-FFF2-40B4-BE49-F238E27FC236}">
                <a16:creationId xmlns:a16="http://schemas.microsoft.com/office/drawing/2014/main" id="{A961CE08-9953-4A4B-BC82-9D13C214DDC1}"/>
              </a:ext>
            </a:extLst>
          </p:cNvPr>
          <p:cNvSpPr>
            <a:spLocks noGrp="1"/>
          </p:cNvSpPr>
          <p:nvPr>
            <p:ph type="title"/>
          </p:nvPr>
        </p:nvSpPr>
        <p:spPr>
          <a:xfrm>
            <a:off x="609906" y="702155"/>
            <a:ext cx="5486094" cy="1269713"/>
          </a:xfrm>
        </p:spPr>
        <p:txBody>
          <a:bodyPr>
            <a:normAutofit/>
          </a:bodyPr>
          <a:lstStyle/>
          <a:p>
            <a:pPr>
              <a:lnSpc>
                <a:spcPct val="90000"/>
              </a:lnSpc>
            </a:pPr>
            <a:r>
              <a:rPr lang="en-US" b="1" i="0" dirty="0">
                <a:effectLst/>
                <a:latin typeface="g_d0_f7"/>
              </a:rPr>
              <a:t>Examples</a:t>
            </a:r>
            <a:br>
              <a:rPr lang="en-US" b="0" i="0" dirty="0">
                <a:effectLst/>
                <a:latin typeface="g_d0_f7"/>
              </a:rPr>
            </a:br>
            <a:r>
              <a:rPr lang="en-US" dirty="0"/>
              <a:t>Multi-Class classification</a:t>
            </a:r>
          </a:p>
        </p:txBody>
      </p:sp>
      <p:sp>
        <p:nvSpPr>
          <p:cNvPr id="49" name="Rectangle 34">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1CD63B9-7507-48C0-A5A2-526967CB306F}"/>
              </a:ext>
            </a:extLst>
          </p:cNvPr>
          <p:cNvSpPr>
            <a:spLocks noGrp="1"/>
          </p:cNvSpPr>
          <p:nvPr>
            <p:ph idx="1"/>
          </p:nvPr>
        </p:nvSpPr>
        <p:spPr>
          <a:xfrm>
            <a:off x="609906" y="2340864"/>
            <a:ext cx="5418032" cy="3634486"/>
          </a:xfrm>
        </p:spPr>
        <p:txBody>
          <a:bodyPr>
            <a:normAutofit/>
          </a:bodyPr>
          <a:lstStyle/>
          <a:p>
            <a:pPr>
              <a:buClr>
                <a:srgbClr val="4790E6"/>
              </a:buClr>
            </a:pPr>
            <a:r>
              <a:rPr lang="en-US" b="0" i="0" dirty="0">
                <a:effectLst/>
                <a:latin typeface="g_d0_f7"/>
              </a:rPr>
              <a:t>Sigmoid Windowing: increase the variance near the center of the window, due to high chance of it being within the brain range and while limiting the variance at the extremes, as it is at the edge of the brain range</a:t>
            </a:r>
          </a:p>
          <a:p>
            <a:pPr marL="0" indent="0">
              <a:buClr>
                <a:srgbClr val="4790E6"/>
              </a:buClr>
              <a:buNone/>
            </a:pPr>
            <a:endParaRPr lang="en-US" b="0" i="0" dirty="0">
              <a:effectLst/>
              <a:latin typeface="g_d0_f7"/>
            </a:endParaRPr>
          </a:p>
          <a:p>
            <a:pPr>
              <a:buClr>
                <a:srgbClr val="4790E6"/>
              </a:buClr>
            </a:pPr>
            <a:r>
              <a:rPr lang="en-US" b="0" i="0" dirty="0">
                <a:effectLst/>
                <a:latin typeface="g_d0_f7"/>
              </a:rPr>
              <a:t>Applying the sigmoid function on Brain, Subdural, and Bone Windowing</a:t>
            </a:r>
            <a:r>
              <a:rPr lang="en-US" dirty="0">
                <a:latin typeface="g_d0_f7"/>
              </a:rPr>
              <a:t> together</a:t>
            </a:r>
            <a:endParaRPr lang="en-US" b="0" i="0" dirty="0">
              <a:effectLst/>
              <a:latin typeface="g_d0_f7"/>
            </a:endParaRPr>
          </a:p>
          <a:p>
            <a:pPr marL="324000" lvl="1" indent="0">
              <a:buClr>
                <a:srgbClr val="4790E6"/>
              </a:buClr>
              <a:buNone/>
            </a:pPr>
            <a:br>
              <a:rPr lang="en-US" dirty="0"/>
            </a:br>
            <a:endParaRPr lang="en-US" b="0" i="0" dirty="0">
              <a:effectLst/>
              <a:latin typeface="g_d0_f7"/>
            </a:endParaRPr>
          </a:p>
        </p:txBody>
      </p:sp>
      <p:pic>
        <p:nvPicPr>
          <p:cNvPr id="5" name="Picture 4">
            <a:extLst>
              <a:ext uri="{FF2B5EF4-FFF2-40B4-BE49-F238E27FC236}">
                <a16:creationId xmlns:a16="http://schemas.microsoft.com/office/drawing/2014/main" id="{E09DE8E6-A0BB-4EF5-87C8-FBED923B8286}"/>
              </a:ext>
            </a:extLst>
          </p:cNvPr>
          <p:cNvPicPr>
            <a:picLocks noChangeAspect="1"/>
          </p:cNvPicPr>
          <p:nvPr/>
        </p:nvPicPr>
        <p:blipFill>
          <a:blip r:embed="rId2"/>
          <a:stretch>
            <a:fillRect/>
          </a:stretch>
        </p:blipFill>
        <p:spPr>
          <a:xfrm>
            <a:off x="6400819" y="64424"/>
            <a:ext cx="1885217" cy="6793576"/>
          </a:xfrm>
          <a:prstGeom prst="rect">
            <a:avLst/>
          </a:prstGeom>
        </p:spPr>
      </p:pic>
      <p:sp>
        <p:nvSpPr>
          <p:cNvPr id="8" name="TextBox 7">
            <a:extLst>
              <a:ext uri="{FF2B5EF4-FFF2-40B4-BE49-F238E27FC236}">
                <a16:creationId xmlns:a16="http://schemas.microsoft.com/office/drawing/2014/main" id="{B31BE59F-6AFC-4B59-A349-F35A2F3DA1A9}"/>
              </a:ext>
            </a:extLst>
          </p:cNvPr>
          <p:cNvSpPr txBox="1"/>
          <p:nvPr/>
        </p:nvSpPr>
        <p:spPr>
          <a:xfrm>
            <a:off x="8658917" y="5056948"/>
            <a:ext cx="6094520" cy="1200329"/>
          </a:xfrm>
          <a:prstGeom prst="rect">
            <a:avLst/>
          </a:prstGeom>
          <a:noFill/>
        </p:spPr>
        <p:txBody>
          <a:bodyPr wrap="square">
            <a:spAutoFit/>
          </a:bodyPr>
          <a:lstStyle/>
          <a:p>
            <a:pPr>
              <a:buClr>
                <a:srgbClr val="4790E6"/>
              </a:buClr>
            </a:pPr>
            <a:r>
              <a:rPr lang="en-US" dirty="0">
                <a:latin typeface="g_d0_f7"/>
              </a:rPr>
              <a:t>Type window(center, width)</a:t>
            </a:r>
          </a:p>
          <a:p>
            <a:pPr>
              <a:buClr>
                <a:srgbClr val="4790E6"/>
              </a:buClr>
            </a:pPr>
            <a:r>
              <a:rPr lang="en-US" dirty="0">
                <a:latin typeface="g_d0_f7"/>
              </a:rPr>
              <a:t>     B</a:t>
            </a:r>
            <a:r>
              <a:rPr lang="en-US" b="0" i="0" dirty="0">
                <a:effectLst/>
                <a:latin typeface="g_d0_f7"/>
              </a:rPr>
              <a:t>rain</a:t>
            </a:r>
            <a:r>
              <a:rPr lang="en-US" dirty="0">
                <a:latin typeface="g_d0_f7"/>
              </a:rPr>
              <a:t> window</a:t>
            </a:r>
            <a:r>
              <a:rPr lang="en-US" b="0" i="0" dirty="0">
                <a:effectLst/>
                <a:latin typeface="g_d0_f7"/>
              </a:rPr>
              <a:t>(40, 80) </a:t>
            </a:r>
          </a:p>
          <a:p>
            <a:pPr>
              <a:buClr>
                <a:srgbClr val="4790E6"/>
              </a:buClr>
            </a:pPr>
            <a:r>
              <a:rPr lang="en-US" dirty="0">
                <a:latin typeface="g_d0_f7"/>
              </a:rPr>
              <a:t>     S</a:t>
            </a:r>
            <a:r>
              <a:rPr lang="en-US" b="0" i="0" dirty="0">
                <a:effectLst/>
                <a:latin typeface="g_d0_f7"/>
              </a:rPr>
              <a:t>ubdural</a:t>
            </a:r>
            <a:r>
              <a:rPr lang="en-US" dirty="0">
                <a:latin typeface="g_d0_f7"/>
              </a:rPr>
              <a:t> window</a:t>
            </a:r>
            <a:r>
              <a:rPr lang="en-US" b="0" i="0" dirty="0">
                <a:effectLst/>
                <a:latin typeface="g_d0_f7"/>
              </a:rPr>
              <a:t> = (80, 200)</a:t>
            </a:r>
          </a:p>
          <a:p>
            <a:pPr>
              <a:buClr>
                <a:srgbClr val="4790E6"/>
              </a:buClr>
            </a:pPr>
            <a:r>
              <a:rPr lang="en-US" dirty="0">
                <a:latin typeface="g_d0_f7"/>
              </a:rPr>
              <a:t>     B</a:t>
            </a:r>
            <a:r>
              <a:rPr lang="en-US" b="0" i="0" dirty="0">
                <a:effectLst/>
                <a:latin typeface="g_d0_f7"/>
              </a:rPr>
              <a:t>one</a:t>
            </a:r>
            <a:r>
              <a:rPr lang="en-US" dirty="0">
                <a:latin typeface="g_d0_f7"/>
              </a:rPr>
              <a:t> window</a:t>
            </a:r>
            <a:r>
              <a:rPr lang="en-US" b="0" i="0" dirty="0">
                <a:effectLst/>
                <a:latin typeface="g_d0_f7"/>
              </a:rPr>
              <a:t> = (600, 2000)</a:t>
            </a:r>
          </a:p>
        </p:txBody>
      </p:sp>
      <p:sp>
        <p:nvSpPr>
          <p:cNvPr id="2" name="Slide Number Placeholder 1">
            <a:extLst>
              <a:ext uri="{FF2B5EF4-FFF2-40B4-BE49-F238E27FC236}">
                <a16:creationId xmlns:a16="http://schemas.microsoft.com/office/drawing/2014/main" id="{42BFC54D-827C-4596-9D24-B27D7DBEF3FF}"/>
              </a:ext>
            </a:extLst>
          </p:cNvPr>
          <p:cNvSpPr>
            <a:spLocks noGrp="1"/>
          </p:cNvSpPr>
          <p:nvPr>
            <p:ph type="sldNum" sz="quarter" idx="12"/>
          </p:nvPr>
        </p:nvSpPr>
        <p:spPr/>
        <p:txBody>
          <a:bodyPr/>
          <a:lstStyle/>
          <a:p>
            <a:fld id="{3A98EE3D-8CD1-4C3F-BD1C-C98C9596463C}" type="slidenum">
              <a:rPr lang="en-US" smtClean="0"/>
              <a:t>22</a:t>
            </a:fld>
            <a:r>
              <a:rPr lang="en-US" dirty="0"/>
              <a:t>/23</a:t>
            </a:r>
          </a:p>
        </p:txBody>
      </p:sp>
    </p:spTree>
    <p:extLst>
      <p:ext uri="{BB962C8B-B14F-4D97-AF65-F5344CB8AC3E}">
        <p14:creationId xmlns:p14="http://schemas.microsoft.com/office/powerpoint/2010/main" val="774327336"/>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6C95-B677-4349-A7A5-EA858DD00C7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B49207D-C557-4E5E-A839-57C2926F664A}"/>
              </a:ext>
            </a:extLst>
          </p:cNvPr>
          <p:cNvSpPr>
            <a:spLocks noGrp="1"/>
          </p:cNvSpPr>
          <p:nvPr>
            <p:ph idx="1"/>
          </p:nvPr>
        </p:nvSpPr>
        <p:spPr/>
        <p:txBody>
          <a:bodyPr/>
          <a:lstStyle/>
          <a:p>
            <a:r>
              <a:rPr lang="en-US" dirty="0"/>
              <a:t>We designed Binary and multi-class classification model to identify ICH and its subtypes using deep neural network solution and testing them on real medical datasets</a:t>
            </a:r>
          </a:p>
          <a:p>
            <a:r>
              <a:rPr lang="en-US" dirty="0"/>
              <a:t>Create our own dataset</a:t>
            </a:r>
          </a:p>
          <a:p>
            <a:r>
              <a:rPr lang="en-US" dirty="0"/>
              <a:t>Clean our dataset</a:t>
            </a:r>
          </a:p>
          <a:p>
            <a:r>
              <a:rPr lang="en-US" dirty="0"/>
              <a:t>Build two models</a:t>
            </a:r>
          </a:p>
          <a:p>
            <a:r>
              <a:rPr lang="en-US" dirty="0"/>
              <a:t>For both models we got an accuracy on the test dataset around 84%</a:t>
            </a:r>
          </a:p>
          <a:p>
            <a:r>
              <a:rPr lang="en-US" dirty="0"/>
              <a:t>With further research and some tweaks, the model could be optimized to get more accurate results.</a:t>
            </a:r>
          </a:p>
        </p:txBody>
      </p:sp>
      <p:sp>
        <p:nvSpPr>
          <p:cNvPr id="4" name="Slide Number Placeholder 3">
            <a:extLst>
              <a:ext uri="{FF2B5EF4-FFF2-40B4-BE49-F238E27FC236}">
                <a16:creationId xmlns:a16="http://schemas.microsoft.com/office/drawing/2014/main" id="{112501F5-8142-4311-A808-F5E2033A99B7}"/>
              </a:ext>
            </a:extLst>
          </p:cNvPr>
          <p:cNvSpPr>
            <a:spLocks noGrp="1"/>
          </p:cNvSpPr>
          <p:nvPr>
            <p:ph type="sldNum" sz="quarter" idx="12"/>
          </p:nvPr>
        </p:nvSpPr>
        <p:spPr/>
        <p:txBody>
          <a:bodyPr/>
          <a:lstStyle/>
          <a:p>
            <a:fld id="{3A98EE3D-8CD1-4C3F-BD1C-C98C9596463C}" type="slidenum">
              <a:rPr lang="en-US" smtClean="0"/>
              <a:t>23</a:t>
            </a:fld>
            <a:r>
              <a:rPr lang="en-US" dirty="0"/>
              <a:t>/23</a:t>
            </a:r>
          </a:p>
        </p:txBody>
      </p:sp>
    </p:spTree>
    <p:extLst>
      <p:ext uri="{BB962C8B-B14F-4D97-AF65-F5344CB8AC3E}">
        <p14:creationId xmlns:p14="http://schemas.microsoft.com/office/powerpoint/2010/main" val="3416222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73FF-369E-4896-B0F5-34D7E966F754}"/>
              </a:ext>
            </a:extLst>
          </p:cNvPr>
          <p:cNvSpPr>
            <a:spLocks noGrp="1"/>
          </p:cNvSpPr>
          <p:nvPr>
            <p:ph type="title"/>
          </p:nvPr>
        </p:nvSpPr>
        <p:spPr/>
        <p:txBody>
          <a:bodyPr>
            <a:normAutofit/>
          </a:bodyPr>
          <a:lstStyle/>
          <a:p>
            <a:r>
              <a:rPr lang="en-US" sz="3200" dirty="0"/>
              <a:t>Motivation</a:t>
            </a:r>
          </a:p>
        </p:txBody>
      </p:sp>
      <p:sp>
        <p:nvSpPr>
          <p:cNvPr id="3" name="Content Placeholder 2">
            <a:extLst>
              <a:ext uri="{FF2B5EF4-FFF2-40B4-BE49-F238E27FC236}">
                <a16:creationId xmlns:a16="http://schemas.microsoft.com/office/drawing/2014/main" id="{0A800DD7-C1FE-4280-ACBB-DF0931C8B16A}"/>
              </a:ext>
            </a:extLst>
          </p:cNvPr>
          <p:cNvSpPr>
            <a:spLocks noGrp="1"/>
          </p:cNvSpPr>
          <p:nvPr>
            <p:ph idx="1"/>
          </p:nvPr>
        </p:nvSpPr>
        <p:spPr/>
        <p:txBody>
          <a:bodyPr>
            <a:normAutofit/>
          </a:bodyPr>
          <a:lstStyle/>
          <a:p>
            <a:r>
              <a:rPr lang="en-US" sz="1800" dirty="0"/>
              <a:t>Intracranial hemorrhage (ICH) corresponds to bleeding inside the skull caused by a vascular rupture. </a:t>
            </a:r>
          </a:p>
          <a:p>
            <a:r>
              <a:rPr lang="en-US" sz="1800" dirty="0"/>
              <a:t>Speed of diagnosis is crucial because approximately half of these deaths occur within the first 24 hours [1].</a:t>
            </a:r>
          </a:p>
          <a:p>
            <a:r>
              <a:rPr lang="en-US" sz="1800" dirty="0"/>
              <a:t>Must diagnose it properly and quickly.</a:t>
            </a:r>
          </a:p>
          <a:p>
            <a:r>
              <a:rPr lang="en-US" sz="1800" dirty="0"/>
              <a:t>Up to 20% of patients with suspected ICH may be misdiagnosed.</a:t>
            </a:r>
          </a:p>
        </p:txBody>
      </p:sp>
      <p:sp>
        <p:nvSpPr>
          <p:cNvPr id="5" name="TextBox 4">
            <a:extLst>
              <a:ext uri="{FF2B5EF4-FFF2-40B4-BE49-F238E27FC236}">
                <a16:creationId xmlns:a16="http://schemas.microsoft.com/office/drawing/2014/main" id="{BD493A06-F085-4251-87AA-357B17E741B8}"/>
              </a:ext>
            </a:extLst>
          </p:cNvPr>
          <p:cNvSpPr txBox="1"/>
          <p:nvPr/>
        </p:nvSpPr>
        <p:spPr>
          <a:xfrm>
            <a:off x="581192" y="6301051"/>
            <a:ext cx="11438278" cy="415498"/>
          </a:xfrm>
          <a:prstGeom prst="rect">
            <a:avLst/>
          </a:prstGeom>
          <a:noFill/>
        </p:spPr>
        <p:txBody>
          <a:bodyPr wrap="square" rtlCol="0">
            <a:spAutoFit/>
          </a:bodyPr>
          <a:lstStyle/>
          <a:p>
            <a:r>
              <a:rPr lang="en-US" sz="1050" dirty="0"/>
              <a:t>[1]. CACERES, J. ALFREDO and GOLDSTEIN, JOSHUA N., 2012, Intracranial Hemorrhage. Emergency Medicine Clinics of North America. 2012. Vol. 30, no. 3, p. 771-794. DOI 10.1016/j.emc.2012.06.003. Elsevier BV</a:t>
            </a:r>
          </a:p>
        </p:txBody>
      </p:sp>
      <p:sp>
        <p:nvSpPr>
          <p:cNvPr id="4" name="Slide Number Placeholder 3">
            <a:extLst>
              <a:ext uri="{FF2B5EF4-FFF2-40B4-BE49-F238E27FC236}">
                <a16:creationId xmlns:a16="http://schemas.microsoft.com/office/drawing/2014/main" id="{3688827C-E068-4ECF-86D6-44AB79D4FBE6}"/>
              </a:ext>
            </a:extLst>
          </p:cNvPr>
          <p:cNvSpPr>
            <a:spLocks noGrp="1"/>
          </p:cNvSpPr>
          <p:nvPr>
            <p:ph type="sldNum" sz="quarter" idx="12"/>
          </p:nvPr>
        </p:nvSpPr>
        <p:spPr/>
        <p:txBody>
          <a:bodyPr/>
          <a:lstStyle/>
          <a:p>
            <a:fld id="{3A98EE3D-8CD1-4C3F-BD1C-C98C9596463C}" type="slidenum">
              <a:rPr lang="en-US" smtClean="0"/>
              <a:pPr/>
              <a:t>3</a:t>
            </a:fld>
            <a:r>
              <a:rPr lang="en-US" dirty="0"/>
              <a:t>/23</a:t>
            </a:r>
          </a:p>
          <a:p>
            <a:endParaRPr lang="en-US" dirty="0"/>
          </a:p>
        </p:txBody>
      </p:sp>
    </p:spTree>
    <p:extLst>
      <p:ext uri="{BB962C8B-B14F-4D97-AF65-F5344CB8AC3E}">
        <p14:creationId xmlns:p14="http://schemas.microsoft.com/office/powerpoint/2010/main" val="1596614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6B10F0F4-660F-413F-BDC8-6064448B68B7}"/>
              </a:ext>
            </a:extLst>
          </p:cNvPr>
          <p:cNvSpPr>
            <a:spLocks noGrp="1"/>
          </p:cNvSpPr>
          <p:nvPr>
            <p:ph idx="1"/>
          </p:nvPr>
        </p:nvSpPr>
        <p:spPr>
          <a:xfrm>
            <a:off x="609906" y="2340864"/>
            <a:ext cx="3568661" cy="3634486"/>
          </a:xfrm>
        </p:spPr>
        <p:txBody>
          <a:bodyPr>
            <a:normAutofit/>
          </a:bodyPr>
          <a:lstStyle/>
          <a:p>
            <a:pPr marL="0" indent="0">
              <a:buNone/>
            </a:pPr>
            <a:r>
              <a:rPr lang="en-US" dirty="0"/>
              <a:t>There are 5 types of ICH:</a:t>
            </a:r>
          </a:p>
          <a:p>
            <a:pPr marL="342900" indent="-342900">
              <a:buAutoNum type="arabicPeriod"/>
            </a:pPr>
            <a:r>
              <a:rPr lang="en-US" dirty="0"/>
              <a:t>Epidural</a:t>
            </a:r>
          </a:p>
          <a:p>
            <a:pPr marL="342900" indent="-342900">
              <a:buAutoNum type="arabicPeriod"/>
            </a:pPr>
            <a:r>
              <a:rPr lang="en-US" dirty="0"/>
              <a:t>Subdural</a:t>
            </a:r>
          </a:p>
          <a:p>
            <a:pPr marL="342900" indent="-342900">
              <a:buAutoNum type="arabicPeriod"/>
            </a:pPr>
            <a:r>
              <a:rPr lang="en-US" dirty="0"/>
              <a:t>Intraventricular</a:t>
            </a:r>
          </a:p>
          <a:p>
            <a:pPr marL="342900" indent="-342900">
              <a:buAutoNum type="arabicPeriod"/>
            </a:pPr>
            <a:r>
              <a:rPr lang="en-US" dirty="0"/>
              <a:t>Intraparenchymal</a:t>
            </a:r>
          </a:p>
          <a:p>
            <a:pPr marL="342900" indent="-342900">
              <a:buAutoNum type="arabicPeriod"/>
            </a:pPr>
            <a:r>
              <a:rPr lang="en-US" dirty="0"/>
              <a:t>Subarachnoid</a:t>
            </a:r>
          </a:p>
          <a:p>
            <a:pPr marL="342900" indent="-342900">
              <a:buAutoNum type="arabicPeriod"/>
            </a:pPr>
            <a:endParaRPr lang="en-US" dirty="0"/>
          </a:p>
          <a:p>
            <a:pPr marL="342900" indent="-342900">
              <a:buAutoNum type="arabicPeriod"/>
            </a:pPr>
            <a:endParaRPr lang="en-US" dirty="0"/>
          </a:p>
        </p:txBody>
      </p:sp>
      <p:pic>
        <p:nvPicPr>
          <p:cNvPr id="5" name="Content Placeholder 4">
            <a:extLst>
              <a:ext uri="{FF2B5EF4-FFF2-40B4-BE49-F238E27FC236}">
                <a16:creationId xmlns:a16="http://schemas.microsoft.com/office/drawing/2014/main" id="{920580B7-6651-4AD4-838B-66F7C996BF79}"/>
              </a:ext>
            </a:extLst>
          </p:cNvPr>
          <p:cNvPicPr>
            <a:picLocks noChangeAspect="1"/>
          </p:cNvPicPr>
          <p:nvPr/>
        </p:nvPicPr>
        <p:blipFill>
          <a:blip r:embed="rId3"/>
          <a:stretch>
            <a:fillRect/>
          </a:stretch>
        </p:blipFill>
        <p:spPr>
          <a:xfrm>
            <a:off x="6535002" y="548639"/>
            <a:ext cx="4650046" cy="4092041"/>
          </a:xfrm>
          <a:prstGeom prst="rect">
            <a:avLst/>
          </a:prstGeom>
        </p:spPr>
      </p:pic>
      <p:sp>
        <p:nvSpPr>
          <p:cNvPr id="6" name="Rectangle 5">
            <a:extLst>
              <a:ext uri="{FF2B5EF4-FFF2-40B4-BE49-F238E27FC236}">
                <a16:creationId xmlns:a16="http://schemas.microsoft.com/office/drawing/2014/main" id="{B08F8DFC-7BF2-495C-9507-91270AB1E89C}"/>
              </a:ext>
            </a:extLst>
          </p:cNvPr>
          <p:cNvSpPr/>
          <p:nvPr/>
        </p:nvSpPr>
        <p:spPr>
          <a:xfrm>
            <a:off x="7469823" y="5050819"/>
            <a:ext cx="3207738" cy="276999"/>
          </a:xfrm>
          <a:prstGeom prst="rect">
            <a:avLst/>
          </a:prstGeom>
          <a:noFill/>
        </p:spPr>
        <p:txBody>
          <a:bodyPr wrap="none" lIns="91440" tIns="45720" rIns="91440" bIns="45720">
            <a:spAutoFit/>
          </a:bodyPr>
          <a:lstStyle/>
          <a:p>
            <a:pPr algn="ctr"/>
            <a:r>
              <a:rPr lang="en-US" sz="1200" dirty="0">
                <a:ln w="0"/>
                <a:effectLst>
                  <a:outerShdw blurRad="38100" dist="19050" dir="2700000" algn="tl" rotWithShape="0">
                    <a:schemeClr val="dk1">
                      <a:alpha val="40000"/>
                    </a:schemeClr>
                  </a:outerShdw>
                </a:effectLst>
              </a:rPr>
              <a:t>Figure 1. Intracranial hemorrhage subtypes [1]</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D55BA675-5614-4DD9-9595-289B1CF26EE8}"/>
              </a:ext>
            </a:extLst>
          </p:cNvPr>
          <p:cNvSpPr/>
          <p:nvPr/>
        </p:nvSpPr>
        <p:spPr>
          <a:xfrm>
            <a:off x="0" y="1005839"/>
            <a:ext cx="3812289" cy="1384995"/>
          </a:xfrm>
          <a:prstGeom prst="rect">
            <a:avLst/>
          </a:prstGeom>
          <a:noFill/>
        </p:spPr>
        <p:txBody>
          <a:bodyPr wrap="square" lIns="91440" tIns="45720" rIns="91440" bIns="45720">
            <a:spAutoFit/>
          </a:bodyPr>
          <a:lstStyle/>
          <a:p>
            <a:pPr algn="ctr"/>
            <a:r>
              <a:rPr kumimoji="0" lang="en-US" sz="2800" b="0" i="0" u="none" strike="noStrike" kern="1200" cap="all" spc="0" normalizeH="0" baseline="0" noProof="0" dirty="0">
                <a:ln>
                  <a:noFill/>
                </a:ln>
                <a:solidFill>
                  <a:srgbClr val="000000">
                    <a:lumMod val="75000"/>
                    <a:lumOff val="25000"/>
                  </a:srgbClr>
                </a:solidFill>
                <a:effectLst/>
                <a:uLnTx/>
                <a:uFillTx/>
                <a:latin typeface="Franklin Gothic Demi" panose="020B0502020104020203"/>
                <a:ea typeface="+mj-ea"/>
                <a:cs typeface="+mj-cs"/>
              </a:rPr>
              <a:t>Intracranial</a:t>
            </a:r>
          </a:p>
          <a:p>
            <a:pPr algn="ctr"/>
            <a:r>
              <a:rPr kumimoji="0" lang="en-US" sz="2800" b="0" i="0" u="none" strike="noStrike" kern="1200" cap="all" spc="0" normalizeH="0" baseline="0" noProof="0" dirty="0">
                <a:ln>
                  <a:noFill/>
                </a:ln>
                <a:solidFill>
                  <a:srgbClr val="000000">
                    <a:lumMod val="75000"/>
                    <a:lumOff val="25000"/>
                  </a:srgbClr>
                </a:solidFill>
                <a:effectLst/>
                <a:uLnTx/>
                <a:uFillTx/>
                <a:latin typeface="Franklin Gothic Demi" panose="020B0502020104020203"/>
                <a:ea typeface="+mj-ea"/>
                <a:cs typeface="+mj-cs"/>
              </a:rPr>
              <a:t>Hemorrhage</a:t>
            </a:r>
          </a:p>
          <a:p>
            <a:pPr algn="ctr"/>
            <a:r>
              <a:rPr lang="en-US" sz="2800" cap="all" dirty="0">
                <a:solidFill>
                  <a:srgbClr val="000000">
                    <a:lumMod val="75000"/>
                    <a:lumOff val="25000"/>
                  </a:srgbClr>
                </a:solidFill>
                <a:latin typeface="Franklin Gothic Demi" panose="020B0502020104020203"/>
                <a:ea typeface="+mj-ea"/>
                <a:cs typeface="+mj-cs"/>
              </a:rPr>
              <a:t>ICH</a:t>
            </a:r>
            <a:endParaRPr lang="en-US" sz="2800" b="0" cap="none" spc="0" dirty="0">
              <a:ln w="0"/>
              <a:solidFill>
                <a:schemeClr val="tx1"/>
              </a:solidFill>
              <a:effectLst>
                <a:outerShdw blurRad="38100" dist="19050" dir="2700000" algn="tl" rotWithShape="0">
                  <a:schemeClr val="dk1">
                    <a:alpha val="40000"/>
                  </a:schemeClr>
                </a:outerShdw>
              </a:effectLst>
            </a:endParaRPr>
          </a:p>
        </p:txBody>
      </p:sp>
      <p:pic>
        <p:nvPicPr>
          <p:cNvPr id="10" name="Picture 9">
            <a:extLst>
              <a:ext uri="{FF2B5EF4-FFF2-40B4-BE49-F238E27FC236}">
                <a16:creationId xmlns:a16="http://schemas.microsoft.com/office/drawing/2014/main" id="{02E1960F-FB65-481F-942E-B155285A3813}"/>
              </a:ext>
            </a:extLst>
          </p:cNvPr>
          <p:cNvPicPr>
            <a:picLocks noChangeAspect="1"/>
          </p:cNvPicPr>
          <p:nvPr/>
        </p:nvPicPr>
        <p:blipFill>
          <a:blip r:embed="rId4"/>
          <a:stretch>
            <a:fillRect/>
          </a:stretch>
        </p:blipFill>
        <p:spPr>
          <a:xfrm>
            <a:off x="8072257" y="2754091"/>
            <a:ext cx="1605197" cy="1591273"/>
          </a:xfrm>
          <a:prstGeom prst="rect">
            <a:avLst/>
          </a:prstGeom>
        </p:spPr>
      </p:pic>
      <p:pic>
        <p:nvPicPr>
          <p:cNvPr id="3" name="Picture 2">
            <a:extLst>
              <a:ext uri="{FF2B5EF4-FFF2-40B4-BE49-F238E27FC236}">
                <a16:creationId xmlns:a16="http://schemas.microsoft.com/office/drawing/2014/main" id="{71AB3836-B223-4BCC-A5E3-4CE231D53539}"/>
              </a:ext>
            </a:extLst>
          </p:cNvPr>
          <p:cNvPicPr>
            <a:picLocks noChangeAspect="1"/>
          </p:cNvPicPr>
          <p:nvPr/>
        </p:nvPicPr>
        <p:blipFill>
          <a:blip r:embed="rId5"/>
          <a:stretch>
            <a:fillRect/>
          </a:stretch>
        </p:blipFill>
        <p:spPr>
          <a:xfrm>
            <a:off x="8072257" y="4345364"/>
            <a:ext cx="1552792" cy="295316"/>
          </a:xfrm>
          <a:prstGeom prst="rect">
            <a:avLst/>
          </a:prstGeom>
        </p:spPr>
      </p:pic>
      <p:pic>
        <p:nvPicPr>
          <p:cNvPr id="13" name="Picture 12">
            <a:extLst>
              <a:ext uri="{FF2B5EF4-FFF2-40B4-BE49-F238E27FC236}">
                <a16:creationId xmlns:a16="http://schemas.microsoft.com/office/drawing/2014/main" id="{7BF01F18-7023-4588-97D0-A48090E317F1}"/>
              </a:ext>
            </a:extLst>
          </p:cNvPr>
          <p:cNvPicPr>
            <a:picLocks noChangeAspect="1"/>
          </p:cNvPicPr>
          <p:nvPr/>
        </p:nvPicPr>
        <p:blipFill>
          <a:blip r:embed="rId6"/>
          <a:stretch>
            <a:fillRect/>
          </a:stretch>
        </p:blipFill>
        <p:spPr>
          <a:xfrm>
            <a:off x="8123621" y="4345364"/>
            <a:ext cx="1472808" cy="245468"/>
          </a:xfrm>
          <a:prstGeom prst="rect">
            <a:avLst/>
          </a:prstGeom>
        </p:spPr>
      </p:pic>
      <p:sp>
        <p:nvSpPr>
          <p:cNvPr id="2" name="Slide Number Placeholder 1">
            <a:extLst>
              <a:ext uri="{FF2B5EF4-FFF2-40B4-BE49-F238E27FC236}">
                <a16:creationId xmlns:a16="http://schemas.microsoft.com/office/drawing/2014/main" id="{652F0E98-861D-4830-A4C8-50D3FBB12BA2}"/>
              </a:ext>
            </a:extLst>
          </p:cNvPr>
          <p:cNvSpPr>
            <a:spLocks noGrp="1"/>
          </p:cNvSpPr>
          <p:nvPr>
            <p:ph type="sldNum" sz="quarter" idx="12"/>
          </p:nvPr>
        </p:nvSpPr>
        <p:spPr/>
        <p:txBody>
          <a:bodyPr/>
          <a:lstStyle/>
          <a:p>
            <a:fld id="{3A98EE3D-8CD1-4C3F-BD1C-C98C9596463C}" type="slidenum">
              <a:rPr lang="en-US" smtClean="0"/>
              <a:t>4</a:t>
            </a:fld>
            <a:r>
              <a:rPr lang="en-US" dirty="0"/>
              <a:t>/23</a:t>
            </a:r>
          </a:p>
        </p:txBody>
      </p:sp>
      <p:sp>
        <p:nvSpPr>
          <p:cNvPr id="15" name="TextBox 14">
            <a:extLst>
              <a:ext uri="{FF2B5EF4-FFF2-40B4-BE49-F238E27FC236}">
                <a16:creationId xmlns:a16="http://schemas.microsoft.com/office/drawing/2014/main" id="{D86FE7A7-C47B-4425-9133-8BDEBDDCCDC2}"/>
              </a:ext>
            </a:extLst>
          </p:cNvPr>
          <p:cNvSpPr txBox="1"/>
          <p:nvPr/>
        </p:nvSpPr>
        <p:spPr>
          <a:xfrm>
            <a:off x="312022" y="6246150"/>
            <a:ext cx="10772533" cy="430887"/>
          </a:xfrm>
          <a:prstGeom prst="rect">
            <a:avLst/>
          </a:prstGeom>
          <a:noFill/>
        </p:spPr>
        <p:txBody>
          <a:bodyPr wrap="square">
            <a:spAutoFit/>
          </a:bodyPr>
          <a:lstStyle/>
          <a:p>
            <a:r>
              <a:rPr lang="en-US" sz="1100" dirty="0">
                <a:solidFill>
                  <a:srgbClr val="222222"/>
                </a:solidFill>
                <a:effectLst/>
                <a:latin typeface="nunito_sansregular"/>
                <a:ea typeface="Calibri" panose="020F0502020204030204" pitchFamily="34" charset="0"/>
                <a:cs typeface="Arial" panose="020B0604020202020204" pitchFamily="34" charset="0"/>
              </a:rPr>
              <a:t>[1]. SAGE, AGATA and BADURA, PAWEL, 2020, Intracranial Hemorrhage Detection in Head CT Using Double-Branch Convolutional Neural Network, Support Vector Machine, and Random Forest. Applied Sciences. 2020. Vol. 10, no. 21, p. 7577. DOI 10.3390/app10217577. MDPI AG</a:t>
            </a:r>
            <a:endParaRPr lang="en-US" sz="1100" dirty="0"/>
          </a:p>
        </p:txBody>
      </p:sp>
    </p:spTree>
    <p:extLst>
      <p:ext uri="{BB962C8B-B14F-4D97-AF65-F5344CB8AC3E}">
        <p14:creationId xmlns:p14="http://schemas.microsoft.com/office/powerpoint/2010/main" val="237482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8359-EFF9-4E4D-9B9A-CEAAACA66FE4}"/>
              </a:ext>
            </a:extLst>
          </p:cNvPr>
          <p:cNvSpPr>
            <a:spLocks noGrp="1"/>
          </p:cNvSpPr>
          <p:nvPr>
            <p:ph type="title"/>
          </p:nvPr>
        </p:nvSpPr>
        <p:spPr/>
        <p:txBody>
          <a:bodyPr/>
          <a:lstStyle/>
          <a:p>
            <a:r>
              <a:rPr lang="en-US" dirty="0"/>
              <a:t>State of the art</a:t>
            </a:r>
            <a:br>
              <a:rPr lang="en-US" dirty="0"/>
            </a:br>
            <a:r>
              <a:rPr lang="en-US" sz="2000" dirty="0"/>
              <a:t>similar work study</a:t>
            </a:r>
            <a:endParaRPr lang="en-US" dirty="0"/>
          </a:p>
        </p:txBody>
      </p:sp>
      <p:sp>
        <p:nvSpPr>
          <p:cNvPr id="3" name="Content Placeholder 2">
            <a:extLst>
              <a:ext uri="{FF2B5EF4-FFF2-40B4-BE49-F238E27FC236}">
                <a16:creationId xmlns:a16="http://schemas.microsoft.com/office/drawing/2014/main" id="{91CD63B9-7507-48C0-A5A2-526967CB306F}"/>
              </a:ext>
            </a:extLst>
          </p:cNvPr>
          <p:cNvSpPr>
            <a:spLocks noGrp="1"/>
          </p:cNvSpPr>
          <p:nvPr>
            <p:ph idx="1"/>
          </p:nvPr>
        </p:nvSpPr>
        <p:spPr>
          <a:xfrm>
            <a:off x="581193" y="2459114"/>
            <a:ext cx="3289472" cy="3488925"/>
          </a:xfrm>
        </p:spPr>
        <p:txBody>
          <a:bodyPr/>
          <a:lstStyle/>
          <a:p>
            <a:r>
              <a:rPr lang="en-US" sz="2000" b="1" i="0" dirty="0">
                <a:effectLst/>
                <a:latin typeface="g_d0_f7"/>
              </a:rPr>
              <a:t>Dataset</a:t>
            </a:r>
          </a:p>
          <a:p>
            <a:pPr lvl="1">
              <a:buFont typeface="Courier New" panose="02070309020205020404" pitchFamily="49" charset="0"/>
              <a:buChar char="o"/>
            </a:pPr>
            <a:r>
              <a:rPr lang="en-US" sz="1800" b="0" i="0" dirty="0">
                <a:effectLst/>
                <a:latin typeface="g_d0_f7"/>
              </a:rPr>
              <a:t>The chosen Dataset is known as CQ500 Dataset</a:t>
            </a:r>
          </a:p>
          <a:p>
            <a:pPr lvl="1">
              <a:buFont typeface="Courier New" panose="02070309020205020404" pitchFamily="49" charset="0"/>
              <a:buChar char="o"/>
            </a:pPr>
            <a:r>
              <a:rPr lang="en-US" sz="1800" dirty="0">
                <a:latin typeface="g_d0_f7"/>
              </a:rPr>
              <a:t> 491 samples</a:t>
            </a:r>
            <a:endParaRPr lang="en-US" sz="1800" b="0" i="0" dirty="0">
              <a:effectLst/>
              <a:latin typeface="g_d0_f7"/>
            </a:endParaRPr>
          </a:p>
          <a:p>
            <a:pPr>
              <a:buFont typeface="Courier New" panose="02070309020205020404" pitchFamily="49" charset="0"/>
              <a:buChar char="o"/>
            </a:pPr>
            <a:endParaRPr lang="en-US" b="0" i="0" dirty="0">
              <a:effectLst/>
              <a:latin typeface="g_d0_f7"/>
            </a:endParaRPr>
          </a:p>
          <a:p>
            <a:endParaRPr lang="en-US" dirty="0">
              <a:latin typeface="g_d0_f7"/>
            </a:endParaRPr>
          </a:p>
          <a:p>
            <a:pPr marL="0" indent="0">
              <a:buNone/>
            </a:pPr>
            <a:endParaRPr lang="en-US" b="0" i="0" dirty="0">
              <a:effectLst/>
              <a:latin typeface="g_d0_f7"/>
            </a:endParaRPr>
          </a:p>
        </p:txBody>
      </p:sp>
      <p:sp>
        <p:nvSpPr>
          <p:cNvPr id="4" name="Title 1">
            <a:extLst>
              <a:ext uri="{FF2B5EF4-FFF2-40B4-BE49-F238E27FC236}">
                <a16:creationId xmlns:a16="http://schemas.microsoft.com/office/drawing/2014/main" id="{B018CBA0-267A-4389-B6E5-F41D5A3010BF}"/>
              </a:ext>
            </a:extLst>
          </p:cNvPr>
          <p:cNvSpPr txBox="1">
            <a:spLocks/>
          </p:cNvSpPr>
          <p:nvPr/>
        </p:nvSpPr>
        <p:spPr>
          <a:xfrm>
            <a:off x="581191" y="2156181"/>
            <a:ext cx="11029616" cy="369366"/>
          </a:xfrm>
          <a:prstGeom prst="rect">
            <a:avLst/>
          </a:prstGeom>
        </p:spPr>
        <p:txBody>
          <a:bodyPr vert="horz" lIns="91440" tIns="45720" rIns="91440" bIns="45720" rtlCol="0" anchor="b">
            <a:normAutofit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0" i="0" dirty="0">
                <a:effectLst/>
                <a:latin typeface="g_d0_f7"/>
              </a:rPr>
              <a:t>Convolutional neural networks for detection intracranial hemorrhage in CT images [1]</a:t>
            </a:r>
          </a:p>
        </p:txBody>
      </p:sp>
      <p:sp>
        <p:nvSpPr>
          <p:cNvPr id="7" name="TextBox 6">
            <a:extLst>
              <a:ext uri="{FF2B5EF4-FFF2-40B4-BE49-F238E27FC236}">
                <a16:creationId xmlns:a16="http://schemas.microsoft.com/office/drawing/2014/main" id="{D18A8423-9D29-43AF-95DD-B3E99E3AC3A0}"/>
              </a:ext>
            </a:extLst>
          </p:cNvPr>
          <p:cNvSpPr txBox="1"/>
          <p:nvPr/>
        </p:nvSpPr>
        <p:spPr>
          <a:xfrm>
            <a:off x="743739" y="6155844"/>
            <a:ext cx="9814561" cy="400110"/>
          </a:xfrm>
          <a:prstGeom prst="rect">
            <a:avLst/>
          </a:prstGeom>
          <a:noFill/>
        </p:spPr>
        <p:txBody>
          <a:bodyPr wrap="square" rtlCol="0">
            <a:spAutoFit/>
          </a:bodyPr>
          <a:lstStyle/>
          <a:p>
            <a:r>
              <a:rPr lang="en-US" sz="1000" dirty="0">
                <a:solidFill>
                  <a:srgbClr val="222222"/>
                </a:solidFill>
                <a:latin typeface="Arial" panose="020B0604020202020204" pitchFamily="34" charset="0"/>
              </a:rPr>
              <a:t>[1]. CASTRO, JUAN SEBASTIAN and CHABERT, STEREN, 2021, Convolutional neural networks for detection intracranial hemorrhage in CT images. Ceur-ws.org [online]. 2021. [Accessed 7  May  2021]. Available from: http://ceur-ws.org/Vol-2564/shortarticle_5-CRoNe2019.pdf </a:t>
            </a:r>
            <a:endParaRPr lang="en-US" sz="1000" dirty="0"/>
          </a:p>
        </p:txBody>
      </p:sp>
      <p:sp>
        <p:nvSpPr>
          <p:cNvPr id="8" name="Content Placeholder 2">
            <a:extLst>
              <a:ext uri="{FF2B5EF4-FFF2-40B4-BE49-F238E27FC236}">
                <a16:creationId xmlns:a16="http://schemas.microsoft.com/office/drawing/2014/main" id="{6D6C189F-EEB4-4BFF-A7A8-728FCF03105A}"/>
              </a:ext>
            </a:extLst>
          </p:cNvPr>
          <p:cNvSpPr txBox="1">
            <a:spLocks/>
          </p:cNvSpPr>
          <p:nvPr/>
        </p:nvSpPr>
        <p:spPr>
          <a:xfrm>
            <a:off x="6575100" y="2459113"/>
            <a:ext cx="3289472" cy="3488925"/>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b="1" dirty="0">
                <a:latin typeface="g_d0_f7"/>
              </a:rPr>
              <a:t>Models</a:t>
            </a:r>
          </a:p>
          <a:p>
            <a:pPr lvl="1">
              <a:buFont typeface="Courier New" panose="02070309020205020404" pitchFamily="49" charset="0"/>
              <a:buChar char="o"/>
            </a:pPr>
            <a:r>
              <a:rPr lang="en-US" sz="1800" b="0" i="0" dirty="0">
                <a:effectLst/>
                <a:latin typeface="g_d0_f14"/>
              </a:rPr>
              <a:t>CNN Model</a:t>
            </a:r>
            <a:endParaRPr lang="en-US" sz="1800" b="0" i="0" dirty="0">
              <a:effectLst/>
              <a:latin typeface="g_d0_f7"/>
            </a:endParaRPr>
          </a:p>
          <a:p>
            <a:pPr lvl="1">
              <a:buFont typeface="Courier New" panose="02070309020205020404" pitchFamily="49" charset="0"/>
              <a:buChar char="o"/>
            </a:pPr>
            <a:r>
              <a:rPr lang="en-US" sz="1800" dirty="0">
                <a:latin typeface="g_d0_f7"/>
              </a:rPr>
              <a:t>Modified VGG 16</a:t>
            </a:r>
          </a:p>
          <a:p>
            <a:pPr>
              <a:buFont typeface="Courier New" panose="02070309020205020404" pitchFamily="49" charset="0"/>
              <a:buChar char="o"/>
            </a:pPr>
            <a:endParaRPr lang="en-US" sz="1800" dirty="0">
              <a:latin typeface="g_d0_f7"/>
            </a:endParaRPr>
          </a:p>
          <a:p>
            <a:endParaRPr lang="en-US" dirty="0">
              <a:latin typeface="g_d0_f7"/>
            </a:endParaRPr>
          </a:p>
          <a:p>
            <a:pPr marL="0" indent="0">
              <a:buFont typeface="Wingdings 2" panose="05020102010507070707" pitchFamily="18" charset="2"/>
              <a:buNone/>
            </a:pPr>
            <a:endParaRPr lang="en-US" dirty="0">
              <a:latin typeface="g_d0_f7"/>
            </a:endParaRPr>
          </a:p>
        </p:txBody>
      </p:sp>
      <p:sp>
        <p:nvSpPr>
          <p:cNvPr id="5" name="Slide Number Placeholder 4">
            <a:extLst>
              <a:ext uri="{FF2B5EF4-FFF2-40B4-BE49-F238E27FC236}">
                <a16:creationId xmlns:a16="http://schemas.microsoft.com/office/drawing/2014/main" id="{319932A9-2569-4EEF-81E1-BC9A6479D8A9}"/>
              </a:ext>
            </a:extLst>
          </p:cNvPr>
          <p:cNvSpPr>
            <a:spLocks noGrp="1"/>
          </p:cNvSpPr>
          <p:nvPr>
            <p:ph type="sldNum" sz="quarter" idx="12"/>
          </p:nvPr>
        </p:nvSpPr>
        <p:spPr/>
        <p:txBody>
          <a:bodyPr/>
          <a:lstStyle/>
          <a:p>
            <a:fld id="{3A98EE3D-8CD1-4C3F-BD1C-C98C9596463C}" type="slidenum">
              <a:rPr lang="en-US" smtClean="0"/>
              <a:t>5</a:t>
            </a:fld>
            <a:r>
              <a:rPr lang="en-US" dirty="0"/>
              <a:t>/23</a:t>
            </a:r>
          </a:p>
        </p:txBody>
      </p:sp>
    </p:spTree>
    <p:extLst>
      <p:ext uri="{BB962C8B-B14F-4D97-AF65-F5344CB8AC3E}">
        <p14:creationId xmlns:p14="http://schemas.microsoft.com/office/powerpoint/2010/main" val="220421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8359-EFF9-4E4D-9B9A-CEAAACA66FE4}"/>
              </a:ext>
            </a:extLst>
          </p:cNvPr>
          <p:cNvSpPr>
            <a:spLocks noGrp="1"/>
          </p:cNvSpPr>
          <p:nvPr>
            <p:ph type="title"/>
          </p:nvPr>
        </p:nvSpPr>
        <p:spPr>
          <a:xfrm>
            <a:off x="560578" y="361399"/>
            <a:ext cx="11029616" cy="1188720"/>
          </a:xfrm>
        </p:spPr>
        <p:txBody>
          <a:bodyPr/>
          <a:lstStyle/>
          <a:p>
            <a:r>
              <a:rPr lang="en-US" dirty="0"/>
              <a:t>State of the art</a:t>
            </a:r>
            <a:br>
              <a:rPr lang="en-US" dirty="0"/>
            </a:br>
            <a:r>
              <a:rPr lang="en-US" sz="2000" dirty="0"/>
              <a:t>similar work study</a:t>
            </a:r>
            <a:endParaRPr lang="en-US" dirty="0"/>
          </a:p>
        </p:txBody>
      </p:sp>
      <p:sp>
        <p:nvSpPr>
          <p:cNvPr id="4" name="Title 1">
            <a:extLst>
              <a:ext uri="{FF2B5EF4-FFF2-40B4-BE49-F238E27FC236}">
                <a16:creationId xmlns:a16="http://schemas.microsoft.com/office/drawing/2014/main" id="{B018CBA0-267A-4389-B6E5-F41D5A3010BF}"/>
              </a:ext>
            </a:extLst>
          </p:cNvPr>
          <p:cNvSpPr txBox="1">
            <a:spLocks/>
          </p:cNvSpPr>
          <p:nvPr/>
        </p:nvSpPr>
        <p:spPr>
          <a:xfrm>
            <a:off x="581190" y="1973067"/>
            <a:ext cx="11029616" cy="369366"/>
          </a:xfrm>
          <a:prstGeom prst="rect">
            <a:avLst/>
          </a:prstGeom>
        </p:spPr>
        <p:txBody>
          <a:bodyPr vert="horz" lIns="91440" tIns="45720" rIns="91440" bIns="45720" rtlCol="0" anchor="b">
            <a:normAutofit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0" i="0" dirty="0">
                <a:effectLst/>
                <a:latin typeface="g_d0_f7"/>
              </a:rPr>
              <a:t>Convolutional neural networks for detection intracranial hemorrhage in CT images [4]</a:t>
            </a:r>
          </a:p>
        </p:txBody>
      </p:sp>
      <p:pic>
        <p:nvPicPr>
          <p:cNvPr id="1028" name="Picture 4">
            <a:extLst>
              <a:ext uri="{FF2B5EF4-FFF2-40B4-BE49-F238E27FC236}">
                <a16:creationId xmlns:a16="http://schemas.microsoft.com/office/drawing/2014/main" id="{98CC6573-91B9-4892-9047-A6CDC1EC2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0" y="2480932"/>
            <a:ext cx="10808860" cy="17521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82EBD0C-7982-4B81-9736-615076D73769}"/>
              </a:ext>
            </a:extLst>
          </p:cNvPr>
          <p:cNvPicPr>
            <a:picLocks noChangeAspect="1"/>
          </p:cNvPicPr>
          <p:nvPr/>
        </p:nvPicPr>
        <p:blipFill>
          <a:blip r:embed="rId3"/>
          <a:stretch>
            <a:fillRect/>
          </a:stretch>
        </p:blipFill>
        <p:spPr>
          <a:xfrm>
            <a:off x="2235665" y="4163900"/>
            <a:ext cx="7499910" cy="1991944"/>
          </a:xfrm>
          <a:prstGeom prst="rect">
            <a:avLst/>
          </a:prstGeom>
        </p:spPr>
      </p:pic>
      <p:sp>
        <p:nvSpPr>
          <p:cNvPr id="5" name="TextBox 4">
            <a:extLst>
              <a:ext uri="{FF2B5EF4-FFF2-40B4-BE49-F238E27FC236}">
                <a16:creationId xmlns:a16="http://schemas.microsoft.com/office/drawing/2014/main" id="{DE18E955-03F2-4B3B-843D-A38CBA58A66E}"/>
              </a:ext>
            </a:extLst>
          </p:cNvPr>
          <p:cNvSpPr txBox="1"/>
          <p:nvPr/>
        </p:nvSpPr>
        <p:spPr>
          <a:xfrm>
            <a:off x="4390021" y="3956066"/>
            <a:ext cx="3370731" cy="276999"/>
          </a:xfrm>
          <a:prstGeom prst="rect">
            <a:avLst/>
          </a:prstGeom>
          <a:noFill/>
        </p:spPr>
        <p:txBody>
          <a:bodyPr wrap="none" rtlCol="0">
            <a:spAutoFit/>
          </a:bodyPr>
          <a:lstStyle/>
          <a:p>
            <a:r>
              <a:rPr lang="en-US" sz="1200" dirty="0"/>
              <a:t>Figure 2. Illustration of the custom CNN model[1]</a:t>
            </a:r>
          </a:p>
        </p:txBody>
      </p:sp>
      <p:sp>
        <p:nvSpPr>
          <p:cNvPr id="10" name="TextBox 9">
            <a:extLst>
              <a:ext uri="{FF2B5EF4-FFF2-40B4-BE49-F238E27FC236}">
                <a16:creationId xmlns:a16="http://schemas.microsoft.com/office/drawing/2014/main" id="{78C4B6FB-DB64-47E6-B0C2-98F8F0E5FF64}"/>
              </a:ext>
            </a:extLst>
          </p:cNvPr>
          <p:cNvSpPr txBox="1"/>
          <p:nvPr/>
        </p:nvSpPr>
        <p:spPr>
          <a:xfrm>
            <a:off x="3978719" y="5916033"/>
            <a:ext cx="3662028" cy="461665"/>
          </a:xfrm>
          <a:prstGeom prst="rect">
            <a:avLst/>
          </a:prstGeom>
          <a:noFill/>
        </p:spPr>
        <p:txBody>
          <a:bodyPr wrap="none" rtlCol="0">
            <a:spAutoFit/>
          </a:bodyPr>
          <a:lstStyle/>
          <a:p>
            <a:r>
              <a:rPr lang="en-US" sz="1200" dirty="0"/>
              <a:t>Figure 3. Illustration of the modified VGG-16 model[1]</a:t>
            </a:r>
          </a:p>
          <a:p>
            <a:endParaRPr lang="en-US" sz="1200" dirty="0"/>
          </a:p>
        </p:txBody>
      </p:sp>
      <p:sp>
        <p:nvSpPr>
          <p:cNvPr id="3" name="Slide Number Placeholder 2">
            <a:extLst>
              <a:ext uri="{FF2B5EF4-FFF2-40B4-BE49-F238E27FC236}">
                <a16:creationId xmlns:a16="http://schemas.microsoft.com/office/drawing/2014/main" id="{E4EAD6CD-B700-42D5-9E30-41D26AC6D425}"/>
              </a:ext>
            </a:extLst>
          </p:cNvPr>
          <p:cNvSpPr>
            <a:spLocks noGrp="1"/>
          </p:cNvSpPr>
          <p:nvPr>
            <p:ph type="sldNum" sz="quarter" idx="12"/>
          </p:nvPr>
        </p:nvSpPr>
        <p:spPr/>
        <p:txBody>
          <a:bodyPr/>
          <a:lstStyle/>
          <a:p>
            <a:fld id="{3A98EE3D-8CD1-4C3F-BD1C-C98C9596463C}" type="slidenum">
              <a:rPr lang="en-US" smtClean="0"/>
              <a:t>6</a:t>
            </a:fld>
            <a:r>
              <a:rPr lang="en-US" dirty="0"/>
              <a:t>/23</a:t>
            </a:r>
          </a:p>
        </p:txBody>
      </p:sp>
      <p:sp>
        <p:nvSpPr>
          <p:cNvPr id="11" name="TextBox 10">
            <a:extLst>
              <a:ext uri="{FF2B5EF4-FFF2-40B4-BE49-F238E27FC236}">
                <a16:creationId xmlns:a16="http://schemas.microsoft.com/office/drawing/2014/main" id="{F447B158-50A5-4E11-9E45-03693E15149D}"/>
              </a:ext>
            </a:extLst>
          </p:cNvPr>
          <p:cNvSpPr txBox="1"/>
          <p:nvPr/>
        </p:nvSpPr>
        <p:spPr>
          <a:xfrm>
            <a:off x="832516" y="6388929"/>
            <a:ext cx="9814561" cy="400110"/>
          </a:xfrm>
          <a:prstGeom prst="rect">
            <a:avLst/>
          </a:prstGeom>
          <a:noFill/>
        </p:spPr>
        <p:txBody>
          <a:bodyPr wrap="square" rtlCol="0">
            <a:spAutoFit/>
          </a:bodyPr>
          <a:lstStyle/>
          <a:p>
            <a:r>
              <a:rPr lang="en-US" sz="1000" dirty="0">
                <a:solidFill>
                  <a:srgbClr val="222222"/>
                </a:solidFill>
                <a:latin typeface="Arial" panose="020B0604020202020204" pitchFamily="34" charset="0"/>
              </a:rPr>
              <a:t>[1]. CASTRO, JUAN SEBASTIAN and CHABERT, STEREN, 2021, Convolutional neural networks for detection intracranial hemorrhage in CT images. Ceur-ws.org [online]. 2021. [Accessed 7  May  2021]. Available from: http://ceur-ws.org/Vol-2564/shortarticle_5-CRoNe2019.pdf </a:t>
            </a:r>
            <a:endParaRPr lang="en-US" sz="1000" dirty="0"/>
          </a:p>
        </p:txBody>
      </p:sp>
    </p:spTree>
    <p:extLst>
      <p:ext uri="{BB962C8B-B14F-4D97-AF65-F5344CB8AC3E}">
        <p14:creationId xmlns:p14="http://schemas.microsoft.com/office/powerpoint/2010/main" val="190720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8359-EFF9-4E4D-9B9A-CEAAACA66FE4}"/>
              </a:ext>
            </a:extLst>
          </p:cNvPr>
          <p:cNvSpPr>
            <a:spLocks noGrp="1"/>
          </p:cNvSpPr>
          <p:nvPr>
            <p:ph type="title"/>
          </p:nvPr>
        </p:nvSpPr>
        <p:spPr/>
        <p:txBody>
          <a:bodyPr/>
          <a:lstStyle/>
          <a:p>
            <a:r>
              <a:rPr lang="en-US" dirty="0"/>
              <a:t>State of the art</a:t>
            </a:r>
            <a:br>
              <a:rPr lang="en-US" dirty="0"/>
            </a:br>
            <a:r>
              <a:rPr lang="en-US" sz="2000" dirty="0"/>
              <a:t>similar work study</a:t>
            </a:r>
            <a:endParaRPr lang="en-US" dirty="0"/>
          </a:p>
        </p:txBody>
      </p:sp>
      <p:sp>
        <p:nvSpPr>
          <p:cNvPr id="3" name="Content Placeholder 2">
            <a:extLst>
              <a:ext uri="{FF2B5EF4-FFF2-40B4-BE49-F238E27FC236}">
                <a16:creationId xmlns:a16="http://schemas.microsoft.com/office/drawing/2014/main" id="{91CD63B9-7507-48C0-A5A2-526967CB306F}"/>
              </a:ext>
            </a:extLst>
          </p:cNvPr>
          <p:cNvSpPr>
            <a:spLocks noGrp="1"/>
          </p:cNvSpPr>
          <p:nvPr>
            <p:ph idx="1"/>
          </p:nvPr>
        </p:nvSpPr>
        <p:spPr>
          <a:xfrm>
            <a:off x="581192" y="1824261"/>
            <a:ext cx="11029615" cy="4103358"/>
          </a:xfrm>
        </p:spPr>
        <p:txBody>
          <a:bodyPr>
            <a:normAutofit/>
          </a:bodyPr>
          <a:lstStyle/>
          <a:p>
            <a:r>
              <a:rPr lang="en-US" sz="2000" b="1" i="0" dirty="0">
                <a:effectLst/>
                <a:latin typeface="g_d0_f14"/>
              </a:rPr>
              <a:t>Results</a:t>
            </a:r>
            <a:endParaRPr lang="en-US" sz="2000" b="1" i="0" dirty="0">
              <a:effectLst/>
              <a:latin typeface="g_d0_f7"/>
            </a:endParaRPr>
          </a:p>
          <a:p>
            <a:pPr lvl="1"/>
            <a:r>
              <a:rPr lang="en-US" sz="1800" dirty="0">
                <a:latin typeface="g_d0_f9"/>
              </a:rPr>
              <a:t>Accuracy</a:t>
            </a:r>
            <a:r>
              <a:rPr lang="en-US" sz="1800" dirty="0">
                <a:effectLst/>
                <a:latin typeface="g_d0_f9"/>
              </a:rPr>
              <a:t> of </a:t>
            </a:r>
            <a:r>
              <a:rPr lang="en-US" sz="1800" dirty="0">
                <a:latin typeface="g_d0_f9"/>
              </a:rPr>
              <a:t>96.8%</a:t>
            </a:r>
            <a:r>
              <a:rPr lang="en-US" sz="1800" dirty="0">
                <a:effectLst/>
                <a:latin typeface="g_d0_f9"/>
              </a:rPr>
              <a:t> for the VGG16 and 98.1% for CNN4</a:t>
            </a:r>
          </a:p>
          <a:p>
            <a:pPr lvl="1"/>
            <a:r>
              <a:rPr lang="en-US" sz="1800" dirty="0">
                <a:latin typeface="g_d0_f9"/>
              </a:rPr>
              <a:t>V</a:t>
            </a:r>
            <a:r>
              <a:rPr lang="en-US" sz="1800" dirty="0">
                <a:effectLst/>
                <a:latin typeface="g_d0_f9"/>
              </a:rPr>
              <a:t>ery similar to the performance.</a:t>
            </a:r>
            <a:r>
              <a:rPr lang="en-US" sz="1800" dirty="0"/>
              <a:t> </a:t>
            </a:r>
            <a:br>
              <a:rPr lang="en-US" dirty="0"/>
            </a:br>
            <a:br>
              <a:rPr lang="en-US" dirty="0"/>
            </a:br>
            <a:endParaRPr lang="en-US" b="0" i="0" dirty="0">
              <a:effectLst/>
              <a:latin typeface="g_d0_f7"/>
            </a:endParaRPr>
          </a:p>
        </p:txBody>
      </p:sp>
      <p:sp>
        <p:nvSpPr>
          <p:cNvPr id="4" name="Title 1">
            <a:extLst>
              <a:ext uri="{FF2B5EF4-FFF2-40B4-BE49-F238E27FC236}">
                <a16:creationId xmlns:a16="http://schemas.microsoft.com/office/drawing/2014/main" id="{B018CBA0-267A-4389-B6E5-F41D5A3010BF}"/>
              </a:ext>
            </a:extLst>
          </p:cNvPr>
          <p:cNvSpPr txBox="1">
            <a:spLocks/>
          </p:cNvSpPr>
          <p:nvPr/>
        </p:nvSpPr>
        <p:spPr>
          <a:xfrm>
            <a:off x="581191" y="2156181"/>
            <a:ext cx="11029616" cy="369366"/>
          </a:xfrm>
          <a:prstGeom prst="rect">
            <a:avLst/>
          </a:prstGeom>
        </p:spPr>
        <p:txBody>
          <a:bodyPr vert="horz" lIns="91440" tIns="45720" rIns="91440" bIns="45720" rtlCol="0" anchor="b">
            <a:normAutofit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0" i="0" dirty="0">
                <a:effectLst/>
                <a:latin typeface="g_d0_f7"/>
              </a:rPr>
              <a:t>Convolutional neural networks for detection intracranial hemorrhage in CT images [4]</a:t>
            </a:r>
          </a:p>
        </p:txBody>
      </p:sp>
      <p:pic>
        <p:nvPicPr>
          <p:cNvPr id="6" name="Picture 5">
            <a:extLst>
              <a:ext uri="{FF2B5EF4-FFF2-40B4-BE49-F238E27FC236}">
                <a16:creationId xmlns:a16="http://schemas.microsoft.com/office/drawing/2014/main" id="{8FC33689-345A-4463-B54E-DC209CBA9994}"/>
              </a:ext>
            </a:extLst>
          </p:cNvPr>
          <p:cNvPicPr>
            <a:picLocks noChangeAspect="1"/>
          </p:cNvPicPr>
          <p:nvPr/>
        </p:nvPicPr>
        <p:blipFill>
          <a:blip r:embed="rId2"/>
          <a:stretch>
            <a:fillRect/>
          </a:stretch>
        </p:blipFill>
        <p:spPr>
          <a:xfrm>
            <a:off x="6832192" y="3219466"/>
            <a:ext cx="4937291" cy="2014233"/>
          </a:xfrm>
          <a:prstGeom prst="rect">
            <a:avLst/>
          </a:prstGeom>
        </p:spPr>
      </p:pic>
      <p:sp>
        <p:nvSpPr>
          <p:cNvPr id="5" name="Slide Number Placeholder 4">
            <a:extLst>
              <a:ext uri="{FF2B5EF4-FFF2-40B4-BE49-F238E27FC236}">
                <a16:creationId xmlns:a16="http://schemas.microsoft.com/office/drawing/2014/main" id="{6908C12F-A3D1-40FB-A3B3-63F9BD707AB9}"/>
              </a:ext>
            </a:extLst>
          </p:cNvPr>
          <p:cNvSpPr>
            <a:spLocks noGrp="1"/>
          </p:cNvSpPr>
          <p:nvPr>
            <p:ph type="sldNum" sz="quarter" idx="12"/>
          </p:nvPr>
        </p:nvSpPr>
        <p:spPr/>
        <p:txBody>
          <a:bodyPr/>
          <a:lstStyle/>
          <a:p>
            <a:fld id="{3A98EE3D-8CD1-4C3F-BD1C-C98C9596463C}" type="slidenum">
              <a:rPr lang="en-US" smtClean="0"/>
              <a:t>7</a:t>
            </a:fld>
            <a:r>
              <a:rPr lang="en-US" dirty="0"/>
              <a:t>/23</a:t>
            </a:r>
          </a:p>
        </p:txBody>
      </p:sp>
    </p:spTree>
    <p:extLst>
      <p:ext uri="{BB962C8B-B14F-4D97-AF65-F5344CB8AC3E}">
        <p14:creationId xmlns:p14="http://schemas.microsoft.com/office/powerpoint/2010/main" val="4149398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BCC0-E82F-448D-8684-35D479D7ECF1}"/>
              </a:ext>
            </a:extLst>
          </p:cNvPr>
          <p:cNvSpPr>
            <a:spLocks noGrp="1"/>
          </p:cNvSpPr>
          <p:nvPr>
            <p:ph type="title"/>
          </p:nvPr>
        </p:nvSpPr>
        <p:spPr/>
        <p:txBody>
          <a:bodyPr>
            <a:normAutofit/>
          </a:bodyPr>
          <a:lstStyle/>
          <a:p>
            <a:br>
              <a:rPr lang="en-US" dirty="0"/>
            </a:br>
            <a:endParaRPr lang="en-US" dirty="0"/>
          </a:p>
        </p:txBody>
      </p:sp>
      <p:sp>
        <p:nvSpPr>
          <p:cNvPr id="4" name="Rectangle 3">
            <a:extLst>
              <a:ext uri="{FF2B5EF4-FFF2-40B4-BE49-F238E27FC236}">
                <a16:creationId xmlns:a16="http://schemas.microsoft.com/office/drawing/2014/main" id="{93B0882F-6A36-4D4F-8FFB-92CAC10A6FB4}"/>
              </a:ext>
            </a:extLst>
          </p:cNvPr>
          <p:cNvSpPr/>
          <p:nvPr/>
        </p:nvSpPr>
        <p:spPr>
          <a:xfrm>
            <a:off x="3434374" y="2967335"/>
            <a:ext cx="5323253" cy="1200329"/>
          </a:xfrm>
          <a:prstGeom prst="rect">
            <a:avLst/>
          </a:prstGeom>
          <a:noFill/>
        </p:spPr>
        <p:txBody>
          <a:bodyPr wrap="none" lIns="91440" tIns="45720" rIns="91440" bIns="45720">
            <a:spAutoFit/>
          </a:bodyPr>
          <a:lstStyle/>
          <a:p>
            <a:pPr algn="ctr"/>
            <a:r>
              <a:rPr lang="en-US" sz="7200" b="1" dirty="0">
                <a:latin typeface="Times New Roman" panose="02020603050405020304" pitchFamily="18" charset="0"/>
                <a:cs typeface="Times New Roman" panose="02020603050405020304" pitchFamily="18" charset="0"/>
              </a:rPr>
              <a:t>Our Solution</a:t>
            </a:r>
            <a:endParaRPr lang="en-US" sz="5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2F82276-4941-48D6-B43F-2D5524DF93FA}"/>
              </a:ext>
            </a:extLst>
          </p:cNvPr>
          <p:cNvSpPr>
            <a:spLocks noGrp="1"/>
          </p:cNvSpPr>
          <p:nvPr>
            <p:ph type="sldNum" sz="quarter" idx="12"/>
          </p:nvPr>
        </p:nvSpPr>
        <p:spPr/>
        <p:txBody>
          <a:bodyPr/>
          <a:lstStyle/>
          <a:p>
            <a:fld id="{3A98EE3D-8CD1-4C3F-BD1C-C98C9596463C}" type="slidenum">
              <a:rPr lang="en-US" smtClean="0"/>
              <a:t>8</a:t>
            </a:fld>
            <a:r>
              <a:rPr lang="en-US" dirty="0"/>
              <a:t>/23</a:t>
            </a:r>
          </a:p>
        </p:txBody>
      </p:sp>
    </p:spTree>
    <p:extLst>
      <p:ext uri="{BB962C8B-B14F-4D97-AF65-F5344CB8AC3E}">
        <p14:creationId xmlns:p14="http://schemas.microsoft.com/office/powerpoint/2010/main" val="299718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210F4-2C56-48A9-A65B-45CFDCF9F23D}"/>
              </a:ext>
            </a:extLst>
          </p:cNvPr>
          <p:cNvSpPr>
            <a:spLocks noGrp="1"/>
          </p:cNvSpPr>
          <p:nvPr>
            <p:ph type="title"/>
          </p:nvPr>
        </p:nvSpPr>
        <p:spPr/>
        <p:txBody>
          <a:bodyPr>
            <a:normAutofit/>
          </a:bodyPr>
          <a:lstStyle/>
          <a:p>
            <a:r>
              <a:rPr lang="en-US" sz="3200" dirty="0"/>
              <a:t>Dataset</a:t>
            </a:r>
          </a:p>
        </p:txBody>
      </p:sp>
      <p:sp>
        <p:nvSpPr>
          <p:cNvPr id="3" name="Content Placeholder 2">
            <a:extLst>
              <a:ext uri="{FF2B5EF4-FFF2-40B4-BE49-F238E27FC236}">
                <a16:creationId xmlns:a16="http://schemas.microsoft.com/office/drawing/2014/main" id="{4B1E41D9-F55F-4A12-826B-BFABA47253E7}"/>
              </a:ext>
            </a:extLst>
          </p:cNvPr>
          <p:cNvSpPr>
            <a:spLocks noGrp="1"/>
          </p:cNvSpPr>
          <p:nvPr>
            <p:ph idx="1"/>
          </p:nvPr>
        </p:nvSpPr>
        <p:spPr/>
        <p:txBody>
          <a:bodyPr>
            <a:normAutofit/>
          </a:bodyPr>
          <a:lstStyle/>
          <a:p>
            <a:r>
              <a:rPr lang="en-US" sz="1800" dirty="0"/>
              <a:t>The used Dataset is from “RSNA Intracranial Hemorrhage Detection, Identify acute intracranial hemorrhage and its subtypes” challenge on Kaggle[1]</a:t>
            </a:r>
          </a:p>
          <a:p>
            <a:r>
              <a:rPr lang="en-US" sz="1800" dirty="0"/>
              <a:t>It contains 752 803 DICOM files</a:t>
            </a:r>
          </a:p>
          <a:p>
            <a:r>
              <a:rPr lang="en-US" sz="1800" dirty="0"/>
              <a:t>Each file is representing a slice</a:t>
            </a:r>
          </a:p>
          <a:p>
            <a:r>
              <a:rPr lang="en-US" sz="1800" dirty="0"/>
              <a:t>The files has diameters (512,512)</a:t>
            </a:r>
          </a:p>
          <a:p>
            <a:r>
              <a:rPr lang="en-US" sz="1800" dirty="0"/>
              <a:t>For the data there is CSV file contains annotations for the corresponding DICOM files</a:t>
            </a:r>
          </a:p>
        </p:txBody>
      </p:sp>
      <p:sp>
        <p:nvSpPr>
          <p:cNvPr id="4" name="Slide Number Placeholder 3">
            <a:extLst>
              <a:ext uri="{FF2B5EF4-FFF2-40B4-BE49-F238E27FC236}">
                <a16:creationId xmlns:a16="http://schemas.microsoft.com/office/drawing/2014/main" id="{96C013C9-6023-409C-91CB-6DBA7613F111}"/>
              </a:ext>
            </a:extLst>
          </p:cNvPr>
          <p:cNvSpPr>
            <a:spLocks noGrp="1"/>
          </p:cNvSpPr>
          <p:nvPr>
            <p:ph type="sldNum" sz="quarter" idx="12"/>
          </p:nvPr>
        </p:nvSpPr>
        <p:spPr/>
        <p:txBody>
          <a:bodyPr/>
          <a:lstStyle/>
          <a:p>
            <a:fld id="{3A98EE3D-8CD1-4C3F-BD1C-C98C9596463C}" type="slidenum">
              <a:rPr lang="en-US" smtClean="0"/>
              <a:t>9</a:t>
            </a:fld>
            <a:r>
              <a:rPr lang="en-US" dirty="0"/>
              <a:t>/23</a:t>
            </a:r>
          </a:p>
        </p:txBody>
      </p:sp>
    </p:spTree>
    <p:extLst>
      <p:ext uri="{BB962C8B-B14F-4D97-AF65-F5344CB8AC3E}">
        <p14:creationId xmlns:p14="http://schemas.microsoft.com/office/powerpoint/2010/main" val="564812143"/>
      </p:ext>
    </p:extLst>
  </p:cSld>
  <p:clrMapOvr>
    <a:masterClrMapping/>
  </p:clrMapOvr>
</p:sld>
</file>

<file path=ppt/theme/theme1.xml><?xml version="1.0" encoding="utf-8"?>
<a:theme xmlns:a="http://schemas.openxmlformats.org/drawingml/2006/main" name="Dividen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1D40797EF72F4095112E7814A61231" ma:contentTypeVersion="4" ma:contentTypeDescription="Create a new document." ma:contentTypeScope="" ma:versionID="ec2176c594f5690a39014b1f59debfd3">
  <xsd:schema xmlns:xsd="http://www.w3.org/2001/XMLSchema" xmlns:xs="http://www.w3.org/2001/XMLSchema" xmlns:p="http://schemas.microsoft.com/office/2006/metadata/properties" xmlns:ns3="5cc0f5e3-77ec-4763-aa81-f44e44f5228a" targetNamespace="http://schemas.microsoft.com/office/2006/metadata/properties" ma:root="true" ma:fieldsID="a64abdd6f8ea54e53c6034c50ca64f3d" ns3:_="">
    <xsd:import namespace="5cc0f5e3-77ec-4763-aa81-f44e44f5228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c0f5e3-77ec-4763-aa81-f44e44f522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FA8BDB-27A1-4942-957B-C4E7135AC4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c0f5e3-77ec-4763-aa81-f44e44f522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8268F4-F061-4236-B5DD-C96F0690F977}">
  <ds:schemaRefs>
    <ds:schemaRef ds:uri="http://schemas.microsoft.com/office/2006/metadata/properties"/>
    <ds:schemaRef ds:uri="http://purl.org/dc/elements/1.1/"/>
    <ds:schemaRef ds:uri="http://purl.org/dc/dcmitype/"/>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5cc0f5e3-77ec-4763-aa81-f44e44f5228a"/>
    <ds:schemaRef ds:uri="http://www.w3.org/XML/1998/namespace"/>
  </ds:schemaRefs>
</ds:datastoreItem>
</file>

<file path=customXml/itemProps3.xml><?xml version="1.0" encoding="utf-8"?>
<ds:datastoreItem xmlns:ds="http://schemas.openxmlformats.org/officeDocument/2006/customXml" ds:itemID="{7243DCE2-A39F-4189-A832-02C859327F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1606</TotalTime>
  <Words>1504</Words>
  <Application>Microsoft Office PowerPoint</Application>
  <PresentationFormat>Widescreen</PresentationFormat>
  <Paragraphs>256</Paragraphs>
  <Slides>23</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Arial</vt:lpstr>
      <vt:lpstr>Calibri</vt:lpstr>
      <vt:lpstr>Courier New</vt:lpstr>
      <vt:lpstr>Franklin Gothic Book</vt:lpstr>
      <vt:lpstr>Franklin Gothic Demi</vt:lpstr>
      <vt:lpstr>g_d0_f14</vt:lpstr>
      <vt:lpstr>g_d0_f7</vt:lpstr>
      <vt:lpstr>g_d0_f9</vt:lpstr>
      <vt:lpstr>nunito_sansregular</vt:lpstr>
      <vt:lpstr>Times New Roman</vt:lpstr>
      <vt:lpstr>Wingdings 2</vt:lpstr>
      <vt:lpstr>Zeitung</vt:lpstr>
      <vt:lpstr>DividendVTI</vt:lpstr>
      <vt:lpstr>Processing of medical image data by computer vision methods and deep neural networks</vt:lpstr>
      <vt:lpstr>Goal</vt:lpstr>
      <vt:lpstr>Motivation</vt:lpstr>
      <vt:lpstr>PowerPoint Presentation</vt:lpstr>
      <vt:lpstr>State of the art similar work study</vt:lpstr>
      <vt:lpstr>State of the art similar work study</vt:lpstr>
      <vt:lpstr>State of the art similar work study</vt:lpstr>
      <vt:lpstr> </vt:lpstr>
      <vt:lpstr>Dataset</vt:lpstr>
      <vt:lpstr>Analyzing Dataset 1. CSV Annotations </vt:lpstr>
      <vt:lpstr>Analyzing Dataset 1. CSV Annotations</vt:lpstr>
      <vt:lpstr>Analyzing Dataset 2. DICOm Files</vt:lpstr>
      <vt:lpstr>Experiment No.1 Binary classification </vt:lpstr>
      <vt:lpstr>Experiment No.1 Binary classification</vt:lpstr>
      <vt:lpstr> Experiment No.1 Binary classification</vt:lpstr>
      <vt:lpstr>Experiment No.2  Solution Workflow</vt:lpstr>
      <vt:lpstr>Experiment No.2 Dataset Preprocessing </vt:lpstr>
      <vt:lpstr>Experiment No.2 </vt:lpstr>
      <vt:lpstr>Experiment No.2 Models </vt:lpstr>
      <vt:lpstr>Binary classification  Experiment No.2</vt:lpstr>
      <vt:lpstr>Multi-class classification Experiment No.2</vt:lpstr>
      <vt:lpstr>Examples Multi-Class classification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Processing of medical image data by computer vision methods and deep neural networks</dc:title>
  <dc:creator>Ahmed Lotfi Alqnatri</dc:creator>
  <cp:lastModifiedBy>Ahmed Lotfi Alqnatri</cp:lastModifiedBy>
  <cp:revision>35</cp:revision>
  <dcterms:created xsi:type="dcterms:W3CDTF">2020-12-14T00:04:46Z</dcterms:created>
  <dcterms:modified xsi:type="dcterms:W3CDTF">2021-06-21T14:06:46Z</dcterms:modified>
</cp:coreProperties>
</file>