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c1d3e445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c1d3e445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c1d3e445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c1d3e445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c1d3e445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c1d3e445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c1d3e445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c1d3e445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c1d3e445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c1d3e445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c1d3e445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c1d3e445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c1d3e445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c1d3e445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c1d3e445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c1d3e445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c1d3e445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c1d3e445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c1d3e445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c1d3e445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c1d3e44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c1d3e44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c1d3e445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c1d3e445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c1d3e445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c1d3e445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d3727bb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d3727bb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c1d3e445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c1d3e44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c1d3e445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c1d3e445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c1d3e445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c1d3e445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c1d3e445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c1d3e445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c1d3e445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c1d3e445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c1d3e445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c1d3e445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c1d3e445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c1d3e445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dddrrreee/cs140e-20win" TargetMode="External"/><Relationship Id="rId4" Type="http://schemas.openxmlformats.org/officeDocument/2006/relationships/hyperlink" Target="https://groups.google.com/forum/#!forum/cs140e-win20" TargetMode="External"/><Relationship Id="rId5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Raspberry_Pi" TargetMode="External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Raspberry_Pi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CS140E: embedded OS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Dawson Engler, prof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Holly Chiang, 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Stanford winter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 debugging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You write code, it doesn’t work, the error could be: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The code you wrote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Hardware fault (bad manufacturing, smoked something)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Wiring mistake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Subtle cache issue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Compiler problem (more on this)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…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You will get good at breaking down problems by swapping pieces between a working system (yesterday’s code, your partners lab) and a non-working system (today’s code, your lab)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from next lab.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You get the following set of stuff: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To run you: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   Copy blink.bin to sd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   Wire up led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   Wire up serial device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   Plug into your laptop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   It doesn’t work.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   But your partner’s does</a:t>
            </a:r>
            <a:endParaRPr sz="1500"/>
          </a:p>
        </p:txBody>
      </p:sp>
      <p:pic>
        <p:nvPicPr>
          <p:cNvPr id="119" name="Google Shape;119;p23"/>
          <p:cNvPicPr preferRelativeResize="0"/>
          <p:nvPr/>
        </p:nvPicPr>
        <p:blipFill rotWithShape="1">
          <a:blip r:embed="rId3">
            <a:alphaModFix/>
          </a:blip>
          <a:srcRect b="17921" l="15232" r="7403" t="5031"/>
          <a:stretch/>
        </p:blipFill>
        <p:spPr>
          <a:xfrm rot="10800000">
            <a:off x="2576300" y="1573800"/>
            <a:ext cx="6567700" cy="317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/>
          <p:nvPr/>
        </p:nvSpPr>
        <p:spPr>
          <a:xfrm>
            <a:off x="2130225" y="559205"/>
            <a:ext cx="6057650" cy="3155400"/>
          </a:xfrm>
          <a:custGeom>
            <a:rect b="b" l="l" r="r" t="t"/>
            <a:pathLst>
              <a:path extrusionOk="0" h="126216" w="242306">
                <a:moveTo>
                  <a:pt x="0" y="61749"/>
                </a:moveTo>
                <a:cubicBezTo>
                  <a:pt x="28342" y="51614"/>
                  <a:pt x="130727" y="-7924"/>
                  <a:pt x="170054" y="937"/>
                </a:cubicBezTo>
                <a:cubicBezTo>
                  <a:pt x="209381" y="9798"/>
                  <a:pt x="224494" y="94885"/>
                  <a:pt x="235964" y="114913"/>
                </a:cubicBezTo>
                <a:cubicBezTo>
                  <a:pt x="247435" y="134941"/>
                  <a:pt x="238392" y="120072"/>
                  <a:pt x="238877" y="121104"/>
                </a:cubicBezTo>
              </a:path>
            </a:pathLst>
          </a:cu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from next lab.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You get the following set of stuff: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To run you: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   Copy blink.bin to sd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   Wire up led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   Wire up serial device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   Plug into your laptop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   It doesn’t work.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   But your partner’s does</a:t>
            </a:r>
            <a:endParaRPr sz="1500"/>
          </a:p>
        </p:txBody>
      </p:sp>
      <p:pic>
        <p:nvPicPr>
          <p:cNvPr id="127" name="Google Shape;127;p24"/>
          <p:cNvPicPr preferRelativeResize="0"/>
          <p:nvPr/>
        </p:nvPicPr>
        <p:blipFill rotWithShape="1">
          <a:blip r:embed="rId3">
            <a:alphaModFix/>
          </a:blip>
          <a:srcRect b="17921" l="15232" r="7403" t="5031"/>
          <a:stretch/>
        </p:blipFill>
        <p:spPr>
          <a:xfrm rot="10800000">
            <a:off x="2576300" y="1573800"/>
            <a:ext cx="6567700" cy="3178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24"/>
          <p:cNvCxnSpPr/>
          <p:nvPr/>
        </p:nvCxnSpPr>
        <p:spPr>
          <a:xfrm>
            <a:off x="1574900" y="2685550"/>
            <a:ext cx="3605100" cy="14112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from next lab.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You get the following set of stuff: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To run you: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   Copy blink.bin to sd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   Wire up led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   Wire up serial device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   Plug into your laptop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   It doesn’t work.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   But your partner’s does</a:t>
            </a:r>
            <a:endParaRPr sz="1500"/>
          </a:p>
        </p:txBody>
      </p:sp>
      <p:pic>
        <p:nvPicPr>
          <p:cNvPr id="135" name="Google Shape;135;p25"/>
          <p:cNvPicPr preferRelativeResize="0"/>
          <p:nvPr/>
        </p:nvPicPr>
        <p:blipFill rotWithShape="1">
          <a:blip r:embed="rId3">
            <a:alphaModFix/>
          </a:blip>
          <a:srcRect b="17921" l="15232" r="7403" t="5031"/>
          <a:stretch/>
        </p:blipFill>
        <p:spPr>
          <a:xfrm rot="10800000">
            <a:off x="2576300" y="1573800"/>
            <a:ext cx="6567700" cy="317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/>
          <p:nvPr/>
        </p:nvSpPr>
        <p:spPr>
          <a:xfrm>
            <a:off x="2285000" y="1397788"/>
            <a:ext cx="3850775" cy="1688300"/>
          </a:xfrm>
          <a:custGeom>
            <a:rect b="b" l="l" r="r" t="t"/>
            <a:pathLst>
              <a:path extrusionOk="0" h="67532" w="154031">
                <a:moveTo>
                  <a:pt x="0" y="67532"/>
                </a:moveTo>
                <a:cubicBezTo>
                  <a:pt x="16993" y="56669"/>
                  <a:pt x="76287" y="11090"/>
                  <a:pt x="101959" y="2351"/>
                </a:cubicBezTo>
                <a:cubicBezTo>
                  <a:pt x="127631" y="-6388"/>
                  <a:pt x="145352" y="12972"/>
                  <a:pt x="154031" y="15096"/>
                </a:cubicBezTo>
              </a:path>
            </a:pathLst>
          </a:cu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messed up?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5536900" y="1017725"/>
            <a:ext cx="43248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Partner’s: Working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00" y="1343875"/>
            <a:ext cx="4124998" cy="2320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7300" y="1343887"/>
            <a:ext cx="4124998" cy="232029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 txBox="1"/>
          <p:nvPr/>
        </p:nvSpPr>
        <p:spPr>
          <a:xfrm>
            <a:off x="1072300" y="1017725"/>
            <a:ext cx="289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Yours: </a:t>
            </a:r>
            <a:r>
              <a:rPr lang="en">
                <a:solidFill>
                  <a:srgbClr val="FF0000"/>
                </a:solidFill>
              </a:rPr>
              <a:t>Not working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93200" y="3990350"/>
            <a:ext cx="8520600" cy="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to do first?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messed up?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5536900" y="1017725"/>
            <a:ext cx="43248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Partner’s: Working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00" y="1343875"/>
            <a:ext cx="4124998" cy="2320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7300" y="1343887"/>
            <a:ext cx="4124998" cy="23202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 txBox="1"/>
          <p:nvPr/>
        </p:nvSpPr>
        <p:spPr>
          <a:xfrm>
            <a:off x="1072300" y="1017725"/>
            <a:ext cx="289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Yours: Not working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93200" y="3990350"/>
            <a:ext cx="8520600" cy="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swapping tell you if doesn’t work?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does swapping tell you if works?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messed up?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5536900" y="1017725"/>
            <a:ext cx="43248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Partner’s: Working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00" y="1343875"/>
            <a:ext cx="4124998" cy="2320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7300" y="1343887"/>
            <a:ext cx="4124998" cy="232029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/>
          <p:nvPr/>
        </p:nvSpPr>
        <p:spPr>
          <a:xfrm>
            <a:off x="1072300" y="1017725"/>
            <a:ext cx="289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Yours: Not working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93200" y="3990350"/>
            <a:ext cx="8520600" cy="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Swapping works: how to narrow down with least work?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messed up?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5536900" y="1017725"/>
            <a:ext cx="43248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Partner’s: Working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00" y="1343875"/>
            <a:ext cx="4124998" cy="2320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7300" y="1343887"/>
            <a:ext cx="4124998" cy="232029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9"/>
          <p:cNvSpPr txBox="1"/>
          <p:nvPr/>
        </p:nvSpPr>
        <p:spPr>
          <a:xfrm>
            <a:off x="1072300" y="1017725"/>
            <a:ext cx="289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Yours: Not working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93200" y="3771850"/>
            <a:ext cx="8520600" cy="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Entire class:</a:t>
            </a:r>
            <a:r>
              <a:rPr lang="en" sz="1500"/>
              <a:t> whenever we control device, has some software component S (can be wrong) and some hardware component H (can be broken).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Doesn’t work = linear equation solving with two variables.   How to isolate?</a:t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Slow is fast.</a:t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wrong?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If I did X, it’s X.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If I did X1+X2+...+Xn it could be any, or some combination.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Inverting crash / bug to root cause is much harder in the latter case.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epsilon-sprint theorem: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Given a working system Wₖ and a change </a:t>
            </a:r>
            <a:r>
              <a:rPr i="1" lang="en"/>
              <a:t>C</a:t>
            </a:r>
            <a:r>
              <a:rPr lang="en"/>
              <a:t>, then as |C| ⟾ 𝞊,  the time + computation it takes to figure out why { Wₖ + </a:t>
            </a:r>
            <a:r>
              <a:rPr i="1" lang="en"/>
              <a:t>C</a:t>
            </a:r>
            <a:r>
              <a:rPr lang="en"/>
              <a:t> } doesn’t work goes to 0.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Related claim: the time it takes to debug why a change broke the system increases non-linearly with the size of the change.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Administrivia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may or may not have a final project.   Depends on how the class goes.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am currently rewriting about 50% of the code / labs.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Grade breakdown if no final project: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Labs = 60%, HW = 30%, participation = 10%.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final project: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Labs = 50%, Hw = 20%, project = 20%, participation = 10%.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Administrivia</a:t>
            </a:r>
            <a:endParaRPr/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labs each week.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500"/>
              <a:t>Each lab will have pre-lab work you should turn in before lab.  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Ideally finish during the lab period (I will stay til everyone is done).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Must finish within a week of the lab, or start losing a letter grade each day.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Must pre-arrange missed labs.  It’s a problem to miss more than a couple.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½ the time we will provide food.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(tentatively) will be three “capstone” homework assignments that consolidate a chunk of labs together.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you’ve done the lab, this shouldn’t be a big deal.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Administrivia</a:t>
            </a:r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work with other people!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However, you *must* type and turn in everything yourself.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Please post to the newsgroup.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do now</a:t>
            </a:r>
            <a:endParaRPr/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/ clone the class git repository: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https://github.com/dddrrreee/cs140e-20win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 to the newsgroup, or let me know if you don’t have an invitation.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https://groups.google.com/forum/#!forum/cs140e-win20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lab wednesday, make sure you: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have a way to write either a micro-SD or SD card.   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Have a way to plug in a standard USB device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Read labs 0-blink and 1-gpio and do the pre-lab homework.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4"/>
          <p:cNvPicPr preferRelativeResize="0"/>
          <p:nvPr/>
        </p:nvPicPr>
        <p:blipFill rotWithShape="1">
          <a:blip r:embed="rId5">
            <a:alphaModFix/>
          </a:blip>
          <a:srcRect b="19519" l="17707" r="13658" t="17308"/>
          <a:stretch/>
        </p:blipFill>
        <p:spPr>
          <a:xfrm>
            <a:off x="6139650" y="3021325"/>
            <a:ext cx="3137753" cy="16246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34"/>
          <p:cNvCxnSpPr/>
          <p:nvPr/>
        </p:nvCxnSpPr>
        <p:spPr>
          <a:xfrm>
            <a:off x="3810000" y="3855350"/>
            <a:ext cx="2476500" cy="13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34"/>
          <p:cNvCxnSpPr/>
          <p:nvPr/>
        </p:nvCxnSpPr>
        <p:spPr>
          <a:xfrm>
            <a:off x="5306775" y="3683000"/>
            <a:ext cx="1850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34"/>
          <p:cNvCxnSpPr/>
          <p:nvPr/>
        </p:nvCxnSpPr>
        <p:spPr>
          <a:xfrm>
            <a:off x="4971150" y="4209150"/>
            <a:ext cx="3347400" cy="19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small, clean OS on an r/pi A+: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https://en.wikipedia.org/wiki/Raspberry_Pi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4463538" y="699427"/>
            <a:ext cx="4992876" cy="374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small, clean OS on an r/pi A+: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https://en.wikipedia.org/wiki/Raspberry_Pi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4043000" y="1132401"/>
            <a:ext cx="5707926" cy="38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will build (tentative)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Bootloader (ship code from your laptop to the pi)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Device drivers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Threads + interrupts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Virtual Memory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Fuse file system to export pi to laptop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Simple file system on SD card.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Networking code that uses the cheap esp8266 chip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End result: simple, clean OS where you wrote (almost) every line.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24624" l="10362" r="10354" t="27478"/>
          <a:stretch/>
        </p:blipFill>
        <p:spPr>
          <a:xfrm>
            <a:off x="5704200" y="3042125"/>
            <a:ext cx="2380750" cy="143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OS?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20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can write a real OS, you can write almost anything (non-math-y).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Once you get this, easy to delta to something else.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Classes are fake: real world is not a clean, textbook of </a:t>
            </a:r>
            <a:r>
              <a:rPr lang="en"/>
              <a:t>systematized</a:t>
            </a:r>
            <a:r>
              <a:rPr lang="en"/>
              <a:t> knowledge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Difficult to understand documents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Wrong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Incomplete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 written to be used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will learn to operate in such a world without a lot of panic/drama.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R/PI A+?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OSes write code on a fake simulator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Alot of work, not that cool at the end.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R/pi = real computer for about $20 and an ounce of weight.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Many examples / blog posts of how to do various things.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Unlike most machines, makes interacting with the real world easy.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build many interesting systems b/c can use weird hardware easily (motion sensors, IR sensors, accelerometer, gyroscope, light sensor…) 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philosophy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complete, narrow OS all the way down to the bare metal.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We cover less material than most OS classes (multi-level schedulers, multi-level page tables)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However, you will understand much more thoroughly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Hope: easy to do delta off of your knowledge to more fancy things.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Labs vs lectures: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Always try to have you be writing code.  You will actually understand what is going on.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Common tragedy of OS: missing a key sentence, mistake in key document.  We will use lab to fill this in, saving you many hours/days.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Goal: you do pre-work to pre for lab, walk in, by the end of the lab, you have a complete working simple version of a key trick.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you will develop two super-powers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1: Differential debugging.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Efficiently answering “why doesn’t work” for complex things.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Swap working pieces +  Binary search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Power 2: Epsilon development.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Foundational paradox: When building systems, the smaller the step you take, the faster you can run.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