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77" r:id="rId3"/>
    <p:sldId id="278" r:id="rId4"/>
    <p:sldId id="279" r:id="rId5"/>
    <p:sldId id="280" r:id="rId6"/>
    <p:sldId id="270" r:id="rId7"/>
    <p:sldId id="257" r:id="rId8"/>
    <p:sldId id="276" r:id="rId9"/>
    <p:sldId id="259" r:id="rId10"/>
    <p:sldId id="262" r:id="rId11"/>
    <p:sldId id="263" r:id="rId12"/>
    <p:sldId id="265" r:id="rId13"/>
    <p:sldId id="260" r:id="rId14"/>
    <p:sldId id="269" r:id="rId15"/>
    <p:sldId id="264" r:id="rId16"/>
    <p:sldId id="261" r:id="rId17"/>
    <p:sldId id="266" r:id="rId18"/>
    <p:sldId id="268" r:id="rId19"/>
    <p:sldId id="271" r:id="rId20"/>
    <p:sldId id="272" r:id="rId21"/>
    <p:sldId id="289" r:id="rId22"/>
    <p:sldId id="275" r:id="rId23"/>
    <p:sldId id="274" r:id="rId24"/>
    <p:sldId id="282" r:id="rId25"/>
    <p:sldId id="287" r:id="rId26"/>
    <p:sldId id="290" r:id="rId27"/>
    <p:sldId id="283" r:id="rId28"/>
    <p:sldId id="281" r:id="rId29"/>
    <p:sldId id="284" r:id="rId30"/>
    <p:sldId id="288" r:id="rId31"/>
    <p:sldId id="291" r:id="rId32"/>
    <p:sldId id="285" r:id="rId33"/>
    <p:sldId id="286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DAD5"/>
    <a:srgbClr val="FF8F82"/>
    <a:srgbClr val="FFF8F9"/>
    <a:srgbClr val="FF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2C7EB-D4A1-274E-8DBC-E98666DDF251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19341-95E0-AD47-AB7B-1F1B31F81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1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19341-95E0-AD47-AB7B-1F1B31F814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2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19341-95E0-AD47-AB7B-1F1B31F814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1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19341-95E0-AD47-AB7B-1F1B31F814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74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19341-95E0-AD47-AB7B-1F1B31F814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6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19341-95E0-AD47-AB7B-1F1B31F814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39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19341-95E0-AD47-AB7B-1F1B31F8146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91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19341-95E0-AD47-AB7B-1F1B31F814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51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19341-95E0-AD47-AB7B-1F1B31F8146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37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19341-95E0-AD47-AB7B-1F1B31F8146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21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19341-95E0-AD47-AB7B-1F1B31F8146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78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19341-95E0-AD47-AB7B-1F1B31F8146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93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19341-95E0-AD47-AB7B-1F1B31F814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62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19341-95E0-AD47-AB7B-1F1B31F8146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0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19341-95E0-AD47-AB7B-1F1B31F8146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16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19341-95E0-AD47-AB7B-1F1B31F8146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22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19341-95E0-AD47-AB7B-1F1B31F8146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05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19341-95E0-AD47-AB7B-1F1B31F8146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64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19341-95E0-AD47-AB7B-1F1B31F8146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50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19341-95E0-AD47-AB7B-1F1B31F8146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19341-95E0-AD47-AB7B-1F1B31F814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8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19341-95E0-AD47-AB7B-1F1B31F814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27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19341-95E0-AD47-AB7B-1F1B31F814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60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19341-95E0-AD47-AB7B-1F1B31F814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6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19341-95E0-AD47-AB7B-1F1B31F814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7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19341-95E0-AD47-AB7B-1F1B31F814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70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19341-95E0-AD47-AB7B-1F1B31F814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3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99A9-CE60-1747-97C5-D86C55FAD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F852A-89BE-3E4F-928B-86238979D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409C7-B7EA-B346-ACF9-27006778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2623-50B1-0A47-99B5-1C0FFCB27E0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E295-D81B-6E4C-8000-F8F119DA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ABB0C-D356-3843-AECF-D478F7DB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B0D3-5740-5F4A-B6E9-448A17E9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1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7925-45A9-3A4D-8A29-4E0A1489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11F6A-33F7-6348-BE54-F6DA15F0B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8359-829D-834C-87AD-C97BE4E4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2623-50B1-0A47-99B5-1C0FFCB27E0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B54C4-5E70-8642-8D29-972CECA1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791D-71AC-D344-9E5B-7C61C07B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B0D3-5740-5F4A-B6E9-448A17E9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6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D08089-BD27-1045-BDFF-1D5220523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E5CFA-222E-4646-AE3F-319143A57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04CF-989D-D846-8705-8E1CEEA3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2623-50B1-0A47-99B5-1C0FFCB27E0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3BE48-6406-4A4E-A5D0-CBC4E717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C2C42-6132-9C4C-80E0-B79E29C8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B0D3-5740-5F4A-B6E9-448A17E9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075E-2857-4D4D-9DA7-70962EDE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08C4C-EF14-3E4A-AF40-09117D6A6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FA866-F723-4642-9458-DC764394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2623-50B1-0A47-99B5-1C0FFCB27E0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42F71-B543-9B48-B5B5-CCC22E0C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6FBA6-03E0-1543-AFB3-EF51BAFA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B0D3-5740-5F4A-B6E9-448A17E9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2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E068-57CD-D74B-A4BB-FD04EE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3A254-EEDB-A842-A8C2-91F04D9D2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BB18F-939F-AD4D-9A58-904089BB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2623-50B1-0A47-99B5-1C0FFCB27E0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FD32-80C2-534D-9CA7-26946A0A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484A1-7433-034A-A6FB-1E1F2F7A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B0D3-5740-5F4A-B6E9-448A17E9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F6556-20C9-314F-B434-248C4116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BC67-9BEE-1D48-B5C2-F0B87B618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43638-08BF-984C-8101-FEC270BA8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29688-38AA-154A-8870-CBF25E98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2623-50B1-0A47-99B5-1C0FFCB27E0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043EB-4556-9341-8BBC-28706783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97711-E4EC-5A4E-BFBF-998811C6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B0D3-5740-5F4A-B6E9-448A17E9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2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AAB8-9F5A-C549-8F97-0D57B8BB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8C5E0-3D41-4F48-8E93-3E7389081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6AC78-0464-B94C-93A2-408B1B350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F63EF-B330-F940-B77A-86C3CD716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C515A-DD84-DD40-BDBF-ECEE5AF3E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83A4C-C07D-2A43-A37A-2E896257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2623-50B1-0A47-99B5-1C0FFCB27E0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730B7-2052-6C49-987C-67C73DFB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0B6C0-8145-294D-8A98-AD747730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B0D3-5740-5F4A-B6E9-448A17E9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8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195B-39B9-1F44-A4F8-DF307609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7D742-873D-3946-B7B5-11D279BB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2623-50B1-0A47-99B5-1C0FFCB27E0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6DEFA-19A9-A643-91F2-EC3DEFD5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239A1-66D1-D444-849E-CB77194E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B0D3-5740-5F4A-B6E9-448A17E9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9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D8A33-5812-9946-A3D1-3B238C43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2623-50B1-0A47-99B5-1C0FFCB27E0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D538E-6184-744C-821C-54CA81FE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0CA4E-ADAF-8A40-83D5-E6A0EDDC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B0D3-5740-5F4A-B6E9-448A17E9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6EFA-AD9F-F246-8A4C-5A97CF5A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5281-8DEC-A748-92D6-34A43D882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7AF4C-F015-6C48-B96F-85C17FF57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9B3D7-71E9-5349-A43F-2B1AFEAA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2623-50B1-0A47-99B5-1C0FFCB27E0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051BB-2C7C-614E-9FEE-FA0E6939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42FC8-D334-D44B-9867-81BCFAC7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B0D3-5740-5F4A-B6E9-448A17E9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94AC-D0AC-9949-B31B-BF95419F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E3C7C-9127-EF40-B206-E5DC6F48B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AE0A5-F3CD-C646-B2AC-CFE87C9B8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B02B-059C-054C-9364-9032B1A1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2623-50B1-0A47-99B5-1C0FFCB27E0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2634A-F2C5-A942-90BF-683A572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16077-9F7D-2541-87A4-5AD6546D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B0D3-5740-5F4A-B6E9-448A17E9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2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0FEB1-44A0-044F-8295-25468EE7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CB821-1225-BA44-8F4F-9DC22AFFA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E70E-0E5E-E449-A52E-9A4F1B1E6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2623-50B1-0A47-99B5-1C0FFCB27E0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C2F2-DACA-4546-8B82-13A127EE6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4F6F0-60EB-D541-8C62-3FAF1CC40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DB0D3-5740-5F4A-B6E9-448A17E9C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6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8.svg"/><Relationship Id="rId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svg"/><Relationship Id="rId7" Type="http://schemas.openxmlformats.org/officeDocument/2006/relationships/image" Target="../media/image1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7A01-DB0A-9147-872E-7E15ABDB4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6124"/>
            <a:ext cx="9144000" cy="2387600"/>
          </a:xfrm>
        </p:spPr>
        <p:txBody>
          <a:bodyPr/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Detailed Action Sampling Process of CIPITR</a:t>
            </a:r>
          </a:p>
        </p:txBody>
      </p:sp>
    </p:spTree>
    <p:extLst>
      <p:ext uri="{BB962C8B-B14F-4D97-AF65-F5344CB8AC3E}">
        <p14:creationId xmlns:p14="http://schemas.microsoft.com/office/powerpoint/2010/main" val="251269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263C1B45-3239-C84F-AA55-C221EE54A1F8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3A7599-7903-3D46-8A19-88AB7BC9EA05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06468B-712F-1E40-82E4-0A7614E38F0E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BC3231-FF1E-1441-A370-9C570FCE3245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48B3E-A91D-0349-B834-376DC459F1B9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740C3C-D940-7944-ACE1-1B2EFB417935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54CA90-2994-3C41-A897-5E562A7D9FD2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5A3A0A-1510-A942-B6F3-EA1C39C5CAB5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BF0B21-CC38-0748-8452-D4A4A2E9B3C4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9F21FE-FAD9-3A4A-B86A-37952E9006DF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7A6F36-D436-E546-9390-9E69D076F8C6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945E9C-CBD2-444B-A887-DA2BCECC3509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186074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Set_Count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F1EDDE-F18A-7646-B2EC-BB41A421247F}"/>
              </a:ext>
            </a:extLst>
          </p:cNvPr>
          <p:cNvSpPr txBox="1"/>
          <p:nvPr/>
        </p:nvSpPr>
        <p:spPr>
          <a:xfrm>
            <a:off x="6327445" y="1543050"/>
            <a:ext cx="25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A8723FBE-FDBF-C74A-B51C-D3DA28FF9EB1}"/>
              </a:ext>
            </a:extLst>
          </p:cNvPr>
          <p:cNvGraphicFramePr>
            <a:graphicFrameLocks noGrp="1"/>
          </p:cNvGraphicFramePr>
          <p:nvPr/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128659A-8E37-B941-97B8-3CBB536F4A28}"/>
              </a:ext>
            </a:extLst>
          </p:cNvPr>
          <p:cNvSpPr txBox="1"/>
          <p:nvPr/>
        </p:nvSpPr>
        <p:spPr>
          <a:xfrm>
            <a:off x="279229" y="6346971"/>
            <a:ext cx="729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0E3C41B-27F1-1340-A57F-427E70DB3BD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3C43C8-3AEB-8A47-8D65-1D395596690B}"/>
              </a:ext>
            </a:extLst>
          </p:cNvPr>
          <p:cNvCxnSpPr>
            <a:cxnSpLocks/>
            <a:stCxn id="12" idx="0"/>
            <a:endCxn id="52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285650-7CAA-C44D-A496-0E494F752FB0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D404C2-9DA1-4643-B8D9-8486BC05C7E2}"/>
              </a:ext>
            </a:extLst>
          </p:cNvPr>
          <p:cNvCxnSpPr>
            <a:stCxn id="11" idx="0"/>
            <a:endCxn id="52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F920C1-7EB2-6F43-AE7B-85E4B8C80DAA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94082B-6A7F-984B-AF57-C2AEB95BF450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150C6DA-D6FC-6E42-A6E2-7839B6AA6BCB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90567C-A1DF-6646-B502-B6603F7345A4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5A31B89-489D-044F-9408-638223CA11A0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78150D8-99A1-CE48-80F7-B54D8E5EF685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7D0375-70EF-0547-8632-7EB40F8F96C0}"/>
              </a:ext>
            </a:extLst>
          </p:cNvPr>
          <p:cNvSpPr txBox="1"/>
          <p:nvPr/>
        </p:nvSpPr>
        <p:spPr>
          <a:xfrm>
            <a:off x="6769712" y="1538417"/>
            <a:ext cx="25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56" name="Graphic 55" descr="Line arrow: Clockwise curve">
            <a:extLst>
              <a:ext uri="{FF2B5EF4-FFF2-40B4-BE49-F238E27FC236}">
                <a16:creationId xmlns:a16="http://schemas.microsoft.com/office/drawing/2014/main" id="{1806ED4A-C87A-F54C-8558-6D541775A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942540">
            <a:off x="7337566" y="873215"/>
            <a:ext cx="1163387" cy="116338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B93AD9E-BD2C-EE4A-B008-049F62FBA190}"/>
              </a:ext>
            </a:extLst>
          </p:cNvPr>
          <p:cNvSpPr txBox="1"/>
          <p:nvPr/>
        </p:nvSpPr>
        <p:spPr>
          <a:xfrm>
            <a:off x="8422538" y="404642"/>
            <a:ext cx="3095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Programmatic Styles/Rules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Action Repetition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Phase Recognition </a:t>
            </a:r>
          </a:p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C8879A-7182-F545-ACEA-5E825248FCDC}"/>
              </a:ext>
            </a:extLst>
          </p:cNvPr>
          <p:cNvSpPr txBox="1"/>
          <p:nvPr/>
        </p:nvSpPr>
        <p:spPr>
          <a:xfrm>
            <a:off x="7376581" y="1865454"/>
            <a:ext cx="435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First Declare Variables then write Algorithm using them!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B94206E9-37B6-D946-AD21-C3B3627AAC32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5561FF-59FA-8447-8ADC-DF2B4E896588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8FA92351-852F-DD45-95B6-46E018E26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81717"/>
              </p:ext>
            </p:extLst>
          </p:nvPr>
        </p:nvGraphicFramePr>
        <p:xfrm>
          <a:off x="6567740" y="244374"/>
          <a:ext cx="20828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51143851"/>
                    </a:ext>
                  </a:extLst>
                </a:gridCol>
              </a:tblGrid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6536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1629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9330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3147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888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78599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3145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254873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87530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096037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7FBB32A6-8CCC-7144-A62E-19C3ABAEA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44813"/>
              </p:ext>
            </p:extLst>
          </p:nvPr>
        </p:nvGraphicFramePr>
        <p:xfrm>
          <a:off x="6133600" y="244374"/>
          <a:ext cx="20828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51143851"/>
                    </a:ext>
                  </a:extLst>
                </a:gridCol>
              </a:tblGrid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6536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1629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9330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3147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888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78599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3145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254873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87530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096037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169D66B4-0EA9-6C40-B647-9B0E755D2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30264"/>
              </p:ext>
            </p:extLst>
          </p:nvPr>
        </p:nvGraphicFramePr>
        <p:xfrm>
          <a:off x="7018134" y="244374"/>
          <a:ext cx="20828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51143851"/>
                    </a:ext>
                  </a:extLst>
                </a:gridCol>
              </a:tblGrid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6536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1629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9330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3147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888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78599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3145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254873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87530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096037"/>
                  </a:ext>
                </a:extLst>
              </a:tr>
            </a:tbl>
          </a:graphicData>
        </a:graphic>
      </p:graphicFrame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CACE7533-9FFE-8841-9C55-4107F9FE32BF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667C4DD8-1AFF-2140-9569-4D140DB4D453}"/>
              </a:ext>
            </a:extLst>
          </p:cNvPr>
          <p:cNvCxnSpPr>
            <a:endCxn id="63" idx="1"/>
          </p:cNvCxnSpPr>
          <p:nvPr/>
        </p:nvCxnSpPr>
        <p:spPr>
          <a:xfrm rot="5400000" flipH="1" flipV="1">
            <a:off x="4561373" y="4554136"/>
            <a:ext cx="2044065" cy="7081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5663770-0DD8-814D-821D-77CB7C3258E7}"/>
              </a:ext>
            </a:extLst>
          </p:cNvPr>
          <p:cNvSpPr txBox="1"/>
          <p:nvPr/>
        </p:nvSpPr>
        <p:spPr>
          <a:xfrm>
            <a:off x="1547725" y="1454908"/>
            <a:ext cx="24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Variables Table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64721C-7713-0741-A9FC-1B5C43B584A5}"/>
              </a:ext>
            </a:extLst>
          </p:cNvPr>
          <p:cNvSpPr txBox="1"/>
          <p:nvPr/>
        </p:nvSpPr>
        <p:spPr>
          <a:xfrm>
            <a:off x="1815767" y="4780549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Knowledge Base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1BBED47-98E9-1F4C-94BA-9C59D5DCA6E3}"/>
              </a:ext>
            </a:extLst>
          </p:cNvPr>
          <p:cNvSpPr txBox="1"/>
          <p:nvPr/>
        </p:nvSpPr>
        <p:spPr>
          <a:xfrm>
            <a:off x="5937504" y="2993925"/>
            <a:ext cx="301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Attention Map over Operators</a:t>
            </a:r>
          </a:p>
        </p:txBody>
      </p:sp>
    </p:spTree>
    <p:extLst>
      <p:ext uri="{BB962C8B-B14F-4D97-AF65-F5344CB8AC3E}">
        <p14:creationId xmlns:p14="http://schemas.microsoft.com/office/powerpoint/2010/main" val="225576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263C1B45-3239-C84F-AA55-C221EE54A1F8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3A7599-7903-3D46-8A19-88AB7BC9EA05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06468B-712F-1E40-82E4-0A7614E38F0E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BC3231-FF1E-1441-A370-9C570FCE3245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48B3E-A91D-0349-B834-376DC459F1B9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740C3C-D940-7944-ACE1-1B2EFB417935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54CA90-2994-3C41-A897-5E562A7D9FD2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5A3A0A-1510-A942-B6F3-EA1C39C5CAB5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BF0B21-CC38-0748-8452-D4A4A2E9B3C4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9F21FE-FAD9-3A4A-B86A-37952E9006DF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7A6F36-D436-E546-9390-9E69D076F8C6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945E9C-CBD2-444B-A887-DA2BCECC3509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25366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Set_Count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F1EDDE-F18A-7646-B2EC-BB41A421247F}"/>
              </a:ext>
            </a:extLst>
          </p:cNvPr>
          <p:cNvSpPr txBox="1"/>
          <p:nvPr/>
        </p:nvSpPr>
        <p:spPr>
          <a:xfrm>
            <a:off x="6327445" y="1543050"/>
            <a:ext cx="25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6FEBDF-081B-824C-A056-B03EB41481D8}"/>
              </a:ext>
            </a:extLst>
          </p:cNvPr>
          <p:cNvSpPr txBox="1"/>
          <p:nvPr/>
        </p:nvSpPr>
        <p:spPr>
          <a:xfrm>
            <a:off x="7854832" y="4278380"/>
            <a:ext cx="2763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Attention over query words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A8723FBE-FDBF-C74A-B51C-D3DA28FF9EB1}"/>
              </a:ext>
            </a:extLst>
          </p:cNvPr>
          <p:cNvGraphicFramePr>
            <a:graphicFrameLocks noGrp="1"/>
          </p:cNvGraphicFramePr>
          <p:nvPr/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128659A-8E37-B941-97B8-3CBB536F4A28}"/>
              </a:ext>
            </a:extLst>
          </p:cNvPr>
          <p:cNvSpPr txBox="1"/>
          <p:nvPr/>
        </p:nvSpPr>
        <p:spPr>
          <a:xfrm>
            <a:off x="279229" y="6346971"/>
            <a:ext cx="729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0E3C41B-27F1-1340-A57F-427E70DB3BD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3C43C8-3AEB-8A47-8D65-1D395596690B}"/>
              </a:ext>
            </a:extLst>
          </p:cNvPr>
          <p:cNvCxnSpPr>
            <a:cxnSpLocks/>
            <a:stCxn id="12" idx="0"/>
            <a:endCxn id="52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285650-7CAA-C44D-A496-0E494F752FB0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D404C2-9DA1-4643-B8D9-8486BC05C7E2}"/>
              </a:ext>
            </a:extLst>
          </p:cNvPr>
          <p:cNvCxnSpPr>
            <a:stCxn id="11" idx="0"/>
            <a:endCxn id="52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F920C1-7EB2-6F43-AE7B-85E4B8C80DAA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94082B-6A7F-984B-AF57-C2AEB95BF450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150C6DA-D6FC-6E42-A6E2-7839B6AA6BCB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90567C-A1DF-6646-B502-B6603F7345A4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5A31B89-489D-044F-9408-638223CA11A0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78150D8-99A1-CE48-80F7-B54D8E5EF685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7D0375-70EF-0547-8632-7EB40F8F96C0}"/>
              </a:ext>
            </a:extLst>
          </p:cNvPr>
          <p:cNvSpPr txBox="1"/>
          <p:nvPr/>
        </p:nvSpPr>
        <p:spPr>
          <a:xfrm>
            <a:off x="6769712" y="1538417"/>
            <a:ext cx="25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F1DF50-3874-EF43-840A-30E405012F6D}"/>
              </a:ext>
            </a:extLst>
          </p:cNvPr>
          <p:cNvCxnSpPr>
            <a:cxnSpLocks/>
          </p:cNvCxnSpPr>
          <p:nvPr/>
        </p:nvCxnSpPr>
        <p:spPr>
          <a:xfrm>
            <a:off x="791479" y="5176860"/>
            <a:ext cx="6832623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 descr="Line arrow: Straight">
            <a:extLst>
              <a:ext uri="{FF2B5EF4-FFF2-40B4-BE49-F238E27FC236}">
                <a16:creationId xmlns:a16="http://schemas.microsoft.com/office/drawing/2014/main" id="{DA6CDEAD-97D4-7946-AE93-EC299520D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684372" y="5237474"/>
            <a:ext cx="279263" cy="384130"/>
          </a:xfrm>
          <a:prstGeom prst="rect">
            <a:avLst/>
          </a:prstGeom>
        </p:spPr>
      </p:pic>
      <p:pic>
        <p:nvPicPr>
          <p:cNvPr id="69" name="Graphic 68" descr="Line arrow: Straight">
            <a:extLst>
              <a:ext uri="{FF2B5EF4-FFF2-40B4-BE49-F238E27FC236}">
                <a16:creationId xmlns:a16="http://schemas.microsoft.com/office/drawing/2014/main" id="{CB385999-A76A-3A45-9272-BF35B70B5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1622475" y="5235658"/>
            <a:ext cx="279263" cy="384130"/>
          </a:xfrm>
          <a:prstGeom prst="rect">
            <a:avLst/>
          </a:prstGeom>
        </p:spPr>
      </p:pic>
      <p:pic>
        <p:nvPicPr>
          <p:cNvPr id="70" name="Graphic 69" descr="Line arrow: Straight">
            <a:extLst>
              <a:ext uri="{FF2B5EF4-FFF2-40B4-BE49-F238E27FC236}">
                <a16:creationId xmlns:a16="http://schemas.microsoft.com/office/drawing/2014/main" id="{51D7FA42-C02D-6B4C-869B-184DAE0A0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2817384" y="5233590"/>
            <a:ext cx="279263" cy="384130"/>
          </a:xfrm>
          <a:prstGeom prst="rect">
            <a:avLst/>
          </a:prstGeom>
        </p:spPr>
      </p:pic>
      <p:pic>
        <p:nvPicPr>
          <p:cNvPr id="72" name="Graphic 71" descr="Line arrow: Straight">
            <a:extLst>
              <a:ext uri="{FF2B5EF4-FFF2-40B4-BE49-F238E27FC236}">
                <a16:creationId xmlns:a16="http://schemas.microsoft.com/office/drawing/2014/main" id="{AC065F8D-2C0A-8E4D-8644-9DB102D68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3785083" y="5231543"/>
            <a:ext cx="279263" cy="38413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B60C20A-D037-354D-A753-0FDE961B0B13}"/>
              </a:ext>
            </a:extLst>
          </p:cNvPr>
          <p:cNvSpPr txBox="1"/>
          <p:nvPr/>
        </p:nvSpPr>
        <p:spPr>
          <a:xfrm>
            <a:off x="7208234" y="1546987"/>
            <a:ext cx="25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F54137-DDF0-4142-BEB8-B11EF8EF0F70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A7B6DE61-54BA-CF4D-8413-6FD788CA7C0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CB3B56D-2369-0642-B8F1-382267AD2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890716"/>
              </p:ext>
            </p:extLst>
          </p:nvPr>
        </p:nvGraphicFramePr>
        <p:xfrm>
          <a:off x="6567740" y="244374"/>
          <a:ext cx="20828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51143851"/>
                    </a:ext>
                  </a:extLst>
                </a:gridCol>
              </a:tblGrid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6536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1629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9330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3147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888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78599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3145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254873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87530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096037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93B6E9C-DF5B-D741-8539-781613ED6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72508"/>
              </p:ext>
            </p:extLst>
          </p:nvPr>
        </p:nvGraphicFramePr>
        <p:xfrm>
          <a:off x="6133600" y="244374"/>
          <a:ext cx="20828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51143851"/>
                    </a:ext>
                  </a:extLst>
                </a:gridCol>
              </a:tblGrid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6536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1629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9330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3147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888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78599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3145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254873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87530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096037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68F98122-382C-7048-9D65-5E9B24D98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714072"/>
              </p:ext>
            </p:extLst>
          </p:nvPr>
        </p:nvGraphicFramePr>
        <p:xfrm>
          <a:off x="7018134" y="244374"/>
          <a:ext cx="20828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51143851"/>
                    </a:ext>
                  </a:extLst>
                </a:gridCol>
              </a:tblGrid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6536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1629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9330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3147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888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78599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3145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254873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87530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096037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3F2A6CDA-5D46-A548-9E84-3F244F8E1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379885"/>
              </p:ext>
            </p:extLst>
          </p:nvPr>
        </p:nvGraphicFramePr>
        <p:xfrm>
          <a:off x="7487860" y="233371"/>
          <a:ext cx="20828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51143851"/>
                    </a:ext>
                  </a:extLst>
                </a:gridCol>
              </a:tblGrid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6536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1629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9330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3147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888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78599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3145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254873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87530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096037"/>
                  </a:ext>
                </a:extLst>
              </a:tr>
            </a:tbl>
          </a:graphicData>
        </a:graphic>
      </p:graphicFrame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0A2A25CD-B2A4-F747-A2B9-0562D2CFFB34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06CF5BE-5D87-4949-9B3D-F5E57F8FA0A2}"/>
              </a:ext>
            </a:extLst>
          </p:cNvPr>
          <p:cNvCxnSpPr>
            <a:endCxn id="65" idx="1"/>
          </p:cNvCxnSpPr>
          <p:nvPr/>
        </p:nvCxnSpPr>
        <p:spPr>
          <a:xfrm rot="5400000" flipH="1" flipV="1">
            <a:off x="4561373" y="4554136"/>
            <a:ext cx="2044065" cy="7081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3D1C2BB-7C82-5B41-A6F0-1C19CB54E58E}"/>
              </a:ext>
            </a:extLst>
          </p:cNvPr>
          <p:cNvSpPr txBox="1"/>
          <p:nvPr/>
        </p:nvSpPr>
        <p:spPr>
          <a:xfrm>
            <a:off x="1547725" y="1454908"/>
            <a:ext cx="24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Variables Table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E17A31-762F-9D44-B832-D57735EA90A4}"/>
              </a:ext>
            </a:extLst>
          </p:cNvPr>
          <p:cNvSpPr txBox="1"/>
          <p:nvPr/>
        </p:nvSpPr>
        <p:spPr>
          <a:xfrm>
            <a:off x="1815767" y="4780549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Knowledge Base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85CD0E-95A1-A043-832B-BD33192AF7BF}"/>
              </a:ext>
            </a:extLst>
          </p:cNvPr>
          <p:cNvSpPr txBox="1"/>
          <p:nvPr/>
        </p:nvSpPr>
        <p:spPr>
          <a:xfrm>
            <a:off x="5937504" y="2993925"/>
            <a:ext cx="301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Attention Map over Operators</a:t>
            </a:r>
          </a:p>
        </p:txBody>
      </p:sp>
      <p:pic>
        <p:nvPicPr>
          <p:cNvPr id="13" name="Graphic 12" descr="Line arrow: Straight">
            <a:extLst>
              <a:ext uri="{FF2B5EF4-FFF2-40B4-BE49-F238E27FC236}">
                <a16:creationId xmlns:a16="http://schemas.microsoft.com/office/drawing/2014/main" id="{83298E29-61D7-6C45-9DE4-83703627F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7030469" y="3575577"/>
            <a:ext cx="1151960" cy="70819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104414-FC90-EE4F-BA46-E6B1CD36AA02}"/>
              </a:ext>
            </a:extLst>
          </p:cNvPr>
          <p:cNvCxnSpPr/>
          <p:nvPr/>
        </p:nvCxnSpPr>
        <p:spPr>
          <a:xfrm>
            <a:off x="7610247" y="4263995"/>
            <a:ext cx="0" cy="94057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443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263C1B45-3239-C84F-AA55-C221EE54A1F8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3A7599-7903-3D46-8A19-88AB7BC9EA05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06468B-712F-1E40-82E4-0A7614E38F0E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BC3231-FF1E-1441-A370-9C570FCE3245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48B3E-A91D-0349-B834-376DC459F1B9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740C3C-D940-7944-ACE1-1B2EFB417935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54CA90-2994-3C41-A897-5E562A7D9FD2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5A3A0A-1510-A942-B6F3-EA1C39C5CAB5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BF0B21-CC38-0748-8452-D4A4A2E9B3C4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9F21FE-FAD9-3A4A-B86A-37952E9006DF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7A6F36-D436-E546-9390-9E69D076F8C6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945E9C-CBD2-444B-A887-DA2BCECC3509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34608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Set_Count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F1EDDE-F18A-7646-B2EC-BB41A421247F}"/>
              </a:ext>
            </a:extLst>
          </p:cNvPr>
          <p:cNvSpPr txBox="1"/>
          <p:nvPr/>
        </p:nvSpPr>
        <p:spPr>
          <a:xfrm>
            <a:off x="6327445" y="1543050"/>
            <a:ext cx="25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A8723FBE-FDBF-C74A-B51C-D3DA28FF9EB1}"/>
              </a:ext>
            </a:extLst>
          </p:cNvPr>
          <p:cNvGraphicFramePr>
            <a:graphicFrameLocks noGrp="1"/>
          </p:cNvGraphicFramePr>
          <p:nvPr/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sp>
        <p:nvSpPr>
          <p:cNvPr id="52" name="Oval 51">
            <a:extLst>
              <a:ext uri="{FF2B5EF4-FFF2-40B4-BE49-F238E27FC236}">
                <a16:creationId xmlns:a16="http://schemas.microsoft.com/office/drawing/2014/main" id="{90E3C41B-27F1-1340-A57F-427E70DB3BD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3C43C8-3AEB-8A47-8D65-1D395596690B}"/>
              </a:ext>
            </a:extLst>
          </p:cNvPr>
          <p:cNvCxnSpPr>
            <a:cxnSpLocks/>
            <a:stCxn id="12" idx="0"/>
            <a:endCxn id="52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285650-7CAA-C44D-A496-0E494F752FB0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D404C2-9DA1-4643-B8D9-8486BC05C7E2}"/>
              </a:ext>
            </a:extLst>
          </p:cNvPr>
          <p:cNvCxnSpPr>
            <a:stCxn id="11" idx="0"/>
            <a:endCxn id="52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F920C1-7EB2-6F43-AE7B-85E4B8C80DAA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94082B-6A7F-984B-AF57-C2AEB95BF450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150C6DA-D6FC-6E42-A6E2-7839B6AA6BCB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90567C-A1DF-6646-B502-B6603F7345A4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5A31B89-489D-044F-9408-638223CA11A0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78150D8-99A1-CE48-80F7-B54D8E5EF685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7D0375-70EF-0547-8632-7EB40F8F96C0}"/>
              </a:ext>
            </a:extLst>
          </p:cNvPr>
          <p:cNvSpPr txBox="1"/>
          <p:nvPr/>
        </p:nvSpPr>
        <p:spPr>
          <a:xfrm>
            <a:off x="6769712" y="1538417"/>
            <a:ext cx="25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B60C20A-D037-354D-A753-0FDE961B0B13}"/>
              </a:ext>
            </a:extLst>
          </p:cNvPr>
          <p:cNvSpPr txBox="1"/>
          <p:nvPr/>
        </p:nvSpPr>
        <p:spPr>
          <a:xfrm>
            <a:off x="7208234" y="1546987"/>
            <a:ext cx="25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E3524-9283-9F49-8C09-FBB1E8DE10F9}"/>
              </a:ext>
            </a:extLst>
          </p:cNvPr>
          <p:cNvSpPr txBox="1"/>
          <p:nvPr/>
        </p:nvSpPr>
        <p:spPr>
          <a:xfrm>
            <a:off x="7744420" y="15792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BC663DF7-FF75-0C47-93E3-9DFB34A9D2F1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58368DE-F355-3A43-99CD-95C126094043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386D37D0-560B-0341-84B8-75FC610F2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28439"/>
              </p:ext>
            </p:extLst>
          </p:nvPr>
        </p:nvGraphicFramePr>
        <p:xfrm>
          <a:off x="6567740" y="244374"/>
          <a:ext cx="20828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51143851"/>
                    </a:ext>
                  </a:extLst>
                </a:gridCol>
              </a:tblGrid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6536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1629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9330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3147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888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78599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3145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254873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87530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096037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7AB262F2-A93C-614C-B824-FDB0BA78D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04461"/>
              </p:ext>
            </p:extLst>
          </p:nvPr>
        </p:nvGraphicFramePr>
        <p:xfrm>
          <a:off x="6133600" y="244374"/>
          <a:ext cx="20828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51143851"/>
                    </a:ext>
                  </a:extLst>
                </a:gridCol>
              </a:tblGrid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6536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1629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9330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3147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888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78599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3145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254873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87530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096037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31D179B9-37CD-0043-BA72-099DC675F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969819"/>
              </p:ext>
            </p:extLst>
          </p:nvPr>
        </p:nvGraphicFramePr>
        <p:xfrm>
          <a:off x="7018134" y="244374"/>
          <a:ext cx="20828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51143851"/>
                    </a:ext>
                  </a:extLst>
                </a:gridCol>
              </a:tblGrid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6536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1629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9330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3147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888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78599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3145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254873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87530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096037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720B57B-59FA-E648-960F-648D09AFE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6876"/>
              </p:ext>
            </p:extLst>
          </p:nvPr>
        </p:nvGraphicFramePr>
        <p:xfrm>
          <a:off x="7487860" y="233371"/>
          <a:ext cx="20828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51143851"/>
                    </a:ext>
                  </a:extLst>
                </a:gridCol>
              </a:tblGrid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6536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1629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9330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3147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888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78599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3145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254873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87530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096037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43678AF-D21A-124C-901B-0604986EB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206393"/>
              </p:ext>
            </p:extLst>
          </p:nvPr>
        </p:nvGraphicFramePr>
        <p:xfrm>
          <a:off x="8091992" y="233371"/>
          <a:ext cx="20828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51143851"/>
                    </a:ext>
                  </a:extLst>
                </a:gridCol>
              </a:tblGrid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6536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1629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9330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3147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888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78599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3145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254873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87530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096037"/>
                  </a:ext>
                </a:extLst>
              </a:tr>
            </a:tbl>
          </a:graphicData>
        </a:graphic>
      </p:graphicFrame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0AA5525-DE88-CE4D-867C-92BFDEE96A6D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6237D637-D8AD-B043-919B-3C5DA8BC115F}"/>
              </a:ext>
            </a:extLst>
          </p:cNvPr>
          <p:cNvCxnSpPr>
            <a:endCxn id="69" idx="1"/>
          </p:cNvCxnSpPr>
          <p:nvPr/>
        </p:nvCxnSpPr>
        <p:spPr>
          <a:xfrm rot="5400000" flipH="1" flipV="1">
            <a:off x="4561373" y="4554136"/>
            <a:ext cx="2044065" cy="7081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D96AC10-CAE2-E648-BDAB-9745B8397AB0}"/>
              </a:ext>
            </a:extLst>
          </p:cNvPr>
          <p:cNvSpPr txBox="1"/>
          <p:nvPr/>
        </p:nvSpPr>
        <p:spPr>
          <a:xfrm>
            <a:off x="1547725" y="1454908"/>
            <a:ext cx="24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Variables Table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A9C560-E360-9346-80AE-D0F51571AA23}"/>
              </a:ext>
            </a:extLst>
          </p:cNvPr>
          <p:cNvSpPr txBox="1"/>
          <p:nvPr/>
        </p:nvSpPr>
        <p:spPr>
          <a:xfrm>
            <a:off x="1815767" y="4780549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Knowledge Base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02B604-4003-CF49-915D-FE2791542CED}"/>
              </a:ext>
            </a:extLst>
          </p:cNvPr>
          <p:cNvSpPr txBox="1"/>
          <p:nvPr/>
        </p:nvSpPr>
        <p:spPr>
          <a:xfrm>
            <a:off x="279229" y="6346971"/>
            <a:ext cx="729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8BCA21E-DFAB-754E-9E8E-AD78897498BC}"/>
              </a:ext>
            </a:extLst>
          </p:cNvPr>
          <p:cNvSpPr txBox="1"/>
          <p:nvPr/>
        </p:nvSpPr>
        <p:spPr>
          <a:xfrm>
            <a:off x="5937504" y="2993925"/>
            <a:ext cx="301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Attention Map over Operators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1BBF3-1347-7A4D-8665-351D1FCA045B}"/>
              </a:ext>
            </a:extLst>
          </p:cNvPr>
          <p:cNvSpPr txBox="1"/>
          <p:nvPr/>
        </p:nvSpPr>
        <p:spPr>
          <a:xfrm>
            <a:off x="8478982" y="1787236"/>
            <a:ext cx="20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Final Attention Map</a:t>
            </a:r>
          </a:p>
        </p:txBody>
      </p:sp>
    </p:spTree>
    <p:extLst>
      <p:ext uri="{BB962C8B-B14F-4D97-AF65-F5344CB8AC3E}">
        <p14:creationId xmlns:p14="http://schemas.microsoft.com/office/powerpoint/2010/main" val="364687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98608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Set_Count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C5FB7CE-33D7-E64C-9912-E9CA0A0E2F84}"/>
              </a:ext>
            </a:extLst>
          </p:cNvPr>
          <p:cNvSpPr txBox="1"/>
          <p:nvPr/>
        </p:nvSpPr>
        <p:spPr>
          <a:xfrm>
            <a:off x="6115091" y="4937319"/>
            <a:ext cx="9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Gen_set</a:t>
            </a:r>
            <a:endParaRPr lang="en-US" dirty="0"/>
          </a:p>
        </p:txBody>
      </p:sp>
      <p:pic>
        <p:nvPicPr>
          <p:cNvPr id="31" name="Graphic 30" descr="Line arrow: Straight">
            <a:extLst>
              <a:ext uri="{FF2B5EF4-FFF2-40B4-BE49-F238E27FC236}">
                <a16:creationId xmlns:a16="http://schemas.microsoft.com/office/drawing/2014/main" id="{099865CC-DD4B-294D-A8B5-65B7A52D2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229358" y="4363273"/>
            <a:ext cx="659406" cy="580588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907A1DF1-CFA0-344A-9826-28531F582F49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8070FD3-F2C3-BF4A-820C-5999F05E4FC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865970-9ADC-B049-9657-7498807314A8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990BCB9-938D-1449-B3CF-14424A997FEB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1AE23F-12DF-4B41-9DE7-6AB22258D23D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C3B40B-73B6-AC48-A06B-9F8A7DDA71CC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78246D-55FF-2F43-B01E-166D601EC6F0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8AB283-BC91-F641-82A4-55C24F1FA163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0807ED-D928-1E4F-9B50-D2A42A2E8310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9655D9-A138-BB4B-B558-6176C9D13700}"/>
              </a:ext>
            </a:extLst>
          </p:cNvPr>
          <p:cNvCxnSpPr>
            <a:cxnSpLocks/>
            <a:stCxn id="53" idx="4"/>
            <a:endCxn id="55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D0DA516-B9B1-A549-B079-7E80F182C01D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33C769-2BB7-2747-9AF1-EEE744775255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E680A08-EDF9-2146-B0E9-D9842BF3B495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EBEC6F-9C0D-D94C-94D0-5CF63483BF76}"/>
              </a:ext>
            </a:extLst>
          </p:cNvPr>
          <p:cNvCxnSpPr>
            <a:cxnSpLocks/>
            <a:stCxn id="56" idx="0"/>
            <a:endCxn id="68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A57E666-AEB2-064D-87F3-1A3C50649974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2444B70-1B06-0A48-AEF7-35A23E07E259}"/>
              </a:ext>
            </a:extLst>
          </p:cNvPr>
          <p:cNvCxnSpPr>
            <a:stCxn id="55" idx="0"/>
            <a:endCxn id="68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3D21988-91C4-7B44-88E9-6F19A827B542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A9C58B2-7688-4E4C-8726-A1C9291FEB64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6991E88-9E9A-094C-95FC-97EF40847532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49C1E3-BF2C-DA48-82A6-7E85FB2BFBC6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890EEC-CDB2-B745-8C6E-A0672D9FECB9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980F596-4A6F-6846-A8CC-15C6E642F3A5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15D17322-5E2D-7B43-87F8-ADFB3A05A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305007"/>
              </p:ext>
            </p:extLst>
          </p:nvPr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pic>
        <p:nvPicPr>
          <p:cNvPr id="83" name="Graphic 82" descr="Line arrow: Counter-clockwise curve">
            <a:extLst>
              <a:ext uri="{FF2B5EF4-FFF2-40B4-BE49-F238E27FC236}">
                <a16:creationId xmlns:a16="http://schemas.microsoft.com/office/drawing/2014/main" id="{8C94FBC1-7D6C-644D-A225-F056F7367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349019" flipH="1">
            <a:off x="6280572" y="2434351"/>
            <a:ext cx="914400" cy="914400"/>
          </a:xfrm>
          <a:prstGeom prst="rect">
            <a:avLst/>
          </a:prstGeom>
        </p:spPr>
      </p:pic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541CE69C-D442-B24A-9131-F93D2060CA59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F91AC17-5A0B-6B4B-BE6C-78C26E3E36EB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0A2CA1BA-5C2F-6F41-B187-209535471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142896"/>
              </p:ext>
            </p:extLst>
          </p:nvPr>
        </p:nvGraphicFramePr>
        <p:xfrm>
          <a:off x="6236494" y="247853"/>
          <a:ext cx="20828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51143851"/>
                    </a:ext>
                  </a:extLst>
                </a:gridCol>
              </a:tblGrid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6536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1629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9330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3147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888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78599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3145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254873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87530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09603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8367DDA-B601-3C4A-B131-18C3014E87BE}"/>
              </a:ext>
            </a:extLst>
          </p:cNvPr>
          <p:cNvSpPr txBox="1"/>
          <p:nvPr/>
        </p:nvSpPr>
        <p:spPr>
          <a:xfrm>
            <a:off x="6810905" y="445307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Sampling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59DA4209-2390-D94B-BC50-44F152A19228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23FB7551-B919-394F-8EFC-0DFE64BF3F56}"/>
              </a:ext>
            </a:extLst>
          </p:cNvPr>
          <p:cNvCxnSpPr>
            <a:endCxn id="79" idx="1"/>
          </p:cNvCxnSpPr>
          <p:nvPr/>
        </p:nvCxnSpPr>
        <p:spPr>
          <a:xfrm rot="5400000" flipH="1" flipV="1">
            <a:off x="4561373" y="4554136"/>
            <a:ext cx="2044065" cy="7081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E53819-8FE4-B34E-B066-BB3EF3A5474F}"/>
              </a:ext>
            </a:extLst>
          </p:cNvPr>
          <p:cNvSpPr txBox="1"/>
          <p:nvPr/>
        </p:nvSpPr>
        <p:spPr>
          <a:xfrm>
            <a:off x="1547725" y="1454908"/>
            <a:ext cx="24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Variables Table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AA91693-73A4-7647-84E1-96F7EB2A70D8}"/>
              </a:ext>
            </a:extLst>
          </p:cNvPr>
          <p:cNvSpPr txBox="1"/>
          <p:nvPr/>
        </p:nvSpPr>
        <p:spPr>
          <a:xfrm>
            <a:off x="1815767" y="4780549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Knowledge Base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E82D49-A6AC-CD4C-9015-94C620A9B949}"/>
              </a:ext>
            </a:extLst>
          </p:cNvPr>
          <p:cNvSpPr txBox="1"/>
          <p:nvPr/>
        </p:nvSpPr>
        <p:spPr>
          <a:xfrm>
            <a:off x="6959782" y="2482311"/>
            <a:ext cx="360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Final Operator Sampling Distribution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85C79C9-BE0E-FA45-B517-E2C49D4C664D}"/>
              </a:ext>
            </a:extLst>
          </p:cNvPr>
          <p:cNvSpPr txBox="1"/>
          <p:nvPr/>
        </p:nvSpPr>
        <p:spPr>
          <a:xfrm>
            <a:off x="279229" y="6346971"/>
            <a:ext cx="729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</p:spTree>
    <p:extLst>
      <p:ext uri="{BB962C8B-B14F-4D97-AF65-F5344CB8AC3E}">
        <p14:creationId xmlns:p14="http://schemas.microsoft.com/office/powerpoint/2010/main" val="32320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18676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Set_Count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907A1DF1-CFA0-344A-9826-28531F582F49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8070FD3-F2C3-BF4A-820C-5999F05E4FC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865970-9ADC-B049-9657-7498807314A8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990BCB9-938D-1449-B3CF-14424A997FEB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1AE23F-12DF-4B41-9DE7-6AB22258D23D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C3B40B-73B6-AC48-A06B-9F8A7DDA71CC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78246D-55FF-2F43-B01E-166D601EC6F0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8AB283-BC91-F641-82A4-55C24F1FA163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0807ED-D928-1E4F-9B50-D2A42A2E8310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9655D9-A138-BB4B-B558-6176C9D13700}"/>
              </a:ext>
            </a:extLst>
          </p:cNvPr>
          <p:cNvCxnSpPr>
            <a:cxnSpLocks/>
            <a:stCxn id="53" idx="4"/>
            <a:endCxn id="55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D0DA516-B9B1-A549-B079-7E80F182C01D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33C769-2BB7-2747-9AF1-EEE744775255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E680A08-EDF9-2146-B0E9-D9842BF3B495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EBEC6F-9C0D-D94C-94D0-5CF63483BF76}"/>
              </a:ext>
            </a:extLst>
          </p:cNvPr>
          <p:cNvCxnSpPr>
            <a:cxnSpLocks/>
            <a:stCxn id="56" idx="0"/>
            <a:endCxn id="68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A57E666-AEB2-064D-87F3-1A3C50649974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2444B70-1B06-0A48-AEF7-35A23E07E259}"/>
              </a:ext>
            </a:extLst>
          </p:cNvPr>
          <p:cNvCxnSpPr>
            <a:stCxn id="55" idx="0"/>
            <a:endCxn id="68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3D21988-91C4-7B44-88E9-6F19A827B542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A9C58B2-7688-4E4C-8726-A1C9291FEB64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6991E88-9E9A-094C-95FC-97EF40847532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49C1E3-BF2C-DA48-82A6-7E85FB2BFBC6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890EEC-CDB2-B745-8C6E-A0672D9FECB9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980F596-4A6F-6846-A8CC-15C6E642F3A5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15D17322-5E2D-7B43-87F8-ADFB3A05AD67}"/>
              </a:ext>
            </a:extLst>
          </p:cNvPr>
          <p:cNvGraphicFramePr>
            <a:graphicFrameLocks noGrp="1"/>
          </p:cNvGraphicFramePr>
          <p:nvPr/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pic>
        <p:nvPicPr>
          <p:cNvPr id="79" name="Graphic 78" descr="Line arrow: Slight curve">
            <a:extLst>
              <a:ext uri="{FF2B5EF4-FFF2-40B4-BE49-F238E27FC236}">
                <a16:creationId xmlns:a16="http://schemas.microsoft.com/office/drawing/2014/main" id="{EC655381-DF8D-CC4E-AF1D-704BBC39B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668421" y="4452464"/>
            <a:ext cx="877994" cy="641396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EFED8C6-193F-CD42-8BF8-9DFFBFE725D7}"/>
              </a:ext>
            </a:extLst>
          </p:cNvPr>
          <p:cNvCxnSpPr>
            <a:cxnSpLocks/>
          </p:cNvCxnSpPr>
          <p:nvPr/>
        </p:nvCxnSpPr>
        <p:spPr>
          <a:xfrm>
            <a:off x="7162331" y="5128785"/>
            <a:ext cx="8646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2F76A4E-6507-7F4A-92D2-4CBA1CE7C30A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5689719" y="6108758"/>
            <a:ext cx="3021463" cy="8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1D35DA-FE67-994D-92F5-F11C82A1E6E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9202FE5B-9CFE-A845-8AB4-3AD740892447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02A2F668-C808-C049-A35E-CA04293DFD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1373" y="4554136"/>
            <a:ext cx="2044065" cy="708197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E8F48B8D-EA01-6C4F-9EE1-881D87D01B90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604BFD8C-1E41-1642-B0EA-E25CD1BC65F6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C00689-371C-D640-9C49-04BFC14EA918}"/>
              </a:ext>
            </a:extLst>
          </p:cNvPr>
          <p:cNvSpPr txBox="1"/>
          <p:nvPr/>
        </p:nvSpPr>
        <p:spPr>
          <a:xfrm>
            <a:off x="6115091" y="4937319"/>
            <a:ext cx="9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Gen_set</a:t>
            </a:r>
            <a:endParaRPr lang="en-US" dirty="0"/>
          </a:p>
        </p:txBody>
      </p:sp>
      <p:pic>
        <p:nvPicPr>
          <p:cNvPr id="98" name="Graphic 97" descr="Line arrow: Straight">
            <a:extLst>
              <a:ext uri="{FF2B5EF4-FFF2-40B4-BE49-F238E27FC236}">
                <a16:creationId xmlns:a16="http://schemas.microsoft.com/office/drawing/2014/main" id="{44B68671-0300-A548-B4F2-1D210C06B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229358" y="4363273"/>
            <a:ext cx="659406" cy="58058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B400317A-1C3E-B549-B24A-0AE099F02E57}"/>
              </a:ext>
            </a:extLst>
          </p:cNvPr>
          <p:cNvSpPr txBox="1"/>
          <p:nvPr/>
        </p:nvSpPr>
        <p:spPr>
          <a:xfrm>
            <a:off x="1547725" y="1454908"/>
            <a:ext cx="24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Variables Table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AE68CF7-0109-F548-8A9F-4E0214959C4C}"/>
              </a:ext>
            </a:extLst>
          </p:cNvPr>
          <p:cNvSpPr txBox="1"/>
          <p:nvPr/>
        </p:nvSpPr>
        <p:spPr>
          <a:xfrm>
            <a:off x="1815767" y="4780549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Knowledge Base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27E73CA-FE14-544F-BBDB-274B8D54E96E}"/>
              </a:ext>
            </a:extLst>
          </p:cNvPr>
          <p:cNvSpPr txBox="1"/>
          <p:nvPr/>
        </p:nvSpPr>
        <p:spPr>
          <a:xfrm>
            <a:off x="279229" y="6346971"/>
            <a:ext cx="729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pic>
        <p:nvPicPr>
          <p:cNvPr id="102" name="Graphic 101" descr="Line arrow: Straight">
            <a:extLst>
              <a:ext uri="{FF2B5EF4-FFF2-40B4-BE49-F238E27FC236}">
                <a16:creationId xmlns:a16="http://schemas.microsoft.com/office/drawing/2014/main" id="{48DCDA63-713D-594E-972A-F99A49B751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195829" y="4551092"/>
            <a:ext cx="1031572" cy="580589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6039CBB-4272-454D-A9B3-D23C7FFB3930}"/>
              </a:ext>
            </a:extLst>
          </p:cNvPr>
          <p:cNvCxnSpPr>
            <a:cxnSpLocks/>
          </p:cNvCxnSpPr>
          <p:nvPr/>
        </p:nvCxnSpPr>
        <p:spPr>
          <a:xfrm>
            <a:off x="8707416" y="5213753"/>
            <a:ext cx="0" cy="9035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60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3C2E52F9-1E0B-8C47-AA58-6408104F162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1373" y="4554136"/>
            <a:ext cx="2044065" cy="708197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70610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Set_Count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34B0ABD-AF8D-A847-8F08-7C1F3CEE4C16}"/>
              </a:ext>
            </a:extLst>
          </p:cNvPr>
          <p:cNvSpPr txBox="1"/>
          <p:nvPr/>
        </p:nvSpPr>
        <p:spPr>
          <a:xfrm>
            <a:off x="7915507" y="457200"/>
            <a:ext cx="3951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Schema/Definition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Gen_set</a:t>
            </a:r>
            <a:r>
              <a:rPr lang="en-US" dirty="0"/>
              <a:t> (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rel</a:t>
            </a:r>
            <a:r>
              <a:rPr lang="en-US" dirty="0"/>
              <a:t>, type) -&gt; set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Possible argument variables for </a:t>
            </a:r>
            <a:r>
              <a:rPr lang="en-US" dirty="0" err="1"/>
              <a:t>Gen_set</a:t>
            </a:r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/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EF63139-4331-6944-BB5C-264D725D5BEA}"/>
              </a:ext>
            </a:extLst>
          </p:cNvPr>
          <p:cNvCxnSpPr>
            <a:cxnSpLocks/>
          </p:cNvCxnSpPr>
          <p:nvPr/>
        </p:nvCxnSpPr>
        <p:spPr>
          <a:xfrm>
            <a:off x="735882" y="5289023"/>
            <a:ext cx="9866288" cy="13257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phic 86" descr="Line arrow: Straight">
            <a:extLst>
              <a:ext uri="{FF2B5EF4-FFF2-40B4-BE49-F238E27FC236}">
                <a16:creationId xmlns:a16="http://schemas.microsoft.com/office/drawing/2014/main" id="{C26BF01A-5D2A-1047-B20E-651925A63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682215" y="5262552"/>
            <a:ext cx="279263" cy="384130"/>
          </a:xfrm>
          <a:prstGeom prst="rect">
            <a:avLst/>
          </a:prstGeom>
        </p:spPr>
      </p:pic>
      <p:pic>
        <p:nvPicPr>
          <p:cNvPr id="88" name="Graphic 87" descr="Line arrow: Straight">
            <a:extLst>
              <a:ext uri="{FF2B5EF4-FFF2-40B4-BE49-F238E27FC236}">
                <a16:creationId xmlns:a16="http://schemas.microsoft.com/office/drawing/2014/main" id="{DD0C5C2A-FCD5-2B48-B52D-9BA124E64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1620318" y="5260736"/>
            <a:ext cx="279263" cy="384130"/>
          </a:xfrm>
          <a:prstGeom prst="rect">
            <a:avLst/>
          </a:prstGeom>
        </p:spPr>
      </p:pic>
      <p:pic>
        <p:nvPicPr>
          <p:cNvPr id="89" name="Graphic 88" descr="Line arrow: Straight">
            <a:extLst>
              <a:ext uri="{FF2B5EF4-FFF2-40B4-BE49-F238E27FC236}">
                <a16:creationId xmlns:a16="http://schemas.microsoft.com/office/drawing/2014/main" id="{8136B773-6391-7842-87C3-BA82990E1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2803352" y="5258668"/>
            <a:ext cx="279263" cy="384130"/>
          </a:xfrm>
          <a:prstGeom prst="rect">
            <a:avLst/>
          </a:prstGeom>
        </p:spPr>
      </p:pic>
      <p:pic>
        <p:nvPicPr>
          <p:cNvPr id="90" name="Graphic 89" descr="Line arrow: Straight">
            <a:extLst>
              <a:ext uri="{FF2B5EF4-FFF2-40B4-BE49-F238E27FC236}">
                <a16:creationId xmlns:a16="http://schemas.microsoft.com/office/drawing/2014/main" id="{91A6FFDF-EECF-1C49-AF90-3B226D9A7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3771051" y="5256621"/>
            <a:ext cx="279263" cy="384130"/>
          </a:xfrm>
          <a:prstGeom prst="rect">
            <a:avLst/>
          </a:prstGeom>
        </p:spPr>
      </p:pic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A601BB9C-1968-824A-B453-A28CCE89E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37737"/>
              </p:ext>
            </p:extLst>
          </p:nvPr>
        </p:nvGraphicFramePr>
        <p:xfrm>
          <a:off x="8158255" y="1720010"/>
          <a:ext cx="2334026" cy="1645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1846">
                  <a:extLst>
                    <a:ext uri="{9D8B030D-6E8A-4147-A177-3AD203B41FA5}">
                      <a16:colId xmlns:a16="http://schemas.microsoft.com/office/drawing/2014/main" val="3292707424"/>
                    </a:ext>
                  </a:extLst>
                </a:gridCol>
                <a:gridCol w="803809">
                  <a:extLst>
                    <a:ext uri="{9D8B030D-6E8A-4147-A177-3AD203B41FA5}">
                      <a16:colId xmlns:a16="http://schemas.microsoft.com/office/drawing/2014/main" val="3317171858"/>
                    </a:ext>
                  </a:extLst>
                </a:gridCol>
                <a:gridCol w="968371">
                  <a:extLst>
                    <a:ext uri="{9D8B030D-6E8A-4147-A177-3AD203B41FA5}">
                      <a16:colId xmlns:a16="http://schemas.microsoft.com/office/drawing/2014/main" val="233580555"/>
                    </a:ext>
                  </a:extLst>
                </a:gridCol>
              </a:tblGrid>
              <a:tr h="154090">
                <a:tc>
                  <a:txBody>
                    <a:bodyPr/>
                    <a:lstStyle/>
                    <a:p>
                      <a:r>
                        <a:rPr lang="en-US" sz="12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759806"/>
                  </a:ext>
                </a:extLst>
              </a:tr>
              <a:tr h="154090">
                <a:tc>
                  <a:txBody>
                    <a:bodyPr/>
                    <a:lstStyle/>
                    <a:p>
                      <a:r>
                        <a:rPr lang="en-US" sz="12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19497"/>
                  </a:ext>
                </a:extLst>
              </a:tr>
              <a:tr h="211964">
                <a:tc>
                  <a:txBody>
                    <a:bodyPr/>
                    <a:lstStyle/>
                    <a:p>
                      <a:r>
                        <a:rPr lang="en-US" sz="12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Bangladesh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196414"/>
                  </a:ext>
                </a:extLst>
              </a:tr>
              <a:tr h="154090">
                <a:tc>
                  <a:txBody>
                    <a:bodyPr/>
                    <a:lstStyle/>
                    <a:p>
                      <a:r>
                        <a:rPr lang="en-US" sz="12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09708"/>
                  </a:ext>
                </a:extLst>
              </a:tr>
              <a:tr h="154090">
                <a:tc>
                  <a:txBody>
                    <a:bodyPr/>
                    <a:lstStyle/>
                    <a:p>
                      <a:r>
                        <a:rPr lang="en-US" sz="12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61975"/>
                  </a:ext>
                </a:extLst>
              </a:tr>
              <a:tr h="154090">
                <a:tc>
                  <a:txBody>
                    <a:bodyPr/>
                    <a:lstStyle/>
                    <a:p>
                      <a:r>
                        <a:rPr lang="en-US" sz="12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Bangladesh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94028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B02B4464-9AF2-7746-BD31-786BA67D9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13594"/>
              </p:ext>
            </p:extLst>
          </p:nvPr>
        </p:nvGraphicFramePr>
        <p:xfrm>
          <a:off x="10602170" y="1729472"/>
          <a:ext cx="20828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51143851"/>
                    </a:ext>
                  </a:extLst>
                </a:gridCol>
              </a:tblGrid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6536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1629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9330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3147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888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785995"/>
                  </a:ext>
                </a:extLst>
              </a:tr>
            </a:tbl>
          </a:graphicData>
        </a:graphic>
      </p:graphicFrame>
      <p:pic>
        <p:nvPicPr>
          <p:cNvPr id="11" name="Graphic 10" descr="Line arrow: Rotate right">
            <a:extLst>
              <a:ext uri="{FF2B5EF4-FFF2-40B4-BE49-F238E27FC236}">
                <a16:creationId xmlns:a16="http://schemas.microsoft.com/office/drawing/2014/main" id="{042853A7-23E8-5A43-A0CC-0276E4DD2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344244" flipV="1">
            <a:off x="7036885" y="1427679"/>
            <a:ext cx="1282954" cy="1282954"/>
          </a:xfrm>
          <a:prstGeom prst="rect">
            <a:avLst/>
          </a:prstGeom>
        </p:spPr>
      </p:pic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229E0FB-9C65-B74D-B79A-B57669B4CF2A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3604405-1C04-154A-AA81-552589A5ADC0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BBEA4B9-3993-A44B-AE5B-C9101DE7DB4C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D85557-429B-6F4B-92D1-B1D9A5ECDB19}"/>
              </a:ext>
            </a:extLst>
          </p:cNvPr>
          <p:cNvSpPr txBox="1"/>
          <p:nvPr/>
        </p:nvSpPr>
        <p:spPr>
          <a:xfrm>
            <a:off x="6115091" y="4937319"/>
            <a:ext cx="9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Gen_set</a:t>
            </a:r>
            <a:endParaRPr lang="en-US" dirty="0"/>
          </a:p>
        </p:txBody>
      </p:sp>
      <p:pic>
        <p:nvPicPr>
          <p:cNvPr id="92" name="Graphic 91" descr="Line arrow: Straight">
            <a:extLst>
              <a:ext uri="{FF2B5EF4-FFF2-40B4-BE49-F238E27FC236}">
                <a16:creationId xmlns:a16="http://schemas.microsoft.com/office/drawing/2014/main" id="{05C901DD-B9A5-2643-AEBB-2128AA028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229358" y="4363273"/>
            <a:ext cx="659406" cy="580588"/>
          </a:xfrm>
          <a:prstGeom prst="rect">
            <a:avLst/>
          </a:prstGeom>
        </p:spPr>
      </p:pic>
      <p:pic>
        <p:nvPicPr>
          <p:cNvPr id="95" name="Graphic 94" descr="Line arrow: Slight curve">
            <a:extLst>
              <a:ext uri="{FF2B5EF4-FFF2-40B4-BE49-F238E27FC236}">
                <a16:creationId xmlns:a16="http://schemas.microsoft.com/office/drawing/2014/main" id="{49A15DAE-5128-F04E-A6D6-A3A24F945B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668421" y="4452464"/>
            <a:ext cx="877994" cy="641396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C71D978-F302-B54B-9CF3-BB45B101C0B8}"/>
              </a:ext>
            </a:extLst>
          </p:cNvPr>
          <p:cNvCxnSpPr>
            <a:cxnSpLocks/>
          </p:cNvCxnSpPr>
          <p:nvPr/>
        </p:nvCxnSpPr>
        <p:spPr>
          <a:xfrm>
            <a:off x="7162331" y="5128785"/>
            <a:ext cx="8646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ine arrow: Straight">
            <a:extLst>
              <a:ext uri="{FF2B5EF4-FFF2-40B4-BE49-F238E27FC236}">
                <a16:creationId xmlns:a16="http://schemas.microsoft.com/office/drawing/2014/main" id="{71885806-F5E7-C44E-B0ED-B7545A7A36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8195829" y="4551092"/>
            <a:ext cx="1031572" cy="580589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A5162A9-27B1-3C46-BD55-C41E03B20CCB}"/>
              </a:ext>
            </a:extLst>
          </p:cNvPr>
          <p:cNvCxnSpPr>
            <a:cxnSpLocks/>
          </p:cNvCxnSpPr>
          <p:nvPr/>
        </p:nvCxnSpPr>
        <p:spPr>
          <a:xfrm>
            <a:off x="8707416" y="5213753"/>
            <a:ext cx="0" cy="9035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586B7AA7-75DC-E542-BB1C-70D17AF6264D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7FCC8C2-E0D7-5C43-8F90-1F20BE810519}"/>
              </a:ext>
            </a:extLst>
          </p:cNvPr>
          <p:cNvSpPr txBox="1"/>
          <p:nvPr/>
        </p:nvSpPr>
        <p:spPr>
          <a:xfrm>
            <a:off x="1547725" y="1454908"/>
            <a:ext cx="24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Variables Table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29A7BCD-F159-1547-B93A-D7FD88280742}"/>
              </a:ext>
            </a:extLst>
          </p:cNvPr>
          <p:cNvSpPr txBox="1"/>
          <p:nvPr/>
        </p:nvSpPr>
        <p:spPr>
          <a:xfrm>
            <a:off x="1815767" y="4780549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Knowledge Base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C3991-6E52-8549-8948-95F76D58F6C5}"/>
              </a:ext>
            </a:extLst>
          </p:cNvPr>
          <p:cNvSpPr txBox="1"/>
          <p:nvPr/>
        </p:nvSpPr>
        <p:spPr>
          <a:xfrm>
            <a:off x="9104094" y="3387793"/>
            <a:ext cx="2886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Distribution over possible arguments by attending over Query Words!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FC16E0-7DE8-804D-9476-84D45C05D343}"/>
              </a:ext>
            </a:extLst>
          </p:cNvPr>
          <p:cNvSpPr txBox="1"/>
          <p:nvPr/>
        </p:nvSpPr>
        <p:spPr>
          <a:xfrm>
            <a:off x="279229" y="6346971"/>
            <a:ext cx="729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pic>
        <p:nvPicPr>
          <p:cNvPr id="105" name="Graphic 104" descr="Line arrow: Straight">
            <a:extLst>
              <a:ext uri="{FF2B5EF4-FFF2-40B4-BE49-F238E27FC236}">
                <a16:creationId xmlns:a16="http://schemas.microsoft.com/office/drawing/2014/main" id="{D737C85B-B483-514C-BC14-2E19A36992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9994101" y="4327767"/>
            <a:ext cx="1151960" cy="890789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F161498-0201-A34D-823E-E7DD6E99B2C1}"/>
              </a:ext>
            </a:extLst>
          </p:cNvPr>
          <p:cNvCxnSpPr>
            <a:cxnSpLocks/>
          </p:cNvCxnSpPr>
          <p:nvPr/>
        </p:nvCxnSpPr>
        <p:spPr>
          <a:xfrm>
            <a:off x="5689719" y="6108758"/>
            <a:ext cx="3021463" cy="8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578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595EACD8-FD06-A846-8A24-B79B6AAC86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1373" y="4554136"/>
            <a:ext cx="2044065" cy="708197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56051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Set_Count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34B0ABD-AF8D-A847-8F08-7C1F3CEE4C16}"/>
              </a:ext>
            </a:extLst>
          </p:cNvPr>
          <p:cNvSpPr txBox="1"/>
          <p:nvPr/>
        </p:nvSpPr>
        <p:spPr>
          <a:xfrm>
            <a:off x="7915507" y="457200"/>
            <a:ext cx="39378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Schema/Definition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Gen_set</a:t>
            </a:r>
            <a:r>
              <a:rPr lang="en-US" dirty="0"/>
              <a:t> (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rel</a:t>
            </a:r>
            <a:r>
              <a:rPr lang="en-US" dirty="0"/>
              <a:t>, type) -&gt;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Gen_map_set</a:t>
            </a:r>
            <a:r>
              <a:rPr lang="en-US" dirty="0"/>
              <a:t>(type, </a:t>
            </a:r>
            <a:r>
              <a:rPr lang="en-US" dirty="0" err="1"/>
              <a:t>rel</a:t>
            </a:r>
            <a:r>
              <a:rPr lang="en-US" dirty="0"/>
              <a:t>, type) -&gt;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Verify(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rel</a:t>
            </a:r>
            <a:r>
              <a:rPr lang="en-US" dirty="0"/>
              <a:t>, </a:t>
            </a:r>
            <a:r>
              <a:rPr lang="en-US" dirty="0" err="1"/>
              <a:t>ent</a:t>
            </a:r>
            <a:r>
              <a:rPr lang="en-US" dirty="0"/>
              <a:t>) -&gt; bool</a:t>
            </a:r>
          </a:p>
          <a:p>
            <a:r>
              <a:rPr lang="en-US" dirty="0"/>
              <a:t>…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305007"/>
              </p:ext>
            </p:extLst>
          </p:nvPr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EF63139-4331-6944-BB5C-264D725D5BEA}"/>
              </a:ext>
            </a:extLst>
          </p:cNvPr>
          <p:cNvCxnSpPr>
            <a:cxnSpLocks/>
          </p:cNvCxnSpPr>
          <p:nvPr/>
        </p:nvCxnSpPr>
        <p:spPr>
          <a:xfrm>
            <a:off x="4666650" y="4343401"/>
            <a:ext cx="6461710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Graphic 90" descr="Line arrow: Slight curve">
            <a:extLst>
              <a:ext uri="{FF2B5EF4-FFF2-40B4-BE49-F238E27FC236}">
                <a16:creationId xmlns:a16="http://schemas.microsoft.com/office/drawing/2014/main" id="{15BBBC1E-1154-D34D-98B8-741167AE0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0665602" y="3613302"/>
            <a:ext cx="1074597" cy="618654"/>
          </a:xfrm>
          <a:prstGeom prst="rect">
            <a:avLst/>
          </a:prstGeom>
        </p:spPr>
      </p:pic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8E94C0A2-E045-534D-9F92-C42B36E83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93244"/>
              </p:ext>
            </p:extLst>
          </p:nvPr>
        </p:nvGraphicFramePr>
        <p:xfrm>
          <a:off x="11100650" y="1728953"/>
          <a:ext cx="20828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51143851"/>
                    </a:ext>
                  </a:extLst>
                </a:gridCol>
              </a:tblGrid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6536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A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1629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A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9330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3147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888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785995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81DEB85D-8E91-A049-9754-8D4B5CF32870}"/>
              </a:ext>
            </a:extLst>
          </p:cNvPr>
          <p:cNvSpPr txBox="1"/>
          <p:nvPr/>
        </p:nvSpPr>
        <p:spPr>
          <a:xfrm>
            <a:off x="10812562" y="2370517"/>
            <a:ext cx="25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E673B4AF-7E76-6544-9B3C-99DCFB1CC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59634"/>
              </p:ext>
            </p:extLst>
          </p:nvPr>
        </p:nvGraphicFramePr>
        <p:xfrm>
          <a:off x="8158255" y="1720010"/>
          <a:ext cx="2334026" cy="1645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1846">
                  <a:extLst>
                    <a:ext uri="{9D8B030D-6E8A-4147-A177-3AD203B41FA5}">
                      <a16:colId xmlns:a16="http://schemas.microsoft.com/office/drawing/2014/main" val="3292707424"/>
                    </a:ext>
                  </a:extLst>
                </a:gridCol>
                <a:gridCol w="803809">
                  <a:extLst>
                    <a:ext uri="{9D8B030D-6E8A-4147-A177-3AD203B41FA5}">
                      <a16:colId xmlns:a16="http://schemas.microsoft.com/office/drawing/2014/main" val="3317171858"/>
                    </a:ext>
                  </a:extLst>
                </a:gridCol>
                <a:gridCol w="968371">
                  <a:extLst>
                    <a:ext uri="{9D8B030D-6E8A-4147-A177-3AD203B41FA5}">
                      <a16:colId xmlns:a16="http://schemas.microsoft.com/office/drawing/2014/main" val="233580555"/>
                    </a:ext>
                  </a:extLst>
                </a:gridCol>
              </a:tblGrid>
              <a:tr h="154090">
                <a:tc>
                  <a:txBody>
                    <a:bodyPr/>
                    <a:lstStyle/>
                    <a:p>
                      <a:r>
                        <a:rPr lang="en-US" sz="12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759806"/>
                  </a:ext>
                </a:extLst>
              </a:tr>
              <a:tr h="154090">
                <a:tc>
                  <a:txBody>
                    <a:bodyPr/>
                    <a:lstStyle/>
                    <a:p>
                      <a:r>
                        <a:rPr lang="en-US" sz="12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19497"/>
                  </a:ext>
                </a:extLst>
              </a:tr>
              <a:tr h="211964">
                <a:tc>
                  <a:txBody>
                    <a:bodyPr/>
                    <a:lstStyle/>
                    <a:p>
                      <a:r>
                        <a:rPr lang="en-US" sz="12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Bangladesh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196414"/>
                  </a:ext>
                </a:extLst>
              </a:tr>
              <a:tr h="154090">
                <a:tc>
                  <a:txBody>
                    <a:bodyPr/>
                    <a:lstStyle/>
                    <a:p>
                      <a:r>
                        <a:rPr lang="en-US" sz="12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09708"/>
                  </a:ext>
                </a:extLst>
              </a:tr>
              <a:tr h="154090">
                <a:tc>
                  <a:txBody>
                    <a:bodyPr/>
                    <a:lstStyle/>
                    <a:p>
                      <a:r>
                        <a:rPr lang="en-US" sz="12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61975"/>
                  </a:ext>
                </a:extLst>
              </a:tr>
              <a:tr h="154090">
                <a:tc>
                  <a:txBody>
                    <a:bodyPr/>
                    <a:lstStyle/>
                    <a:p>
                      <a:r>
                        <a:rPr lang="en-US" sz="12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Bangladesh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94028"/>
                  </a:ext>
                </a:extLst>
              </a:tr>
            </a:tbl>
          </a:graphicData>
        </a:graphic>
      </p:graphicFrame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D34BAEF3-24E7-424D-B3E5-0E6B18893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80026"/>
              </p:ext>
            </p:extLst>
          </p:nvPr>
        </p:nvGraphicFramePr>
        <p:xfrm>
          <a:off x="10602170" y="1729472"/>
          <a:ext cx="20828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51143851"/>
                    </a:ext>
                  </a:extLst>
                </a:gridCol>
              </a:tblGrid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6536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1629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9330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3147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888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785995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9F3896F-CF0F-4140-BB84-DD95A80EBC88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DEC186-8459-D04B-9EB3-06550CAA6C1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8BBFF47-FFC6-7C48-A831-89DE627D6A99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F36B1A-3380-ED45-98BC-4471529075EF}"/>
              </a:ext>
            </a:extLst>
          </p:cNvPr>
          <p:cNvSpPr txBox="1"/>
          <p:nvPr/>
        </p:nvSpPr>
        <p:spPr>
          <a:xfrm>
            <a:off x="6115091" y="4937319"/>
            <a:ext cx="9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Gen_set</a:t>
            </a:r>
            <a:endParaRPr lang="en-US" dirty="0"/>
          </a:p>
        </p:txBody>
      </p:sp>
      <p:pic>
        <p:nvPicPr>
          <p:cNvPr id="57" name="Graphic 56" descr="Line arrow: Straight">
            <a:extLst>
              <a:ext uri="{FF2B5EF4-FFF2-40B4-BE49-F238E27FC236}">
                <a16:creationId xmlns:a16="http://schemas.microsoft.com/office/drawing/2014/main" id="{83370D2C-0B6D-B343-A385-97E0A3A7C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229358" y="4363273"/>
            <a:ext cx="659406" cy="580588"/>
          </a:xfrm>
          <a:prstGeom prst="rect">
            <a:avLst/>
          </a:prstGeom>
        </p:spPr>
      </p:pic>
      <p:pic>
        <p:nvPicPr>
          <p:cNvPr id="85" name="Graphic 84" descr="Line arrow: Slight curve">
            <a:extLst>
              <a:ext uri="{FF2B5EF4-FFF2-40B4-BE49-F238E27FC236}">
                <a16:creationId xmlns:a16="http://schemas.microsoft.com/office/drawing/2014/main" id="{BC793DD8-5AB1-B942-A695-CDB3D98D10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7668421" y="4452464"/>
            <a:ext cx="877994" cy="641396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37EFB1-486D-A64B-9FE3-AF55EE2A7756}"/>
              </a:ext>
            </a:extLst>
          </p:cNvPr>
          <p:cNvCxnSpPr>
            <a:cxnSpLocks/>
          </p:cNvCxnSpPr>
          <p:nvPr/>
        </p:nvCxnSpPr>
        <p:spPr>
          <a:xfrm>
            <a:off x="7162331" y="5128785"/>
            <a:ext cx="8646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38CAB05-8A6A-5949-A36C-4606B6485437}"/>
              </a:ext>
            </a:extLst>
          </p:cNvPr>
          <p:cNvCxnSpPr>
            <a:cxnSpLocks/>
          </p:cNvCxnSpPr>
          <p:nvPr/>
        </p:nvCxnSpPr>
        <p:spPr>
          <a:xfrm>
            <a:off x="5689719" y="6108758"/>
            <a:ext cx="3021463" cy="8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28435B5-CF39-8646-9AEF-A414AACB91EC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35038E9-D907-2140-B419-990EE82AB040}"/>
              </a:ext>
            </a:extLst>
          </p:cNvPr>
          <p:cNvSpPr txBox="1"/>
          <p:nvPr/>
        </p:nvSpPr>
        <p:spPr>
          <a:xfrm>
            <a:off x="1547725" y="1454908"/>
            <a:ext cx="24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Variables Table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7FE0081-AEA6-1A42-A038-6F014B6B8E29}"/>
              </a:ext>
            </a:extLst>
          </p:cNvPr>
          <p:cNvSpPr txBox="1"/>
          <p:nvPr/>
        </p:nvSpPr>
        <p:spPr>
          <a:xfrm>
            <a:off x="1815767" y="4780549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Knowledge Base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DDEA03-1212-3845-A5DE-08EB3AB4E912}"/>
              </a:ext>
            </a:extLst>
          </p:cNvPr>
          <p:cNvSpPr txBox="1"/>
          <p:nvPr/>
        </p:nvSpPr>
        <p:spPr>
          <a:xfrm>
            <a:off x="9104195" y="4432857"/>
            <a:ext cx="2669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Consistency with Knowledge Base!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795AC77-5B4D-AE41-84EB-C9C30DF84444}"/>
              </a:ext>
            </a:extLst>
          </p:cNvPr>
          <p:cNvSpPr txBox="1"/>
          <p:nvPr/>
        </p:nvSpPr>
        <p:spPr>
          <a:xfrm>
            <a:off x="279229" y="6346971"/>
            <a:ext cx="729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pic>
        <p:nvPicPr>
          <p:cNvPr id="97" name="Graphic 96" descr="Line arrow: Straight">
            <a:extLst>
              <a:ext uri="{FF2B5EF4-FFF2-40B4-BE49-F238E27FC236}">
                <a16:creationId xmlns:a16="http://schemas.microsoft.com/office/drawing/2014/main" id="{D8B5F06B-EA21-0C45-8367-C6E62643E9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8195829" y="4551092"/>
            <a:ext cx="1031572" cy="580589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C43A421-E651-0E4E-AA8A-AD3D3F34FAB9}"/>
              </a:ext>
            </a:extLst>
          </p:cNvPr>
          <p:cNvCxnSpPr>
            <a:cxnSpLocks/>
          </p:cNvCxnSpPr>
          <p:nvPr/>
        </p:nvCxnSpPr>
        <p:spPr>
          <a:xfrm>
            <a:off x="8707416" y="5213753"/>
            <a:ext cx="0" cy="9035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0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848140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Set_Count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34B0ABD-AF8D-A847-8F08-7C1F3CEE4C16}"/>
              </a:ext>
            </a:extLst>
          </p:cNvPr>
          <p:cNvSpPr txBox="1"/>
          <p:nvPr/>
        </p:nvSpPr>
        <p:spPr>
          <a:xfrm>
            <a:off x="7915507" y="457200"/>
            <a:ext cx="39378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Schema/Definition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Gen_set</a:t>
            </a:r>
            <a:r>
              <a:rPr lang="en-US" dirty="0"/>
              <a:t> (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rel</a:t>
            </a:r>
            <a:r>
              <a:rPr lang="en-US" dirty="0"/>
              <a:t>, type) -&gt;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Gen_map_set</a:t>
            </a:r>
            <a:r>
              <a:rPr lang="en-US" dirty="0"/>
              <a:t>(type, </a:t>
            </a:r>
            <a:r>
              <a:rPr lang="en-US" dirty="0" err="1"/>
              <a:t>rel</a:t>
            </a:r>
            <a:r>
              <a:rPr lang="en-US" dirty="0"/>
              <a:t>, type) -&gt;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Verify(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rel</a:t>
            </a:r>
            <a:r>
              <a:rPr lang="en-US" dirty="0"/>
              <a:t>, </a:t>
            </a:r>
            <a:r>
              <a:rPr lang="en-US" dirty="0" err="1"/>
              <a:t>ent</a:t>
            </a:r>
            <a:r>
              <a:rPr lang="en-US" dirty="0"/>
              <a:t>) -&gt; bool</a:t>
            </a:r>
          </a:p>
          <a:p>
            <a:r>
              <a:rPr lang="en-US" dirty="0"/>
              <a:t>…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/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8E94C0A2-E045-534D-9F92-C42B36E83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780329"/>
              </p:ext>
            </p:extLst>
          </p:nvPr>
        </p:nvGraphicFramePr>
        <p:xfrm>
          <a:off x="11100650" y="1728953"/>
          <a:ext cx="20828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51143851"/>
                    </a:ext>
                  </a:extLst>
                </a:gridCol>
              </a:tblGrid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6536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A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1629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A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9330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3147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888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785995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81DEB85D-8E91-A049-9754-8D4B5CF32870}"/>
              </a:ext>
            </a:extLst>
          </p:cNvPr>
          <p:cNvSpPr txBox="1"/>
          <p:nvPr/>
        </p:nvSpPr>
        <p:spPr>
          <a:xfrm>
            <a:off x="10812562" y="2370517"/>
            <a:ext cx="25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E673B4AF-7E76-6544-9B3C-99DCFB1CC079}"/>
              </a:ext>
            </a:extLst>
          </p:cNvPr>
          <p:cNvGraphicFramePr>
            <a:graphicFrameLocks noGrp="1"/>
          </p:cNvGraphicFramePr>
          <p:nvPr/>
        </p:nvGraphicFramePr>
        <p:xfrm>
          <a:off x="8158255" y="1720010"/>
          <a:ext cx="2334026" cy="1645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1846">
                  <a:extLst>
                    <a:ext uri="{9D8B030D-6E8A-4147-A177-3AD203B41FA5}">
                      <a16:colId xmlns:a16="http://schemas.microsoft.com/office/drawing/2014/main" val="3292707424"/>
                    </a:ext>
                  </a:extLst>
                </a:gridCol>
                <a:gridCol w="803809">
                  <a:extLst>
                    <a:ext uri="{9D8B030D-6E8A-4147-A177-3AD203B41FA5}">
                      <a16:colId xmlns:a16="http://schemas.microsoft.com/office/drawing/2014/main" val="3317171858"/>
                    </a:ext>
                  </a:extLst>
                </a:gridCol>
                <a:gridCol w="968371">
                  <a:extLst>
                    <a:ext uri="{9D8B030D-6E8A-4147-A177-3AD203B41FA5}">
                      <a16:colId xmlns:a16="http://schemas.microsoft.com/office/drawing/2014/main" val="233580555"/>
                    </a:ext>
                  </a:extLst>
                </a:gridCol>
              </a:tblGrid>
              <a:tr h="154090">
                <a:tc>
                  <a:txBody>
                    <a:bodyPr/>
                    <a:lstStyle/>
                    <a:p>
                      <a:r>
                        <a:rPr lang="en-US" sz="12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759806"/>
                  </a:ext>
                </a:extLst>
              </a:tr>
              <a:tr h="154090">
                <a:tc>
                  <a:txBody>
                    <a:bodyPr/>
                    <a:lstStyle/>
                    <a:p>
                      <a:r>
                        <a:rPr lang="en-US" sz="12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19497"/>
                  </a:ext>
                </a:extLst>
              </a:tr>
              <a:tr h="211964">
                <a:tc>
                  <a:txBody>
                    <a:bodyPr/>
                    <a:lstStyle/>
                    <a:p>
                      <a:r>
                        <a:rPr lang="en-US" sz="12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Bangladesh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196414"/>
                  </a:ext>
                </a:extLst>
              </a:tr>
              <a:tr h="154090">
                <a:tc>
                  <a:txBody>
                    <a:bodyPr/>
                    <a:lstStyle/>
                    <a:p>
                      <a:r>
                        <a:rPr lang="en-US" sz="12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09708"/>
                  </a:ext>
                </a:extLst>
              </a:tr>
              <a:tr h="154090">
                <a:tc>
                  <a:txBody>
                    <a:bodyPr/>
                    <a:lstStyle/>
                    <a:p>
                      <a:r>
                        <a:rPr lang="en-US" sz="12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61975"/>
                  </a:ext>
                </a:extLst>
              </a:tr>
              <a:tr h="154090">
                <a:tc>
                  <a:txBody>
                    <a:bodyPr/>
                    <a:lstStyle/>
                    <a:p>
                      <a:r>
                        <a:rPr lang="en-US" sz="12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Bangladesh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94028"/>
                  </a:ext>
                </a:extLst>
              </a:tr>
            </a:tbl>
          </a:graphicData>
        </a:graphic>
      </p:graphicFrame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D34BAEF3-24E7-424D-B3E5-0E6B18893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43198"/>
              </p:ext>
            </p:extLst>
          </p:nvPr>
        </p:nvGraphicFramePr>
        <p:xfrm>
          <a:off x="10602170" y="1729472"/>
          <a:ext cx="20828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51143851"/>
                    </a:ext>
                  </a:extLst>
                </a:gridCol>
              </a:tblGrid>
              <a:tr h="2736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6536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1629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9330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3147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888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785995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592B014D-A4B8-0749-95BC-A3F49DD35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980982"/>
              </p:ext>
            </p:extLst>
          </p:nvPr>
        </p:nvGraphicFramePr>
        <p:xfrm>
          <a:off x="11651684" y="1728953"/>
          <a:ext cx="20828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51143851"/>
                    </a:ext>
                  </a:extLst>
                </a:gridCol>
              </a:tblGrid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6536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1629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9330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3147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888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7859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866ADDA-B0E1-9A48-B002-C48149F289C0}"/>
              </a:ext>
            </a:extLst>
          </p:cNvPr>
          <p:cNvSpPr txBox="1"/>
          <p:nvPr/>
        </p:nvSpPr>
        <p:spPr>
          <a:xfrm>
            <a:off x="11330115" y="23924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5B3F823-D5B2-384E-97AC-C44F59042825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04AD91-3290-3945-B184-96766B7F250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3E8E83F-40F7-804D-80A0-87C09AC5B01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6C249A-0BC5-7047-B9D5-DF1706198545}"/>
              </a:ext>
            </a:extLst>
          </p:cNvPr>
          <p:cNvSpPr txBox="1"/>
          <p:nvPr/>
        </p:nvSpPr>
        <p:spPr>
          <a:xfrm>
            <a:off x="6115091" y="4937319"/>
            <a:ext cx="9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Gen_set</a:t>
            </a:r>
            <a:endParaRPr lang="en-US" dirty="0"/>
          </a:p>
        </p:txBody>
      </p:sp>
      <p:pic>
        <p:nvPicPr>
          <p:cNvPr id="59" name="Graphic 58" descr="Line arrow: Straight">
            <a:extLst>
              <a:ext uri="{FF2B5EF4-FFF2-40B4-BE49-F238E27FC236}">
                <a16:creationId xmlns:a16="http://schemas.microsoft.com/office/drawing/2014/main" id="{D4A5D71C-2E73-F14E-89D4-93952CB5D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229358" y="4363273"/>
            <a:ext cx="659406" cy="580588"/>
          </a:xfrm>
          <a:prstGeom prst="rect">
            <a:avLst/>
          </a:prstGeom>
        </p:spPr>
      </p:pic>
      <p:pic>
        <p:nvPicPr>
          <p:cNvPr id="86" name="Graphic 85" descr="Line arrow: Slight curve">
            <a:extLst>
              <a:ext uri="{FF2B5EF4-FFF2-40B4-BE49-F238E27FC236}">
                <a16:creationId xmlns:a16="http://schemas.microsoft.com/office/drawing/2014/main" id="{7554D779-CC8C-F049-9185-F1958AE55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7668421" y="4452464"/>
            <a:ext cx="877994" cy="641396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A9A31A0-0A90-AC48-A02A-37977889081E}"/>
              </a:ext>
            </a:extLst>
          </p:cNvPr>
          <p:cNvCxnSpPr>
            <a:cxnSpLocks/>
          </p:cNvCxnSpPr>
          <p:nvPr/>
        </p:nvCxnSpPr>
        <p:spPr>
          <a:xfrm>
            <a:off x="7162331" y="5128785"/>
            <a:ext cx="8646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7768A2-6437-4C4B-BF2C-DF79CD861E47}"/>
              </a:ext>
            </a:extLst>
          </p:cNvPr>
          <p:cNvCxnSpPr>
            <a:cxnSpLocks/>
          </p:cNvCxnSpPr>
          <p:nvPr/>
        </p:nvCxnSpPr>
        <p:spPr>
          <a:xfrm>
            <a:off x="5689719" y="6108758"/>
            <a:ext cx="3021463" cy="8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4A7134A-0D88-6D41-8211-849C6A34C44E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1D5AB833-B866-1644-A615-21DC039F4C0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1373" y="4554136"/>
            <a:ext cx="2044065" cy="708197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54E44FC-D421-BE47-9A4E-C111579736A6}"/>
              </a:ext>
            </a:extLst>
          </p:cNvPr>
          <p:cNvSpPr txBox="1"/>
          <p:nvPr/>
        </p:nvSpPr>
        <p:spPr>
          <a:xfrm>
            <a:off x="1547725" y="1454908"/>
            <a:ext cx="24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Variables Table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1783357-974B-5D4D-88EC-79BBBE6DF93E}"/>
              </a:ext>
            </a:extLst>
          </p:cNvPr>
          <p:cNvSpPr txBox="1"/>
          <p:nvPr/>
        </p:nvSpPr>
        <p:spPr>
          <a:xfrm>
            <a:off x="1815767" y="4780549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Knowledge Base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8D9D3EC-B560-0642-98EC-0C745C5BDE8F}"/>
              </a:ext>
            </a:extLst>
          </p:cNvPr>
          <p:cNvSpPr txBox="1"/>
          <p:nvPr/>
        </p:nvSpPr>
        <p:spPr>
          <a:xfrm>
            <a:off x="279229" y="6346971"/>
            <a:ext cx="729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929EE1E-B9C2-0D49-9C92-0420BC9B5999}"/>
              </a:ext>
            </a:extLst>
          </p:cNvPr>
          <p:cNvCxnSpPr>
            <a:cxnSpLocks/>
          </p:cNvCxnSpPr>
          <p:nvPr/>
        </p:nvCxnSpPr>
        <p:spPr>
          <a:xfrm>
            <a:off x="8707416" y="5213753"/>
            <a:ext cx="0" cy="9035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E1EFE4-FFA7-0249-96B3-45324D8765F6}"/>
              </a:ext>
            </a:extLst>
          </p:cNvPr>
          <p:cNvSpPr txBox="1"/>
          <p:nvPr/>
        </p:nvSpPr>
        <p:spPr>
          <a:xfrm>
            <a:off x="9325268" y="3476892"/>
            <a:ext cx="275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FF0000"/>
                </a:solidFill>
              </a:rPr>
              <a:t>Final Attention Map over possible arguments</a:t>
            </a:r>
          </a:p>
        </p:txBody>
      </p:sp>
      <p:pic>
        <p:nvPicPr>
          <p:cNvPr id="98" name="Graphic 97" descr="Line arrow: Straight">
            <a:extLst>
              <a:ext uri="{FF2B5EF4-FFF2-40B4-BE49-F238E27FC236}">
                <a16:creationId xmlns:a16="http://schemas.microsoft.com/office/drawing/2014/main" id="{7F9D6363-BD67-D14C-A9D0-F4D58FE493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195829" y="4551092"/>
            <a:ext cx="1031572" cy="58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00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59461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Set_Count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34B0ABD-AF8D-A847-8F08-7C1F3CEE4C16}"/>
              </a:ext>
            </a:extLst>
          </p:cNvPr>
          <p:cNvSpPr txBox="1"/>
          <p:nvPr/>
        </p:nvSpPr>
        <p:spPr>
          <a:xfrm>
            <a:off x="7915507" y="457200"/>
            <a:ext cx="39378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Schema/Definition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Gen_set</a:t>
            </a:r>
            <a:r>
              <a:rPr lang="en-US" dirty="0"/>
              <a:t> (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rel</a:t>
            </a:r>
            <a:r>
              <a:rPr lang="en-US" dirty="0"/>
              <a:t>, type) -&gt;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Gen_map_set</a:t>
            </a:r>
            <a:r>
              <a:rPr lang="en-US" dirty="0"/>
              <a:t>(type, </a:t>
            </a:r>
            <a:r>
              <a:rPr lang="en-US" dirty="0" err="1"/>
              <a:t>rel</a:t>
            </a:r>
            <a:r>
              <a:rPr lang="en-US" dirty="0"/>
              <a:t>, type) -&gt;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Verify(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rel</a:t>
            </a:r>
            <a:r>
              <a:rPr lang="en-US" dirty="0"/>
              <a:t>, </a:t>
            </a:r>
            <a:r>
              <a:rPr lang="en-US" dirty="0" err="1"/>
              <a:t>ent</a:t>
            </a:r>
            <a:r>
              <a:rPr lang="en-US" dirty="0"/>
              <a:t>) -&gt; bool</a:t>
            </a:r>
          </a:p>
          <a:p>
            <a:r>
              <a:rPr lang="en-US" dirty="0"/>
              <a:t>…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84C98-7C93-9842-85DB-8343F9EB5F1A}"/>
              </a:ext>
            </a:extLst>
          </p:cNvPr>
          <p:cNvSpPr txBox="1"/>
          <p:nvPr/>
        </p:nvSpPr>
        <p:spPr>
          <a:xfrm>
            <a:off x="747523" y="4838615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with Knowledge Base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/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E673B4AF-7E76-6544-9B3C-99DCFB1CC079}"/>
              </a:ext>
            </a:extLst>
          </p:cNvPr>
          <p:cNvGraphicFramePr>
            <a:graphicFrameLocks noGrp="1"/>
          </p:cNvGraphicFramePr>
          <p:nvPr/>
        </p:nvGraphicFramePr>
        <p:xfrm>
          <a:off x="8158255" y="1720010"/>
          <a:ext cx="2334026" cy="1645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1846">
                  <a:extLst>
                    <a:ext uri="{9D8B030D-6E8A-4147-A177-3AD203B41FA5}">
                      <a16:colId xmlns:a16="http://schemas.microsoft.com/office/drawing/2014/main" val="3292707424"/>
                    </a:ext>
                  </a:extLst>
                </a:gridCol>
                <a:gridCol w="803809">
                  <a:extLst>
                    <a:ext uri="{9D8B030D-6E8A-4147-A177-3AD203B41FA5}">
                      <a16:colId xmlns:a16="http://schemas.microsoft.com/office/drawing/2014/main" val="3317171858"/>
                    </a:ext>
                  </a:extLst>
                </a:gridCol>
                <a:gridCol w="968371">
                  <a:extLst>
                    <a:ext uri="{9D8B030D-6E8A-4147-A177-3AD203B41FA5}">
                      <a16:colId xmlns:a16="http://schemas.microsoft.com/office/drawing/2014/main" val="233580555"/>
                    </a:ext>
                  </a:extLst>
                </a:gridCol>
              </a:tblGrid>
              <a:tr h="154090">
                <a:tc>
                  <a:txBody>
                    <a:bodyPr/>
                    <a:lstStyle/>
                    <a:p>
                      <a:r>
                        <a:rPr lang="en-US" sz="12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759806"/>
                  </a:ext>
                </a:extLst>
              </a:tr>
              <a:tr h="154090">
                <a:tc>
                  <a:txBody>
                    <a:bodyPr/>
                    <a:lstStyle/>
                    <a:p>
                      <a:r>
                        <a:rPr lang="en-US" sz="12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19497"/>
                  </a:ext>
                </a:extLst>
              </a:tr>
              <a:tr h="211964">
                <a:tc>
                  <a:txBody>
                    <a:bodyPr/>
                    <a:lstStyle/>
                    <a:p>
                      <a:r>
                        <a:rPr lang="en-US" sz="12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Bangladesh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196414"/>
                  </a:ext>
                </a:extLst>
              </a:tr>
              <a:tr h="154090">
                <a:tc>
                  <a:txBody>
                    <a:bodyPr/>
                    <a:lstStyle/>
                    <a:p>
                      <a:r>
                        <a:rPr lang="en-US" sz="12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09708"/>
                  </a:ext>
                </a:extLst>
              </a:tr>
              <a:tr h="154090">
                <a:tc>
                  <a:txBody>
                    <a:bodyPr/>
                    <a:lstStyle/>
                    <a:p>
                      <a:r>
                        <a:rPr lang="en-US" sz="12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61975"/>
                  </a:ext>
                </a:extLst>
              </a:tr>
              <a:tr h="154090">
                <a:tc>
                  <a:txBody>
                    <a:bodyPr/>
                    <a:lstStyle/>
                    <a:p>
                      <a:r>
                        <a:rPr lang="en-US" sz="12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Bangladesh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594028"/>
                  </a:ext>
                </a:extLst>
              </a:tr>
            </a:tbl>
          </a:graphicData>
        </a:graphic>
      </p:graphicFrame>
      <p:pic>
        <p:nvPicPr>
          <p:cNvPr id="3" name="Graphic 2" descr="Line arrow: Clockwise curve">
            <a:extLst>
              <a:ext uri="{FF2B5EF4-FFF2-40B4-BE49-F238E27FC236}">
                <a16:creationId xmlns:a16="http://schemas.microsoft.com/office/drawing/2014/main" id="{671478F6-2446-094E-85AF-8DF564DA1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022454">
            <a:off x="9741814" y="3098713"/>
            <a:ext cx="811069" cy="13916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36E155-318E-3E42-AD41-83AD67B51849}"/>
              </a:ext>
            </a:extLst>
          </p:cNvPr>
          <p:cNvSpPr txBox="1"/>
          <p:nvPr/>
        </p:nvSpPr>
        <p:spPr>
          <a:xfrm>
            <a:off x="7259250" y="4937319"/>
            <a:ext cx="232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(river, originate, China)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F7E04C-CDCD-7E4E-B17C-706D9790817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C58C47-42A3-DC46-8972-3B22259E29C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D0A8CB17-D19A-8440-877A-E3109913E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44020"/>
              </p:ext>
            </p:extLst>
          </p:nvPr>
        </p:nvGraphicFramePr>
        <p:xfrm>
          <a:off x="10602170" y="1729472"/>
          <a:ext cx="20828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51143851"/>
                    </a:ext>
                  </a:extLst>
                </a:gridCol>
              </a:tblGrid>
              <a:tr h="2736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6536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1629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9330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3147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888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785995"/>
                  </a:ext>
                </a:extLst>
              </a:tr>
            </a:tbl>
          </a:graphicData>
        </a:graphic>
      </p:graphicFrame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B66BC5D-CE29-B946-BEB3-3F9D936F210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46F324-E5C2-A74B-859A-C32D0A77961B}"/>
              </a:ext>
            </a:extLst>
          </p:cNvPr>
          <p:cNvSpPr txBox="1"/>
          <p:nvPr/>
        </p:nvSpPr>
        <p:spPr>
          <a:xfrm>
            <a:off x="6115091" y="4937319"/>
            <a:ext cx="9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Gen_set</a:t>
            </a:r>
            <a:endParaRPr lang="en-US" dirty="0"/>
          </a:p>
        </p:txBody>
      </p:sp>
      <p:pic>
        <p:nvPicPr>
          <p:cNvPr id="85" name="Graphic 84" descr="Line arrow: Straight">
            <a:extLst>
              <a:ext uri="{FF2B5EF4-FFF2-40B4-BE49-F238E27FC236}">
                <a16:creationId xmlns:a16="http://schemas.microsoft.com/office/drawing/2014/main" id="{763C4EA3-1ED1-E540-94EB-72D23A4EC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6229358" y="4363273"/>
            <a:ext cx="659406" cy="580588"/>
          </a:xfrm>
          <a:prstGeom prst="rect">
            <a:avLst/>
          </a:prstGeom>
        </p:spPr>
      </p:pic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ECE3C4D5-527E-124B-8394-B2F812986EB8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pic>
        <p:nvPicPr>
          <p:cNvPr id="94" name="Graphic 93" descr="Line arrow: Straight">
            <a:extLst>
              <a:ext uri="{FF2B5EF4-FFF2-40B4-BE49-F238E27FC236}">
                <a16:creationId xmlns:a16="http://schemas.microsoft.com/office/drawing/2014/main" id="{F55D02DB-BC16-454E-9972-0119366941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060718" y="4363273"/>
            <a:ext cx="659406" cy="580588"/>
          </a:xfrm>
          <a:prstGeom prst="rect">
            <a:avLst/>
          </a:prstGeom>
        </p:spPr>
      </p:pic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16D2CFDF-C7D6-B547-BAAA-7BAE267E6A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1373" y="4554136"/>
            <a:ext cx="2044065" cy="708197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2FFE69-03FB-6945-94A4-FEF751A16B81}"/>
              </a:ext>
            </a:extLst>
          </p:cNvPr>
          <p:cNvCxnSpPr>
            <a:stCxn id="57" idx="3"/>
            <a:endCxn id="93" idx="1"/>
          </p:cNvCxnSpPr>
          <p:nvPr/>
        </p:nvCxnSpPr>
        <p:spPr>
          <a:xfrm>
            <a:off x="7200899" y="3886201"/>
            <a:ext cx="573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AFC7F21-8F34-4C4F-B40F-7AD05D9385D7}"/>
              </a:ext>
            </a:extLst>
          </p:cNvPr>
          <p:cNvSpPr txBox="1"/>
          <p:nvPr/>
        </p:nvSpPr>
        <p:spPr>
          <a:xfrm>
            <a:off x="279229" y="6346971"/>
            <a:ext cx="729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F7D60-E438-C64A-AF00-44529F3E84EE}"/>
              </a:ext>
            </a:extLst>
          </p:cNvPr>
          <p:cNvSpPr txBox="1"/>
          <p:nvPr/>
        </p:nvSpPr>
        <p:spPr>
          <a:xfrm>
            <a:off x="9788363" y="4139880"/>
            <a:ext cx="2334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Final Argument Sampling Distribution </a:t>
            </a:r>
          </a:p>
        </p:txBody>
      </p:sp>
    </p:spTree>
    <p:extLst>
      <p:ext uri="{BB962C8B-B14F-4D97-AF65-F5344CB8AC3E}">
        <p14:creationId xmlns:p14="http://schemas.microsoft.com/office/powerpoint/2010/main" val="24928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204207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Set_Count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84C98-7C93-9842-85DB-8343F9EB5F1A}"/>
              </a:ext>
            </a:extLst>
          </p:cNvPr>
          <p:cNvSpPr txBox="1"/>
          <p:nvPr/>
        </p:nvSpPr>
        <p:spPr>
          <a:xfrm>
            <a:off x="747523" y="4838615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with Knowledge Base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/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F7E04C-CDCD-7E4E-B17C-706D9790817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C58C47-42A3-DC46-8972-3B22259E29C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B66BC5D-CE29-B946-BEB3-3F9D936F210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D46F324-E5C2-A74B-859A-C32D0A77961B}"/>
              </a:ext>
            </a:extLst>
          </p:cNvPr>
          <p:cNvSpPr txBox="1"/>
          <p:nvPr/>
        </p:nvSpPr>
        <p:spPr>
          <a:xfrm>
            <a:off x="6115091" y="4937319"/>
            <a:ext cx="9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Gen_set</a:t>
            </a:r>
          </a:p>
        </p:txBody>
      </p:sp>
      <p:pic>
        <p:nvPicPr>
          <p:cNvPr id="85" name="Graphic 84" descr="Line arrow: Straight">
            <a:extLst>
              <a:ext uri="{FF2B5EF4-FFF2-40B4-BE49-F238E27FC236}">
                <a16:creationId xmlns:a16="http://schemas.microsoft.com/office/drawing/2014/main" id="{763C4EA3-1ED1-E540-94EB-72D23A4EC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229358" y="4363273"/>
            <a:ext cx="659406" cy="580588"/>
          </a:xfrm>
          <a:prstGeom prst="rect">
            <a:avLst/>
          </a:prstGeom>
        </p:spPr>
      </p:pic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DFAADC0-27C7-E24C-A3FD-6BF6E4BBFB8F}"/>
              </a:ext>
            </a:extLst>
          </p:cNvPr>
          <p:cNvSpPr/>
          <p:nvPr/>
        </p:nvSpPr>
        <p:spPr>
          <a:xfrm>
            <a:off x="9701641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Generator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89AACD8-102F-234F-AC97-535E5CB6CA32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pic>
        <p:nvPicPr>
          <p:cNvPr id="88" name="Graphic 87" descr="Line arrow: Straight">
            <a:extLst>
              <a:ext uri="{FF2B5EF4-FFF2-40B4-BE49-F238E27FC236}">
                <a16:creationId xmlns:a16="http://schemas.microsoft.com/office/drawing/2014/main" id="{C529D31B-CE18-FF40-8898-F05DCD3B5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060718" y="4363273"/>
            <a:ext cx="659406" cy="580588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1A98C85-6C3E-E544-B14F-8DF6E0B8DB37}"/>
              </a:ext>
            </a:extLst>
          </p:cNvPr>
          <p:cNvSpPr txBox="1"/>
          <p:nvPr/>
        </p:nvSpPr>
        <p:spPr>
          <a:xfrm>
            <a:off x="7176120" y="4937319"/>
            <a:ext cx="232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(river, originate, China)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05BCBDD-5371-2E42-B855-EB642243A3CE}"/>
              </a:ext>
            </a:extLst>
          </p:cNvPr>
          <p:cNvCxnSpPr>
            <a:stCxn id="89" idx="2"/>
            <a:endCxn id="55" idx="1"/>
          </p:cNvCxnSpPr>
          <p:nvPr/>
        </p:nvCxnSpPr>
        <p:spPr>
          <a:xfrm rot="5400000" flipH="1" flipV="1">
            <a:off x="8309968" y="3914978"/>
            <a:ext cx="1420450" cy="1362895"/>
          </a:xfrm>
          <a:prstGeom prst="bentConnector4">
            <a:avLst>
              <a:gd name="adj1" fmla="val -16093"/>
              <a:gd name="adj2" fmla="val 79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7EF127C2-67A1-E34C-B671-A2C4A75624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81536" y="4349970"/>
            <a:ext cx="207458" cy="2176239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phic 89" descr="Line arrow: Straight">
            <a:extLst>
              <a:ext uri="{FF2B5EF4-FFF2-40B4-BE49-F238E27FC236}">
                <a16:creationId xmlns:a16="http://schemas.microsoft.com/office/drawing/2014/main" id="{36C3B5CC-8BD0-894E-ADF0-4B67FDFED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003635" y="4363273"/>
            <a:ext cx="659406" cy="5805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F73C9B-A35B-5F4B-A405-68249BD9E0B9}"/>
              </a:ext>
            </a:extLst>
          </p:cNvPr>
          <p:cNvSpPr txBox="1"/>
          <p:nvPr/>
        </p:nvSpPr>
        <p:spPr>
          <a:xfrm>
            <a:off x="9363751" y="4937319"/>
            <a:ext cx="29493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Variable Embedding = </a:t>
            </a:r>
          </a:p>
          <a:p>
            <a:endParaRPr lang="en-US" sz="600" dirty="0">
              <a:solidFill>
                <a:srgbClr val="FF0000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r>
              <a:rPr lang="en-US" dirty="0">
                <a:solidFill>
                  <a:srgbClr val="FF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  f</a:t>
            </a:r>
            <a:r>
              <a:rPr lang="en-US" dirty="0">
                <a:solidFill>
                  <a:srgbClr val="FF0000"/>
                </a:solidFill>
              </a:rPr>
              <a:t>( Emb(’Gen_set’), </a:t>
            </a:r>
          </a:p>
          <a:p>
            <a:r>
              <a:rPr lang="en-US" dirty="0">
                <a:solidFill>
                  <a:srgbClr val="FF0000"/>
                </a:solidFill>
              </a:rPr>
              <a:t>        Emb(‘river’),</a:t>
            </a:r>
          </a:p>
          <a:p>
            <a:r>
              <a:rPr lang="en-US" dirty="0">
                <a:solidFill>
                  <a:srgbClr val="FF0000"/>
                </a:solidFill>
              </a:rPr>
              <a:t>        Emb(‘originate’),</a:t>
            </a:r>
          </a:p>
          <a:p>
            <a:r>
              <a:rPr lang="en-US" dirty="0">
                <a:solidFill>
                  <a:srgbClr val="FF0000"/>
                </a:solidFill>
              </a:rPr>
              <a:t>        Emb(‘China’)</a:t>
            </a:r>
          </a:p>
          <a:p>
            <a:r>
              <a:rPr lang="en-US" dirty="0">
                <a:solidFill>
                  <a:srgbClr val="FF0000"/>
                </a:solidFill>
              </a:rPr>
              <a:t>      )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A825D7E3-EB7E-1744-A67E-1EA6C73AA1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1373" y="4554136"/>
            <a:ext cx="2044065" cy="708197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9E3F85-50FC-DC44-8AD2-D91A0246B0A6}"/>
              </a:ext>
            </a:extLst>
          </p:cNvPr>
          <p:cNvCxnSpPr/>
          <p:nvPr/>
        </p:nvCxnSpPr>
        <p:spPr>
          <a:xfrm>
            <a:off x="7200899" y="3886201"/>
            <a:ext cx="573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F556432-E839-E64E-97CD-F3A2A6AAB7A6}"/>
              </a:ext>
            </a:extLst>
          </p:cNvPr>
          <p:cNvSpPr txBox="1"/>
          <p:nvPr/>
        </p:nvSpPr>
        <p:spPr>
          <a:xfrm>
            <a:off x="279229" y="6346971"/>
            <a:ext cx="729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</p:spTree>
    <p:extLst>
      <p:ext uri="{BB962C8B-B14F-4D97-AF65-F5344CB8AC3E}">
        <p14:creationId xmlns:p14="http://schemas.microsoft.com/office/powerpoint/2010/main" val="9701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6DF325DB-33BB-7849-A82C-230C0FF38025}"/>
              </a:ext>
            </a:extLst>
          </p:cNvPr>
          <p:cNvSpPr txBox="1"/>
          <p:nvPr/>
        </p:nvSpPr>
        <p:spPr>
          <a:xfrm>
            <a:off x="279229" y="6346971"/>
            <a:ext cx="729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E265C-26FF-B246-A197-37BA223FB7C4}"/>
              </a:ext>
            </a:extLst>
          </p:cNvPr>
          <p:cNvSpPr txBox="1"/>
          <p:nvPr/>
        </p:nvSpPr>
        <p:spPr>
          <a:xfrm>
            <a:off x="7744691" y="6346971"/>
            <a:ext cx="430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Complex Query involving 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16010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401839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Set_Count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84C98-7C93-9842-85DB-8343F9EB5F1A}"/>
              </a:ext>
            </a:extLst>
          </p:cNvPr>
          <p:cNvSpPr txBox="1"/>
          <p:nvPr/>
        </p:nvSpPr>
        <p:spPr>
          <a:xfrm>
            <a:off x="747523" y="4838615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with Knowledge Base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088090"/>
              </p:ext>
            </p:extLst>
          </p:nvPr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F7E04C-CDCD-7E4E-B17C-706D9790817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C58C47-42A3-DC46-8972-3B22259E29C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B66BC5D-CE29-B946-BEB3-3F9D936F210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DFAADC0-27C7-E24C-A3FD-6BF6E4BBFB8F}"/>
              </a:ext>
            </a:extLst>
          </p:cNvPr>
          <p:cNvSpPr/>
          <p:nvPr/>
        </p:nvSpPr>
        <p:spPr>
          <a:xfrm>
            <a:off x="9701641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Generator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89AACD8-102F-234F-AC97-535E5CB6CA32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pic>
        <p:nvPicPr>
          <p:cNvPr id="52" name="Graphic 51" descr="Line arrow: Straight">
            <a:extLst>
              <a:ext uri="{FF2B5EF4-FFF2-40B4-BE49-F238E27FC236}">
                <a16:creationId xmlns:a16="http://schemas.microsoft.com/office/drawing/2014/main" id="{B6BAEFF2-1D1A-7A40-932F-4AC286437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003635" y="4363273"/>
            <a:ext cx="659406" cy="580588"/>
          </a:xfrm>
          <a:prstGeom prst="rect">
            <a:avLst/>
          </a:prstGeom>
        </p:spPr>
      </p:pic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4A1E163-7FFD-FC4E-AF4C-AA4D1F81FF35}"/>
              </a:ext>
            </a:extLst>
          </p:cNvPr>
          <p:cNvCxnSpPr>
            <a:cxnSpLocks/>
          </p:cNvCxnSpPr>
          <p:nvPr/>
        </p:nvCxnSpPr>
        <p:spPr>
          <a:xfrm rot="10800000">
            <a:off x="3534806" y="718289"/>
            <a:ext cx="6800311" cy="5232999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9A7664-C7CA-F049-8575-00BF40F5CD34}"/>
              </a:ext>
            </a:extLst>
          </p:cNvPr>
          <p:cNvCxnSpPr>
            <a:cxnSpLocks/>
          </p:cNvCxnSpPr>
          <p:nvPr/>
        </p:nvCxnSpPr>
        <p:spPr>
          <a:xfrm>
            <a:off x="10316567" y="5638587"/>
            <a:ext cx="0" cy="3296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D97110-6ED4-514E-9C80-8D673BB8AA0F}"/>
              </a:ext>
            </a:extLst>
          </p:cNvPr>
          <p:cNvSpPr txBox="1"/>
          <p:nvPr/>
        </p:nvSpPr>
        <p:spPr>
          <a:xfrm>
            <a:off x="6497782" y="1911927"/>
            <a:ext cx="22120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to variable table!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8510AEE-BEC3-2343-A342-7A2D8B1EAD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1373" y="4554136"/>
            <a:ext cx="2044065" cy="708197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16CC87B-A1F9-B34E-8ECD-98CA5E1EADC3}"/>
              </a:ext>
            </a:extLst>
          </p:cNvPr>
          <p:cNvCxnSpPr/>
          <p:nvPr/>
        </p:nvCxnSpPr>
        <p:spPr>
          <a:xfrm>
            <a:off x="7200899" y="3886201"/>
            <a:ext cx="573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C2B8B07-1812-C04E-B1F5-0AA36FD5D2E4}"/>
              </a:ext>
            </a:extLst>
          </p:cNvPr>
          <p:cNvSpPr txBox="1"/>
          <p:nvPr/>
        </p:nvSpPr>
        <p:spPr>
          <a:xfrm>
            <a:off x="9579943" y="4949528"/>
            <a:ext cx="307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Gen_set(river,  </a:t>
            </a:r>
          </a:p>
          <a:p>
            <a:r>
              <a:rPr lang="en-US" dirty="0"/>
              <a:t>       originate, China)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205D18-45D9-5E4A-8E36-265597728F71}"/>
              </a:ext>
            </a:extLst>
          </p:cNvPr>
          <p:cNvSpPr txBox="1"/>
          <p:nvPr/>
        </p:nvSpPr>
        <p:spPr>
          <a:xfrm>
            <a:off x="279229" y="6346971"/>
            <a:ext cx="729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</p:spTree>
    <p:extLst>
      <p:ext uri="{BB962C8B-B14F-4D97-AF65-F5344CB8AC3E}">
        <p14:creationId xmlns:p14="http://schemas.microsoft.com/office/powerpoint/2010/main" val="1623663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28820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Set_Count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84C98-7C93-9842-85DB-8343F9EB5F1A}"/>
              </a:ext>
            </a:extLst>
          </p:cNvPr>
          <p:cNvSpPr txBox="1"/>
          <p:nvPr/>
        </p:nvSpPr>
        <p:spPr>
          <a:xfrm>
            <a:off x="747523" y="4838615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with Knowledge Base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/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F7E04C-CDCD-7E4E-B17C-706D9790817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C58C47-42A3-DC46-8972-3B22259E29C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B66BC5D-CE29-B946-BEB3-3F9D936F210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DFAADC0-27C7-E24C-A3FD-6BF6E4BBFB8F}"/>
              </a:ext>
            </a:extLst>
          </p:cNvPr>
          <p:cNvSpPr/>
          <p:nvPr/>
        </p:nvSpPr>
        <p:spPr>
          <a:xfrm>
            <a:off x="9701641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Generator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89AACD8-102F-234F-AC97-535E5CB6CA32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pic>
        <p:nvPicPr>
          <p:cNvPr id="52" name="Graphic 51" descr="Line arrow: Straight">
            <a:extLst>
              <a:ext uri="{FF2B5EF4-FFF2-40B4-BE49-F238E27FC236}">
                <a16:creationId xmlns:a16="http://schemas.microsoft.com/office/drawing/2014/main" id="{B6BAEFF2-1D1A-7A40-932F-4AC286437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003635" y="4363273"/>
            <a:ext cx="659406" cy="580588"/>
          </a:xfrm>
          <a:prstGeom prst="rect">
            <a:avLst/>
          </a:prstGeom>
        </p:spPr>
      </p:pic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8510AEE-BEC3-2343-A342-7A2D8B1EAD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1373" y="4554136"/>
            <a:ext cx="2044065" cy="708197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16CC87B-A1F9-B34E-8ECD-98CA5E1EADC3}"/>
              </a:ext>
            </a:extLst>
          </p:cNvPr>
          <p:cNvCxnSpPr/>
          <p:nvPr/>
        </p:nvCxnSpPr>
        <p:spPr>
          <a:xfrm>
            <a:off x="7200899" y="3886201"/>
            <a:ext cx="573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C2B8B07-1812-C04E-B1F5-0AA36FD5D2E4}"/>
              </a:ext>
            </a:extLst>
          </p:cNvPr>
          <p:cNvSpPr txBox="1"/>
          <p:nvPr/>
        </p:nvSpPr>
        <p:spPr>
          <a:xfrm>
            <a:off x="9579943" y="4949528"/>
            <a:ext cx="307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Gen_set(river,  </a:t>
            </a:r>
          </a:p>
          <a:p>
            <a:r>
              <a:rPr lang="en-US" dirty="0"/>
              <a:t>       originate, China)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205D18-45D9-5E4A-8E36-265597728F71}"/>
              </a:ext>
            </a:extLst>
          </p:cNvPr>
          <p:cNvSpPr txBox="1"/>
          <p:nvPr/>
        </p:nvSpPr>
        <p:spPr>
          <a:xfrm>
            <a:off x="279229" y="6346971"/>
            <a:ext cx="729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C64DF-D3CF-3546-AE8C-EDA56C3CB296}"/>
              </a:ext>
            </a:extLst>
          </p:cNvPr>
          <p:cNvSpPr txBox="1"/>
          <p:nvPr/>
        </p:nvSpPr>
        <p:spPr>
          <a:xfrm>
            <a:off x="7813964" y="429491"/>
            <a:ext cx="3511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Generated Program Till Now …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 = Gen_set(river, originate, China)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68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441220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Set_Count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84C98-7C93-9842-85DB-8343F9EB5F1A}"/>
              </a:ext>
            </a:extLst>
          </p:cNvPr>
          <p:cNvSpPr txBox="1"/>
          <p:nvPr/>
        </p:nvSpPr>
        <p:spPr>
          <a:xfrm>
            <a:off x="747523" y="4838615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with Knowledge Base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/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F7E04C-CDCD-7E4E-B17C-706D9790817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C58C47-42A3-DC46-8972-3B22259E29C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B66BC5D-CE29-B946-BEB3-3F9D936F210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DFAADC0-27C7-E24C-A3FD-6BF6E4BBFB8F}"/>
              </a:ext>
            </a:extLst>
          </p:cNvPr>
          <p:cNvSpPr/>
          <p:nvPr/>
        </p:nvSpPr>
        <p:spPr>
          <a:xfrm>
            <a:off x="9701641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Generator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89AACD8-102F-234F-AC97-535E5CB6CA32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B733B0-6E6D-8440-86BA-C9142A7045F8}"/>
              </a:ext>
            </a:extLst>
          </p:cNvPr>
          <p:cNvSpPr txBox="1"/>
          <p:nvPr/>
        </p:nvSpPr>
        <p:spPr>
          <a:xfrm>
            <a:off x="9579943" y="4949528"/>
            <a:ext cx="307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Gen_set(river,  </a:t>
            </a:r>
          </a:p>
          <a:p>
            <a:r>
              <a:rPr lang="en-US" dirty="0"/>
              <a:t>       originate, China)</a:t>
            </a:r>
          </a:p>
        </p:txBody>
      </p:sp>
      <p:pic>
        <p:nvPicPr>
          <p:cNvPr id="52" name="Graphic 51" descr="Line arrow: Straight">
            <a:extLst>
              <a:ext uri="{FF2B5EF4-FFF2-40B4-BE49-F238E27FC236}">
                <a16:creationId xmlns:a16="http://schemas.microsoft.com/office/drawing/2014/main" id="{B6BAEFF2-1D1A-7A40-932F-4AC286437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003635" y="4363273"/>
            <a:ext cx="659406" cy="58058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9A7664-C7CA-F049-8575-00BF40F5CD34}"/>
              </a:ext>
            </a:extLst>
          </p:cNvPr>
          <p:cNvCxnSpPr>
            <a:cxnSpLocks/>
          </p:cNvCxnSpPr>
          <p:nvPr/>
        </p:nvCxnSpPr>
        <p:spPr>
          <a:xfrm>
            <a:off x="10319482" y="5580077"/>
            <a:ext cx="0" cy="528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16CC87B-A1F9-B34E-8ECD-98CA5E1EADC3}"/>
              </a:ext>
            </a:extLst>
          </p:cNvPr>
          <p:cNvCxnSpPr/>
          <p:nvPr/>
        </p:nvCxnSpPr>
        <p:spPr>
          <a:xfrm>
            <a:off x="7200899" y="3886201"/>
            <a:ext cx="573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2800922-A575-F547-99B7-CF21A6D542C4}"/>
              </a:ext>
            </a:extLst>
          </p:cNvPr>
          <p:cNvSpPr/>
          <p:nvPr/>
        </p:nvSpPr>
        <p:spPr>
          <a:xfrm>
            <a:off x="6098648" y="5930266"/>
            <a:ext cx="920825" cy="3569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CD05B7-53BB-7941-A261-0B0A9791EE05}"/>
              </a:ext>
            </a:extLst>
          </p:cNvPr>
          <p:cNvCxnSpPr>
            <a:stCxn id="51" idx="3"/>
            <a:endCxn id="58" idx="1"/>
          </p:cNvCxnSpPr>
          <p:nvPr/>
        </p:nvCxnSpPr>
        <p:spPr>
          <a:xfrm>
            <a:off x="5689719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F227B33-BB17-994F-A904-D048B005667C}"/>
              </a:ext>
            </a:extLst>
          </p:cNvPr>
          <p:cNvCxnSpPr>
            <a:cxnSpLocks/>
            <a:stCxn id="87" idx="3"/>
            <a:endCxn id="55" idx="1"/>
          </p:cNvCxnSpPr>
          <p:nvPr/>
        </p:nvCxnSpPr>
        <p:spPr>
          <a:xfrm>
            <a:off x="9038088" y="3886201"/>
            <a:ext cx="6635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360D9C5-CB7F-6044-A014-C8BEE8880CAC}"/>
              </a:ext>
            </a:extLst>
          </p:cNvPr>
          <p:cNvSpPr txBox="1"/>
          <p:nvPr/>
        </p:nvSpPr>
        <p:spPr>
          <a:xfrm>
            <a:off x="279228" y="6346971"/>
            <a:ext cx="770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4D8668-098A-464A-8A76-3454735BC4F0}"/>
              </a:ext>
            </a:extLst>
          </p:cNvPr>
          <p:cNvCxnSpPr>
            <a:endCxn id="58" idx="3"/>
          </p:cNvCxnSpPr>
          <p:nvPr/>
        </p:nvCxnSpPr>
        <p:spPr>
          <a:xfrm flipH="1">
            <a:off x="7019473" y="6108757"/>
            <a:ext cx="331386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EAEB47E-AE89-C64C-AF46-783827A7AB7D}"/>
              </a:ext>
            </a:extLst>
          </p:cNvPr>
          <p:cNvSpPr txBox="1"/>
          <p:nvPr/>
        </p:nvSpPr>
        <p:spPr>
          <a:xfrm>
            <a:off x="7813964" y="429491"/>
            <a:ext cx="3511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Program Till Now …</a:t>
            </a:r>
          </a:p>
          <a:p>
            <a:endParaRPr lang="en-US" dirty="0"/>
          </a:p>
          <a:p>
            <a:r>
              <a:rPr lang="en-US" dirty="0"/>
              <a:t>A = Gen_set(river, originate, China)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60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006405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Gen_set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84C98-7C93-9842-85DB-8343F9EB5F1A}"/>
              </a:ext>
            </a:extLst>
          </p:cNvPr>
          <p:cNvSpPr txBox="1"/>
          <p:nvPr/>
        </p:nvSpPr>
        <p:spPr>
          <a:xfrm>
            <a:off x="747523" y="4838615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with Knowledge Base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/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F7E04C-CDCD-7E4E-B17C-706D9790817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C58C47-42A3-DC46-8972-3B22259E29C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B66BC5D-CE29-B946-BEB3-3F9D936F210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DFAADC0-27C7-E24C-A3FD-6BF6E4BBFB8F}"/>
              </a:ext>
            </a:extLst>
          </p:cNvPr>
          <p:cNvSpPr/>
          <p:nvPr/>
        </p:nvSpPr>
        <p:spPr>
          <a:xfrm>
            <a:off x="9701641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Generator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89AACD8-102F-234F-AC97-535E5CB6CA32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B733B0-6E6D-8440-86BA-C9142A7045F8}"/>
              </a:ext>
            </a:extLst>
          </p:cNvPr>
          <p:cNvSpPr txBox="1"/>
          <p:nvPr/>
        </p:nvSpPr>
        <p:spPr>
          <a:xfrm>
            <a:off x="9579943" y="4949528"/>
            <a:ext cx="307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Gen_set(river,  </a:t>
            </a:r>
          </a:p>
          <a:p>
            <a:r>
              <a:rPr lang="en-US" dirty="0"/>
              <a:t>       originate, China)</a:t>
            </a:r>
          </a:p>
        </p:txBody>
      </p:sp>
      <p:pic>
        <p:nvPicPr>
          <p:cNvPr id="52" name="Graphic 51" descr="Line arrow: Straight">
            <a:extLst>
              <a:ext uri="{FF2B5EF4-FFF2-40B4-BE49-F238E27FC236}">
                <a16:creationId xmlns:a16="http://schemas.microsoft.com/office/drawing/2014/main" id="{B6BAEFF2-1D1A-7A40-932F-4AC286437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003635" y="4363273"/>
            <a:ext cx="659406" cy="58058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9A7664-C7CA-F049-8575-00BF40F5CD34}"/>
              </a:ext>
            </a:extLst>
          </p:cNvPr>
          <p:cNvCxnSpPr>
            <a:cxnSpLocks/>
          </p:cNvCxnSpPr>
          <p:nvPr/>
        </p:nvCxnSpPr>
        <p:spPr>
          <a:xfrm>
            <a:off x="10319482" y="5580077"/>
            <a:ext cx="0" cy="528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16CC87B-A1F9-B34E-8ECD-98CA5E1EADC3}"/>
              </a:ext>
            </a:extLst>
          </p:cNvPr>
          <p:cNvCxnSpPr/>
          <p:nvPr/>
        </p:nvCxnSpPr>
        <p:spPr>
          <a:xfrm>
            <a:off x="7200899" y="3886201"/>
            <a:ext cx="573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2800922-A575-F547-99B7-CF21A6D542C4}"/>
              </a:ext>
            </a:extLst>
          </p:cNvPr>
          <p:cNvSpPr/>
          <p:nvPr/>
        </p:nvSpPr>
        <p:spPr>
          <a:xfrm>
            <a:off x="6098648" y="5930266"/>
            <a:ext cx="920825" cy="356983"/>
          </a:xfrm>
          <a:prstGeom prst="roundRect">
            <a:avLst/>
          </a:prstGeom>
          <a:solidFill>
            <a:schemeClr val="accent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CD05B7-53BB-7941-A261-0B0A9791EE05}"/>
              </a:ext>
            </a:extLst>
          </p:cNvPr>
          <p:cNvCxnSpPr>
            <a:stCxn id="51" idx="3"/>
            <a:endCxn id="58" idx="1"/>
          </p:cNvCxnSpPr>
          <p:nvPr/>
        </p:nvCxnSpPr>
        <p:spPr>
          <a:xfrm>
            <a:off x="5689719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F227B33-BB17-994F-A904-D048B005667C}"/>
              </a:ext>
            </a:extLst>
          </p:cNvPr>
          <p:cNvCxnSpPr>
            <a:cxnSpLocks/>
            <a:stCxn id="87" idx="3"/>
            <a:endCxn id="55" idx="1"/>
          </p:cNvCxnSpPr>
          <p:nvPr/>
        </p:nvCxnSpPr>
        <p:spPr>
          <a:xfrm>
            <a:off x="9038088" y="3886201"/>
            <a:ext cx="6635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360D9C5-CB7F-6044-A014-C8BEE8880CAC}"/>
              </a:ext>
            </a:extLst>
          </p:cNvPr>
          <p:cNvSpPr txBox="1"/>
          <p:nvPr/>
        </p:nvSpPr>
        <p:spPr>
          <a:xfrm>
            <a:off x="279228" y="6346971"/>
            <a:ext cx="770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4D8668-098A-464A-8A76-3454735BC4F0}"/>
              </a:ext>
            </a:extLst>
          </p:cNvPr>
          <p:cNvCxnSpPr>
            <a:endCxn id="58" idx="3"/>
          </p:cNvCxnSpPr>
          <p:nvPr/>
        </p:nvCxnSpPr>
        <p:spPr>
          <a:xfrm flipH="1">
            <a:off x="7019473" y="6108757"/>
            <a:ext cx="331386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4B883FB-CFE6-344C-9930-5829B8C10DC8}"/>
              </a:ext>
            </a:extLst>
          </p:cNvPr>
          <p:cNvSpPr txBox="1"/>
          <p:nvPr/>
        </p:nvSpPr>
        <p:spPr>
          <a:xfrm>
            <a:off x="5035336" y="5375580"/>
            <a:ext cx="491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Generated Program State of CIPITR at timestep = 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F4CB268-3894-BE43-8B89-1A39E524B497}"/>
              </a:ext>
            </a:extLst>
          </p:cNvPr>
          <p:cNvSpPr txBox="1"/>
          <p:nvPr/>
        </p:nvSpPr>
        <p:spPr>
          <a:xfrm>
            <a:off x="7813964" y="429491"/>
            <a:ext cx="3511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Program Till Now …</a:t>
            </a:r>
          </a:p>
          <a:p>
            <a:endParaRPr lang="en-US" dirty="0"/>
          </a:p>
          <a:p>
            <a:r>
              <a:rPr lang="en-US" dirty="0"/>
              <a:t>A = Gen_set(river, originate, China)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47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493857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Gen_set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84C98-7C93-9842-85DB-8343F9EB5F1A}"/>
              </a:ext>
            </a:extLst>
          </p:cNvPr>
          <p:cNvSpPr txBox="1"/>
          <p:nvPr/>
        </p:nvSpPr>
        <p:spPr>
          <a:xfrm>
            <a:off x="747523" y="4838615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with Knowledge Base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/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F7E04C-CDCD-7E4E-B17C-706D9790817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C58C47-42A3-DC46-8972-3B22259E29C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B66BC5D-CE29-B946-BEB3-3F9D936F210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DFAADC0-27C7-E24C-A3FD-6BF6E4BBFB8F}"/>
              </a:ext>
            </a:extLst>
          </p:cNvPr>
          <p:cNvSpPr/>
          <p:nvPr/>
        </p:nvSpPr>
        <p:spPr>
          <a:xfrm>
            <a:off x="9701641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Generator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89AACD8-102F-234F-AC97-535E5CB6CA32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2800922-A575-F547-99B7-CF21A6D542C4}"/>
              </a:ext>
            </a:extLst>
          </p:cNvPr>
          <p:cNvSpPr/>
          <p:nvPr/>
        </p:nvSpPr>
        <p:spPr>
          <a:xfrm>
            <a:off x="6098648" y="5930266"/>
            <a:ext cx="920825" cy="356983"/>
          </a:xfrm>
          <a:prstGeom prst="roundRect">
            <a:avLst/>
          </a:prstGeom>
          <a:solidFill>
            <a:schemeClr val="accent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CD05B7-53BB-7941-A261-0B0A9791EE05}"/>
              </a:ext>
            </a:extLst>
          </p:cNvPr>
          <p:cNvCxnSpPr>
            <a:stCxn id="51" idx="3"/>
            <a:endCxn id="58" idx="1"/>
          </p:cNvCxnSpPr>
          <p:nvPr/>
        </p:nvCxnSpPr>
        <p:spPr>
          <a:xfrm>
            <a:off x="5689719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360D9C5-CB7F-6044-A014-C8BEE8880CAC}"/>
              </a:ext>
            </a:extLst>
          </p:cNvPr>
          <p:cNvSpPr txBox="1"/>
          <p:nvPr/>
        </p:nvSpPr>
        <p:spPr>
          <a:xfrm>
            <a:off x="279228" y="6346971"/>
            <a:ext cx="770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FD5A42-C278-FF45-88EB-D769DF313AC8}"/>
              </a:ext>
            </a:extLst>
          </p:cNvPr>
          <p:cNvSpPr txBox="1"/>
          <p:nvPr/>
        </p:nvSpPr>
        <p:spPr>
          <a:xfrm>
            <a:off x="6115091" y="4937319"/>
            <a:ext cx="9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Gen_set</a:t>
            </a:r>
            <a:endParaRPr lang="en-US" dirty="0"/>
          </a:p>
        </p:txBody>
      </p:sp>
      <p:pic>
        <p:nvPicPr>
          <p:cNvPr id="59" name="Graphic 58" descr="Line arrow: Straight">
            <a:extLst>
              <a:ext uri="{FF2B5EF4-FFF2-40B4-BE49-F238E27FC236}">
                <a16:creationId xmlns:a16="http://schemas.microsoft.com/office/drawing/2014/main" id="{A64BBB86-0CCE-A540-825A-1EAD2DC05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229358" y="4363273"/>
            <a:ext cx="659406" cy="580588"/>
          </a:xfrm>
          <a:prstGeom prst="rect">
            <a:avLst/>
          </a:prstGeom>
        </p:spPr>
      </p:pic>
      <p:pic>
        <p:nvPicPr>
          <p:cNvPr id="84" name="Graphic 83" descr="Line arrow: Straight">
            <a:extLst>
              <a:ext uri="{FF2B5EF4-FFF2-40B4-BE49-F238E27FC236}">
                <a16:creationId xmlns:a16="http://schemas.microsoft.com/office/drawing/2014/main" id="{C61E8D95-1C10-654A-AC37-118796287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060718" y="4363273"/>
            <a:ext cx="659406" cy="58058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2C0098B1-F217-DF41-8EE3-442A139CF06B}"/>
              </a:ext>
            </a:extLst>
          </p:cNvPr>
          <p:cNvSpPr txBox="1"/>
          <p:nvPr/>
        </p:nvSpPr>
        <p:spPr>
          <a:xfrm>
            <a:off x="7176120" y="4937319"/>
            <a:ext cx="191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(river, flows, India)</a:t>
            </a: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52B9747B-59D1-7248-9E78-6BE50DCA2A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81536" y="4349970"/>
            <a:ext cx="207458" cy="2176239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8" descr="Line arrow: Straight">
            <a:extLst>
              <a:ext uri="{FF2B5EF4-FFF2-40B4-BE49-F238E27FC236}">
                <a16:creationId xmlns:a16="http://schemas.microsoft.com/office/drawing/2014/main" id="{DA88D4A7-82EA-F343-B9FF-462F9726D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003635" y="4363273"/>
            <a:ext cx="659406" cy="580588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A555959-B251-474E-AA58-3E76986A3010}"/>
              </a:ext>
            </a:extLst>
          </p:cNvPr>
          <p:cNvSpPr txBox="1"/>
          <p:nvPr/>
        </p:nvSpPr>
        <p:spPr>
          <a:xfrm>
            <a:off x="9579943" y="4949528"/>
            <a:ext cx="307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Gen_set(river,  </a:t>
            </a:r>
          </a:p>
          <a:p>
            <a:r>
              <a:rPr lang="en-US" dirty="0"/>
              <a:t>       flows, India)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EFC887D-0EDC-5049-990C-8709A9EA1AE9}"/>
              </a:ext>
            </a:extLst>
          </p:cNvPr>
          <p:cNvCxnSpPr/>
          <p:nvPr/>
        </p:nvCxnSpPr>
        <p:spPr>
          <a:xfrm rot="5400000" flipH="1" flipV="1">
            <a:off x="8309968" y="3914978"/>
            <a:ext cx="1420450" cy="1362895"/>
          </a:xfrm>
          <a:prstGeom prst="bentConnector4">
            <a:avLst>
              <a:gd name="adj1" fmla="val -16093"/>
              <a:gd name="adj2" fmla="val 79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FE895E-2B1E-F64B-A02C-115820A0C3C4}"/>
              </a:ext>
            </a:extLst>
          </p:cNvPr>
          <p:cNvSpPr txBox="1"/>
          <p:nvPr/>
        </p:nvSpPr>
        <p:spPr>
          <a:xfrm>
            <a:off x="6761018" y="2937164"/>
            <a:ext cx="253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At the end of time-step 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DF67795-6D80-794B-8E4B-58F8AEEC778A}"/>
              </a:ext>
            </a:extLst>
          </p:cNvPr>
          <p:cNvSpPr txBox="1"/>
          <p:nvPr/>
        </p:nvSpPr>
        <p:spPr>
          <a:xfrm>
            <a:off x="7813964" y="429491"/>
            <a:ext cx="3511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Program Till Now …</a:t>
            </a:r>
          </a:p>
          <a:p>
            <a:endParaRPr lang="en-US" dirty="0"/>
          </a:p>
          <a:p>
            <a:r>
              <a:rPr lang="en-US" dirty="0"/>
              <a:t>A = Gen_set(river, originate, China)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34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933449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Gen_set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84C98-7C93-9842-85DB-8343F9EB5F1A}"/>
              </a:ext>
            </a:extLst>
          </p:cNvPr>
          <p:cNvSpPr txBox="1"/>
          <p:nvPr/>
        </p:nvSpPr>
        <p:spPr>
          <a:xfrm>
            <a:off x="747523" y="4838615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with Knowledge Base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59702"/>
              </p:ext>
            </p:extLst>
          </p:nvPr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F7E04C-CDCD-7E4E-B17C-706D9790817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C58C47-42A3-DC46-8972-3B22259E29C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B66BC5D-CE29-B946-BEB3-3F9D936F210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DFAADC0-27C7-E24C-A3FD-6BF6E4BBFB8F}"/>
              </a:ext>
            </a:extLst>
          </p:cNvPr>
          <p:cNvSpPr/>
          <p:nvPr/>
        </p:nvSpPr>
        <p:spPr>
          <a:xfrm>
            <a:off x="9701641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Generator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89AACD8-102F-234F-AC97-535E5CB6CA32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2800922-A575-F547-99B7-CF21A6D542C4}"/>
              </a:ext>
            </a:extLst>
          </p:cNvPr>
          <p:cNvSpPr/>
          <p:nvPr/>
        </p:nvSpPr>
        <p:spPr>
          <a:xfrm>
            <a:off x="6098648" y="5930266"/>
            <a:ext cx="920825" cy="356983"/>
          </a:xfrm>
          <a:prstGeom prst="roundRect">
            <a:avLst/>
          </a:prstGeom>
          <a:solidFill>
            <a:schemeClr val="accent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CD05B7-53BB-7941-A261-0B0A9791EE05}"/>
              </a:ext>
            </a:extLst>
          </p:cNvPr>
          <p:cNvCxnSpPr>
            <a:stCxn id="51" idx="3"/>
            <a:endCxn id="58" idx="1"/>
          </p:cNvCxnSpPr>
          <p:nvPr/>
        </p:nvCxnSpPr>
        <p:spPr>
          <a:xfrm>
            <a:off x="5689719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360D9C5-CB7F-6044-A014-C8BEE8880CAC}"/>
              </a:ext>
            </a:extLst>
          </p:cNvPr>
          <p:cNvSpPr txBox="1"/>
          <p:nvPr/>
        </p:nvSpPr>
        <p:spPr>
          <a:xfrm>
            <a:off x="279228" y="6346971"/>
            <a:ext cx="770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FD5A42-C278-FF45-88EB-D769DF313AC8}"/>
              </a:ext>
            </a:extLst>
          </p:cNvPr>
          <p:cNvSpPr txBox="1"/>
          <p:nvPr/>
        </p:nvSpPr>
        <p:spPr>
          <a:xfrm>
            <a:off x="6115091" y="4937319"/>
            <a:ext cx="9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Gen_set</a:t>
            </a:r>
            <a:endParaRPr lang="en-US" dirty="0"/>
          </a:p>
        </p:txBody>
      </p:sp>
      <p:pic>
        <p:nvPicPr>
          <p:cNvPr id="59" name="Graphic 58" descr="Line arrow: Straight">
            <a:extLst>
              <a:ext uri="{FF2B5EF4-FFF2-40B4-BE49-F238E27FC236}">
                <a16:creationId xmlns:a16="http://schemas.microsoft.com/office/drawing/2014/main" id="{A64BBB86-0CCE-A540-825A-1EAD2DC05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229358" y="4363273"/>
            <a:ext cx="659406" cy="580588"/>
          </a:xfrm>
          <a:prstGeom prst="rect">
            <a:avLst/>
          </a:prstGeom>
        </p:spPr>
      </p:pic>
      <p:pic>
        <p:nvPicPr>
          <p:cNvPr id="84" name="Graphic 83" descr="Line arrow: Straight">
            <a:extLst>
              <a:ext uri="{FF2B5EF4-FFF2-40B4-BE49-F238E27FC236}">
                <a16:creationId xmlns:a16="http://schemas.microsoft.com/office/drawing/2014/main" id="{C61E8D95-1C10-654A-AC37-118796287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060718" y="4363273"/>
            <a:ext cx="659406" cy="58058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2C0098B1-F217-DF41-8EE3-442A139CF06B}"/>
              </a:ext>
            </a:extLst>
          </p:cNvPr>
          <p:cNvSpPr txBox="1"/>
          <p:nvPr/>
        </p:nvSpPr>
        <p:spPr>
          <a:xfrm>
            <a:off x="7176120" y="4937319"/>
            <a:ext cx="191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(river, flows, India)</a:t>
            </a: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52B9747B-59D1-7248-9E78-6BE50DCA2A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81536" y="4349970"/>
            <a:ext cx="207458" cy="2176239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8" descr="Line arrow: Straight">
            <a:extLst>
              <a:ext uri="{FF2B5EF4-FFF2-40B4-BE49-F238E27FC236}">
                <a16:creationId xmlns:a16="http://schemas.microsoft.com/office/drawing/2014/main" id="{DA88D4A7-82EA-F343-B9FF-462F9726D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003635" y="4363273"/>
            <a:ext cx="659406" cy="580588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A555959-B251-474E-AA58-3E76986A3010}"/>
              </a:ext>
            </a:extLst>
          </p:cNvPr>
          <p:cNvSpPr txBox="1"/>
          <p:nvPr/>
        </p:nvSpPr>
        <p:spPr>
          <a:xfrm>
            <a:off x="9579943" y="4949528"/>
            <a:ext cx="307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Gen_set(river,  </a:t>
            </a:r>
          </a:p>
          <a:p>
            <a:r>
              <a:rPr lang="en-US" dirty="0"/>
              <a:t>       flows, India)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EFC887D-0EDC-5049-990C-8709A9EA1AE9}"/>
              </a:ext>
            </a:extLst>
          </p:cNvPr>
          <p:cNvCxnSpPr/>
          <p:nvPr/>
        </p:nvCxnSpPr>
        <p:spPr>
          <a:xfrm rot="5400000" flipH="1" flipV="1">
            <a:off x="8309968" y="3914978"/>
            <a:ext cx="1420450" cy="1362895"/>
          </a:xfrm>
          <a:prstGeom prst="bentConnector4">
            <a:avLst>
              <a:gd name="adj1" fmla="val -16093"/>
              <a:gd name="adj2" fmla="val 79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63F12B4F-1CE4-8549-AD42-20AB2D0667FD}"/>
              </a:ext>
            </a:extLst>
          </p:cNvPr>
          <p:cNvCxnSpPr>
            <a:cxnSpLocks/>
          </p:cNvCxnSpPr>
          <p:nvPr/>
        </p:nvCxnSpPr>
        <p:spPr>
          <a:xfrm rot="10800000">
            <a:off x="3546884" y="994867"/>
            <a:ext cx="6783539" cy="497335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63A9B03-E770-2C44-8A39-35619828E4AE}"/>
              </a:ext>
            </a:extLst>
          </p:cNvPr>
          <p:cNvSpPr txBox="1"/>
          <p:nvPr/>
        </p:nvSpPr>
        <p:spPr>
          <a:xfrm>
            <a:off x="6497782" y="1911927"/>
            <a:ext cx="22120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to variable table!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C52A313-A828-1C43-A223-4C62CC34E6D7}"/>
              </a:ext>
            </a:extLst>
          </p:cNvPr>
          <p:cNvCxnSpPr>
            <a:cxnSpLocks/>
          </p:cNvCxnSpPr>
          <p:nvPr/>
        </p:nvCxnSpPr>
        <p:spPr>
          <a:xfrm>
            <a:off x="10316567" y="5638587"/>
            <a:ext cx="0" cy="3296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F4805ED-2D7F-A34E-A140-13D0EEB0E1D7}"/>
              </a:ext>
            </a:extLst>
          </p:cNvPr>
          <p:cNvSpPr txBox="1"/>
          <p:nvPr/>
        </p:nvSpPr>
        <p:spPr>
          <a:xfrm>
            <a:off x="7813964" y="429491"/>
            <a:ext cx="3511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Program Till Now …</a:t>
            </a:r>
          </a:p>
          <a:p>
            <a:endParaRPr lang="en-US" dirty="0"/>
          </a:p>
          <a:p>
            <a:r>
              <a:rPr lang="en-US" dirty="0"/>
              <a:t>A = Gen_set(river, originate, China)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82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54451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Gen_set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84C98-7C93-9842-85DB-8343F9EB5F1A}"/>
              </a:ext>
            </a:extLst>
          </p:cNvPr>
          <p:cNvSpPr txBox="1"/>
          <p:nvPr/>
        </p:nvSpPr>
        <p:spPr>
          <a:xfrm>
            <a:off x="747523" y="4838615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with Knowledge Base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/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F7E04C-CDCD-7E4E-B17C-706D9790817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C58C47-42A3-DC46-8972-3B22259E29C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B66BC5D-CE29-B946-BEB3-3F9D936F210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DFAADC0-27C7-E24C-A3FD-6BF6E4BBFB8F}"/>
              </a:ext>
            </a:extLst>
          </p:cNvPr>
          <p:cNvSpPr/>
          <p:nvPr/>
        </p:nvSpPr>
        <p:spPr>
          <a:xfrm>
            <a:off x="9701641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Generator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89AACD8-102F-234F-AC97-535E5CB6CA32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2800922-A575-F547-99B7-CF21A6D542C4}"/>
              </a:ext>
            </a:extLst>
          </p:cNvPr>
          <p:cNvSpPr/>
          <p:nvPr/>
        </p:nvSpPr>
        <p:spPr>
          <a:xfrm>
            <a:off x="6098648" y="5930266"/>
            <a:ext cx="920825" cy="356983"/>
          </a:xfrm>
          <a:prstGeom prst="roundRect">
            <a:avLst/>
          </a:prstGeom>
          <a:solidFill>
            <a:schemeClr val="accent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CD05B7-53BB-7941-A261-0B0A9791EE05}"/>
              </a:ext>
            </a:extLst>
          </p:cNvPr>
          <p:cNvCxnSpPr>
            <a:stCxn id="51" idx="3"/>
            <a:endCxn id="58" idx="1"/>
          </p:cNvCxnSpPr>
          <p:nvPr/>
        </p:nvCxnSpPr>
        <p:spPr>
          <a:xfrm>
            <a:off x="5689719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360D9C5-CB7F-6044-A014-C8BEE8880CAC}"/>
              </a:ext>
            </a:extLst>
          </p:cNvPr>
          <p:cNvSpPr txBox="1"/>
          <p:nvPr/>
        </p:nvSpPr>
        <p:spPr>
          <a:xfrm>
            <a:off x="279228" y="6346971"/>
            <a:ext cx="770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FD5A42-C278-FF45-88EB-D769DF313AC8}"/>
              </a:ext>
            </a:extLst>
          </p:cNvPr>
          <p:cNvSpPr txBox="1"/>
          <p:nvPr/>
        </p:nvSpPr>
        <p:spPr>
          <a:xfrm>
            <a:off x="6115091" y="4937319"/>
            <a:ext cx="9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Gen_set</a:t>
            </a:r>
            <a:endParaRPr lang="en-US" dirty="0"/>
          </a:p>
        </p:txBody>
      </p:sp>
      <p:pic>
        <p:nvPicPr>
          <p:cNvPr id="59" name="Graphic 58" descr="Line arrow: Straight">
            <a:extLst>
              <a:ext uri="{FF2B5EF4-FFF2-40B4-BE49-F238E27FC236}">
                <a16:creationId xmlns:a16="http://schemas.microsoft.com/office/drawing/2014/main" id="{A64BBB86-0CCE-A540-825A-1EAD2DC05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229358" y="4363273"/>
            <a:ext cx="659406" cy="580588"/>
          </a:xfrm>
          <a:prstGeom prst="rect">
            <a:avLst/>
          </a:prstGeom>
        </p:spPr>
      </p:pic>
      <p:pic>
        <p:nvPicPr>
          <p:cNvPr id="84" name="Graphic 83" descr="Line arrow: Straight">
            <a:extLst>
              <a:ext uri="{FF2B5EF4-FFF2-40B4-BE49-F238E27FC236}">
                <a16:creationId xmlns:a16="http://schemas.microsoft.com/office/drawing/2014/main" id="{C61E8D95-1C10-654A-AC37-118796287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060718" y="4363273"/>
            <a:ext cx="659406" cy="58058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2C0098B1-F217-DF41-8EE3-442A139CF06B}"/>
              </a:ext>
            </a:extLst>
          </p:cNvPr>
          <p:cNvSpPr txBox="1"/>
          <p:nvPr/>
        </p:nvSpPr>
        <p:spPr>
          <a:xfrm>
            <a:off x="7176120" y="4937319"/>
            <a:ext cx="191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(river, flows, India)</a:t>
            </a: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52B9747B-59D1-7248-9E78-6BE50DCA2A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81536" y="4349970"/>
            <a:ext cx="207458" cy="2176239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8" descr="Line arrow: Straight">
            <a:extLst>
              <a:ext uri="{FF2B5EF4-FFF2-40B4-BE49-F238E27FC236}">
                <a16:creationId xmlns:a16="http://schemas.microsoft.com/office/drawing/2014/main" id="{DA88D4A7-82EA-F343-B9FF-462F9726D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003635" y="4363273"/>
            <a:ext cx="659406" cy="580588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A555959-B251-474E-AA58-3E76986A3010}"/>
              </a:ext>
            </a:extLst>
          </p:cNvPr>
          <p:cNvSpPr txBox="1"/>
          <p:nvPr/>
        </p:nvSpPr>
        <p:spPr>
          <a:xfrm>
            <a:off x="9579943" y="4949528"/>
            <a:ext cx="307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Gen_set(river,  </a:t>
            </a:r>
          </a:p>
          <a:p>
            <a:r>
              <a:rPr lang="en-US" dirty="0"/>
              <a:t>       flows, India)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EFC887D-0EDC-5049-990C-8709A9EA1AE9}"/>
              </a:ext>
            </a:extLst>
          </p:cNvPr>
          <p:cNvCxnSpPr/>
          <p:nvPr/>
        </p:nvCxnSpPr>
        <p:spPr>
          <a:xfrm rot="5400000" flipH="1" flipV="1">
            <a:off x="8309968" y="3914978"/>
            <a:ext cx="1420450" cy="1362895"/>
          </a:xfrm>
          <a:prstGeom prst="bentConnector4">
            <a:avLst>
              <a:gd name="adj1" fmla="val -16093"/>
              <a:gd name="adj2" fmla="val 79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F4805ED-2D7F-A34E-A140-13D0EEB0E1D7}"/>
              </a:ext>
            </a:extLst>
          </p:cNvPr>
          <p:cNvSpPr txBox="1"/>
          <p:nvPr/>
        </p:nvSpPr>
        <p:spPr>
          <a:xfrm>
            <a:off x="7813964" y="429491"/>
            <a:ext cx="34589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Program Till Now …</a:t>
            </a:r>
          </a:p>
          <a:p>
            <a:endParaRPr lang="en-US" dirty="0"/>
          </a:p>
          <a:p>
            <a:r>
              <a:rPr lang="en-US" dirty="0"/>
              <a:t>A = Gen_set(river, originate, China)</a:t>
            </a:r>
          </a:p>
          <a:p>
            <a:r>
              <a:rPr lang="en-US" dirty="0">
                <a:solidFill>
                  <a:srgbClr val="FF0000"/>
                </a:solidFill>
              </a:rPr>
              <a:t>B = Gen_set(river, flows, India)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59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15919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Gen_set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84C98-7C93-9842-85DB-8343F9EB5F1A}"/>
              </a:ext>
            </a:extLst>
          </p:cNvPr>
          <p:cNvSpPr txBox="1"/>
          <p:nvPr/>
        </p:nvSpPr>
        <p:spPr>
          <a:xfrm>
            <a:off x="747523" y="4838615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with Knowledge Base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06454"/>
              </p:ext>
            </p:extLst>
          </p:nvPr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F7E04C-CDCD-7E4E-B17C-706D9790817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C58C47-42A3-DC46-8972-3B22259E29C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B66BC5D-CE29-B946-BEB3-3F9D936F210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DFAADC0-27C7-E24C-A3FD-6BF6E4BBFB8F}"/>
              </a:ext>
            </a:extLst>
          </p:cNvPr>
          <p:cNvSpPr/>
          <p:nvPr/>
        </p:nvSpPr>
        <p:spPr>
          <a:xfrm>
            <a:off x="9701641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Generator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89AACD8-102F-234F-AC97-535E5CB6CA32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2800922-A575-F547-99B7-CF21A6D542C4}"/>
              </a:ext>
            </a:extLst>
          </p:cNvPr>
          <p:cNvSpPr/>
          <p:nvPr/>
        </p:nvSpPr>
        <p:spPr>
          <a:xfrm>
            <a:off x="6098648" y="5930266"/>
            <a:ext cx="920825" cy="356983"/>
          </a:xfrm>
          <a:prstGeom prst="roundRect">
            <a:avLst/>
          </a:prstGeom>
          <a:solidFill>
            <a:schemeClr val="accent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CD05B7-53BB-7941-A261-0B0A9791EE05}"/>
              </a:ext>
            </a:extLst>
          </p:cNvPr>
          <p:cNvCxnSpPr>
            <a:stCxn id="51" idx="3"/>
            <a:endCxn id="58" idx="1"/>
          </p:cNvCxnSpPr>
          <p:nvPr/>
        </p:nvCxnSpPr>
        <p:spPr>
          <a:xfrm>
            <a:off x="5689719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360D9C5-CB7F-6044-A014-C8BEE8880CAC}"/>
              </a:ext>
            </a:extLst>
          </p:cNvPr>
          <p:cNvSpPr txBox="1"/>
          <p:nvPr/>
        </p:nvSpPr>
        <p:spPr>
          <a:xfrm>
            <a:off x="279228" y="6346971"/>
            <a:ext cx="770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FD5A42-C278-FF45-88EB-D769DF313AC8}"/>
              </a:ext>
            </a:extLst>
          </p:cNvPr>
          <p:cNvSpPr txBox="1"/>
          <p:nvPr/>
        </p:nvSpPr>
        <p:spPr>
          <a:xfrm>
            <a:off x="6115091" y="4937319"/>
            <a:ext cx="9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Gen_set</a:t>
            </a:r>
            <a:endParaRPr lang="en-US" dirty="0"/>
          </a:p>
        </p:txBody>
      </p:sp>
      <p:pic>
        <p:nvPicPr>
          <p:cNvPr id="59" name="Graphic 58" descr="Line arrow: Straight">
            <a:extLst>
              <a:ext uri="{FF2B5EF4-FFF2-40B4-BE49-F238E27FC236}">
                <a16:creationId xmlns:a16="http://schemas.microsoft.com/office/drawing/2014/main" id="{A64BBB86-0CCE-A540-825A-1EAD2DC05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229358" y="4363273"/>
            <a:ext cx="659406" cy="580588"/>
          </a:xfrm>
          <a:prstGeom prst="rect">
            <a:avLst/>
          </a:prstGeom>
        </p:spPr>
      </p:pic>
      <p:pic>
        <p:nvPicPr>
          <p:cNvPr id="84" name="Graphic 83" descr="Line arrow: Straight">
            <a:extLst>
              <a:ext uri="{FF2B5EF4-FFF2-40B4-BE49-F238E27FC236}">
                <a16:creationId xmlns:a16="http://schemas.microsoft.com/office/drawing/2014/main" id="{C61E8D95-1C10-654A-AC37-118796287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060718" y="4363273"/>
            <a:ext cx="659406" cy="58058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2C0098B1-F217-DF41-8EE3-442A139CF06B}"/>
              </a:ext>
            </a:extLst>
          </p:cNvPr>
          <p:cNvSpPr txBox="1"/>
          <p:nvPr/>
        </p:nvSpPr>
        <p:spPr>
          <a:xfrm>
            <a:off x="7176120" y="4937319"/>
            <a:ext cx="191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(river, flows, India)</a:t>
            </a: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52B9747B-59D1-7248-9E78-6BE50DCA2A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81536" y="4349970"/>
            <a:ext cx="207458" cy="2176239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8" descr="Line arrow: Straight">
            <a:extLst>
              <a:ext uri="{FF2B5EF4-FFF2-40B4-BE49-F238E27FC236}">
                <a16:creationId xmlns:a16="http://schemas.microsoft.com/office/drawing/2014/main" id="{DA88D4A7-82EA-F343-B9FF-462F9726D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003635" y="4363273"/>
            <a:ext cx="659406" cy="580588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A555959-B251-474E-AA58-3E76986A3010}"/>
              </a:ext>
            </a:extLst>
          </p:cNvPr>
          <p:cNvSpPr txBox="1"/>
          <p:nvPr/>
        </p:nvSpPr>
        <p:spPr>
          <a:xfrm>
            <a:off x="9579943" y="4949528"/>
            <a:ext cx="307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Gen_set(river,  </a:t>
            </a:r>
          </a:p>
          <a:p>
            <a:r>
              <a:rPr lang="en-US" dirty="0"/>
              <a:t>       flows, India)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EFC887D-0EDC-5049-990C-8709A9EA1AE9}"/>
              </a:ext>
            </a:extLst>
          </p:cNvPr>
          <p:cNvCxnSpPr/>
          <p:nvPr/>
        </p:nvCxnSpPr>
        <p:spPr>
          <a:xfrm rot="5400000" flipH="1" flipV="1">
            <a:off x="8309968" y="3914978"/>
            <a:ext cx="1420450" cy="1362895"/>
          </a:xfrm>
          <a:prstGeom prst="bentConnector4">
            <a:avLst>
              <a:gd name="adj1" fmla="val -16093"/>
              <a:gd name="adj2" fmla="val 79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63B19B9-B9D8-6444-AB47-F07EE64FD6BD}"/>
              </a:ext>
            </a:extLst>
          </p:cNvPr>
          <p:cNvCxnSpPr>
            <a:cxnSpLocks/>
          </p:cNvCxnSpPr>
          <p:nvPr/>
        </p:nvCxnSpPr>
        <p:spPr>
          <a:xfrm>
            <a:off x="10348695" y="5528399"/>
            <a:ext cx="0" cy="580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1BE70B3-A7D6-A047-8270-E4D2017EFD2C}"/>
              </a:ext>
            </a:extLst>
          </p:cNvPr>
          <p:cNvSpPr/>
          <p:nvPr/>
        </p:nvSpPr>
        <p:spPr>
          <a:xfrm>
            <a:off x="7466460" y="5930266"/>
            <a:ext cx="920825" cy="3569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FFC9CE-E21D-0243-89C7-A6E8C447C630}"/>
              </a:ext>
            </a:extLst>
          </p:cNvPr>
          <p:cNvCxnSpPr>
            <a:cxnSpLocks/>
          </p:cNvCxnSpPr>
          <p:nvPr/>
        </p:nvCxnSpPr>
        <p:spPr>
          <a:xfrm flipH="1">
            <a:off x="8387285" y="6094004"/>
            <a:ext cx="19614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D7EE40-2A82-0E4A-B62B-7416E806AAA5}"/>
              </a:ext>
            </a:extLst>
          </p:cNvPr>
          <p:cNvCxnSpPr>
            <a:cxnSpLocks/>
          </p:cNvCxnSpPr>
          <p:nvPr/>
        </p:nvCxnSpPr>
        <p:spPr>
          <a:xfrm>
            <a:off x="7019473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C38E44D-0BE3-0743-AF6F-1B78F3DDB090}"/>
              </a:ext>
            </a:extLst>
          </p:cNvPr>
          <p:cNvSpPr txBox="1"/>
          <p:nvPr/>
        </p:nvSpPr>
        <p:spPr>
          <a:xfrm>
            <a:off x="7813964" y="429491"/>
            <a:ext cx="34589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Program Till Now …</a:t>
            </a:r>
          </a:p>
          <a:p>
            <a:endParaRPr lang="en-US" dirty="0"/>
          </a:p>
          <a:p>
            <a:r>
              <a:rPr lang="en-US" dirty="0"/>
              <a:t>A = Gen_set(river, originate, China)</a:t>
            </a:r>
          </a:p>
          <a:p>
            <a:r>
              <a:rPr lang="en-US" dirty="0"/>
              <a:t>B = Gen_set(river, flows, India)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69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193193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Gen_set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84C98-7C93-9842-85DB-8343F9EB5F1A}"/>
              </a:ext>
            </a:extLst>
          </p:cNvPr>
          <p:cNvSpPr txBox="1"/>
          <p:nvPr/>
        </p:nvSpPr>
        <p:spPr>
          <a:xfrm>
            <a:off x="747523" y="4838615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with Knowledge Base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454069"/>
              </p:ext>
            </p:extLst>
          </p:nvPr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F7E04C-CDCD-7E4E-B17C-706D9790817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C58C47-42A3-DC46-8972-3B22259E29C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B66BC5D-CE29-B946-BEB3-3F9D936F210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DFAADC0-27C7-E24C-A3FD-6BF6E4BBFB8F}"/>
              </a:ext>
            </a:extLst>
          </p:cNvPr>
          <p:cNvSpPr/>
          <p:nvPr/>
        </p:nvSpPr>
        <p:spPr>
          <a:xfrm>
            <a:off x="9701641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Generator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89AACD8-102F-234F-AC97-535E5CB6CA32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2800922-A575-F547-99B7-CF21A6D542C4}"/>
              </a:ext>
            </a:extLst>
          </p:cNvPr>
          <p:cNvSpPr/>
          <p:nvPr/>
        </p:nvSpPr>
        <p:spPr>
          <a:xfrm>
            <a:off x="6098648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CD05B7-53BB-7941-A261-0B0A9791EE05}"/>
              </a:ext>
            </a:extLst>
          </p:cNvPr>
          <p:cNvCxnSpPr>
            <a:stCxn id="51" idx="3"/>
            <a:endCxn id="58" idx="1"/>
          </p:cNvCxnSpPr>
          <p:nvPr/>
        </p:nvCxnSpPr>
        <p:spPr>
          <a:xfrm>
            <a:off x="5689719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360D9C5-CB7F-6044-A014-C8BEE8880CAC}"/>
              </a:ext>
            </a:extLst>
          </p:cNvPr>
          <p:cNvSpPr txBox="1"/>
          <p:nvPr/>
        </p:nvSpPr>
        <p:spPr>
          <a:xfrm>
            <a:off x="279228" y="6346971"/>
            <a:ext cx="770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pic>
        <p:nvPicPr>
          <p:cNvPr id="89" name="Graphic 88" descr="Line arrow: Straight">
            <a:extLst>
              <a:ext uri="{FF2B5EF4-FFF2-40B4-BE49-F238E27FC236}">
                <a16:creationId xmlns:a16="http://schemas.microsoft.com/office/drawing/2014/main" id="{DA88D4A7-82EA-F343-B9FF-462F9726D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003635" y="4363273"/>
            <a:ext cx="659406" cy="580588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A555959-B251-474E-AA58-3E76986A3010}"/>
              </a:ext>
            </a:extLst>
          </p:cNvPr>
          <p:cNvSpPr txBox="1"/>
          <p:nvPr/>
        </p:nvSpPr>
        <p:spPr>
          <a:xfrm>
            <a:off x="9579943" y="4949528"/>
            <a:ext cx="307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Gen_set(river,  </a:t>
            </a:r>
          </a:p>
          <a:p>
            <a:r>
              <a:rPr lang="en-US" dirty="0"/>
              <a:t>       flows, India)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11D53A5-2D47-5A40-8BAA-0D46100FEED3}"/>
              </a:ext>
            </a:extLst>
          </p:cNvPr>
          <p:cNvSpPr txBox="1"/>
          <p:nvPr/>
        </p:nvSpPr>
        <p:spPr>
          <a:xfrm>
            <a:off x="5035336" y="5375580"/>
            <a:ext cx="491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Generated Program State of CIPITR at timestep = 2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431CA46-0FAC-0A44-8F30-B0B7B4C68716}"/>
              </a:ext>
            </a:extLst>
          </p:cNvPr>
          <p:cNvCxnSpPr>
            <a:cxnSpLocks/>
          </p:cNvCxnSpPr>
          <p:nvPr/>
        </p:nvCxnSpPr>
        <p:spPr>
          <a:xfrm>
            <a:off x="10348695" y="5528399"/>
            <a:ext cx="0" cy="580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57B6B73D-7AA6-8F41-90E3-0094583AF89C}"/>
              </a:ext>
            </a:extLst>
          </p:cNvPr>
          <p:cNvSpPr/>
          <p:nvPr/>
        </p:nvSpPr>
        <p:spPr>
          <a:xfrm>
            <a:off x="7466460" y="5930266"/>
            <a:ext cx="920825" cy="356983"/>
          </a:xfrm>
          <a:prstGeom prst="roundRect">
            <a:avLst/>
          </a:prstGeom>
          <a:solidFill>
            <a:schemeClr val="accent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BED6936-4C81-3744-A2F5-773C442C0E97}"/>
              </a:ext>
            </a:extLst>
          </p:cNvPr>
          <p:cNvCxnSpPr>
            <a:cxnSpLocks/>
          </p:cNvCxnSpPr>
          <p:nvPr/>
        </p:nvCxnSpPr>
        <p:spPr>
          <a:xfrm flipH="1">
            <a:off x="8387285" y="6094004"/>
            <a:ext cx="19614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0195B0A-D675-9144-A053-B270DD657C0F}"/>
              </a:ext>
            </a:extLst>
          </p:cNvPr>
          <p:cNvCxnSpPr>
            <a:cxnSpLocks/>
          </p:cNvCxnSpPr>
          <p:nvPr/>
        </p:nvCxnSpPr>
        <p:spPr>
          <a:xfrm>
            <a:off x="7019473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297C8CD-4F11-5F4E-B04A-00144AC24C83}"/>
              </a:ext>
            </a:extLst>
          </p:cNvPr>
          <p:cNvSpPr txBox="1"/>
          <p:nvPr/>
        </p:nvSpPr>
        <p:spPr>
          <a:xfrm>
            <a:off x="7813964" y="429491"/>
            <a:ext cx="34589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Program Till Now …</a:t>
            </a:r>
          </a:p>
          <a:p>
            <a:endParaRPr lang="en-US" dirty="0"/>
          </a:p>
          <a:p>
            <a:r>
              <a:rPr lang="en-US" dirty="0"/>
              <a:t>A = Gen_set(river, originate, China)</a:t>
            </a:r>
          </a:p>
          <a:p>
            <a:r>
              <a:rPr lang="en-US" dirty="0"/>
              <a:t>B = Gen_set(river, flows, India)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53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9536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Gen_set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84C98-7C93-9842-85DB-8343F9EB5F1A}"/>
              </a:ext>
            </a:extLst>
          </p:cNvPr>
          <p:cNvSpPr txBox="1"/>
          <p:nvPr/>
        </p:nvSpPr>
        <p:spPr>
          <a:xfrm>
            <a:off x="747523" y="4838615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with Knowledge Base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799142"/>
              </p:ext>
            </p:extLst>
          </p:nvPr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F7E04C-CDCD-7E4E-B17C-706D9790817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C58C47-42A3-DC46-8972-3B22259E29C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B66BC5D-CE29-B946-BEB3-3F9D936F210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DFAADC0-27C7-E24C-A3FD-6BF6E4BBFB8F}"/>
              </a:ext>
            </a:extLst>
          </p:cNvPr>
          <p:cNvSpPr/>
          <p:nvPr/>
        </p:nvSpPr>
        <p:spPr>
          <a:xfrm>
            <a:off x="9701641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Generator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89AACD8-102F-234F-AC97-535E5CB6CA32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2800922-A575-F547-99B7-CF21A6D542C4}"/>
              </a:ext>
            </a:extLst>
          </p:cNvPr>
          <p:cNvSpPr/>
          <p:nvPr/>
        </p:nvSpPr>
        <p:spPr>
          <a:xfrm>
            <a:off x="6098648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CD05B7-53BB-7941-A261-0B0A9791EE05}"/>
              </a:ext>
            </a:extLst>
          </p:cNvPr>
          <p:cNvCxnSpPr>
            <a:stCxn id="51" idx="3"/>
            <a:endCxn id="58" idx="1"/>
          </p:cNvCxnSpPr>
          <p:nvPr/>
        </p:nvCxnSpPr>
        <p:spPr>
          <a:xfrm>
            <a:off x="5689719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360D9C5-CB7F-6044-A014-C8BEE8880CAC}"/>
              </a:ext>
            </a:extLst>
          </p:cNvPr>
          <p:cNvSpPr txBox="1"/>
          <p:nvPr/>
        </p:nvSpPr>
        <p:spPr>
          <a:xfrm>
            <a:off x="279228" y="6346971"/>
            <a:ext cx="770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FD5A42-C278-FF45-88EB-D769DF313AC8}"/>
              </a:ext>
            </a:extLst>
          </p:cNvPr>
          <p:cNvSpPr txBox="1"/>
          <p:nvPr/>
        </p:nvSpPr>
        <p:spPr>
          <a:xfrm>
            <a:off x="6115091" y="4937319"/>
            <a:ext cx="9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Gen_set</a:t>
            </a:r>
            <a:endParaRPr lang="en-US" dirty="0"/>
          </a:p>
        </p:txBody>
      </p:sp>
      <p:pic>
        <p:nvPicPr>
          <p:cNvPr id="59" name="Graphic 58" descr="Line arrow: Straight">
            <a:extLst>
              <a:ext uri="{FF2B5EF4-FFF2-40B4-BE49-F238E27FC236}">
                <a16:creationId xmlns:a16="http://schemas.microsoft.com/office/drawing/2014/main" id="{A64BBB86-0CCE-A540-825A-1EAD2DC05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229358" y="4363273"/>
            <a:ext cx="659406" cy="580588"/>
          </a:xfrm>
          <a:prstGeom prst="rect">
            <a:avLst/>
          </a:prstGeom>
        </p:spPr>
      </p:pic>
      <p:pic>
        <p:nvPicPr>
          <p:cNvPr id="84" name="Graphic 83" descr="Line arrow: Straight">
            <a:extLst>
              <a:ext uri="{FF2B5EF4-FFF2-40B4-BE49-F238E27FC236}">
                <a16:creationId xmlns:a16="http://schemas.microsoft.com/office/drawing/2014/main" id="{C61E8D95-1C10-654A-AC37-118796287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060718" y="4363273"/>
            <a:ext cx="659406" cy="58058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2C0098B1-F217-DF41-8EE3-442A139CF06B}"/>
              </a:ext>
            </a:extLst>
          </p:cNvPr>
          <p:cNvSpPr txBox="1"/>
          <p:nvPr/>
        </p:nvSpPr>
        <p:spPr>
          <a:xfrm>
            <a:off x="6982152" y="4937319"/>
            <a:ext cx="25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(river, flows, Bangladesh)</a:t>
            </a: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52B9747B-59D1-7248-9E78-6BE50DCA2A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81536" y="4349970"/>
            <a:ext cx="207458" cy="2176239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8" descr="Line arrow: Straight">
            <a:extLst>
              <a:ext uri="{FF2B5EF4-FFF2-40B4-BE49-F238E27FC236}">
                <a16:creationId xmlns:a16="http://schemas.microsoft.com/office/drawing/2014/main" id="{DA88D4A7-82EA-F343-B9FF-462F9726D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003635" y="4363273"/>
            <a:ext cx="659406" cy="580588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A555959-B251-474E-AA58-3E76986A3010}"/>
              </a:ext>
            </a:extLst>
          </p:cNvPr>
          <p:cNvSpPr txBox="1"/>
          <p:nvPr/>
        </p:nvSpPr>
        <p:spPr>
          <a:xfrm>
            <a:off x="9579943" y="4949528"/>
            <a:ext cx="307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= Gen_set(river,  </a:t>
            </a:r>
          </a:p>
          <a:p>
            <a:r>
              <a:rPr lang="en-US" dirty="0"/>
              <a:t>       flows, Bangladesh)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EFC887D-0EDC-5049-990C-8709A9EA1AE9}"/>
              </a:ext>
            </a:extLst>
          </p:cNvPr>
          <p:cNvCxnSpPr/>
          <p:nvPr/>
        </p:nvCxnSpPr>
        <p:spPr>
          <a:xfrm rot="5400000" flipH="1" flipV="1">
            <a:off x="8309968" y="3914978"/>
            <a:ext cx="1420450" cy="1362895"/>
          </a:xfrm>
          <a:prstGeom prst="bentConnector4">
            <a:avLst>
              <a:gd name="adj1" fmla="val -16093"/>
              <a:gd name="adj2" fmla="val 79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FE895E-2B1E-F64B-A02C-115820A0C3C4}"/>
              </a:ext>
            </a:extLst>
          </p:cNvPr>
          <p:cNvSpPr txBox="1"/>
          <p:nvPr/>
        </p:nvSpPr>
        <p:spPr>
          <a:xfrm>
            <a:off x="6761018" y="2937164"/>
            <a:ext cx="249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At the end of time-step 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CE3108-6BD7-2F4A-BE14-986273F5886C}"/>
              </a:ext>
            </a:extLst>
          </p:cNvPr>
          <p:cNvSpPr txBox="1"/>
          <p:nvPr/>
        </p:nvSpPr>
        <p:spPr>
          <a:xfrm>
            <a:off x="7813964" y="429491"/>
            <a:ext cx="34589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Program Till Now …</a:t>
            </a:r>
          </a:p>
          <a:p>
            <a:endParaRPr lang="en-US" dirty="0"/>
          </a:p>
          <a:p>
            <a:r>
              <a:rPr lang="en-US" dirty="0"/>
              <a:t>A = Gen_set(river, originate, China)</a:t>
            </a:r>
          </a:p>
          <a:p>
            <a:r>
              <a:rPr lang="en-US" dirty="0"/>
              <a:t>B = Gen_set(river, flows, India)</a:t>
            </a:r>
          </a:p>
          <a:p>
            <a:endParaRPr lang="en-US" dirty="0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79514873-3C23-ED46-8A16-1C053D8F7FC3}"/>
              </a:ext>
            </a:extLst>
          </p:cNvPr>
          <p:cNvSpPr/>
          <p:nvPr/>
        </p:nvSpPr>
        <p:spPr>
          <a:xfrm>
            <a:off x="7466460" y="5930266"/>
            <a:ext cx="920825" cy="356983"/>
          </a:xfrm>
          <a:prstGeom prst="roundRect">
            <a:avLst/>
          </a:prstGeom>
          <a:solidFill>
            <a:schemeClr val="accent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DD10588-3067-A04F-A246-F38DC2EB9154}"/>
              </a:ext>
            </a:extLst>
          </p:cNvPr>
          <p:cNvCxnSpPr>
            <a:cxnSpLocks/>
          </p:cNvCxnSpPr>
          <p:nvPr/>
        </p:nvCxnSpPr>
        <p:spPr>
          <a:xfrm>
            <a:off x="7019473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29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val 89">
            <a:extLst>
              <a:ext uri="{FF2B5EF4-FFF2-40B4-BE49-F238E27FC236}">
                <a16:creationId xmlns:a16="http://schemas.microsoft.com/office/drawing/2014/main" id="{76AE6EC9-A802-3C44-9C11-B2108B760193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366C6A-05AE-1843-BBE7-1314A7D59FDC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E7D7BDA-39CC-2C4F-ABFF-E69F535838BD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A42CA1E-92CC-2C47-8EBB-077026000CC1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C5DD39-3866-2E49-9BBF-E957DA5F648B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F78AF3A-A95C-DA44-B5DC-597F9E6DCABE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27E051-71F6-B342-B673-2A3D16A41388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C6E2983-FB17-0F4C-89C5-4A961C0C618E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77F55DC-FEBC-F44C-8095-A05E50CD390E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FB399C2-F741-6342-943E-7795DB044BE9}"/>
              </a:ext>
            </a:extLst>
          </p:cNvPr>
          <p:cNvCxnSpPr>
            <a:cxnSpLocks/>
            <a:stCxn id="91" idx="4"/>
            <a:endCxn id="9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380D100-00F2-C048-BC70-C663376C2A28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771D0C5-2EA4-1846-8D2D-B1273D7743F7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A90AACB-1FEC-5B48-B2CB-684177820FD4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38339C3-7AE6-3A4B-A158-1ADC2CB80679}"/>
              </a:ext>
            </a:extLst>
          </p:cNvPr>
          <p:cNvCxnSpPr>
            <a:cxnSpLocks/>
            <a:stCxn id="93" idx="0"/>
            <a:endCxn id="10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A299F7D-3F6C-D741-9824-E1B6F7335ED8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7D42A6F-1AC1-CE4E-B595-E12469EFFE72}"/>
              </a:ext>
            </a:extLst>
          </p:cNvPr>
          <p:cNvCxnSpPr>
            <a:stCxn id="92" idx="0"/>
            <a:endCxn id="10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7B9FE38-D16C-C240-B9DD-DF28D4014997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C6893B8-78D2-8345-98D9-7649F5457071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91813B7-BDBC-5943-848E-17B8830E6EDB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66E9F48-07CC-D145-85B4-241B905144CD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584CBB3-FB12-9C44-94A9-156E021409DC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B62E700-19BA-704C-A2FF-DF8924BA19B6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E8CE54-6A3C-DA42-86D7-AF181273FA0D}"/>
              </a:ext>
            </a:extLst>
          </p:cNvPr>
          <p:cNvSpPr txBox="1"/>
          <p:nvPr/>
        </p:nvSpPr>
        <p:spPr>
          <a:xfrm>
            <a:off x="1815767" y="4780549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Knowledge Base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F325DB-33BB-7849-A82C-230C0FF38025}"/>
              </a:ext>
            </a:extLst>
          </p:cNvPr>
          <p:cNvSpPr txBox="1"/>
          <p:nvPr/>
        </p:nvSpPr>
        <p:spPr>
          <a:xfrm>
            <a:off x="279229" y="6346971"/>
            <a:ext cx="729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C88A5-43B8-BE43-8DD5-4CE708C9BFF6}"/>
              </a:ext>
            </a:extLst>
          </p:cNvPr>
          <p:cNvSpPr txBox="1"/>
          <p:nvPr/>
        </p:nvSpPr>
        <p:spPr>
          <a:xfrm>
            <a:off x="4946073" y="4184073"/>
            <a:ext cx="439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Query Answerable from this Knowledge Base</a:t>
            </a:r>
          </a:p>
        </p:txBody>
      </p:sp>
    </p:spTree>
    <p:extLst>
      <p:ext uri="{BB962C8B-B14F-4D97-AF65-F5344CB8AC3E}">
        <p14:creationId xmlns:p14="http://schemas.microsoft.com/office/powerpoint/2010/main" val="2216130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86563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Gen_set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84C98-7C93-9842-85DB-8343F9EB5F1A}"/>
              </a:ext>
            </a:extLst>
          </p:cNvPr>
          <p:cNvSpPr txBox="1"/>
          <p:nvPr/>
        </p:nvSpPr>
        <p:spPr>
          <a:xfrm>
            <a:off x="747523" y="4838615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with Knowledge Base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07714"/>
              </p:ext>
            </p:extLst>
          </p:nvPr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F7E04C-CDCD-7E4E-B17C-706D9790817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C58C47-42A3-DC46-8972-3B22259E29C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B66BC5D-CE29-B946-BEB3-3F9D936F210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DFAADC0-27C7-E24C-A3FD-6BF6E4BBFB8F}"/>
              </a:ext>
            </a:extLst>
          </p:cNvPr>
          <p:cNvSpPr/>
          <p:nvPr/>
        </p:nvSpPr>
        <p:spPr>
          <a:xfrm>
            <a:off x="9701641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Generator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89AACD8-102F-234F-AC97-535E5CB6CA32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2800922-A575-F547-99B7-CF21A6D542C4}"/>
              </a:ext>
            </a:extLst>
          </p:cNvPr>
          <p:cNvSpPr/>
          <p:nvPr/>
        </p:nvSpPr>
        <p:spPr>
          <a:xfrm>
            <a:off x="6098648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CD05B7-53BB-7941-A261-0B0A9791EE05}"/>
              </a:ext>
            </a:extLst>
          </p:cNvPr>
          <p:cNvCxnSpPr>
            <a:stCxn id="51" idx="3"/>
            <a:endCxn id="58" idx="1"/>
          </p:cNvCxnSpPr>
          <p:nvPr/>
        </p:nvCxnSpPr>
        <p:spPr>
          <a:xfrm>
            <a:off x="5689719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360D9C5-CB7F-6044-A014-C8BEE8880CAC}"/>
              </a:ext>
            </a:extLst>
          </p:cNvPr>
          <p:cNvSpPr txBox="1"/>
          <p:nvPr/>
        </p:nvSpPr>
        <p:spPr>
          <a:xfrm>
            <a:off x="279228" y="6346971"/>
            <a:ext cx="770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FD5A42-C278-FF45-88EB-D769DF313AC8}"/>
              </a:ext>
            </a:extLst>
          </p:cNvPr>
          <p:cNvSpPr txBox="1"/>
          <p:nvPr/>
        </p:nvSpPr>
        <p:spPr>
          <a:xfrm>
            <a:off x="6115091" y="4937319"/>
            <a:ext cx="9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Gen_set</a:t>
            </a:r>
            <a:endParaRPr lang="en-US" dirty="0"/>
          </a:p>
        </p:txBody>
      </p:sp>
      <p:pic>
        <p:nvPicPr>
          <p:cNvPr id="59" name="Graphic 58" descr="Line arrow: Straight">
            <a:extLst>
              <a:ext uri="{FF2B5EF4-FFF2-40B4-BE49-F238E27FC236}">
                <a16:creationId xmlns:a16="http://schemas.microsoft.com/office/drawing/2014/main" id="{A64BBB86-0CCE-A540-825A-1EAD2DC05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229358" y="4363273"/>
            <a:ext cx="659406" cy="580588"/>
          </a:xfrm>
          <a:prstGeom prst="rect">
            <a:avLst/>
          </a:prstGeom>
        </p:spPr>
      </p:pic>
      <p:pic>
        <p:nvPicPr>
          <p:cNvPr id="84" name="Graphic 83" descr="Line arrow: Straight">
            <a:extLst>
              <a:ext uri="{FF2B5EF4-FFF2-40B4-BE49-F238E27FC236}">
                <a16:creationId xmlns:a16="http://schemas.microsoft.com/office/drawing/2014/main" id="{C61E8D95-1C10-654A-AC37-118796287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060718" y="4363273"/>
            <a:ext cx="659406" cy="58058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2C0098B1-F217-DF41-8EE3-442A139CF06B}"/>
              </a:ext>
            </a:extLst>
          </p:cNvPr>
          <p:cNvSpPr txBox="1"/>
          <p:nvPr/>
        </p:nvSpPr>
        <p:spPr>
          <a:xfrm>
            <a:off x="6982152" y="4937319"/>
            <a:ext cx="25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(river, flows, Bangladesh)</a:t>
            </a: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52B9747B-59D1-7248-9E78-6BE50DCA2A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81536" y="4349970"/>
            <a:ext cx="207458" cy="2176239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8" descr="Line arrow: Straight">
            <a:extLst>
              <a:ext uri="{FF2B5EF4-FFF2-40B4-BE49-F238E27FC236}">
                <a16:creationId xmlns:a16="http://schemas.microsoft.com/office/drawing/2014/main" id="{DA88D4A7-82EA-F343-B9FF-462F9726D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003635" y="4363273"/>
            <a:ext cx="659406" cy="580588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A555959-B251-474E-AA58-3E76986A3010}"/>
              </a:ext>
            </a:extLst>
          </p:cNvPr>
          <p:cNvSpPr txBox="1"/>
          <p:nvPr/>
        </p:nvSpPr>
        <p:spPr>
          <a:xfrm>
            <a:off x="9579943" y="4949528"/>
            <a:ext cx="307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= Gen_set(river,  </a:t>
            </a:r>
          </a:p>
          <a:p>
            <a:r>
              <a:rPr lang="en-US" dirty="0"/>
              <a:t>       flows, Bangladesh)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EFC887D-0EDC-5049-990C-8709A9EA1AE9}"/>
              </a:ext>
            </a:extLst>
          </p:cNvPr>
          <p:cNvCxnSpPr/>
          <p:nvPr/>
        </p:nvCxnSpPr>
        <p:spPr>
          <a:xfrm rot="5400000" flipH="1" flipV="1">
            <a:off x="8309968" y="3914978"/>
            <a:ext cx="1420450" cy="1362895"/>
          </a:xfrm>
          <a:prstGeom prst="bentConnector4">
            <a:avLst>
              <a:gd name="adj1" fmla="val -16093"/>
              <a:gd name="adj2" fmla="val 79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FA169464-DF20-C84F-A802-7F7457B89BD7}"/>
              </a:ext>
            </a:extLst>
          </p:cNvPr>
          <p:cNvCxnSpPr>
            <a:cxnSpLocks/>
          </p:cNvCxnSpPr>
          <p:nvPr/>
        </p:nvCxnSpPr>
        <p:spPr>
          <a:xfrm rot="10800000">
            <a:off x="3528428" y="1316181"/>
            <a:ext cx="6801997" cy="465203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71D8F8A-3A28-F245-B589-3B3EF5B9ADC7}"/>
              </a:ext>
            </a:extLst>
          </p:cNvPr>
          <p:cNvSpPr txBox="1"/>
          <p:nvPr/>
        </p:nvSpPr>
        <p:spPr>
          <a:xfrm>
            <a:off x="6497782" y="1911927"/>
            <a:ext cx="22120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to variable table!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9648C61-EFDB-6E48-8BEF-CDDC6C65DCD6}"/>
              </a:ext>
            </a:extLst>
          </p:cNvPr>
          <p:cNvCxnSpPr>
            <a:cxnSpLocks/>
          </p:cNvCxnSpPr>
          <p:nvPr/>
        </p:nvCxnSpPr>
        <p:spPr>
          <a:xfrm>
            <a:off x="10316567" y="5638587"/>
            <a:ext cx="0" cy="3296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520C7B0-19BB-3547-9A29-0D09F9B15106}"/>
              </a:ext>
            </a:extLst>
          </p:cNvPr>
          <p:cNvSpPr txBox="1"/>
          <p:nvPr/>
        </p:nvSpPr>
        <p:spPr>
          <a:xfrm>
            <a:off x="7813964" y="429491"/>
            <a:ext cx="34589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Program Till Now …</a:t>
            </a:r>
          </a:p>
          <a:p>
            <a:endParaRPr lang="en-US" dirty="0"/>
          </a:p>
          <a:p>
            <a:r>
              <a:rPr lang="en-US" dirty="0"/>
              <a:t>A = Gen_set(river, originate, China)</a:t>
            </a:r>
          </a:p>
          <a:p>
            <a:r>
              <a:rPr lang="en-US" dirty="0"/>
              <a:t>B = Gen_set(river, flows, India)</a:t>
            </a:r>
          </a:p>
          <a:p>
            <a:endParaRPr lang="en-US" dirty="0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6066EDF-A120-D241-8728-6C315A25114B}"/>
              </a:ext>
            </a:extLst>
          </p:cNvPr>
          <p:cNvSpPr/>
          <p:nvPr/>
        </p:nvSpPr>
        <p:spPr>
          <a:xfrm>
            <a:off x="7466460" y="5930266"/>
            <a:ext cx="920825" cy="356983"/>
          </a:xfrm>
          <a:prstGeom prst="roundRect">
            <a:avLst/>
          </a:prstGeom>
          <a:solidFill>
            <a:schemeClr val="accent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4F5CFF7-3FAB-454A-917A-7812732F1641}"/>
              </a:ext>
            </a:extLst>
          </p:cNvPr>
          <p:cNvCxnSpPr>
            <a:cxnSpLocks/>
          </p:cNvCxnSpPr>
          <p:nvPr/>
        </p:nvCxnSpPr>
        <p:spPr>
          <a:xfrm>
            <a:off x="7019473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979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658965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Gen_set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84C98-7C93-9842-85DB-8343F9EB5F1A}"/>
              </a:ext>
            </a:extLst>
          </p:cNvPr>
          <p:cNvSpPr txBox="1"/>
          <p:nvPr/>
        </p:nvSpPr>
        <p:spPr>
          <a:xfrm>
            <a:off x="747523" y="4838615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with Knowledge Base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/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F7E04C-CDCD-7E4E-B17C-706D9790817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C58C47-42A3-DC46-8972-3B22259E29C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B66BC5D-CE29-B946-BEB3-3F9D936F210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DFAADC0-27C7-E24C-A3FD-6BF6E4BBFB8F}"/>
              </a:ext>
            </a:extLst>
          </p:cNvPr>
          <p:cNvSpPr/>
          <p:nvPr/>
        </p:nvSpPr>
        <p:spPr>
          <a:xfrm>
            <a:off x="9701641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Generator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89AACD8-102F-234F-AC97-535E5CB6CA32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2800922-A575-F547-99B7-CF21A6D542C4}"/>
              </a:ext>
            </a:extLst>
          </p:cNvPr>
          <p:cNvSpPr/>
          <p:nvPr/>
        </p:nvSpPr>
        <p:spPr>
          <a:xfrm>
            <a:off x="6098648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CD05B7-53BB-7941-A261-0B0A9791EE05}"/>
              </a:ext>
            </a:extLst>
          </p:cNvPr>
          <p:cNvCxnSpPr>
            <a:stCxn id="51" idx="3"/>
            <a:endCxn id="58" idx="1"/>
          </p:cNvCxnSpPr>
          <p:nvPr/>
        </p:nvCxnSpPr>
        <p:spPr>
          <a:xfrm>
            <a:off x="5689719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360D9C5-CB7F-6044-A014-C8BEE8880CAC}"/>
              </a:ext>
            </a:extLst>
          </p:cNvPr>
          <p:cNvSpPr txBox="1"/>
          <p:nvPr/>
        </p:nvSpPr>
        <p:spPr>
          <a:xfrm>
            <a:off x="279228" y="6346971"/>
            <a:ext cx="770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FD5A42-C278-FF45-88EB-D769DF313AC8}"/>
              </a:ext>
            </a:extLst>
          </p:cNvPr>
          <p:cNvSpPr txBox="1"/>
          <p:nvPr/>
        </p:nvSpPr>
        <p:spPr>
          <a:xfrm>
            <a:off x="6115091" y="4937319"/>
            <a:ext cx="9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Gen_set</a:t>
            </a:r>
            <a:endParaRPr lang="en-US" dirty="0"/>
          </a:p>
        </p:txBody>
      </p:sp>
      <p:pic>
        <p:nvPicPr>
          <p:cNvPr id="59" name="Graphic 58" descr="Line arrow: Straight">
            <a:extLst>
              <a:ext uri="{FF2B5EF4-FFF2-40B4-BE49-F238E27FC236}">
                <a16:creationId xmlns:a16="http://schemas.microsoft.com/office/drawing/2014/main" id="{A64BBB86-0CCE-A540-825A-1EAD2DC05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229358" y="4363273"/>
            <a:ext cx="659406" cy="580588"/>
          </a:xfrm>
          <a:prstGeom prst="rect">
            <a:avLst/>
          </a:prstGeom>
        </p:spPr>
      </p:pic>
      <p:pic>
        <p:nvPicPr>
          <p:cNvPr id="84" name="Graphic 83" descr="Line arrow: Straight">
            <a:extLst>
              <a:ext uri="{FF2B5EF4-FFF2-40B4-BE49-F238E27FC236}">
                <a16:creationId xmlns:a16="http://schemas.microsoft.com/office/drawing/2014/main" id="{C61E8D95-1C10-654A-AC37-118796287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060718" y="4363273"/>
            <a:ext cx="659406" cy="58058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2C0098B1-F217-DF41-8EE3-442A139CF06B}"/>
              </a:ext>
            </a:extLst>
          </p:cNvPr>
          <p:cNvSpPr txBox="1"/>
          <p:nvPr/>
        </p:nvSpPr>
        <p:spPr>
          <a:xfrm>
            <a:off x="6982152" y="4937319"/>
            <a:ext cx="25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(river, flows, Bangladesh)</a:t>
            </a: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52B9747B-59D1-7248-9E78-6BE50DCA2A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81536" y="4349970"/>
            <a:ext cx="207458" cy="2176239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8" descr="Line arrow: Straight">
            <a:extLst>
              <a:ext uri="{FF2B5EF4-FFF2-40B4-BE49-F238E27FC236}">
                <a16:creationId xmlns:a16="http://schemas.microsoft.com/office/drawing/2014/main" id="{DA88D4A7-82EA-F343-B9FF-462F9726D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003635" y="4363273"/>
            <a:ext cx="659406" cy="580588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A555959-B251-474E-AA58-3E76986A3010}"/>
              </a:ext>
            </a:extLst>
          </p:cNvPr>
          <p:cNvSpPr txBox="1"/>
          <p:nvPr/>
        </p:nvSpPr>
        <p:spPr>
          <a:xfrm>
            <a:off x="9579943" y="4949528"/>
            <a:ext cx="307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= Gen_set(river,  </a:t>
            </a:r>
          </a:p>
          <a:p>
            <a:r>
              <a:rPr lang="en-US" dirty="0"/>
              <a:t>       flows, Bangladesh)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EFC887D-0EDC-5049-990C-8709A9EA1AE9}"/>
              </a:ext>
            </a:extLst>
          </p:cNvPr>
          <p:cNvCxnSpPr/>
          <p:nvPr/>
        </p:nvCxnSpPr>
        <p:spPr>
          <a:xfrm rot="5400000" flipH="1" flipV="1">
            <a:off x="8309968" y="3914978"/>
            <a:ext cx="1420450" cy="1362895"/>
          </a:xfrm>
          <a:prstGeom prst="bentConnector4">
            <a:avLst>
              <a:gd name="adj1" fmla="val -16093"/>
              <a:gd name="adj2" fmla="val 79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520C7B0-19BB-3547-9A29-0D09F9B15106}"/>
              </a:ext>
            </a:extLst>
          </p:cNvPr>
          <p:cNvSpPr txBox="1"/>
          <p:nvPr/>
        </p:nvSpPr>
        <p:spPr>
          <a:xfrm>
            <a:off x="7813964" y="429491"/>
            <a:ext cx="37106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Generated Program Till Now …</a:t>
            </a:r>
          </a:p>
          <a:p>
            <a:endParaRPr lang="en-US" dirty="0"/>
          </a:p>
          <a:p>
            <a:r>
              <a:rPr lang="en-US" dirty="0"/>
              <a:t>A = Gen_set(river, originate, China)</a:t>
            </a:r>
          </a:p>
          <a:p>
            <a:r>
              <a:rPr lang="en-US" dirty="0"/>
              <a:t>B = Gen_set(river, flows, India)</a:t>
            </a:r>
          </a:p>
          <a:p>
            <a:r>
              <a:rPr lang="en-US" dirty="0">
                <a:solidFill>
                  <a:srgbClr val="FF0000"/>
                </a:solidFill>
              </a:rPr>
              <a:t>C = Gen_set(river, flows, Bangladesh)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F7FB0C66-1EA0-2D48-88A8-B056FB7BEFBA}"/>
              </a:ext>
            </a:extLst>
          </p:cNvPr>
          <p:cNvSpPr/>
          <p:nvPr/>
        </p:nvSpPr>
        <p:spPr>
          <a:xfrm>
            <a:off x="7466460" y="5930266"/>
            <a:ext cx="920825" cy="356983"/>
          </a:xfrm>
          <a:prstGeom prst="roundRect">
            <a:avLst/>
          </a:prstGeom>
          <a:solidFill>
            <a:schemeClr val="accent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A710154-F3E0-5540-B31E-AFD1A7F9B6AC}"/>
              </a:ext>
            </a:extLst>
          </p:cNvPr>
          <p:cNvCxnSpPr>
            <a:cxnSpLocks/>
          </p:cNvCxnSpPr>
          <p:nvPr/>
        </p:nvCxnSpPr>
        <p:spPr>
          <a:xfrm>
            <a:off x="7019473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15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242521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Gen_set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84C98-7C93-9842-85DB-8343F9EB5F1A}"/>
              </a:ext>
            </a:extLst>
          </p:cNvPr>
          <p:cNvSpPr txBox="1"/>
          <p:nvPr/>
        </p:nvSpPr>
        <p:spPr>
          <a:xfrm>
            <a:off x="747523" y="4838615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with Knowledge Base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15647"/>
              </p:ext>
            </p:extLst>
          </p:nvPr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F7E04C-CDCD-7E4E-B17C-706D9790817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C58C47-42A3-DC46-8972-3B22259E29C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B66BC5D-CE29-B946-BEB3-3F9D936F210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DFAADC0-27C7-E24C-A3FD-6BF6E4BBFB8F}"/>
              </a:ext>
            </a:extLst>
          </p:cNvPr>
          <p:cNvSpPr/>
          <p:nvPr/>
        </p:nvSpPr>
        <p:spPr>
          <a:xfrm>
            <a:off x="9701641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Generator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89AACD8-102F-234F-AC97-535E5CB6CA32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2800922-A575-F547-99B7-CF21A6D542C4}"/>
              </a:ext>
            </a:extLst>
          </p:cNvPr>
          <p:cNvSpPr/>
          <p:nvPr/>
        </p:nvSpPr>
        <p:spPr>
          <a:xfrm>
            <a:off x="6098648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CD05B7-53BB-7941-A261-0B0A9791EE05}"/>
              </a:ext>
            </a:extLst>
          </p:cNvPr>
          <p:cNvCxnSpPr>
            <a:stCxn id="51" idx="3"/>
            <a:endCxn id="58" idx="1"/>
          </p:cNvCxnSpPr>
          <p:nvPr/>
        </p:nvCxnSpPr>
        <p:spPr>
          <a:xfrm>
            <a:off x="5689719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360D9C5-CB7F-6044-A014-C8BEE8880CAC}"/>
              </a:ext>
            </a:extLst>
          </p:cNvPr>
          <p:cNvSpPr txBox="1"/>
          <p:nvPr/>
        </p:nvSpPr>
        <p:spPr>
          <a:xfrm>
            <a:off x="279228" y="6346971"/>
            <a:ext cx="770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FD5A42-C278-FF45-88EB-D769DF313AC8}"/>
              </a:ext>
            </a:extLst>
          </p:cNvPr>
          <p:cNvSpPr txBox="1"/>
          <p:nvPr/>
        </p:nvSpPr>
        <p:spPr>
          <a:xfrm>
            <a:off x="6115091" y="4937319"/>
            <a:ext cx="96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Gen_set</a:t>
            </a:r>
            <a:endParaRPr lang="en-US" dirty="0"/>
          </a:p>
        </p:txBody>
      </p:sp>
      <p:pic>
        <p:nvPicPr>
          <p:cNvPr id="59" name="Graphic 58" descr="Line arrow: Straight">
            <a:extLst>
              <a:ext uri="{FF2B5EF4-FFF2-40B4-BE49-F238E27FC236}">
                <a16:creationId xmlns:a16="http://schemas.microsoft.com/office/drawing/2014/main" id="{A64BBB86-0CCE-A540-825A-1EAD2DC05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229358" y="4363273"/>
            <a:ext cx="659406" cy="580588"/>
          </a:xfrm>
          <a:prstGeom prst="rect">
            <a:avLst/>
          </a:prstGeom>
        </p:spPr>
      </p:pic>
      <p:pic>
        <p:nvPicPr>
          <p:cNvPr id="84" name="Graphic 83" descr="Line arrow: Straight">
            <a:extLst>
              <a:ext uri="{FF2B5EF4-FFF2-40B4-BE49-F238E27FC236}">
                <a16:creationId xmlns:a16="http://schemas.microsoft.com/office/drawing/2014/main" id="{C61E8D95-1C10-654A-AC37-118796287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060718" y="4363273"/>
            <a:ext cx="659406" cy="580588"/>
          </a:xfrm>
          <a:prstGeom prst="rect">
            <a:avLst/>
          </a:prstGeom>
        </p:spPr>
      </p:pic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52B9747B-59D1-7248-9E78-6BE50DCA2A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81536" y="4349970"/>
            <a:ext cx="207458" cy="2176239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8" descr="Line arrow: Straight">
            <a:extLst>
              <a:ext uri="{FF2B5EF4-FFF2-40B4-BE49-F238E27FC236}">
                <a16:creationId xmlns:a16="http://schemas.microsoft.com/office/drawing/2014/main" id="{DA88D4A7-82EA-F343-B9FF-462F9726D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003635" y="4363273"/>
            <a:ext cx="659406" cy="580588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A555959-B251-474E-AA58-3E76986A3010}"/>
              </a:ext>
            </a:extLst>
          </p:cNvPr>
          <p:cNvSpPr txBox="1"/>
          <p:nvPr/>
        </p:nvSpPr>
        <p:spPr>
          <a:xfrm>
            <a:off x="9579943" y="4949528"/>
            <a:ext cx="307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= Gen_set(river,  </a:t>
            </a:r>
          </a:p>
          <a:p>
            <a:r>
              <a:rPr lang="en-US" dirty="0"/>
              <a:t>       flows, Bangladesh)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EFC887D-0EDC-5049-990C-8709A9EA1AE9}"/>
              </a:ext>
            </a:extLst>
          </p:cNvPr>
          <p:cNvCxnSpPr/>
          <p:nvPr/>
        </p:nvCxnSpPr>
        <p:spPr>
          <a:xfrm rot="5400000" flipH="1" flipV="1">
            <a:off x="8309968" y="3914978"/>
            <a:ext cx="1420450" cy="1362895"/>
          </a:xfrm>
          <a:prstGeom prst="bentConnector4">
            <a:avLst>
              <a:gd name="adj1" fmla="val -16093"/>
              <a:gd name="adj2" fmla="val 79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63B19B9-B9D8-6444-AB47-F07EE64FD6BD}"/>
              </a:ext>
            </a:extLst>
          </p:cNvPr>
          <p:cNvCxnSpPr>
            <a:cxnSpLocks/>
          </p:cNvCxnSpPr>
          <p:nvPr/>
        </p:nvCxnSpPr>
        <p:spPr>
          <a:xfrm>
            <a:off x="10348695" y="5528399"/>
            <a:ext cx="0" cy="580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1BE70B3-A7D6-A047-8270-E4D2017EFD2C}"/>
              </a:ext>
            </a:extLst>
          </p:cNvPr>
          <p:cNvSpPr/>
          <p:nvPr/>
        </p:nvSpPr>
        <p:spPr>
          <a:xfrm>
            <a:off x="7466460" y="5930266"/>
            <a:ext cx="920825" cy="356983"/>
          </a:xfrm>
          <a:prstGeom prst="roundRect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FFC9CE-E21D-0243-89C7-A6E8C447C630}"/>
              </a:ext>
            </a:extLst>
          </p:cNvPr>
          <p:cNvCxnSpPr>
            <a:cxnSpLocks/>
          </p:cNvCxnSpPr>
          <p:nvPr/>
        </p:nvCxnSpPr>
        <p:spPr>
          <a:xfrm flipH="1">
            <a:off x="9733160" y="6094004"/>
            <a:ext cx="615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D7EE40-2A82-0E4A-B62B-7416E806AAA5}"/>
              </a:ext>
            </a:extLst>
          </p:cNvPr>
          <p:cNvCxnSpPr>
            <a:cxnSpLocks/>
          </p:cNvCxnSpPr>
          <p:nvPr/>
        </p:nvCxnSpPr>
        <p:spPr>
          <a:xfrm>
            <a:off x="7019473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CF63511-2A45-484F-82D8-5690ADE0FE82}"/>
              </a:ext>
            </a:extLst>
          </p:cNvPr>
          <p:cNvSpPr txBox="1"/>
          <p:nvPr/>
        </p:nvSpPr>
        <p:spPr>
          <a:xfrm>
            <a:off x="6982152" y="4937319"/>
            <a:ext cx="25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(river, flows, Bangladesh)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7AF26EC-4AFF-9546-B937-D4E5E1C34C9C}"/>
              </a:ext>
            </a:extLst>
          </p:cNvPr>
          <p:cNvSpPr txBox="1"/>
          <p:nvPr/>
        </p:nvSpPr>
        <p:spPr>
          <a:xfrm>
            <a:off x="7813964" y="429491"/>
            <a:ext cx="37106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Program Till Now …</a:t>
            </a:r>
          </a:p>
          <a:p>
            <a:endParaRPr lang="en-US" dirty="0"/>
          </a:p>
          <a:p>
            <a:r>
              <a:rPr lang="en-US" dirty="0"/>
              <a:t>A = Gen_set(river, originate, China)</a:t>
            </a:r>
          </a:p>
          <a:p>
            <a:r>
              <a:rPr lang="en-US" dirty="0"/>
              <a:t>B = Gen_set(river, flows, India)</a:t>
            </a:r>
          </a:p>
          <a:p>
            <a:r>
              <a:rPr lang="en-US" dirty="0"/>
              <a:t>C = Gen_set(river, flows, Bangladesh)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195EA2E4-77BA-C34D-9D41-1D257FBE62A1}"/>
              </a:ext>
            </a:extLst>
          </p:cNvPr>
          <p:cNvSpPr/>
          <p:nvPr/>
        </p:nvSpPr>
        <p:spPr>
          <a:xfrm>
            <a:off x="8770770" y="5930266"/>
            <a:ext cx="920825" cy="35698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E2778CA-87A8-D248-938A-3A7064B023AB}"/>
              </a:ext>
            </a:extLst>
          </p:cNvPr>
          <p:cNvCxnSpPr>
            <a:cxnSpLocks/>
          </p:cNvCxnSpPr>
          <p:nvPr/>
        </p:nvCxnSpPr>
        <p:spPr>
          <a:xfrm>
            <a:off x="8365348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124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28485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Gen_set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84C98-7C93-9842-85DB-8343F9EB5F1A}"/>
              </a:ext>
            </a:extLst>
          </p:cNvPr>
          <p:cNvSpPr txBox="1"/>
          <p:nvPr/>
        </p:nvSpPr>
        <p:spPr>
          <a:xfrm>
            <a:off x="747523" y="4838615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with Knowledge Base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71620"/>
              </p:ext>
            </p:extLst>
          </p:nvPr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F7E04C-CDCD-7E4E-B17C-706D9790817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C58C47-42A3-DC46-8972-3B22259E29C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B66BC5D-CE29-B946-BEB3-3F9D936F210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DFAADC0-27C7-E24C-A3FD-6BF6E4BBFB8F}"/>
              </a:ext>
            </a:extLst>
          </p:cNvPr>
          <p:cNvSpPr/>
          <p:nvPr/>
        </p:nvSpPr>
        <p:spPr>
          <a:xfrm>
            <a:off x="9701641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Generator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89AACD8-102F-234F-AC97-535E5CB6CA32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2800922-A575-F547-99B7-CF21A6D542C4}"/>
              </a:ext>
            </a:extLst>
          </p:cNvPr>
          <p:cNvSpPr/>
          <p:nvPr/>
        </p:nvSpPr>
        <p:spPr>
          <a:xfrm>
            <a:off x="6098648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CD05B7-53BB-7941-A261-0B0A9791EE05}"/>
              </a:ext>
            </a:extLst>
          </p:cNvPr>
          <p:cNvCxnSpPr>
            <a:stCxn id="51" idx="3"/>
            <a:endCxn id="58" idx="1"/>
          </p:cNvCxnSpPr>
          <p:nvPr/>
        </p:nvCxnSpPr>
        <p:spPr>
          <a:xfrm>
            <a:off x="5689719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360D9C5-CB7F-6044-A014-C8BEE8880CAC}"/>
              </a:ext>
            </a:extLst>
          </p:cNvPr>
          <p:cNvSpPr txBox="1"/>
          <p:nvPr/>
        </p:nvSpPr>
        <p:spPr>
          <a:xfrm>
            <a:off x="279228" y="6346971"/>
            <a:ext cx="770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pic>
        <p:nvPicPr>
          <p:cNvPr id="89" name="Graphic 88" descr="Line arrow: Straight">
            <a:extLst>
              <a:ext uri="{FF2B5EF4-FFF2-40B4-BE49-F238E27FC236}">
                <a16:creationId xmlns:a16="http://schemas.microsoft.com/office/drawing/2014/main" id="{DA88D4A7-82EA-F343-B9FF-462F9726D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003635" y="4363273"/>
            <a:ext cx="659406" cy="580588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A555959-B251-474E-AA58-3E76986A3010}"/>
              </a:ext>
            </a:extLst>
          </p:cNvPr>
          <p:cNvSpPr txBox="1"/>
          <p:nvPr/>
        </p:nvSpPr>
        <p:spPr>
          <a:xfrm>
            <a:off x="9579943" y="4949528"/>
            <a:ext cx="307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= Gen_set(river,  </a:t>
            </a:r>
          </a:p>
          <a:p>
            <a:r>
              <a:rPr lang="en-US" dirty="0"/>
              <a:t>       flows, Bangladesh)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11D53A5-2D47-5A40-8BAA-0D46100FEED3}"/>
              </a:ext>
            </a:extLst>
          </p:cNvPr>
          <p:cNvSpPr txBox="1"/>
          <p:nvPr/>
        </p:nvSpPr>
        <p:spPr>
          <a:xfrm>
            <a:off x="5035336" y="5375580"/>
            <a:ext cx="491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Generated Program State of CIPITR at timestep = 3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431CA46-0FAC-0A44-8F30-B0B7B4C68716}"/>
              </a:ext>
            </a:extLst>
          </p:cNvPr>
          <p:cNvCxnSpPr>
            <a:cxnSpLocks/>
          </p:cNvCxnSpPr>
          <p:nvPr/>
        </p:nvCxnSpPr>
        <p:spPr>
          <a:xfrm>
            <a:off x="10348695" y="5528399"/>
            <a:ext cx="0" cy="580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57B6B73D-7AA6-8F41-90E3-0094583AF89C}"/>
              </a:ext>
            </a:extLst>
          </p:cNvPr>
          <p:cNvSpPr/>
          <p:nvPr/>
        </p:nvSpPr>
        <p:spPr>
          <a:xfrm>
            <a:off x="7466460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0195B0A-D675-9144-A053-B270DD657C0F}"/>
              </a:ext>
            </a:extLst>
          </p:cNvPr>
          <p:cNvCxnSpPr>
            <a:cxnSpLocks/>
          </p:cNvCxnSpPr>
          <p:nvPr/>
        </p:nvCxnSpPr>
        <p:spPr>
          <a:xfrm>
            <a:off x="7019473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B3E109E-9202-0746-B5A0-3CEBD3C545EF}"/>
              </a:ext>
            </a:extLst>
          </p:cNvPr>
          <p:cNvSpPr txBox="1"/>
          <p:nvPr/>
        </p:nvSpPr>
        <p:spPr>
          <a:xfrm>
            <a:off x="7813964" y="429491"/>
            <a:ext cx="37106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Program Till Now …</a:t>
            </a:r>
          </a:p>
          <a:p>
            <a:endParaRPr lang="en-US" dirty="0"/>
          </a:p>
          <a:p>
            <a:r>
              <a:rPr lang="en-US" dirty="0"/>
              <a:t>A = Gen_set(river, originate, China)</a:t>
            </a:r>
          </a:p>
          <a:p>
            <a:r>
              <a:rPr lang="en-US" dirty="0"/>
              <a:t>B = Gen_set(river, flows, India)</a:t>
            </a:r>
          </a:p>
          <a:p>
            <a:r>
              <a:rPr lang="en-US" dirty="0"/>
              <a:t>C = Gen_set(river, flows, Bangladesh)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D0C9DCD-D809-904D-938F-DF234E650D80}"/>
              </a:ext>
            </a:extLst>
          </p:cNvPr>
          <p:cNvCxnSpPr>
            <a:cxnSpLocks/>
          </p:cNvCxnSpPr>
          <p:nvPr/>
        </p:nvCxnSpPr>
        <p:spPr>
          <a:xfrm flipH="1">
            <a:off x="9733160" y="6094004"/>
            <a:ext cx="615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2CDA53F5-CE5D-1A43-B5A6-38488AA6EB84}"/>
              </a:ext>
            </a:extLst>
          </p:cNvPr>
          <p:cNvSpPr/>
          <p:nvPr/>
        </p:nvSpPr>
        <p:spPr>
          <a:xfrm>
            <a:off x="8770770" y="5930266"/>
            <a:ext cx="920825" cy="356983"/>
          </a:xfrm>
          <a:prstGeom prst="roundRect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E7A6D81-3493-0743-98EE-236280616410}"/>
              </a:ext>
            </a:extLst>
          </p:cNvPr>
          <p:cNvCxnSpPr>
            <a:cxnSpLocks/>
          </p:cNvCxnSpPr>
          <p:nvPr/>
        </p:nvCxnSpPr>
        <p:spPr>
          <a:xfrm>
            <a:off x="8365348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515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69765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Gen_set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84C98-7C93-9842-85DB-8343F9EB5F1A}"/>
              </a:ext>
            </a:extLst>
          </p:cNvPr>
          <p:cNvSpPr txBox="1"/>
          <p:nvPr/>
        </p:nvSpPr>
        <p:spPr>
          <a:xfrm>
            <a:off x="747523" y="4838615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with Knowledge Base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/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F7E04C-CDCD-7E4E-B17C-706D9790817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C58C47-42A3-DC46-8972-3B22259E29C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B66BC5D-CE29-B946-BEB3-3F9D936F210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DFAADC0-27C7-E24C-A3FD-6BF6E4BBFB8F}"/>
              </a:ext>
            </a:extLst>
          </p:cNvPr>
          <p:cNvSpPr/>
          <p:nvPr/>
        </p:nvSpPr>
        <p:spPr>
          <a:xfrm>
            <a:off x="9701641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Generator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89AACD8-102F-234F-AC97-535E5CB6CA32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2800922-A575-F547-99B7-CF21A6D542C4}"/>
              </a:ext>
            </a:extLst>
          </p:cNvPr>
          <p:cNvSpPr/>
          <p:nvPr/>
        </p:nvSpPr>
        <p:spPr>
          <a:xfrm>
            <a:off x="6098648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CD05B7-53BB-7941-A261-0B0A9791EE05}"/>
              </a:ext>
            </a:extLst>
          </p:cNvPr>
          <p:cNvCxnSpPr>
            <a:stCxn id="51" idx="3"/>
            <a:endCxn id="58" idx="1"/>
          </p:cNvCxnSpPr>
          <p:nvPr/>
        </p:nvCxnSpPr>
        <p:spPr>
          <a:xfrm>
            <a:off x="5689719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360D9C5-CB7F-6044-A014-C8BEE8880CAC}"/>
              </a:ext>
            </a:extLst>
          </p:cNvPr>
          <p:cNvSpPr txBox="1"/>
          <p:nvPr/>
        </p:nvSpPr>
        <p:spPr>
          <a:xfrm>
            <a:off x="279228" y="6346971"/>
            <a:ext cx="770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FD5A42-C278-FF45-88EB-D769DF313AC8}"/>
              </a:ext>
            </a:extLst>
          </p:cNvPr>
          <p:cNvSpPr txBox="1"/>
          <p:nvPr/>
        </p:nvSpPr>
        <p:spPr>
          <a:xfrm>
            <a:off x="5657228" y="4937319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Set_Intersec</a:t>
            </a:r>
          </a:p>
        </p:txBody>
      </p:sp>
      <p:pic>
        <p:nvPicPr>
          <p:cNvPr id="59" name="Graphic 58" descr="Line arrow: Straight">
            <a:extLst>
              <a:ext uri="{FF2B5EF4-FFF2-40B4-BE49-F238E27FC236}">
                <a16:creationId xmlns:a16="http://schemas.microsoft.com/office/drawing/2014/main" id="{A64BBB86-0CCE-A540-825A-1EAD2DC05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229358" y="4363273"/>
            <a:ext cx="659406" cy="580588"/>
          </a:xfrm>
          <a:prstGeom prst="rect">
            <a:avLst/>
          </a:prstGeom>
        </p:spPr>
      </p:pic>
      <p:pic>
        <p:nvPicPr>
          <p:cNvPr id="84" name="Graphic 83" descr="Line arrow: Straight">
            <a:extLst>
              <a:ext uri="{FF2B5EF4-FFF2-40B4-BE49-F238E27FC236}">
                <a16:creationId xmlns:a16="http://schemas.microsoft.com/office/drawing/2014/main" id="{C61E8D95-1C10-654A-AC37-118796287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060718" y="4363273"/>
            <a:ext cx="659406" cy="58058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2C0098B1-F217-DF41-8EE3-442A139CF06B}"/>
              </a:ext>
            </a:extLst>
          </p:cNvPr>
          <p:cNvSpPr txBox="1"/>
          <p:nvPr/>
        </p:nvSpPr>
        <p:spPr>
          <a:xfrm>
            <a:off x="8042377" y="4951174"/>
            <a:ext cx="69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(A, B)</a:t>
            </a: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52B9747B-59D1-7248-9E78-6BE50DCA2A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81536" y="4349970"/>
            <a:ext cx="207458" cy="2176239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8" descr="Line arrow: Straight">
            <a:extLst>
              <a:ext uri="{FF2B5EF4-FFF2-40B4-BE49-F238E27FC236}">
                <a16:creationId xmlns:a16="http://schemas.microsoft.com/office/drawing/2014/main" id="{DA88D4A7-82EA-F343-B9FF-462F9726D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003635" y="4363273"/>
            <a:ext cx="659406" cy="580588"/>
          </a:xfrm>
          <a:prstGeom prst="rect">
            <a:avLst/>
          </a:prstGeom>
        </p:spPr>
      </p:pic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EFC887D-0EDC-5049-990C-8709A9EA1AE9}"/>
              </a:ext>
            </a:extLst>
          </p:cNvPr>
          <p:cNvCxnSpPr/>
          <p:nvPr/>
        </p:nvCxnSpPr>
        <p:spPr>
          <a:xfrm rot="5400000" flipH="1" flipV="1">
            <a:off x="8309968" y="3914978"/>
            <a:ext cx="1420450" cy="1362895"/>
          </a:xfrm>
          <a:prstGeom prst="bentConnector4">
            <a:avLst>
              <a:gd name="adj1" fmla="val -16093"/>
              <a:gd name="adj2" fmla="val 79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FE895E-2B1E-F64B-A02C-115820A0C3C4}"/>
              </a:ext>
            </a:extLst>
          </p:cNvPr>
          <p:cNvSpPr txBox="1"/>
          <p:nvPr/>
        </p:nvSpPr>
        <p:spPr>
          <a:xfrm>
            <a:off x="6761018" y="2937164"/>
            <a:ext cx="249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At the end of time-step 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CE3108-6BD7-2F4A-BE14-986273F5886C}"/>
              </a:ext>
            </a:extLst>
          </p:cNvPr>
          <p:cNvSpPr txBox="1"/>
          <p:nvPr/>
        </p:nvSpPr>
        <p:spPr>
          <a:xfrm>
            <a:off x="7813964" y="429491"/>
            <a:ext cx="36577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Program Till Now …</a:t>
            </a:r>
          </a:p>
          <a:p>
            <a:endParaRPr lang="en-US" dirty="0"/>
          </a:p>
          <a:p>
            <a:r>
              <a:rPr lang="en-US" dirty="0"/>
              <a:t>A = Gen_set(river, originate, China)</a:t>
            </a:r>
          </a:p>
          <a:p>
            <a:r>
              <a:rPr lang="en-US" dirty="0"/>
              <a:t>B = Gen_set(river, flows, India)</a:t>
            </a:r>
          </a:p>
          <a:p>
            <a:r>
              <a:rPr lang="en-US" dirty="0"/>
              <a:t>C = Gen_set(river, flows, Bangladesh)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C4897A6-7D78-5346-9305-A33E524F6513}"/>
              </a:ext>
            </a:extLst>
          </p:cNvPr>
          <p:cNvSpPr txBox="1"/>
          <p:nvPr/>
        </p:nvSpPr>
        <p:spPr>
          <a:xfrm>
            <a:off x="9579943" y="4949528"/>
            <a:ext cx="307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Set_Intersec(A, B)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264A11A8-A488-924B-85A2-A213AAB88892}"/>
              </a:ext>
            </a:extLst>
          </p:cNvPr>
          <p:cNvSpPr/>
          <p:nvPr/>
        </p:nvSpPr>
        <p:spPr>
          <a:xfrm>
            <a:off x="7466460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EA43C7F-14F0-314A-BC00-3245C45F8423}"/>
              </a:ext>
            </a:extLst>
          </p:cNvPr>
          <p:cNvCxnSpPr>
            <a:cxnSpLocks/>
          </p:cNvCxnSpPr>
          <p:nvPr/>
        </p:nvCxnSpPr>
        <p:spPr>
          <a:xfrm>
            <a:off x="7019473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FA1DBB1-AE08-FA4B-B466-0EEA0F1F726A}"/>
              </a:ext>
            </a:extLst>
          </p:cNvPr>
          <p:cNvSpPr/>
          <p:nvPr/>
        </p:nvSpPr>
        <p:spPr>
          <a:xfrm>
            <a:off x="8770770" y="5930266"/>
            <a:ext cx="920825" cy="356983"/>
          </a:xfrm>
          <a:prstGeom prst="roundRect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E529017-0828-A349-B3EB-0C2A02665A83}"/>
              </a:ext>
            </a:extLst>
          </p:cNvPr>
          <p:cNvCxnSpPr>
            <a:cxnSpLocks/>
          </p:cNvCxnSpPr>
          <p:nvPr/>
        </p:nvCxnSpPr>
        <p:spPr>
          <a:xfrm>
            <a:off x="8365348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28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60739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Gen_set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84C98-7C93-9842-85DB-8343F9EB5F1A}"/>
              </a:ext>
            </a:extLst>
          </p:cNvPr>
          <p:cNvSpPr txBox="1"/>
          <p:nvPr/>
        </p:nvSpPr>
        <p:spPr>
          <a:xfrm>
            <a:off x="747523" y="4838615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with Knowledge Base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500225"/>
              </p:ext>
            </p:extLst>
          </p:nvPr>
        </p:nvGraphicFramePr>
        <p:xfrm>
          <a:off x="346756" y="247853"/>
          <a:ext cx="43489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253908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253908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2539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2539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  <a:tr h="2539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269299"/>
                  </a:ext>
                </a:extLst>
              </a:tr>
              <a:tr h="2539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380588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F7E04C-CDCD-7E4E-B17C-706D9790817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C58C47-42A3-DC46-8972-3B22259E29C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B66BC5D-CE29-B946-BEB3-3F9D936F210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DFAADC0-27C7-E24C-A3FD-6BF6E4BBFB8F}"/>
              </a:ext>
            </a:extLst>
          </p:cNvPr>
          <p:cNvSpPr/>
          <p:nvPr/>
        </p:nvSpPr>
        <p:spPr>
          <a:xfrm>
            <a:off x="9701641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Generator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89AACD8-102F-234F-AC97-535E5CB6CA32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2800922-A575-F547-99B7-CF21A6D542C4}"/>
              </a:ext>
            </a:extLst>
          </p:cNvPr>
          <p:cNvSpPr/>
          <p:nvPr/>
        </p:nvSpPr>
        <p:spPr>
          <a:xfrm>
            <a:off x="6098648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CD05B7-53BB-7941-A261-0B0A9791EE05}"/>
              </a:ext>
            </a:extLst>
          </p:cNvPr>
          <p:cNvCxnSpPr>
            <a:stCxn id="51" idx="3"/>
            <a:endCxn id="58" idx="1"/>
          </p:cNvCxnSpPr>
          <p:nvPr/>
        </p:nvCxnSpPr>
        <p:spPr>
          <a:xfrm>
            <a:off x="5689719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360D9C5-CB7F-6044-A014-C8BEE8880CAC}"/>
              </a:ext>
            </a:extLst>
          </p:cNvPr>
          <p:cNvSpPr txBox="1"/>
          <p:nvPr/>
        </p:nvSpPr>
        <p:spPr>
          <a:xfrm>
            <a:off x="279228" y="6346971"/>
            <a:ext cx="770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pic>
        <p:nvPicPr>
          <p:cNvPr id="59" name="Graphic 58" descr="Line arrow: Straight">
            <a:extLst>
              <a:ext uri="{FF2B5EF4-FFF2-40B4-BE49-F238E27FC236}">
                <a16:creationId xmlns:a16="http://schemas.microsoft.com/office/drawing/2014/main" id="{A64BBB86-0CCE-A540-825A-1EAD2DC05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229358" y="4363273"/>
            <a:ext cx="659406" cy="580588"/>
          </a:xfrm>
          <a:prstGeom prst="rect">
            <a:avLst/>
          </a:prstGeom>
        </p:spPr>
      </p:pic>
      <p:pic>
        <p:nvPicPr>
          <p:cNvPr id="84" name="Graphic 83" descr="Line arrow: Straight">
            <a:extLst>
              <a:ext uri="{FF2B5EF4-FFF2-40B4-BE49-F238E27FC236}">
                <a16:creationId xmlns:a16="http://schemas.microsoft.com/office/drawing/2014/main" id="{C61E8D95-1C10-654A-AC37-118796287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060718" y="4363273"/>
            <a:ext cx="659406" cy="580588"/>
          </a:xfrm>
          <a:prstGeom prst="rect">
            <a:avLst/>
          </a:prstGeom>
        </p:spPr>
      </p:pic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52B9747B-59D1-7248-9E78-6BE50DCA2A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81536" y="4349970"/>
            <a:ext cx="207458" cy="2176239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8" descr="Line arrow: Straight">
            <a:extLst>
              <a:ext uri="{FF2B5EF4-FFF2-40B4-BE49-F238E27FC236}">
                <a16:creationId xmlns:a16="http://schemas.microsoft.com/office/drawing/2014/main" id="{DA88D4A7-82EA-F343-B9FF-462F9726D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003635" y="4363273"/>
            <a:ext cx="659406" cy="580588"/>
          </a:xfrm>
          <a:prstGeom prst="rect">
            <a:avLst/>
          </a:prstGeom>
        </p:spPr>
      </p:pic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EFC887D-0EDC-5049-990C-8709A9EA1AE9}"/>
              </a:ext>
            </a:extLst>
          </p:cNvPr>
          <p:cNvCxnSpPr/>
          <p:nvPr/>
        </p:nvCxnSpPr>
        <p:spPr>
          <a:xfrm rot="5400000" flipH="1" flipV="1">
            <a:off x="8309968" y="3914978"/>
            <a:ext cx="1420450" cy="1362895"/>
          </a:xfrm>
          <a:prstGeom prst="bentConnector4">
            <a:avLst>
              <a:gd name="adj1" fmla="val -16093"/>
              <a:gd name="adj2" fmla="val 79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FA169464-DF20-C84F-A802-7F7457B89BD7}"/>
              </a:ext>
            </a:extLst>
          </p:cNvPr>
          <p:cNvCxnSpPr>
            <a:cxnSpLocks/>
          </p:cNvCxnSpPr>
          <p:nvPr/>
        </p:nvCxnSpPr>
        <p:spPr>
          <a:xfrm rot="10800000">
            <a:off x="3523544" y="1588195"/>
            <a:ext cx="6803639" cy="407835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71D8F8A-3A28-F245-B589-3B3EF5B9ADC7}"/>
              </a:ext>
            </a:extLst>
          </p:cNvPr>
          <p:cNvSpPr txBox="1"/>
          <p:nvPr/>
        </p:nvSpPr>
        <p:spPr>
          <a:xfrm>
            <a:off x="6468699" y="2413709"/>
            <a:ext cx="22120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to variable table!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9648C61-EFDB-6E48-8BEF-CDDC6C65DCD6}"/>
              </a:ext>
            </a:extLst>
          </p:cNvPr>
          <p:cNvCxnSpPr>
            <a:cxnSpLocks/>
          </p:cNvCxnSpPr>
          <p:nvPr/>
        </p:nvCxnSpPr>
        <p:spPr>
          <a:xfrm>
            <a:off x="10313323" y="5336919"/>
            <a:ext cx="0" cy="3296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520C7B0-19BB-3547-9A29-0D09F9B15106}"/>
              </a:ext>
            </a:extLst>
          </p:cNvPr>
          <p:cNvSpPr txBox="1"/>
          <p:nvPr/>
        </p:nvSpPr>
        <p:spPr>
          <a:xfrm>
            <a:off x="7813964" y="429491"/>
            <a:ext cx="36577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Program Till Now …</a:t>
            </a:r>
          </a:p>
          <a:p>
            <a:endParaRPr lang="en-US" dirty="0"/>
          </a:p>
          <a:p>
            <a:r>
              <a:rPr lang="en-US" dirty="0"/>
              <a:t>A = Gen_set(river, originate, China)</a:t>
            </a:r>
          </a:p>
          <a:p>
            <a:r>
              <a:rPr lang="en-US" dirty="0"/>
              <a:t>B = Gen_set(river, flows, India)</a:t>
            </a:r>
          </a:p>
          <a:p>
            <a:r>
              <a:rPr lang="en-US" dirty="0"/>
              <a:t>C = Gen_set(river, flows, Bangladesh)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3D02F7D-4540-1748-8E4D-03F4C309B5D8}"/>
              </a:ext>
            </a:extLst>
          </p:cNvPr>
          <p:cNvSpPr txBox="1"/>
          <p:nvPr/>
        </p:nvSpPr>
        <p:spPr>
          <a:xfrm>
            <a:off x="5657228" y="4937319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Set_Intersec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F221FC-CECC-2545-BB31-FB707437FBF2}"/>
              </a:ext>
            </a:extLst>
          </p:cNvPr>
          <p:cNvSpPr txBox="1"/>
          <p:nvPr/>
        </p:nvSpPr>
        <p:spPr>
          <a:xfrm>
            <a:off x="8042377" y="4951174"/>
            <a:ext cx="69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(A, B)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BFF0BFF-5A0D-9B45-8270-00AC3EB79595}"/>
              </a:ext>
            </a:extLst>
          </p:cNvPr>
          <p:cNvSpPr txBox="1"/>
          <p:nvPr/>
        </p:nvSpPr>
        <p:spPr>
          <a:xfrm>
            <a:off x="9579943" y="4949528"/>
            <a:ext cx="307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Set_Intersec(A, B)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28B85AC5-634E-4F45-BA26-3E48C2885D9F}"/>
              </a:ext>
            </a:extLst>
          </p:cNvPr>
          <p:cNvSpPr/>
          <p:nvPr/>
        </p:nvSpPr>
        <p:spPr>
          <a:xfrm>
            <a:off x="7466460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0D3FB24-807B-7B4D-8913-8F926469E974}"/>
              </a:ext>
            </a:extLst>
          </p:cNvPr>
          <p:cNvCxnSpPr>
            <a:cxnSpLocks/>
          </p:cNvCxnSpPr>
          <p:nvPr/>
        </p:nvCxnSpPr>
        <p:spPr>
          <a:xfrm>
            <a:off x="7019473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B58641F9-ADBF-C147-AD73-BA966D366B1C}"/>
              </a:ext>
            </a:extLst>
          </p:cNvPr>
          <p:cNvSpPr/>
          <p:nvPr/>
        </p:nvSpPr>
        <p:spPr>
          <a:xfrm>
            <a:off x="8770770" y="5930266"/>
            <a:ext cx="920825" cy="356983"/>
          </a:xfrm>
          <a:prstGeom prst="roundRect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D8BA722-61CE-6348-B7C0-8175898EDC9A}"/>
              </a:ext>
            </a:extLst>
          </p:cNvPr>
          <p:cNvCxnSpPr>
            <a:cxnSpLocks/>
          </p:cNvCxnSpPr>
          <p:nvPr/>
        </p:nvCxnSpPr>
        <p:spPr>
          <a:xfrm>
            <a:off x="8365348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492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09074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Gen_set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84C98-7C93-9842-85DB-8343F9EB5F1A}"/>
              </a:ext>
            </a:extLst>
          </p:cNvPr>
          <p:cNvSpPr txBox="1"/>
          <p:nvPr/>
        </p:nvSpPr>
        <p:spPr>
          <a:xfrm>
            <a:off x="747523" y="4838615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with Knowledge Base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53334"/>
              </p:ext>
            </p:extLst>
          </p:nvPr>
        </p:nvGraphicFramePr>
        <p:xfrm>
          <a:off x="346756" y="247853"/>
          <a:ext cx="43489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585102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29064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F7E04C-CDCD-7E4E-B17C-706D9790817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C58C47-42A3-DC46-8972-3B22259E29C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B66BC5D-CE29-B946-BEB3-3F9D936F210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DFAADC0-27C7-E24C-A3FD-6BF6E4BBFB8F}"/>
              </a:ext>
            </a:extLst>
          </p:cNvPr>
          <p:cNvSpPr/>
          <p:nvPr/>
        </p:nvSpPr>
        <p:spPr>
          <a:xfrm>
            <a:off x="9701641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Generator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89AACD8-102F-234F-AC97-535E5CB6CA32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2800922-A575-F547-99B7-CF21A6D542C4}"/>
              </a:ext>
            </a:extLst>
          </p:cNvPr>
          <p:cNvSpPr/>
          <p:nvPr/>
        </p:nvSpPr>
        <p:spPr>
          <a:xfrm>
            <a:off x="6098648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CD05B7-53BB-7941-A261-0B0A9791EE05}"/>
              </a:ext>
            </a:extLst>
          </p:cNvPr>
          <p:cNvCxnSpPr>
            <a:stCxn id="51" idx="3"/>
            <a:endCxn id="58" idx="1"/>
          </p:cNvCxnSpPr>
          <p:nvPr/>
        </p:nvCxnSpPr>
        <p:spPr>
          <a:xfrm>
            <a:off x="5689719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360D9C5-CB7F-6044-A014-C8BEE8880CAC}"/>
              </a:ext>
            </a:extLst>
          </p:cNvPr>
          <p:cNvSpPr txBox="1"/>
          <p:nvPr/>
        </p:nvSpPr>
        <p:spPr>
          <a:xfrm>
            <a:off x="279228" y="6346971"/>
            <a:ext cx="770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pic>
        <p:nvPicPr>
          <p:cNvPr id="59" name="Graphic 58" descr="Line arrow: Straight">
            <a:extLst>
              <a:ext uri="{FF2B5EF4-FFF2-40B4-BE49-F238E27FC236}">
                <a16:creationId xmlns:a16="http://schemas.microsoft.com/office/drawing/2014/main" id="{A64BBB86-0CCE-A540-825A-1EAD2DC05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229358" y="4363273"/>
            <a:ext cx="659406" cy="580588"/>
          </a:xfrm>
          <a:prstGeom prst="rect">
            <a:avLst/>
          </a:prstGeom>
        </p:spPr>
      </p:pic>
      <p:pic>
        <p:nvPicPr>
          <p:cNvPr id="84" name="Graphic 83" descr="Line arrow: Straight">
            <a:extLst>
              <a:ext uri="{FF2B5EF4-FFF2-40B4-BE49-F238E27FC236}">
                <a16:creationId xmlns:a16="http://schemas.microsoft.com/office/drawing/2014/main" id="{C61E8D95-1C10-654A-AC37-118796287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060718" y="4363273"/>
            <a:ext cx="659406" cy="580588"/>
          </a:xfrm>
          <a:prstGeom prst="rect">
            <a:avLst/>
          </a:prstGeom>
        </p:spPr>
      </p:pic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52B9747B-59D1-7248-9E78-6BE50DCA2A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81536" y="4349970"/>
            <a:ext cx="207458" cy="2176239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8" descr="Line arrow: Straight">
            <a:extLst>
              <a:ext uri="{FF2B5EF4-FFF2-40B4-BE49-F238E27FC236}">
                <a16:creationId xmlns:a16="http://schemas.microsoft.com/office/drawing/2014/main" id="{DA88D4A7-82EA-F343-B9FF-462F9726D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003635" y="4363273"/>
            <a:ext cx="659406" cy="580588"/>
          </a:xfrm>
          <a:prstGeom prst="rect">
            <a:avLst/>
          </a:prstGeom>
        </p:spPr>
      </p:pic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EFC887D-0EDC-5049-990C-8709A9EA1AE9}"/>
              </a:ext>
            </a:extLst>
          </p:cNvPr>
          <p:cNvCxnSpPr/>
          <p:nvPr/>
        </p:nvCxnSpPr>
        <p:spPr>
          <a:xfrm rot="5400000" flipH="1" flipV="1">
            <a:off x="8309968" y="3914978"/>
            <a:ext cx="1420450" cy="1362895"/>
          </a:xfrm>
          <a:prstGeom prst="bentConnector4">
            <a:avLst>
              <a:gd name="adj1" fmla="val -16093"/>
              <a:gd name="adj2" fmla="val 79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520C7B0-19BB-3547-9A29-0D09F9B15106}"/>
              </a:ext>
            </a:extLst>
          </p:cNvPr>
          <p:cNvSpPr txBox="1"/>
          <p:nvPr/>
        </p:nvSpPr>
        <p:spPr>
          <a:xfrm>
            <a:off x="7813964" y="429491"/>
            <a:ext cx="37106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Generated Program Till Now …</a:t>
            </a:r>
          </a:p>
          <a:p>
            <a:endParaRPr lang="en-US" dirty="0"/>
          </a:p>
          <a:p>
            <a:r>
              <a:rPr lang="en-US" dirty="0"/>
              <a:t>A = Gen_set(river, originate, China)</a:t>
            </a:r>
          </a:p>
          <a:p>
            <a:r>
              <a:rPr lang="en-US" dirty="0"/>
              <a:t>B = Gen_set(river, flows, India)</a:t>
            </a:r>
          </a:p>
          <a:p>
            <a:r>
              <a:rPr lang="en-US" dirty="0"/>
              <a:t>C = Gen_set(river, flows, Bangladesh)</a:t>
            </a:r>
          </a:p>
          <a:p>
            <a:r>
              <a:rPr lang="en-US" dirty="0">
                <a:solidFill>
                  <a:srgbClr val="FF0000"/>
                </a:solidFill>
              </a:rPr>
              <a:t>D = Set_Intersec(A, B)</a:t>
            </a:r>
          </a:p>
          <a:p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489DF76-CDB8-BA4F-99C1-5D5139DBC550}"/>
              </a:ext>
            </a:extLst>
          </p:cNvPr>
          <p:cNvSpPr txBox="1"/>
          <p:nvPr/>
        </p:nvSpPr>
        <p:spPr>
          <a:xfrm>
            <a:off x="5657228" y="4937319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Set_Intersec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8BB8A7-853A-3842-B2C8-A47A033B5F1F}"/>
              </a:ext>
            </a:extLst>
          </p:cNvPr>
          <p:cNvSpPr txBox="1"/>
          <p:nvPr/>
        </p:nvSpPr>
        <p:spPr>
          <a:xfrm>
            <a:off x="8042377" y="4951174"/>
            <a:ext cx="69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(A, B)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24F5ABB-EE61-8C45-9668-D69F19FE0B28}"/>
              </a:ext>
            </a:extLst>
          </p:cNvPr>
          <p:cNvSpPr txBox="1"/>
          <p:nvPr/>
        </p:nvSpPr>
        <p:spPr>
          <a:xfrm>
            <a:off x="9579943" y="4949528"/>
            <a:ext cx="307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Set_Intersec(A, B)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F80B4E29-62D2-5444-9F6A-1F3023D05412}"/>
              </a:ext>
            </a:extLst>
          </p:cNvPr>
          <p:cNvSpPr/>
          <p:nvPr/>
        </p:nvSpPr>
        <p:spPr>
          <a:xfrm>
            <a:off x="7466460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0C33F53-59EE-774D-87BA-BCA55478FDDB}"/>
              </a:ext>
            </a:extLst>
          </p:cNvPr>
          <p:cNvCxnSpPr>
            <a:cxnSpLocks/>
          </p:cNvCxnSpPr>
          <p:nvPr/>
        </p:nvCxnSpPr>
        <p:spPr>
          <a:xfrm>
            <a:off x="7019473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43344FBA-1906-004C-905E-805A4FB9498B}"/>
              </a:ext>
            </a:extLst>
          </p:cNvPr>
          <p:cNvSpPr/>
          <p:nvPr/>
        </p:nvSpPr>
        <p:spPr>
          <a:xfrm>
            <a:off x="8770770" y="5930266"/>
            <a:ext cx="920825" cy="356983"/>
          </a:xfrm>
          <a:prstGeom prst="roundRect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C653AD-9FA5-8347-A20E-0903A0D185C7}"/>
              </a:ext>
            </a:extLst>
          </p:cNvPr>
          <p:cNvCxnSpPr>
            <a:cxnSpLocks/>
          </p:cNvCxnSpPr>
          <p:nvPr/>
        </p:nvCxnSpPr>
        <p:spPr>
          <a:xfrm>
            <a:off x="8365348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04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429410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Gen_set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84C98-7C93-9842-85DB-8343F9EB5F1A}"/>
              </a:ext>
            </a:extLst>
          </p:cNvPr>
          <p:cNvSpPr txBox="1"/>
          <p:nvPr/>
        </p:nvSpPr>
        <p:spPr>
          <a:xfrm>
            <a:off x="747523" y="4838615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with Knowledge Base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026345"/>
              </p:ext>
            </p:extLst>
          </p:nvPr>
        </p:nvGraphicFramePr>
        <p:xfrm>
          <a:off x="346756" y="247853"/>
          <a:ext cx="43489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490266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55667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F7E04C-CDCD-7E4E-B17C-706D9790817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C58C47-42A3-DC46-8972-3B22259E29C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B66BC5D-CE29-B946-BEB3-3F9D936F210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DFAADC0-27C7-E24C-A3FD-6BF6E4BBFB8F}"/>
              </a:ext>
            </a:extLst>
          </p:cNvPr>
          <p:cNvSpPr/>
          <p:nvPr/>
        </p:nvSpPr>
        <p:spPr>
          <a:xfrm>
            <a:off x="9701641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Generator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89AACD8-102F-234F-AC97-535E5CB6CA32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2800922-A575-F547-99B7-CF21A6D542C4}"/>
              </a:ext>
            </a:extLst>
          </p:cNvPr>
          <p:cNvSpPr/>
          <p:nvPr/>
        </p:nvSpPr>
        <p:spPr>
          <a:xfrm>
            <a:off x="6098648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CD05B7-53BB-7941-A261-0B0A9791EE05}"/>
              </a:ext>
            </a:extLst>
          </p:cNvPr>
          <p:cNvCxnSpPr>
            <a:stCxn id="51" idx="3"/>
            <a:endCxn id="58" idx="1"/>
          </p:cNvCxnSpPr>
          <p:nvPr/>
        </p:nvCxnSpPr>
        <p:spPr>
          <a:xfrm>
            <a:off x="5689719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360D9C5-CB7F-6044-A014-C8BEE8880CAC}"/>
              </a:ext>
            </a:extLst>
          </p:cNvPr>
          <p:cNvSpPr txBox="1"/>
          <p:nvPr/>
        </p:nvSpPr>
        <p:spPr>
          <a:xfrm>
            <a:off x="279228" y="6346971"/>
            <a:ext cx="770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pic>
        <p:nvPicPr>
          <p:cNvPr id="59" name="Graphic 58" descr="Line arrow: Straight">
            <a:extLst>
              <a:ext uri="{FF2B5EF4-FFF2-40B4-BE49-F238E27FC236}">
                <a16:creationId xmlns:a16="http://schemas.microsoft.com/office/drawing/2014/main" id="{A64BBB86-0CCE-A540-825A-1EAD2DC05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229358" y="4363273"/>
            <a:ext cx="659406" cy="580588"/>
          </a:xfrm>
          <a:prstGeom prst="rect">
            <a:avLst/>
          </a:prstGeom>
        </p:spPr>
      </p:pic>
      <p:pic>
        <p:nvPicPr>
          <p:cNvPr id="84" name="Graphic 83" descr="Line arrow: Straight">
            <a:extLst>
              <a:ext uri="{FF2B5EF4-FFF2-40B4-BE49-F238E27FC236}">
                <a16:creationId xmlns:a16="http://schemas.microsoft.com/office/drawing/2014/main" id="{C61E8D95-1C10-654A-AC37-118796287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060718" y="4363273"/>
            <a:ext cx="659406" cy="580588"/>
          </a:xfrm>
          <a:prstGeom prst="rect">
            <a:avLst/>
          </a:prstGeom>
        </p:spPr>
      </p:pic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52B9747B-59D1-7248-9E78-6BE50DCA2A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81536" y="4349970"/>
            <a:ext cx="207458" cy="2176239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8" descr="Line arrow: Straight">
            <a:extLst>
              <a:ext uri="{FF2B5EF4-FFF2-40B4-BE49-F238E27FC236}">
                <a16:creationId xmlns:a16="http://schemas.microsoft.com/office/drawing/2014/main" id="{DA88D4A7-82EA-F343-B9FF-462F9726D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003635" y="4363273"/>
            <a:ext cx="659406" cy="580588"/>
          </a:xfrm>
          <a:prstGeom prst="rect">
            <a:avLst/>
          </a:prstGeom>
        </p:spPr>
      </p:pic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EFC887D-0EDC-5049-990C-8709A9EA1AE9}"/>
              </a:ext>
            </a:extLst>
          </p:cNvPr>
          <p:cNvCxnSpPr/>
          <p:nvPr/>
        </p:nvCxnSpPr>
        <p:spPr>
          <a:xfrm rot="5400000" flipH="1" flipV="1">
            <a:off x="8309968" y="3914978"/>
            <a:ext cx="1420450" cy="1362895"/>
          </a:xfrm>
          <a:prstGeom prst="bentConnector4">
            <a:avLst>
              <a:gd name="adj1" fmla="val -16093"/>
              <a:gd name="adj2" fmla="val 79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D7EE40-2A82-0E4A-B62B-7416E806AAA5}"/>
              </a:ext>
            </a:extLst>
          </p:cNvPr>
          <p:cNvCxnSpPr>
            <a:cxnSpLocks/>
          </p:cNvCxnSpPr>
          <p:nvPr/>
        </p:nvCxnSpPr>
        <p:spPr>
          <a:xfrm>
            <a:off x="7019473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7AF26EC-4AFF-9546-B937-D4E5E1C34C9C}"/>
              </a:ext>
            </a:extLst>
          </p:cNvPr>
          <p:cNvSpPr txBox="1"/>
          <p:nvPr/>
        </p:nvSpPr>
        <p:spPr>
          <a:xfrm>
            <a:off x="7813964" y="429491"/>
            <a:ext cx="36577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Program Till Now …</a:t>
            </a:r>
          </a:p>
          <a:p>
            <a:endParaRPr lang="en-US" dirty="0"/>
          </a:p>
          <a:p>
            <a:r>
              <a:rPr lang="en-US" dirty="0"/>
              <a:t>A = Gen_set(river, originate, China)</a:t>
            </a:r>
          </a:p>
          <a:p>
            <a:r>
              <a:rPr lang="en-US" dirty="0"/>
              <a:t>B = Gen_set(river, flows, India)</a:t>
            </a:r>
          </a:p>
          <a:p>
            <a:r>
              <a:rPr lang="en-US" dirty="0"/>
              <a:t>C = Gen_set(river, flows, Bangladesh)</a:t>
            </a:r>
          </a:p>
          <a:p>
            <a:r>
              <a:rPr lang="en-US" dirty="0"/>
              <a:t>D = Set_Intersec(A, B)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F5ECA9-36AF-7240-A18F-9D64776293D3}"/>
              </a:ext>
            </a:extLst>
          </p:cNvPr>
          <p:cNvSpPr txBox="1"/>
          <p:nvPr/>
        </p:nvSpPr>
        <p:spPr>
          <a:xfrm>
            <a:off x="8042377" y="4951174"/>
            <a:ext cx="69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(A, B)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BDA7B26-95BB-D949-AE31-F9A2DE05A710}"/>
              </a:ext>
            </a:extLst>
          </p:cNvPr>
          <p:cNvSpPr txBox="1"/>
          <p:nvPr/>
        </p:nvSpPr>
        <p:spPr>
          <a:xfrm>
            <a:off x="9579943" y="4949528"/>
            <a:ext cx="307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Set_Intersec(A, B)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3D79CC-A3B7-1340-BCC3-54B3C309185D}"/>
              </a:ext>
            </a:extLst>
          </p:cNvPr>
          <p:cNvSpPr txBox="1"/>
          <p:nvPr/>
        </p:nvSpPr>
        <p:spPr>
          <a:xfrm>
            <a:off x="5657228" y="4937319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Set_Intersec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49BBF4A0-C080-484D-B7B5-AD4861B7CDFB}"/>
              </a:ext>
            </a:extLst>
          </p:cNvPr>
          <p:cNvSpPr/>
          <p:nvPr/>
        </p:nvSpPr>
        <p:spPr>
          <a:xfrm>
            <a:off x="7466460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A6D38BB-1F1E-DA4F-A9CB-A280DB5A3DBB}"/>
              </a:ext>
            </a:extLst>
          </p:cNvPr>
          <p:cNvCxnSpPr>
            <a:cxnSpLocks/>
          </p:cNvCxnSpPr>
          <p:nvPr/>
        </p:nvCxnSpPr>
        <p:spPr>
          <a:xfrm>
            <a:off x="7019473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5EBF10EB-E5F5-BF47-B269-68B6247BBB63}"/>
              </a:ext>
            </a:extLst>
          </p:cNvPr>
          <p:cNvSpPr/>
          <p:nvPr/>
        </p:nvSpPr>
        <p:spPr>
          <a:xfrm>
            <a:off x="8770770" y="5930266"/>
            <a:ext cx="920825" cy="356983"/>
          </a:xfrm>
          <a:prstGeom prst="roundRect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FBAC9EE-B35F-AF41-A442-0B2C3A993192}"/>
              </a:ext>
            </a:extLst>
          </p:cNvPr>
          <p:cNvCxnSpPr>
            <a:cxnSpLocks/>
          </p:cNvCxnSpPr>
          <p:nvPr/>
        </p:nvCxnSpPr>
        <p:spPr>
          <a:xfrm>
            <a:off x="8365348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476E01E7-8B2D-2A41-A733-A64090C53067}"/>
              </a:ext>
            </a:extLst>
          </p:cNvPr>
          <p:cNvSpPr/>
          <p:nvPr/>
        </p:nvSpPr>
        <p:spPr>
          <a:xfrm>
            <a:off x="10075080" y="5917701"/>
            <a:ext cx="920825" cy="35698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96DB4C6-750F-D944-B6B3-7FEC71C1C6C9}"/>
              </a:ext>
            </a:extLst>
          </p:cNvPr>
          <p:cNvCxnSpPr>
            <a:cxnSpLocks/>
          </p:cNvCxnSpPr>
          <p:nvPr/>
        </p:nvCxnSpPr>
        <p:spPr>
          <a:xfrm>
            <a:off x="9669658" y="608233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7F5CF5-2A78-AB4D-B8F1-F793D237781C}"/>
              </a:ext>
            </a:extLst>
          </p:cNvPr>
          <p:cNvCxnSpPr>
            <a:cxnSpLocks/>
          </p:cNvCxnSpPr>
          <p:nvPr/>
        </p:nvCxnSpPr>
        <p:spPr>
          <a:xfrm>
            <a:off x="10369239" y="5234367"/>
            <a:ext cx="0" cy="69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385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62552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Gen_set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84C98-7C93-9842-85DB-8343F9EB5F1A}"/>
              </a:ext>
            </a:extLst>
          </p:cNvPr>
          <p:cNvSpPr txBox="1"/>
          <p:nvPr/>
        </p:nvSpPr>
        <p:spPr>
          <a:xfrm>
            <a:off x="747523" y="4838615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with Knowledge Base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941004"/>
              </p:ext>
            </p:extLst>
          </p:nvPr>
        </p:nvGraphicFramePr>
        <p:xfrm>
          <a:off x="346756" y="247853"/>
          <a:ext cx="43489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6092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95512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F7E04C-CDCD-7E4E-B17C-706D9790817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C58C47-42A3-DC46-8972-3B22259E29C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B66BC5D-CE29-B946-BEB3-3F9D936F210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DFAADC0-27C7-E24C-A3FD-6BF6E4BBFB8F}"/>
              </a:ext>
            </a:extLst>
          </p:cNvPr>
          <p:cNvSpPr/>
          <p:nvPr/>
        </p:nvSpPr>
        <p:spPr>
          <a:xfrm>
            <a:off x="9701641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Generator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89AACD8-102F-234F-AC97-535E5CB6CA32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2800922-A575-F547-99B7-CF21A6D542C4}"/>
              </a:ext>
            </a:extLst>
          </p:cNvPr>
          <p:cNvSpPr/>
          <p:nvPr/>
        </p:nvSpPr>
        <p:spPr>
          <a:xfrm>
            <a:off x="6098648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CD05B7-53BB-7941-A261-0B0A9791EE05}"/>
              </a:ext>
            </a:extLst>
          </p:cNvPr>
          <p:cNvCxnSpPr>
            <a:stCxn id="51" idx="3"/>
            <a:endCxn id="58" idx="1"/>
          </p:cNvCxnSpPr>
          <p:nvPr/>
        </p:nvCxnSpPr>
        <p:spPr>
          <a:xfrm>
            <a:off x="5689719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360D9C5-CB7F-6044-A014-C8BEE8880CAC}"/>
              </a:ext>
            </a:extLst>
          </p:cNvPr>
          <p:cNvSpPr txBox="1"/>
          <p:nvPr/>
        </p:nvSpPr>
        <p:spPr>
          <a:xfrm>
            <a:off x="279228" y="6346971"/>
            <a:ext cx="770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pic>
        <p:nvPicPr>
          <p:cNvPr id="89" name="Graphic 88" descr="Line arrow: Straight">
            <a:extLst>
              <a:ext uri="{FF2B5EF4-FFF2-40B4-BE49-F238E27FC236}">
                <a16:creationId xmlns:a16="http://schemas.microsoft.com/office/drawing/2014/main" id="{DA88D4A7-82EA-F343-B9FF-462F9726D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003635" y="4363273"/>
            <a:ext cx="659406" cy="580588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911D53A5-2D47-5A40-8BAA-0D46100FEED3}"/>
              </a:ext>
            </a:extLst>
          </p:cNvPr>
          <p:cNvSpPr txBox="1"/>
          <p:nvPr/>
        </p:nvSpPr>
        <p:spPr>
          <a:xfrm>
            <a:off x="5035336" y="5375580"/>
            <a:ext cx="491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Generated Program State of CIPITR at timestep = 4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57B6B73D-7AA6-8F41-90E3-0094583AF89C}"/>
              </a:ext>
            </a:extLst>
          </p:cNvPr>
          <p:cNvSpPr/>
          <p:nvPr/>
        </p:nvSpPr>
        <p:spPr>
          <a:xfrm>
            <a:off x="7466460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0195B0A-D675-9144-A053-B270DD657C0F}"/>
              </a:ext>
            </a:extLst>
          </p:cNvPr>
          <p:cNvCxnSpPr>
            <a:cxnSpLocks/>
          </p:cNvCxnSpPr>
          <p:nvPr/>
        </p:nvCxnSpPr>
        <p:spPr>
          <a:xfrm>
            <a:off x="7019473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B3E109E-9202-0746-B5A0-3CEBD3C545EF}"/>
              </a:ext>
            </a:extLst>
          </p:cNvPr>
          <p:cNvSpPr txBox="1"/>
          <p:nvPr/>
        </p:nvSpPr>
        <p:spPr>
          <a:xfrm>
            <a:off x="7813964" y="429491"/>
            <a:ext cx="36577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Program Till Now …</a:t>
            </a:r>
          </a:p>
          <a:p>
            <a:endParaRPr lang="en-US" dirty="0"/>
          </a:p>
          <a:p>
            <a:r>
              <a:rPr lang="en-US" dirty="0"/>
              <a:t>A = Gen_set(river, originate, China)</a:t>
            </a:r>
          </a:p>
          <a:p>
            <a:r>
              <a:rPr lang="en-US" dirty="0"/>
              <a:t>B = Gen_set(river, flows, India)</a:t>
            </a:r>
          </a:p>
          <a:p>
            <a:r>
              <a:rPr lang="en-US" dirty="0"/>
              <a:t>C = Gen_set(river, flows, Bangladesh)</a:t>
            </a:r>
          </a:p>
          <a:p>
            <a:r>
              <a:rPr lang="en-US" dirty="0"/>
              <a:t>D = Set_Intersec(A, B)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6573A7-1539-4347-A2B5-E2A798AC6C6F}"/>
              </a:ext>
            </a:extLst>
          </p:cNvPr>
          <p:cNvSpPr txBox="1"/>
          <p:nvPr/>
        </p:nvSpPr>
        <p:spPr>
          <a:xfrm>
            <a:off x="9579943" y="4949528"/>
            <a:ext cx="307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Set_Intersec(A, B)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01270C2-57B9-C14F-B9B5-2A36194B949F}"/>
              </a:ext>
            </a:extLst>
          </p:cNvPr>
          <p:cNvSpPr/>
          <p:nvPr/>
        </p:nvSpPr>
        <p:spPr>
          <a:xfrm>
            <a:off x="10075080" y="5917701"/>
            <a:ext cx="920825" cy="356983"/>
          </a:xfrm>
          <a:prstGeom prst="roundRect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2D10ABE-59A1-944F-9B1C-18BF4A87E22A}"/>
              </a:ext>
            </a:extLst>
          </p:cNvPr>
          <p:cNvCxnSpPr>
            <a:cxnSpLocks/>
          </p:cNvCxnSpPr>
          <p:nvPr/>
        </p:nvCxnSpPr>
        <p:spPr>
          <a:xfrm>
            <a:off x="9669658" y="608233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1C65860-A4C2-B54A-8FF3-2E88EA425991}"/>
              </a:ext>
            </a:extLst>
          </p:cNvPr>
          <p:cNvCxnSpPr>
            <a:cxnSpLocks/>
          </p:cNvCxnSpPr>
          <p:nvPr/>
        </p:nvCxnSpPr>
        <p:spPr>
          <a:xfrm>
            <a:off x="10369239" y="5234367"/>
            <a:ext cx="0" cy="69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9E012C99-3B9F-CF4C-ADC0-415F36AE1DDE}"/>
              </a:ext>
            </a:extLst>
          </p:cNvPr>
          <p:cNvSpPr/>
          <p:nvPr/>
        </p:nvSpPr>
        <p:spPr>
          <a:xfrm>
            <a:off x="8770770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3E9460A-9BE5-D94E-9EB4-B03094D999B0}"/>
              </a:ext>
            </a:extLst>
          </p:cNvPr>
          <p:cNvCxnSpPr>
            <a:cxnSpLocks/>
          </p:cNvCxnSpPr>
          <p:nvPr/>
        </p:nvCxnSpPr>
        <p:spPr>
          <a:xfrm>
            <a:off x="8365348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572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904422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Gen_set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84C98-7C93-9842-85DB-8343F9EB5F1A}"/>
              </a:ext>
            </a:extLst>
          </p:cNvPr>
          <p:cNvSpPr txBox="1"/>
          <p:nvPr/>
        </p:nvSpPr>
        <p:spPr>
          <a:xfrm>
            <a:off x="747523" y="4838615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with Knowledge Base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277769"/>
              </p:ext>
            </p:extLst>
          </p:nvPr>
        </p:nvGraphicFramePr>
        <p:xfrm>
          <a:off x="346756" y="247853"/>
          <a:ext cx="43489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51949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13054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F7E04C-CDCD-7E4E-B17C-706D9790817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C58C47-42A3-DC46-8972-3B22259E29C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B66BC5D-CE29-B946-BEB3-3F9D936F210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DFAADC0-27C7-E24C-A3FD-6BF6E4BBFB8F}"/>
              </a:ext>
            </a:extLst>
          </p:cNvPr>
          <p:cNvSpPr/>
          <p:nvPr/>
        </p:nvSpPr>
        <p:spPr>
          <a:xfrm>
            <a:off x="9701641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Generator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89AACD8-102F-234F-AC97-535E5CB6CA32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2800922-A575-F547-99B7-CF21A6D542C4}"/>
              </a:ext>
            </a:extLst>
          </p:cNvPr>
          <p:cNvSpPr/>
          <p:nvPr/>
        </p:nvSpPr>
        <p:spPr>
          <a:xfrm>
            <a:off x="6098648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CD05B7-53BB-7941-A261-0B0A9791EE05}"/>
              </a:ext>
            </a:extLst>
          </p:cNvPr>
          <p:cNvCxnSpPr>
            <a:stCxn id="51" idx="3"/>
            <a:endCxn id="58" idx="1"/>
          </p:cNvCxnSpPr>
          <p:nvPr/>
        </p:nvCxnSpPr>
        <p:spPr>
          <a:xfrm>
            <a:off x="5689719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360D9C5-CB7F-6044-A014-C8BEE8880CAC}"/>
              </a:ext>
            </a:extLst>
          </p:cNvPr>
          <p:cNvSpPr txBox="1"/>
          <p:nvPr/>
        </p:nvSpPr>
        <p:spPr>
          <a:xfrm>
            <a:off x="279228" y="6346971"/>
            <a:ext cx="770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FD5A42-C278-FF45-88EB-D769DF313AC8}"/>
              </a:ext>
            </a:extLst>
          </p:cNvPr>
          <p:cNvSpPr txBox="1"/>
          <p:nvPr/>
        </p:nvSpPr>
        <p:spPr>
          <a:xfrm>
            <a:off x="5657228" y="4937319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Set_Intersec</a:t>
            </a:r>
          </a:p>
        </p:txBody>
      </p:sp>
      <p:pic>
        <p:nvPicPr>
          <p:cNvPr id="59" name="Graphic 58" descr="Line arrow: Straight">
            <a:extLst>
              <a:ext uri="{FF2B5EF4-FFF2-40B4-BE49-F238E27FC236}">
                <a16:creationId xmlns:a16="http://schemas.microsoft.com/office/drawing/2014/main" id="{A64BBB86-0CCE-A540-825A-1EAD2DC05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229358" y="4363273"/>
            <a:ext cx="659406" cy="580588"/>
          </a:xfrm>
          <a:prstGeom prst="rect">
            <a:avLst/>
          </a:prstGeom>
        </p:spPr>
      </p:pic>
      <p:pic>
        <p:nvPicPr>
          <p:cNvPr id="84" name="Graphic 83" descr="Line arrow: Straight">
            <a:extLst>
              <a:ext uri="{FF2B5EF4-FFF2-40B4-BE49-F238E27FC236}">
                <a16:creationId xmlns:a16="http://schemas.microsoft.com/office/drawing/2014/main" id="{C61E8D95-1C10-654A-AC37-118796287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060718" y="4363273"/>
            <a:ext cx="659406" cy="58058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2C0098B1-F217-DF41-8EE3-442A139CF06B}"/>
              </a:ext>
            </a:extLst>
          </p:cNvPr>
          <p:cNvSpPr txBox="1"/>
          <p:nvPr/>
        </p:nvSpPr>
        <p:spPr>
          <a:xfrm>
            <a:off x="8042377" y="4951174"/>
            <a:ext cx="69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(D, C)</a:t>
            </a: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52B9747B-59D1-7248-9E78-6BE50DCA2A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81536" y="4349970"/>
            <a:ext cx="207458" cy="2176239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8" descr="Line arrow: Straight">
            <a:extLst>
              <a:ext uri="{FF2B5EF4-FFF2-40B4-BE49-F238E27FC236}">
                <a16:creationId xmlns:a16="http://schemas.microsoft.com/office/drawing/2014/main" id="{DA88D4A7-82EA-F343-B9FF-462F9726D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003635" y="4363273"/>
            <a:ext cx="659406" cy="580588"/>
          </a:xfrm>
          <a:prstGeom prst="rect">
            <a:avLst/>
          </a:prstGeom>
        </p:spPr>
      </p:pic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EFC887D-0EDC-5049-990C-8709A9EA1AE9}"/>
              </a:ext>
            </a:extLst>
          </p:cNvPr>
          <p:cNvCxnSpPr/>
          <p:nvPr/>
        </p:nvCxnSpPr>
        <p:spPr>
          <a:xfrm rot="5400000" flipH="1" flipV="1">
            <a:off x="8309968" y="3914978"/>
            <a:ext cx="1420450" cy="1362895"/>
          </a:xfrm>
          <a:prstGeom prst="bentConnector4">
            <a:avLst>
              <a:gd name="adj1" fmla="val -16093"/>
              <a:gd name="adj2" fmla="val 79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FE895E-2B1E-F64B-A02C-115820A0C3C4}"/>
              </a:ext>
            </a:extLst>
          </p:cNvPr>
          <p:cNvSpPr txBox="1"/>
          <p:nvPr/>
        </p:nvSpPr>
        <p:spPr>
          <a:xfrm>
            <a:off x="6761018" y="2937164"/>
            <a:ext cx="249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At the end of time-step 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CCE3108-6BD7-2F4A-BE14-986273F5886C}"/>
              </a:ext>
            </a:extLst>
          </p:cNvPr>
          <p:cNvSpPr txBox="1"/>
          <p:nvPr/>
        </p:nvSpPr>
        <p:spPr>
          <a:xfrm>
            <a:off x="7813964" y="429491"/>
            <a:ext cx="36577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Program Till Now …</a:t>
            </a:r>
          </a:p>
          <a:p>
            <a:endParaRPr lang="en-US" dirty="0"/>
          </a:p>
          <a:p>
            <a:r>
              <a:rPr lang="en-US" dirty="0"/>
              <a:t>A = Gen_set(river, originate, China)</a:t>
            </a:r>
          </a:p>
          <a:p>
            <a:r>
              <a:rPr lang="en-US" dirty="0"/>
              <a:t>B = Gen_set(river, flows, India)</a:t>
            </a:r>
          </a:p>
          <a:p>
            <a:r>
              <a:rPr lang="en-US" dirty="0"/>
              <a:t>C = Gen_set(river, flows, Bangladesh)</a:t>
            </a:r>
          </a:p>
          <a:p>
            <a:r>
              <a:rPr lang="en-US" dirty="0"/>
              <a:t>D = Set_Intersec(A, B)</a:t>
            </a:r>
          </a:p>
          <a:p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C4897A6-7D78-5346-9305-A33E524F6513}"/>
              </a:ext>
            </a:extLst>
          </p:cNvPr>
          <p:cNvSpPr txBox="1"/>
          <p:nvPr/>
        </p:nvSpPr>
        <p:spPr>
          <a:xfrm>
            <a:off x="9579943" y="4949528"/>
            <a:ext cx="307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= Set_Intersec(D, C)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4A7AE31-0277-394A-8EEA-BEDDB0DA2B2C}"/>
              </a:ext>
            </a:extLst>
          </p:cNvPr>
          <p:cNvSpPr/>
          <p:nvPr/>
        </p:nvSpPr>
        <p:spPr>
          <a:xfrm>
            <a:off x="7466460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9973382-1B79-8547-8C08-A94B7903386B}"/>
              </a:ext>
            </a:extLst>
          </p:cNvPr>
          <p:cNvCxnSpPr>
            <a:cxnSpLocks/>
          </p:cNvCxnSpPr>
          <p:nvPr/>
        </p:nvCxnSpPr>
        <p:spPr>
          <a:xfrm>
            <a:off x="7019473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07A1C55-772E-3646-B6F2-7419CC8D77A5}"/>
              </a:ext>
            </a:extLst>
          </p:cNvPr>
          <p:cNvSpPr/>
          <p:nvPr/>
        </p:nvSpPr>
        <p:spPr>
          <a:xfrm>
            <a:off x="10075080" y="5917701"/>
            <a:ext cx="920825" cy="356983"/>
          </a:xfrm>
          <a:prstGeom prst="roundRect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DCEA051-2E3D-2144-992E-A831375467A3}"/>
              </a:ext>
            </a:extLst>
          </p:cNvPr>
          <p:cNvCxnSpPr>
            <a:cxnSpLocks/>
          </p:cNvCxnSpPr>
          <p:nvPr/>
        </p:nvCxnSpPr>
        <p:spPr>
          <a:xfrm>
            <a:off x="9669658" y="608233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B9D1702E-8599-B244-A763-AB33037D5093}"/>
              </a:ext>
            </a:extLst>
          </p:cNvPr>
          <p:cNvSpPr/>
          <p:nvPr/>
        </p:nvSpPr>
        <p:spPr>
          <a:xfrm>
            <a:off x="8770770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1E1E37A-519B-8640-B64D-8C532DFD4E76}"/>
              </a:ext>
            </a:extLst>
          </p:cNvPr>
          <p:cNvCxnSpPr>
            <a:cxnSpLocks/>
          </p:cNvCxnSpPr>
          <p:nvPr/>
        </p:nvCxnSpPr>
        <p:spPr>
          <a:xfrm>
            <a:off x="8365348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22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val 89">
            <a:extLst>
              <a:ext uri="{FF2B5EF4-FFF2-40B4-BE49-F238E27FC236}">
                <a16:creationId xmlns:a16="http://schemas.microsoft.com/office/drawing/2014/main" id="{76AE6EC9-A802-3C44-9C11-B2108B760193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366C6A-05AE-1843-BBE7-1314A7D59FDC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E7D7BDA-39CC-2C4F-ABFF-E69F535838BD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A42CA1E-92CC-2C47-8EBB-077026000CC1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C5DD39-3866-2E49-9BBF-E957DA5F648B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F78AF3A-A95C-DA44-B5DC-597F9E6DCABE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27E051-71F6-B342-B673-2A3D16A41388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C6E2983-FB17-0F4C-89C5-4A961C0C618E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77F55DC-FEBC-F44C-8095-A05E50CD390E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FB399C2-F741-6342-943E-7795DB044BE9}"/>
              </a:ext>
            </a:extLst>
          </p:cNvPr>
          <p:cNvCxnSpPr>
            <a:cxnSpLocks/>
            <a:stCxn id="91" idx="4"/>
            <a:endCxn id="9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380D100-00F2-C048-BC70-C663376C2A28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771D0C5-2EA4-1846-8D2D-B1273D7743F7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A90AACB-1FEC-5B48-B2CB-684177820FD4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38339C3-7AE6-3A4B-A158-1ADC2CB80679}"/>
              </a:ext>
            </a:extLst>
          </p:cNvPr>
          <p:cNvCxnSpPr>
            <a:cxnSpLocks/>
            <a:stCxn id="93" idx="0"/>
            <a:endCxn id="10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A299F7D-3F6C-D741-9824-E1B6F7335ED8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7D42A6F-1AC1-CE4E-B595-E12469EFFE72}"/>
              </a:ext>
            </a:extLst>
          </p:cNvPr>
          <p:cNvCxnSpPr>
            <a:stCxn id="92" idx="0"/>
            <a:endCxn id="10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7B9FE38-D16C-C240-B9DD-DF28D4014997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C6893B8-78D2-8345-98D9-7649F5457071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91813B7-BDBC-5943-848E-17B8830E6EDB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66E9F48-07CC-D145-85B4-241B905144CD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584CBB3-FB12-9C44-94A9-156E021409DC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B62E700-19BA-704C-A2FF-DF8924BA19B6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113" name="Table 112">
            <a:extLst>
              <a:ext uri="{FF2B5EF4-FFF2-40B4-BE49-F238E27FC236}">
                <a16:creationId xmlns:a16="http://schemas.microsoft.com/office/drawing/2014/main" id="{03587BBD-C2F0-614A-9A09-0960638756AC}"/>
              </a:ext>
            </a:extLst>
          </p:cNvPr>
          <p:cNvGraphicFramePr>
            <a:graphicFrameLocks noGrp="1"/>
          </p:cNvGraphicFramePr>
          <p:nvPr/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E9E7F88-8065-5D45-8A5E-9514C0946CAA}"/>
              </a:ext>
            </a:extLst>
          </p:cNvPr>
          <p:cNvSpPr txBox="1"/>
          <p:nvPr/>
        </p:nvSpPr>
        <p:spPr>
          <a:xfrm>
            <a:off x="1547725" y="1454908"/>
            <a:ext cx="24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Variables Table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E8CE54-6A3C-DA42-86D7-AF181273FA0D}"/>
              </a:ext>
            </a:extLst>
          </p:cNvPr>
          <p:cNvSpPr txBox="1"/>
          <p:nvPr/>
        </p:nvSpPr>
        <p:spPr>
          <a:xfrm>
            <a:off x="1815767" y="4780549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Knowledge Base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F325DB-33BB-7849-A82C-230C0FF38025}"/>
              </a:ext>
            </a:extLst>
          </p:cNvPr>
          <p:cNvSpPr txBox="1"/>
          <p:nvPr/>
        </p:nvSpPr>
        <p:spPr>
          <a:xfrm>
            <a:off x="279229" y="6346971"/>
            <a:ext cx="729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A64E4-9C0D-AC47-BE6F-05C591D7F07B}"/>
              </a:ext>
            </a:extLst>
          </p:cNvPr>
          <p:cNvSpPr txBox="1"/>
          <p:nvPr/>
        </p:nvSpPr>
        <p:spPr>
          <a:xfrm>
            <a:off x="4861635" y="534287"/>
            <a:ext cx="541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Program Variables extracted by annotating the Query with KB Entities, Types, Relations </a:t>
            </a:r>
            <a:r>
              <a:rPr lang="en-US" i="1" dirty="0" err="1">
                <a:solidFill>
                  <a:srgbClr val="FF0000"/>
                </a:solidFill>
              </a:rPr>
              <a:t>etc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94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497413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Gen_set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84C98-7C93-9842-85DB-8343F9EB5F1A}"/>
              </a:ext>
            </a:extLst>
          </p:cNvPr>
          <p:cNvSpPr txBox="1"/>
          <p:nvPr/>
        </p:nvSpPr>
        <p:spPr>
          <a:xfrm>
            <a:off x="747523" y="4838615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with Knowledge Base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840325"/>
              </p:ext>
            </p:extLst>
          </p:nvPr>
        </p:nvGraphicFramePr>
        <p:xfrm>
          <a:off x="346756" y="247853"/>
          <a:ext cx="43489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253908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253908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2539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2539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  <a:tr h="2539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269299"/>
                  </a:ext>
                </a:extLst>
              </a:tr>
              <a:tr h="2539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380588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F7E04C-CDCD-7E4E-B17C-706D9790817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C58C47-42A3-DC46-8972-3B22259E29C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B66BC5D-CE29-B946-BEB3-3F9D936F210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DFAADC0-27C7-E24C-A3FD-6BF6E4BBFB8F}"/>
              </a:ext>
            </a:extLst>
          </p:cNvPr>
          <p:cNvSpPr/>
          <p:nvPr/>
        </p:nvSpPr>
        <p:spPr>
          <a:xfrm>
            <a:off x="9701641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Generator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89AACD8-102F-234F-AC97-535E5CB6CA32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2800922-A575-F547-99B7-CF21A6D542C4}"/>
              </a:ext>
            </a:extLst>
          </p:cNvPr>
          <p:cNvSpPr/>
          <p:nvPr/>
        </p:nvSpPr>
        <p:spPr>
          <a:xfrm>
            <a:off x="6098648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CD05B7-53BB-7941-A261-0B0A9791EE05}"/>
              </a:ext>
            </a:extLst>
          </p:cNvPr>
          <p:cNvCxnSpPr>
            <a:stCxn id="51" idx="3"/>
            <a:endCxn id="58" idx="1"/>
          </p:cNvCxnSpPr>
          <p:nvPr/>
        </p:nvCxnSpPr>
        <p:spPr>
          <a:xfrm>
            <a:off x="5689719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360D9C5-CB7F-6044-A014-C8BEE8880CAC}"/>
              </a:ext>
            </a:extLst>
          </p:cNvPr>
          <p:cNvSpPr txBox="1"/>
          <p:nvPr/>
        </p:nvSpPr>
        <p:spPr>
          <a:xfrm>
            <a:off x="279228" y="6346971"/>
            <a:ext cx="770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pic>
        <p:nvPicPr>
          <p:cNvPr id="59" name="Graphic 58" descr="Line arrow: Straight">
            <a:extLst>
              <a:ext uri="{FF2B5EF4-FFF2-40B4-BE49-F238E27FC236}">
                <a16:creationId xmlns:a16="http://schemas.microsoft.com/office/drawing/2014/main" id="{A64BBB86-0CCE-A540-825A-1EAD2DC05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229358" y="4363273"/>
            <a:ext cx="659406" cy="580588"/>
          </a:xfrm>
          <a:prstGeom prst="rect">
            <a:avLst/>
          </a:prstGeom>
        </p:spPr>
      </p:pic>
      <p:pic>
        <p:nvPicPr>
          <p:cNvPr id="84" name="Graphic 83" descr="Line arrow: Straight">
            <a:extLst>
              <a:ext uri="{FF2B5EF4-FFF2-40B4-BE49-F238E27FC236}">
                <a16:creationId xmlns:a16="http://schemas.microsoft.com/office/drawing/2014/main" id="{C61E8D95-1C10-654A-AC37-118796287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060718" y="4363273"/>
            <a:ext cx="659406" cy="580588"/>
          </a:xfrm>
          <a:prstGeom prst="rect">
            <a:avLst/>
          </a:prstGeom>
        </p:spPr>
      </p:pic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52B9747B-59D1-7248-9E78-6BE50DCA2A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81536" y="4349970"/>
            <a:ext cx="207458" cy="2176239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8" descr="Line arrow: Straight">
            <a:extLst>
              <a:ext uri="{FF2B5EF4-FFF2-40B4-BE49-F238E27FC236}">
                <a16:creationId xmlns:a16="http://schemas.microsoft.com/office/drawing/2014/main" id="{DA88D4A7-82EA-F343-B9FF-462F9726D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003635" y="4363273"/>
            <a:ext cx="659406" cy="580588"/>
          </a:xfrm>
          <a:prstGeom prst="rect">
            <a:avLst/>
          </a:prstGeom>
        </p:spPr>
      </p:pic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EFC887D-0EDC-5049-990C-8709A9EA1AE9}"/>
              </a:ext>
            </a:extLst>
          </p:cNvPr>
          <p:cNvCxnSpPr/>
          <p:nvPr/>
        </p:nvCxnSpPr>
        <p:spPr>
          <a:xfrm rot="5400000" flipH="1" flipV="1">
            <a:off x="8309968" y="3914978"/>
            <a:ext cx="1420450" cy="1362895"/>
          </a:xfrm>
          <a:prstGeom prst="bentConnector4">
            <a:avLst>
              <a:gd name="adj1" fmla="val -16093"/>
              <a:gd name="adj2" fmla="val 79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FA169464-DF20-C84F-A802-7F7457B89BD7}"/>
              </a:ext>
            </a:extLst>
          </p:cNvPr>
          <p:cNvCxnSpPr>
            <a:cxnSpLocks/>
          </p:cNvCxnSpPr>
          <p:nvPr/>
        </p:nvCxnSpPr>
        <p:spPr>
          <a:xfrm rot="10800000">
            <a:off x="3528428" y="1908473"/>
            <a:ext cx="6798757" cy="375808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71D8F8A-3A28-F245-B589-3B3EF5B9ADC7}"/>
              </a:ext>
            </a:extLst>
          </p:cNvPr>
          <p:cNvSpPr txBox="1"/>
          <p:nvPr/>
        </p:nvSpPr>
        <p:spPr>
          <a:xfrm>
            <a:off x="6468699" y="2686559"/>
            <a:ext cx="22120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to variable table!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9648C61-EFDB-6E48-8BEF-CDDC6C65DCD6}"/>
              </a:ext>
            </a:extLst>
          </p:cNvPr>
          <p:cNvCxnSpPr>
            <a:cxnSpLocks/>
          </p:cNvCxnSpPr>
          <p:nvPr/>
        </p:nvCxnSpPr>
        <p:spPr>
          <a:xfrm>
            <a:off x="10313323" y="5336919"/>
            <a:ext cx="0" cy="3296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520C7B0-19BB-3547-9A29-0D09F9B15106}"/>
              </a:ext>
            </a:extLst>
          </p:cNvPr>
          <p:cNvSpPr txBox="1"/>
          <p:nvPr/>
        </p:nvSpPr>
        <p:spPr>
          <a:xfrm>
            <a:off x="7813964" y="429491"/>
            <a:ext cx="36577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Program Till Now …</a:t>
            </a:r>
          </a:p>
          <a:p>
            <a:endParaRPr lang="en-US" dirty="0"/>
          </a:p>
          <a:p>
            <a:r>
              <a:rPr lang="en-US" dirty="0"/>
              <a:t>A = Gen_set(river, originate, China)</a:t>
            </a:r>
          </a:p>
          <a:p>
            <a:r>
              <a:rPr lang="en-US" dirty="0"/>
              <a:t>B = Gen_set(river, flows, India)</a:t>
            </a:r>
          </a:p>
          <a:p>
            <a:r>
              <a:rPr lang="en-US" dirty="0"/>
              <a:t>C = Gen_set(river, flows, Bangladesh)</a:t>
            </a:r>
          </a:p>
          <a:p>
            <a:r>
              <a:rPr lang="en-US" dirty="0"/>
              <a:t>D = Set_Intersec(A, B)</a:t>
            </a:r>
          </a:p>
          <a:p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F896496-CA29-FC47-B5BC-89D87477489F}"/>
              </a:ext>
            </a:extLst>
          </p:cNvPr>
          <p:cNvSpPr txBox="1"/>
          <p:nvPr/>
        </p:nvSpPr>
        <p:spPr>
          <a:xfrm>
            <a:off x="5657228" y="4937319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Set_Intersec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1AA9B6-2334-664C-ABF3-A49B3DD5E311}"/>
              </a:ext>
            </a:extLst>
          </p:cNvPr>
          <p:cNvSpPr txBox="1"/>
          <p:nvPr/>
        </p:nvSpPr>
        <p:spPr>
          <a:xfrm>
            <a:off x="8042377" y="4951174"/>
            <a:ext cx="69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(D, C)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FEAB02-FF28-F146-AD8E-FB60DD743B2F}"/>
              </a:ext>
            </a:extLst>
          </p:cNvPr>
          <p:cNvSpPr txBox="1"/>
          <p:nvPr/>
        </p:nvSpPr>
        <p:spPr>
          <a:xfrm>
            <a:off x="9579943" y="4949528"/>
            <a:ext cx="307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= Set_Intersec(D, C)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3B5BF7AE-4425-A04D-A0AF-BFDE7904FE9C}"/>
              </a:ext>
            </a:extLst>
          </p:cNvPr>
          <p:cNvSpPr/>
          <p:nvPr/>
        </p:nvSpPr>
        <p:spPr>
          <a:xfrm>
            <a:off x="7466460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5D50F47-F741-8A4A-BD82-4A827987A171}"/>
              </a:ext>
            </a:extLst>
          </p:cNvPr>
          <p:cNvCxnSpPr>
            <a:cxnSpLocks/>
          </p:cNvCxnSpPr>
          <p:nvPr/>
        </p:nvCxnSpPr>
        <p:spPr>
          <a:xfrm>
            <a:off x="7019473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7443BBD1-1BC1-5E4A-930F-228BCBC98BEB}"/>
              </a:ext>
            </a:extLst>
          </p:cNvPr>
          <p:cNvSpPr/>
          <p:nvPr/>
        </p:nvSpPr>
        <p:spPr>
          <a:xfrm>
            <a:off x="10075080" y="5917701"/>
            <a:ext cx="920825" cy="356983"/>
          </a:xfrm>
          <a:prstGeom prst="roundRect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CC174C2-9447-4146-B8C5-1A960A1E0B0B}"/>
              </a:ext>
            </a:extLst>
          </p:cNvPr>
          <p:cNvCxnSpPr>
            <a:cxnSpLocks/>
          </p:cNvCxnSpPr>
          <p:nvPr/>
        </p:nvCxnSpPr>
        <p:spPr>
          <a:xfrm>
            <a:off x="9669658" y="608233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D7B13417-7BC6-9348-AFFC-9700F73F0881}"/>
              </a:ext>
            </a:extLst>
          </p:cNvPr>
          <p:cNvSpPr/>
          <p:nvPr/>
        </p:nvSpPr>
        <p:spPr>
          <a:xfrm>
            <a:off x="8770770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C734CDF-5487-D747-B81B-A95675650C1C}"/>
              </a:ext>
            </a:extLst>
          </p:cNvPr>
          <p:cNvCxnSpPr>
            <a:cxnSpLocks/>
          </p:cNvCxnSpPr>
          <p:nvPr/>
        </p:nvCxnSpPr>
        <p:spPr>
          <a:xfrm>
            <a:off x="8365348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40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152619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Gen_set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84C98-7C93-9842-85DB-8343F9EB5F1A}"/>
              </a:ext>
            </a:extLst>
          </p:cNvPr>
          <p:cNvSpPr txBox="1"/>
          <p:nvPr/>
        </p:nvSpPr>
        <p:spPr>
          <a:xfrm>
            <a:off x="747523" y="4838615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with Knowledge Base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60440"/>
              </p:ext>
            </p:extLst>
          </p:nvPr>
        </p:nvGraphicFramePr>
        <p:xfrm>
          <a:off x="346756" y="247853"/>
          <a:ext cx="43489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585102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29064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F7E04C-CDCD-7E4E-B17C-706D9790817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C58C47-42A3-DC46-8972-3B22259E29C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B66BC5D-CE29-B946-BEB3-3F9D936F210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DFAADC0-27C7-E24C-A3FD-6BF6E4BBFB8F}"/>
              </a:ext>
            </a:extLst>
          </p:cNvPr>
          <p:cNvSpPr/>
          <p:nvPr/>
        </p:nvSpPr>
        <p:spPr>
          <a:xfrm>
            <a:off x="9701641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Generator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89AACD8-102F-234F-AC97-535E5CB6CA32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2800922-A575-F547-99B7-CF21A6D542C4}"/>
              </a:ext>
            </a:extLst>
          </p:cNvPr>
          <p:cNvSpPr/>
          <p:nvPr/>
        </p:nvSpPr>
        <p:spPr>
          <a:xfrm>
            <a:off x="6098648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CD05B7-53BB-7941-A261-0B0A9791EE05}"/>
              </a:ext>
            </a:extLst>
          </p:cNvPr>
          <p:cNvCxnSpPr>
            <a:stCxn id="51" idx="3"/>
            <a:endCxn id="58" idx="1"/>
          </p:cNvCxnSpPr>
          <p:nvPr/>
        </p:nvCxnSpPr>
        <p:spPr>
          <a:xfrm>
            <a:off x="5689719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360D9C5-CB7F-6044-A014-C8BEE8880CAC}"/>
              </a:ext>
            </a:extLst>
          </p:cNvPr>
          <p:cNvSpPr txBox="1"/>
          <p:nvPr/>
        </p:nvSpPr>
        <p:spPr>
          <a:xfrm>
            <a:off x="279228" y="6346971"/>
            <a:ext cx="770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pic>
        <p:nvPicPr>
          <p:cNvPr id="59" name="Graphic 58" descr="Line arrow: Straight">
            <a:extLst>
              <a:ext uri="{FF2B5EF4-FFF2-40B4-BE49-F238E27FC236}">
                <a16:creationId xmlns:a16="http://schemas.microsoft.com/office/drawing/2014/main" id="{A64BBB86-0CCE-A540-825A-1EAD2DC05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229358" y="4363273"/>
            <a:ext cx="659406" cy="580588"/>
          </a:xfrm>
          <a:prstGeom prst="rect">
            <a:avLst/>
          </a:prstGeom>
        </p:spPr>
      </p:pic>
      <p:pic>
        <p:nvPicPr>
          <p:cNvPr id="84" name="Graphic 83" descr="Line arrow: Straight">
            <a:extLst>
              <a:ext uri="{FF2B5EF4-FFF2-40B4-BE49-F238E27FC236}">
                <a16:creationId xmlns:a16="http://schemas.microsoft.com/office/drawing/2014/main" id="{C61E8D95-1C10-654A-AC37-118796287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060718" y="4363273"/>
            <a:ext cx="659406" cy="580588"/>
          </a:xfrm>
          <a:prstGeom prst="rect">
            <a:avLst/>
          </a:prstGeom>
        </p:spPr>
      </p:pic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52B9747B-59D1-7248-9E78-6BE50DCA2A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81536" y="4349970"/>
            <a:ext cx="207458" cy="2176239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8" descr="Line arrow: Straight">
            <a:extLst>
              <a:ext uri="{FF2B5EF4-FFF2-40B4-BE49-F238E27FC236}">
                <a16:creationId xmlns:a16="http://schemas.microsoft.com/office/drawing/2014/main" id="{DA88D4A7-82EA-F343-B9FF-462F9726D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003635" y="4363273"/>
            <a:ext cx="659406" cy="580588"/>
          </a:xfrm>
          <a:prstGeom prst="rect">
            <a:avLst/>
          </a:prstGeom>
        </p:spPr>
      </p:pic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EFC887D-0EDC-5049-990C-8709A9EA1AE9}"/>
              </a:ext>
            </a:extLst>
          </p:cNvPr>
          <p:cNvCxnSpPr/>
          <p:nvPr/>
        </p:nvCxnSpPr>
        <p:spPr>
          <a:xfrm rot="5400000" flipH="1" flipV="1">
            <a:off x="8309968" y="3914978"/>
            <a:ext cx="1420450" cy="1362895"/>
          </a:xfrm>
          <a:prstGeom prst="bentConnector4">
            <a:avLst>
              <a:gd name="adj1" fmla="val -16093"/>
              <a:gd name="adj2" fmla="val 79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520C7B0-19BB-3547-9A29-0D09F9B15106}"/>
              </a:ext>
            </a:extLst>
          </p:cNvPr>
          <p:cNvSpPr txBox="1"/>
          <p:nvPr/>
        </p:nvSpPr>
        <p:spPr>
          <a:xfrm>
            <a:off x="7813964" y="429491"/>
            <a:ext cx="36577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Generated Program Till Now …</a:t>
            </a:r>
          </a:p>
          <a:p>
            <a:endParaRPr lang="en-US" dirty="0"/>
          </a:p>
          <a:p>
            <a:r>
              <a:rPr lang="en-US" dirty="0"/>
              <a:t>A = Gen_set(river, originate, China)</a:t>
            </a:r>
          </a:p>
          <a:p>
            <a:r>
              <a:rPr lang="en-US" dirty="0"/>
              <a:t>B = Gen_set(river, flows, India)</a:t>
            </a:r>
          </a:p>
          <a:p>
            <a:r>
              <a:rPr lang="en-US" dirty="0"/>
              <a:t>C = Gen_set(river, flows, Bangladesh)</a:t>
            </a:r>
          </a:p>
          <a:p>
            <a:r>
              <a:rPr lang="en-US" dirty="0"/>
              <a:t>D = Set_Intersec(A, B)</a:t>
            </a:r>
          </a:p>
          <a:p>
            <a:r>
              <a:rPr lang="en-US" dirty="0">
                <a:solidFill>
                  <a:srgbClr val="FF0000"/>
                </a:solidFill>
              </a:rPr>
              <a:t>E = Set_Intersec(D, C)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F32484-25AC-DE4D-BEC1-02BDE34290ED}"/>
              </a:ext>
            </a:extLst>
          </p:cNvPr>
          <p:cNvSpPr txBox="1"/>
          <p:nvPr/>
        </p:nvSpPr>
        <p:spPr>
          <a:xfrm>
            <a:off x="5657228" y="4937319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Set_Intersec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163D99B-ADCA-9E45-85D9-D4A22325AA68}"/>
              </a:ext>
            </a:extLst>
          </p:cNvPr>
          <p:cNvSpPr txBox="1"/>
          <p:nvPr/>
        </p:nvSpPr>
        <p:spPr>
          <a:xfrm>
            <a:off x="8042377" y="4951174"/>
            <a:ext cx="69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(D, C)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B47BE8A-FC7B-CF4A-A706-7CC096E56451}"/>
              </a:ext>
            </a:extLst>
          </p:cNvPr>
          <p:cNvSpPr txBox="1"/>
          <p:nvPr/>
        </p:nvSpPr>
        <p:spPr>
          <a:xfrm>
            <a:off x="9579943" y="4949528"/>
            <a:ext cx="307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= Set_Intersec(D, C)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A383184-29D4-0142-967E-FA8F24EB9A6E}"/>
              </a:ext>
            </a:extLst>
          </p:cNvPr>
          <p:cNvSpPr/>
          <p:nvPr/>
        </p:nvSpPr>
        <p:spPr>
          <a:xfrm>
            <a:off x="7466460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9092331-41A4-8F4A-9489-05FB904692F9}"/>
              </a:ext>
            </a:extLst>
          </p:cNvPr>
          <p:cNvCxnSpPr>
            <a:cxnSpLocks/>
          </p:cNvCxnSpPr>
          <p:nvPr/>
        </p:nvCxnSpPr>
        <p:spPr>
          <a:xfrm>
            <a:off x="7019473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2CFC79A1-F1AA-7F4A-892C-F5A324B82604}"/>
              </a:ext>
            </a:extLst>
          </p:cNvPr>
          <p:cNvSpPr/>
          <p:nvPr/>
        </p:nvSpPr>
        <p:spPr>
          <a:xfrm>
            <a:off x="10075080" y="5917701"/>
            <a:ext cx="920825" cy="356983"/>
          </a:xfrm>
          <a:prstGeom prst="roundRect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0801FCE-5063-3B49-9CCF-38EA703B9F9A}"/>
              </a:ext>
            </a:extLst>
          </p:cNvPr>
          <p:cNvCxnSpPr>
            <a:cxnSpLocks/>
          </p:cNvCxnSpPr>
          <p:nvPr/>
        </p:nvCxnSpPr>
        <p:spPr>
          <a:xfrm>
            <a:off x="9669658" y="608233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C2CDBCC5-11F4-9E44-9735-21F7D6B2EEC3}"/>
              </a:ext>
            </a:extLst>
          </p:cNvPr>
          <p:cNvSpPr/>
          <p:nvPr/>
        </p:nvSpPr>
        <p:spPr>
          <a:xfrm>
            <a:off x="8770770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3CCB141-1DFC-2C4C-A66E-795BA9FF895B}"/>
              </a:ext>
            </a:extLst>
          </p:cNvPr>
          <p:cNvCxnSpPr>
            <a:cxnSpLocks/>
          </p:cNvCxnSpPr>
          <p:nvPr/>
        </p:nvCxnSpPr>
        <p:spPr>
          <a:xfrm>
            <a:off x="8365348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437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626389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Gen_set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84C98-7C93-9842-85DB-8343F9EB5F1A}"/>
              </a:ext>
            </a:extLst>
          </p:cNvPr>
          <p:cNvSpPr txBox="1"/>
          <p:nvPr/>
        </p:nvSpPr>
        <p:spPr>
          <a:xfrm>
            <a:off x="747523" y="4838615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with Knowledge Base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32512"/>
              </p:ext>
            </p:extLst>
          </p:nvPr>
        </p:nvGraphicFramePr>
        <p:xfrm>
          <a:off x="346756" y="247853"/>
          <a:ext cx="43489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490266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55667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F7E04C-CDCD-7E4E-B17C-706D9790817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C58C47-42A3-DC46-8972-3B22259E29C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B66BC5D-CE29-B946-BEB3-3F9D936F210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DFAADC0-27C7-E24C-A3FD-6BF6E4BBFB8F}"/>
              </a:ext>
            </a:extLst>
          </p:cNvPr>
          <p:cNvSpPr/>
          <p:nvPr/>
        </p:nvSpPr>
        <p:spPr>
          <a:xfrm>
            <a:off x="9701641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Generator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89AACD8-102F-234F-AC97-535E5CB6CA32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2800922-A575-F547-99B7-CF21A6D542C4}"/>
              </a:ext>
            </a:extLst>
          </p:cNvPr>
          <p:cNvSpPr/>
          <p:nvPr/>
        </p:nvSpPr>
        <p:spPr>
          <a:xfrm>
            <a:off x="6098648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CD05B7-53BB-7941-A261-0B0A9791EE05}"/>
              </a:ext>
            </a:extLst>
          </p:cNvPr>
          <p:cNvCxnSpPr>
            <a:stCxn id="51" idx="3"/>
            <a:endCxn id="58" idx="1"/>
          </p:cNvCxnSpPr>
          <p:nvPr/>
        </p:nvCxnSpPr>
        <p:spPr>
          <a:xfrm>
            <a:off x="5689719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360D9C5-CB7F-6044-A014-C8BEE8880CAC}"/>
              </a:ext>
            </a:extLst>
          </p:cNvPr>
          <p:cNvSpPr txBox="1"/>
          <p:nvPr/>
        </p:nvSpPr>
        <p:spPr>
          <a:xfrm>
            <a:off x="279228" y="6346971"/>
            <a:ext cx="770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pic>
        <p:nvPicPr>
          <p:cNvPr id="59" name="Graphic 58" descr="Line arrow: Straight">
            <a:extLst>
              <a:ext uri="{FF2B5EF4-FFF2-40B4-BE49-F238E27FC236}">
                <a16:creationId xmlns:a16="http://schemas.microsoft.com/office/drawing/2014/main" id="{A64BBB86-0CCE-A540-825A-1EAD2DC05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229358" y="4363273"/>
            <a:ext cx="659406" cy="580588"/>
          </a:xfrm>
          <a:prstGeom prst="rect">
            <a:avLst/>
          </a:prstGeom>
        </p:spPr>
      </p:pic>
      <p:pic>
        <p:nvPicPr>
          <p:cNvPr id="84" name="Graphic 83" descr="Line arrow: Straight">
            <a:extLst>
              <a:ext uri="{FF2B5EF4-FFF2-40B4-BE49-F238E27FC236}">
                <a16:creationId xmlns:a16="http://schemas.microsoft.com/office/drawing/2014/main" id="{C61E8D95-1C10-654A-AC37-118796287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060718" y="4363273"/>
            <a:ext cx="659406" cy="580588"/>
          </a:xfrm>
          <a:prstGeom prst="rect">
            <a:avLst/>
          </a:prstGeom>
        </p:spPr>
      </p:pic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52B9747B-59D1-7248-9E78-6BE50DCA2A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81536" y="4349970"/>
            <a:ext cx="207458" cy="2176239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8" descr="Line arrow: Straight">
            <a:extLst>
              <a:ext uri="{FF2B5EF4-FFF2-40B4-BE49-F238E27FC236}">
                <a16:creationId xmlns:a16="http://schemas.microsoft.com/office/drawing/2014/main" id="{DA88D4A7-82EA-F343-B9FF-462F9726D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003635" y="4363273"/>
            <a:ext cx="659406" cy="580588"/>
          </a:xfrm>
          <a:prstGeom prst="rect">
            <a:avLst/>
          </a:prstGeom>
        </p:spPr>
      </p:pic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EFC887D-0EDC-5049-990C-8709A9EA1AE9}"/>
              </a:ext>
            </a:extLst>
          </p:cNvPr>
          <p:cNvCxnSpPr/>
          <p:nvPr/>
        </p:nvCxnSpPr>
        <p:spPr>
          <a:xfrm rot="5400000" flipH="1" flipV="1">
            <a:off x="8309968" y="3914978"/>
            <a:ext cx="1420450" cy="1362895"/>
          </a:xfrm>
          <a:prstGeom prst="bentConnector4">
            <a:avLst>
              <a:gd name="adj1" fmla="val -16093"/>
              <a:gd name="adj2" fmla="val 79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7AF26EC-4AFF-9546-B937-D4E5E1C34C9C}"/>
              </a:ext>
            </a:extLst>
          </p:cNvPr>
          <p:cNvSpPr txBox="1"/>
          <p:nvPr/>
        </p:nvSpPr>
        <p:spPr>
          <a:xfrm>
            <a:off x="7813964" y="429491"/>
            <a:ext cx="36577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Program Till Now …</a:t>
            </a:r>
          </a:p>
          <a:p>
            <a:endParaRPr lang="en-US" dirty="0"/>
          </a:p>
          <a:p>
            <a:r>
              <a:rPr lang="en-US" dirty="0"/>
              <a:t>A = Gen_set(river, originate, China)</a:t>
            </a:r>
          </a:p>
          <a:p>
            <a:r>
              <a:rPr lang="en-US" dirty="0"/>
              <a:t>B = Gen_set(river, flows, India)</a:t>
            </a:r>
          </a:p>
          <a:p>
            <a:r>
              <a:rPr lang="en-US" dirty="0"/>
              <a:t>C = Gen_set(river, flows, Bangladesh)</a:t>
            </a:r>
          </a:p>
          <a:p>
            <a:r>
              <a:rPr lang="en-US" dirty="0"/>
              <a:t>D = Set_Intersec(A, B)</a:t>
            </a:r>
          </a:p>
          <a:p>
            <a:r>
              <a:rPr lang="en-US" dirty="0"/>
              <a:t>E = Set_Intersec(D, C)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6E02DB-EB6C-F54F-BD46-4F44D9EC1BEE}"/>
              </a:ext>
            </a:extLst>
          </p:cNvPr>
          <p:cNvSpPr txBox="1"/>
          <p:nvPr/>
        </p:nvSpPr>
        <p:spPr>
          <a:xfrm>
            <a:off x="5657228" y="4937319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Set_Intersec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F21A32-BB99-6B4C-90DC-389BE7A9C7F4}"/>
              </a:ext>
            </a:extLst>
          </p:cNvPr>
          <p:cNvSpPr txBox="1"/>
          <p:nvPr/>
        </p:nvSpPr>
        <p:spPr>
          <a:xfrm>
            <a:off x="8042377" y="4951174"/>
            <a:ext cx="69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(D, C)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F10A7CF-3AA0-FA4A-B524-58D924F10AC5}"/>
              </a:ext>
            </a:extLst>
          </p:cNvPr>
          <p:cNvSpPr txBox="1"/>
          <p:nvPr/>
        </p:nvSpPr>
        <p:spPr>
          <a:xfrm>
            <a:off x="9579943" y="4949528"/>
            <a:ext cx="307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= Set_Intersec(D, C)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994B4E6D-051E-6849-A058-EDF669A1047C}"/>
              </a:ext>
            </a:extLst>
          </p:cNvPr>
          <p:cNvSpPr/>
          <p:nvPr/>
        </p:nvSpPr>
        <p:spPr>
          <a:xfrm>
            <a:off x="7466460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DBE71F1-CB38-0640-888C-19EF1AFC3F13}"/>
              </a:ext>
            </a:extLst>
          </p:cNvPr>
          <p:cNvCxnSpPr>
            <a:cxnSpLocks/>
          </p:cNvCxnSpPr>
          <p:nvPr/>
        </p:nvCxnSpPr>
        <p:spPr>
          <a:xfrm>
            <a:off x="7019473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58424BAE-7AC8-0948-A996-66A008B41503}"/>
              </a:ext>
            </a:extLst>
          </p:cNvPr>
          <p:cNvSpPr/>
          <p:nvPr/>
        </p:nvSpPr>
        <p:spPr>
          <a:xfrm>
            <a:off x="10075080" y="5917701"/>
            <a:ext cx="920825" cy="356983"/>
          </a:xfrm>
          <a:prstGeom prst="roundRect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4571C6E-971A-DC47-AF6F-84D3A79098AC}"/>
              </a:ext>
            </a:extLst>
          </p:cNvPr>
          <p:cNvCxnSpPr>
            <a:cxnSpLocks/>
          </p:cNvCxnSpPr>
          <p:nvPr/>
        </p:nvCxnSpPr>
        <p:spPr>
          <a:xfrm>
            <a:off x="9669658" y="608233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EECBD60A-0362-AF44-8547-2B1A17CCB1F6}"/>
              </a:ext>
            </a:extLst>
          </p:cNvPr>
          <p:cNvSpPr/>
          <p:nvPr/>
        </p:nvSpPr>
        <p:spPr>
          <a:xfrm>
            <a:off x="8770770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BF4762A-5A1A-D34A-90F0-61BC7F4BAB68}"/>
              </a:ext>
            </a:extLst>
          </p:cNvPr>
          <p:cNvCxnSpPr>
            <a:cxnSpLocks/>
          </p:cNvCxnSpPr>
          <p:nvPr/>
        </p:nvCxnSpPr>
        <p:spPr>
          <a:xfrm>
            <a:off x="8365348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CC533761-C436-964A-8752-76BFEDBDE801}"/>
              </a:ext>
            </a:extLst>
          </p:cNvPr>
          <p:cNvSpPr/>
          <p:nvPr/>
        </p:nvSpPr>
        <p:spPr>
          <a:xfrm>
            <a:off x="11256672" y="5915512"/>
            <a:ext cx="920825" cy="35698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7171A5E-EE2B-2B46-9B90-BCFE2C88A6D7}"/>
              </a:ext>
            </a:extLst>
          </p:cNvPr>
          <p:cNvCxnSpPr>
            <a:cxnSpLocks/>
          </p:cNvCxnSpPr>
          <p:nvPr/>
        </p:nvCxnSpPr>
        <p:spPr>
          <a:xfrm flipV="1">
            <a:off x="10982050" y="6094004"/>
            <a:ext cx="274622" cy="2189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F178F09-63AB-8741-BC3A-EFE63B9BBF70}"/>
              </a:ext>
            </a:extLst>
          </p:cNvPr>
          <p:cNvCxnSpPr>
            <a:cxnSpLocks/>
          </p:cNvCxnSpPr>
          <p:nvPr/>
        </p:nvCxnSpPr>
        <p:spPr>
          <a:xfrm>
            <a:off x="10333593" y="5579922"/>
            <a:ext cx="1369637" cy="33559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664B5D-6441-8E4D-931E-BD2930075B33}"/>
              </a:ext>
            </a:extLst>
          </p:cNvPr>
          <p:cNvCxnSpPr/>
          <p:nvPr/>
        </p:nvCxnSpPr>
        <p:spPr>
          <a:xfrm>
            <a:off x="10333338" y="5307105"/>
            <a:ext cx="0" cy="282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027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303125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Gen_set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Set_Diff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Map_Intersec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Map_Diff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E8FEEE-6D92-F149-87B8-F230A8AD4D51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141932-3C6B-8241-953F-3DBCB114C786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2A9429-0D85-F14C-9D58-9AE7BB94DCF0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603BD-C020-6546-AFC3-4475D3F546AF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FEC561-4638-AF49-B40F-E0F098C037FC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47C0F-1653-844E-A061-4906385A9B7F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4E15A9-5CF5-3C4C-A03E-9CC7EF33AB4C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FF12BD-A244-1249-A7D1-FA7044658782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637179-8BA0-324B-8220-55CB9D5D3BF3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A3824-36F2-F344-8338-7E2CA2A5CD7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FAABB2B-7310-D245-A0E2-FB9288B80299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115FB6-D023-DF44-A1D9-96EF42E2987C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B84C98-7C93-9842-85DB-8343F9EB5F1A}"/>
              </a:ext>
            </a:extLst>
          </p:cNvPr>
          <p:cNvSpPr txBox="1"/>
          <p:nvPr/>
        </p:nvSpPr>
        <p:spPr>
          <a:xfrm>
            <a:off x="747523" y="4838615"/>
            <a:ext cx="34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 with Knowledge Base 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11800EE-D9D1-AA41-B653-C597843AAD2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875B41-B9ED-6648-AF52-5F44B87D2AF0}"/>
              </a:ext>
            </a:extLst>
          </p:cNvPr>
          <p:cNvCxnSpPr>
            <a:cxnSpLocks/>
            <a:stCxn id="63" idx="0"/>
            <a:endCxn id="7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2DFDF7A-5A09-D94A-8F7E-B166865AA8D9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5E3F87-7411-B142-A622-1C827C69793C}"/>
              </a:ext>
            </a:extLst>
          </p:cNvPr>
          <p:cNvCxnSpPr>
            <a:stCxn id="62" idx="0"/>
            <a:endCxn id="7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3CA108E-A340-5646-B316-26318E4CBCC6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3EB2B0-26C9-364A-851E-8C14B26C9D6E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2A946AB-FFFE-9045-ADC4-D33B8DE1AF50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5F9715-0736-764A-B3F6-DE1F012EEABF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8FADD8A-B593-1344-8D45-1F4C8A360468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5AA6777-F7A4-E04A-A7A7-A7AB4F98894E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73A2C44C-5947-894A-A33D-17AB66AD7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76003"/>
              </p:ext>
            </p:extLst>
          </p:nvPr>
        </p:nvGraphicFramePr>
        <p:xfrm>
          <a:off x="346756" y="247853"/>
          <a:ext cx="43489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6092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95512"/>
                  </a:ext>
                </a:extLst>
              </a:tr>
            </a:tbl>
          </a:graphicData>
        </a:graphic>
      </p:graphicFrame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F7E04C-CDCD-7E4E-B17C-706D97908174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C58C47-42A3-DC46-8972-3B22259E29C2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B66BC5D-CE29-B946-BEB3-3F9D936F2106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DFAADC0-27C7-E24C-A3FD-6BF6E4BBFB8F}"/>
              </a:ext>
            </a:extLst>
          </p:cNvPr>
          <p:cNvSpPr/>
          <p:nvPr/>
        </p:nvSpPr>
        <p:spPr>
          <a:xfrm>
            <a:off x="9701641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Generator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89AACD8-102F-234F-AC97-535E5CB6CA32}"/>
              </a:ext>
            </a:extLst>
          </p:cNvPr>
          <p:cNvSpPr/>
          <p:nvPr/>
        </p:nvSpPr>
        <p:spPr>
          <a:xfrm>
            <a:off x="7774693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Sampler Network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2800922-A575-F547-99B7-CF21A6D542C4}"/>
              </a:ext>
            </a:extLst>
          </p:cNvPr>
          <p:cNvSpPr/>
          <p:nvPr/>
        </p:nvSpPr>
        <p:spPr>
          <a:xfrm>
            <a:off x="6098648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CD05B7-53BB-7941-A261-0B0A9791EE05}"/>
              </a:ext>
            </a:extLst>
          </p:cNvPr>
          <p:cNvCxnSpPr>
            <a:stCxn id="51" idx="3"/>
            <a:endCxn id="58" idx="1"/>
          </p:cNvCxnSpPr>
          <p:nvPr/>
        </p:nvCxnSpPr>
        <p:spPr>
          <a:xfrm>
            <a:off x="5689719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360D9C5-CB7F-6044-A014-C8BEE8880CAC}"/>
              </a:ext>
            </a:extLst>
          </p:cNvPr>
          <p:cNvSpPr txBox="1"/>
          <p:nvPr/>
        </p:nvSpPr>
        <p:spPr>
          <a:xfrm>
            <a:off x="279228" y="6346971"/>
            <a:ext cx="770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pic>
        <p:nvPicPr>
          <p:cNvPr id="89" name="Graphic 88" descr="Line arrow: Straight">
            <a:extLst>
              <a:ext uri="{FF2B5EF4-FFF2-40B4-BE49-F238E27FC236}">
                <a16:creationId xmlns:a16="http://schemas.microsoft.com/office/drawing/2014/main" id="{DA88D4A7-82EA-F343-B9FF-462F9726D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0003635" y="4363273"/>
            <a:ext cx="659406" cy="580588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911D53A5-2D47-5A40-8BAA-0D46100FEED3}"/>
              </a:ext>
            </a:extLst>
          </p:cNvPr>
          <p:cNvSpPr txBox="1"/>
          <p:nvPr/>
        </p:nvSpPr>
        <p:spPr>
          <a:xfrm>
            <a:off x="5035336" y="5375580"/>
            <a:ext cx="491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Generated Program State of CIPITR at timestep = 5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0195B0A-D675-9144-A053-B270DD657C0F}"/>
              </a:ext>
            </a:extLst>
          </p:cNvPr>
          <p:cNvCxnSpPr>
            <a:cxnSpLocks/>
          </p:cNvCxnSpPr>
          <p:nvPr/>
        </p:nvCxnSpPr>
        <p:spPr>
          <a:xfrm>
            <a:off x="7019473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B3E109E-9202-0746-B5A0-3CEBD3C545EF}"/>
              </a:ext>
            </a:extLst>
          </p:cNvPr>
          <p:cNvSpPr txBox="1"/>
          <p:nvPr/>
        </p:nvSpPr>
        <p:spPr>
          <a:xfrm>
            <a:off x="7813964" y="429491"/>
            <a:ext cx="36577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Program Till Now …</a:t>
            </a:r>
          </a:p>
          <a:p>
            <a:endParaRPr lang="en-US" dirty="0"/>
          </a:p>
          <a:p>
            <a:r>
              <a:rPr lang="en-US" dirty="0"/>
              <a:t>A = Gen_set(river, originate, China)</a:t>
            </a:r>
          </a:p>
          <a:p>
            <a:r>
              <a:rPr lang="en-US" dirty="0"/>
              <a:t>B = Gen_set(river, flows, India)</a:t>
            </a:r>
          </a:p>
          <a:p>
            <a:r>
              <a:rPr lang="en-US" dirty="0"/>
              <a:t>C = Gen_set(river, flows, Bangladesh)</a:t>
            </a:r>
          </a:p>
          <a:p>
            <a:r>
              <a:rPr lang="en-US" dirty="0"/>
              <a:t>D = Set_Intersec(A, B)</a:t>
            </a:r>
          </a:p>
          <a:p>
            <a:r>
              <a:rPr lang="en-US" dirty="0"/>
              <a:t>E = Set_Intersec(D, C)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F58E2C-E17C-1344-B050-266619FA6068}"/>
              </a:ext>
            </a:extLst>
          </p:cNvPr>
          <p:cNvSpPr txBox="1"/>
          <p:nvPr/>
        </p:nvSpPr>
        <p:spPr>
          <a:xfrm>
            <a:off x="9579943" y="4949528"/>
            <a:ext cx="307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= Set_Intersec(D, C)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91295345-90E4-3740-91E9-153CD6DDA4D1}"/>
              </a:ext>
            </a:extLst>
          </p:cNvPr>
          <p:cNvSpPr/>
          <p:nvPr/>
        </p:nvSpPr>
        <p:spPr>
          <a:xfrm>
            <a:off x="7466460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42DC5CBF-25CB-CB45-A1BA-CE6FAE4DF474}"/>
              </a:ext>
            </a:extLst>
          </p:cNvPr>
          <p:cNvSpPr/>
          <p:nvPr/>
        </p:nvSpPr>
        <p:spPr>
          <a:xfrm>
            <a:off x="10075080" y="5917701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686972A-C723-9A48-9CD4-587EFDC52BDB}"/>
              </a:ext>
            </a:extLst>
          </p:cNvPr>
          <p:cNvCxnSpPr>
            <a:cxnSpLocks/>
          </p:cNvCxnSpPr>
          <p:nvPr/>
        </p:nvCxnSpPr>
        <p:spPr>
          <a:xfrm>
            <a:off x="9669658" y="608233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11D05CF-B466-8A4F-8088-4D0D09AE610F}"/>
              </a:ext>
            </a:extLst>
          </p:cNvPr>
          <p:cNvSpPr/>
          <p:nvPr/>
        </p:nvSpPr>
        <p:spPr>
          <a:xfrm>
            <a:off x="8770770" y="5930266"/>
            <a:ext cx="920825" cy="356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BBA957B-D6EF-1D48-96EF-0989693AED01}"/>
              </a:ext>
            </a:extLst>
          </p:cNvPr>
          <p:cNvCxnSpPr>
            <a:cxnSpLocks/>
          </p:cNvCxnSpPr>
          <p:nvPr/>
        </p:nvCxnSpPr>
        <p:spPr>
          <a:xfrm>
            <a:off x="8365348" y="6108758"/>
            <a:ext cx="408929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2FCB54E0-A78E-2145-A5C4-3B17FDF27225}"/>
              </a:ext>
            </a:extLst>
          </p:cNvPr>
          <p:cNvSpPr/>
          <p:nvPr/>
        </p:nvSpPr>
        <p:spPr>
          <a:xfrm>
            <a:off x="11270527" y="5915512"/>
            <a:ext cx="920825" cy="356983"/>
          </a:xfrm>
          <a:prstGeom prst="roundRect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AF1A83C-3CFA-8942-92BE-E2CBFC8E9F90}"/>
              </a:ext>
            </a:extLst>
          </p:cNvPr>
          <p:cNvCxnSpPr>
            <a:cxnSpLocks/>
            <a:stCxn id="86" idx="3"/>
            <a:endCxn id="93" idx="1"/>
          </p:cNvCxnSpPr>
          <p:nvPr/>
        </p:nvCxnSpPr>
        <p:spPr>
          <a:xfrm flipV="1">
            <a:off x="10995905" y="6094004"/>
            <a:ext cx="274622" cy="2189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38A3CF8-2E40-174B-9762-AB6E5AA659C2}"/>
              </a:ext>
            </a:extLst>
          </p:cNvPr>
          <p:cNvCxnSpPr>
            <a:cxnSpLocks/>
          </p:cNvCxnSpPr>
          <p:nvPr/>
        </p:nvCxnSpPr>
        <p:spPr>
          <a:xfrm>
            <a:off x="10333593" y="5579922"/>
            <a:ext cx="1369637" cy="33559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D1544B9-59D6-7242-B00F-DBB8B725A3FA}"/>
              </a:ext>
            </a:extLst>
          </p:cNvPr>
          <p:cNvCxnSpPr/>
          <p:nvPr/>
        </p:nvCxnSpPr>
        <p:spPr>
          <a:xfrm>
            <a:off x="10333338" y="5307105"/>
            <a:ext cx="0" cy="282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78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76AE6EC9-A802-3C44-9C11-B2108B760193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366C6A-05AE-1843-BBE7-1314A7D59FDC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E7D7BDA-39CC-2C4F-ABFF-E69F535838BD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A42CA1E-92CC-2C47-8EBB-077026000CC1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C5DD39-3866-2E49-9BBF-E957DA5F648B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F78AF3A-A95C-DA44-B5DC-597F9E6DCABE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27E051-71F6-B342-B673-2A3D16A41388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C6E2983-FB17-0F4C-89C5-4A961C0C618E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77F55DC-FEBC-F44C-8095-A05E50CD390E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FB399C2-F741-6342-943E-7795DB044BE9}"/>
              </a:ext>
            </a:extLst>
          </p:cNvPr>
          <p:cNvCxnSpPr>
            <a:cxnSpLocks/>
            <a:stCxn id="91" idx="4"/>
            <a:endCxn id="9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380D100-00F2-C048-BC70-C663376C2A28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771D0C5-2EA4-1846-8D2D-B1273D7743F7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A90AACB-1FEC-5B48-B2CB-684177820FD4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38339C3-7AE6-3A4B-A158-1ADC2CB80679}"/>
              </a:ext>
            </a:extLst>
          </p:cNvPr>
          <p:cNvCxnSpPr>
            <a:cxnSpLocks/>
            <a:stCxn id="93" idx="0"/>
            <a:endCxn id="10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A299F7D-3F6C-D741-9824-E1B6F7335ED8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7D42A6F-1AC1-CE4E-B595-E12469EFFE72}"/>
              </a:ext>
            </a:extLst>
          </p:cNvPr>
          <p:cNvCxnSpPr>
            <a:stCxn id="92" idx="0"/>
            <a:endCxn id="10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7B9FE38-D16C-C240-B9DD-DF28D4014997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C6893B8-78D2-8345-98D9-7649F5457071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91813B7-BDBC-5943-848E-17B8830E6EDB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66E9F48-07CC-D145-85B4-241B905144CD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584CBB3-FB12-9C44-94A9-156E021409DC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B62E700-19BA-704C-A2FF-DF8924BA19B6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113" name="Table 112">
            <a:extLst>
              <a:ext uri="{FF2B5EF4-FFF2-40B4-BE49-F238E27FC236}">
                <a16:creationId xmlns:a16="http://schemas.microsoft.com/office/drawing/2014/main" id="{03587BBD-C2F0-614A-9A09-0960638756AC}"/>
              </a:ext>
            </a:extLst>
          </p:cNvPr>
          <p:cNvGraphicFramePr>
            <a:graphicFrameLocks noGrp="1"/>
          </p:cNvGraphicFramePr>
          <p:nvPr/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F660D1-2296-1A4F-A1FC-356F9E1F7C3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9E7F88-8065-5D45-8A5E-9514C0946CAA}"/>
              </a:ext>
            </a:extLst>
          </p:cNvPr>
          <p:cNvSpPr txBox="1"/>
          <p:nvPr/>
        </p:nvSpPr>
        <p:spPr>
          <a:xfrm>
            <a:off x="1547725" y="1454908"/>
            <a:ext cx="24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Variables Table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E8CE54-6A3C-DA42-86D7-AF181273FA0D}"/>
              </a:ext>
            </a:extLst>
          </p:cNvPr>
          <p:cNvSpPr txBox="1"/>
          <p:nvPr/>
        </p:nvSpPr>
        <p:spPr>
          <a:xfrm>
            <a:off x="1815767" y="4780549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Knowledge Base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F325DB-33BB-7849-A82C-230C0FF38025}"/>
              </a:ext>
            </a:extLst>
          </p:cNvPr>
          <p:cNvSpPr txBox="1"/>
          <p:nvPr/>
        </p:nvSpPr>
        <p:spPr>
          <a:xfrm>
            <a:off x="279229" y="6346971"/>
            <a:ext cx="729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C2CF6-B7C0-944A-B129-6F3C9D156426}"/>
              </a:ext>
            </a:extLst>
          </p:cNvPr>
          <p:cNvSpPr txBox="1"/>
          <p:nvPr/>
        </p:nvSpPr>
        <p:spPr>
          <a:xfrm>
            <a:off x="5239982" y="5924092"/>
            <a:ext cx="429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LSTM to encode the natural language query</a:t>
            </a:r>
          </a:p>
        </p:txBody>
      </p:sp>
    </p:spTree>
    <p:extLst>
      <p:ext uri="{BB962C8B-B14F-4D97-AF65-F5344CB8AC3E}">
        <p14:creationId xmlns:p14="http://schemas.microsoft.com/office/powerpoint/2010/main" val="289299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76AE6EC9-A802-3C44-9C11-B2108B760193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366C6A-05AE-1843-BBE7-1314A7D59FDC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E7D7BDA-39CC-2C4F-ABFF-E69F535838BD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A42CA1E-92CC-2C47-8EBB-077026000CC1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C5DD39-3866-2E49-9BBF-E957DA5F648B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F78AF3A-A95C-DA44-B5DC-597F9E6DCABE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27E051-71F6-B342-B673-2A3D16A41388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C6E2983-FB17-0F4C-89C5-4A961C0C618E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77F55DC-FEBC-F44C-8095-A05E50CD390E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FB399C2-F741-6342-943E-7795DB044BE9}"/>
              </a:ext>
            </a:extLst>
          </p:cNvPr>
          <p:cNvCxnSpPr>
            <a:cxnSpLocks/>
            <a:stCxn id="91" idx="4"/>
            <a:endCxn id="9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380D100-00F2-C048-BC70-C663376C2A28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771D0C5-2EA4-1846-8D2D-B1273D7743F7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A90AACB-1FEC-5B48-B2CB-684177820FD4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38339C3-7AE6-3A4B-A158-1ADC2CB80679}"/>
              </a:ext>
            </a:extLst>
          </p:cNvPr>
          <p:cNvCxnSpPr>
            <a:cxnSpLocks/>
            <a:stCxn id="93" idx="0"/>
            <a:endCxn id="10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A299F7D-3F6C-D741-9824-E1B6F7335ED8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7D42A6F-1AC1-CE4E-B595-E12469EFFE72}"/>
              </a:ext>
            </a:extLst>
          </p:cNvPr>
          <p:cNvCxnSpPr>
            <a:stCxn id="92" idx="0"/>
            <a:endCxn id="10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7B9FE38-D16C-C240-B9DD-DF28D4014997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C6893B8-78D2-8345-98D9-7649F5457071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91813B7-BDBC-5943-848E-17B8830E6EDB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66E9F48-07CC-D145-85B4-241B905144CD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584CBB3-FB12-9C44-94A9-156E021409DC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B62E700-19BA-704C-A2FF-DF8924BA19B6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113" name="Table 112">
            <a:extLst>
              <a:ext uri="{FF2B5EF4-FFF2-40B4-BE49-F238E27FC236}">
                <a16:creationId xmlns:a16="http://schemas.microsoft.com/office/drawing/2014/main" id="{03587BBD-C2F0-614A-9A09-0960638756AC}"/>
              </a:ext>
            </a:extLst>
          </p:cNvPr>
          <p:cNvGraphicFramePr>
            <a:graphicFrameLocks noGrp="1"/>
          </p:cNvGraphicFramePr>
          <p:nvPr/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39AB4C8-8358-3744-8981-716195A046C3}"/>
              </a:ext>
            </a:extLst>
          </p:cNvPr>
          <p:cNvCxnSpPr>
            <a:cxnSpLocks/>
          </p:cNvCxnSpPr>
          <p:nvPr/>
        </p:nvCxnSpPr>
        <p:spPr>
          <a:xfrm>
            <a:off x="735626" y="5204570"/>
            <a:ext cx="4510711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 descr="Line arrow: Straight">
            <a:extLst>
              <a:ext uri="{FF2B5EF4-FFF2-40B4-BE49-F238E27FC236}">
                <a16:creationId xmlns:a16="http://schemas.microsoft.com/office/drawing/2014/main" id="{C123C431-7595-0341-A0B5-5839E0AE2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684372" y="5237474"/>
            <a:ext cx="279263" cy="384130"/>
          </a:xfrm>
          <a:prstGeom prst="rect">
            <a:avLst/>
          </a:prstGeom>
        </p:spPr>
      </p:pic>
      <p:pic>
        <p:nvPicPr>
          <p:cNvPr id="52" name="Graphic 51" descr="Line arrow: Straight">
            <a:extLst>
              <a:ext uri="{FF2B5EF4-FFF2-40B4-BE49-F238E27FC236}">
                <a16:creationId xmlns:a16="http://schemas.microsoft.com/office/drawing/2014/main" id="{A4C78E2C-4D9D-4642-AC31-34DE142F3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1622475" y="5235658"/>
            <a:ext cx="279263" cy="384130"/>
          </a:xfrm>
          <a:prstGeom prst="rect">
            <a:avLst/>
          </a:prstGeom>
        </p:spPr>
      </p:pic>
      <p:pic>
        <p:nvPicPr>
          <p:cNvPr id="53" name="Graphic 52" descr="Line arrow: Straight">
            <a:extLst>
              <a:ext uri="{FF2B5EF4-FFF2-40B4-BE49-F238E27FC236}">
                <a16:creationId xmlns:a16="http://schemas.microsoft.com/office/drawing/2014/main" id="{3D704513-2FE8-2A4F-BABF-9DABA0AFF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2817384" y="5233590"/>
            <a:ext cx="279263" cy="384130"/>
          </a:xfrm>
          <a:prstGeom prst="rect">
            <a:avLst/>
          </a:prstGeom>
        </p:spPr>
      </p:pic>
      <p:pic>
        <p:nvPicPr>
          <p:cNvPr id="55" name="Graphic 54" descr="Line arrow: Straight">
            <a:extLst>
              <a:ext uri="{FF2B5EF4-FFF2-40B4-BE49-F238E27FC236}">
                <a16:creationId xmlns:a16="http://schemas.microsoft.com/office/drawing/2014/main" id="{D712CEE6-77FB-C74C-8C60-FFB599943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3785083" y="5231543"/>
            <a:ext cx="279263" cy="38413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DE9066-6B89-EB48-AA16-991A6FB2660D}"/>
              </a:ext>
            </a:extLst>
          </p:cNvPr>
          <p:cNvCxnSpPr>
            <a:cxnSpLocks/>
          </p:cNvCxnSpPr>
          <p:nvPr/>
        </p:nvCxnSpPr>
        <p:spPr>
          <a:xfrm>
            <a:off x="5232049" y="5204570"/>
            <a:ext cx="0" cy="67346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AD3D54-9BA1-8A40-B797-25068D662A1F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F660D1-2296-1A4F-A1FC-356F9E1F7C33}"/>
              </a:ext>
            </a:extLst>
          </p:cNvPr>
          <p:cNvCxnSpPr>
            <a:stCxn id="7" idx="3"/>
            <a:endCxn id="56" idx="1"/>
          </p:cNvCxnSpPr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9E7F88-8065-5D45-8A5E-9514C0946CAA}"/>
              </a:ext>
            </a:extLst>
          </p:cNvPr>
          <p:cNvSpPr txBox="1"/>
          <p:nvPr/>
        </p:nvSpPr>
        <p:spPr>
          <a:xfrm>
            <a:off x="1547725" y="1454908"/>
            <a:ext cx="24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Variables Table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E8CE54-6A3C-DA42-86D7-AF181273FA0D}"/>
              </a:ext>
            </a:extLst>
          </p:cNvPr>
          <p:cNvSpPr txBox="1"/>
          <p:nvPr/>
        </p:nvSpPr>
        <p:spPr>
          <a:xfrm>
            <a:off x="1815767" y="4780549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Knowledge Base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F325DB-33BB-7849-A82C-230C0FF38025}"/>
              </a:ext>
            </a:extLst>
          </p:cNvPr>
          <p:cNvSpPr txBox="1"/>
          <p:nvPr/>
        </p:nvSpPr>
        <p:spPr>
          <a:xfrm>
            <a:off x="279229" y="6346971"/>
            <a:ext cx="729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2BE82-D64F-574B-BCED-5A603E3BC06A}"/>
              </a:ext>
            </a:extLst>
          </p:cNvPr>
          <p:cNvSpPr txBox="1"/>
          <p:nvPr/>
        </p:nvSpPr>
        <p:spPr>
          <a:xfrm>
            <a:off x="5229306" y="5375580"/>
            <a:ext cx="491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Generated Program State of CIPITR at timestep = 0</a:t>
            </a:r>
          </a:p>
        </p:txBody>
      </p:sp>
    </p:spTree>
    <p:extLst>
      <p:ext uri="{BB962C8B-B14F-4D97-AF65-F5344CB8AC3E}">
        <p14:creationId xmlns:p14="http://schemas.microsoft.com/office/powerpoint/2010/main" val="103900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04DDCC56-B8AD-E340-B597-1EB21A2D4449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AE6EC9-A802-3C44-9C11-B2108B760193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366C6A-05AE-1843-BBE7-1314A7D59FDC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E7D7BDA-39CC-2C4F-ABFF-E69F535838BD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A42CA1E-92CC-2C47-8EBB-077026000CC1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C5DD39-3866-2E49-9BBF-E957DA5F648B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F78AF3A-A95C-DA44-B5DC-597F9E6DCABE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27E051-71F6-B342-B673-2A3D16A41388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C6E2983-FB17-0F4C-89C5-4A961C0C618E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77F55DC-FEBC-F44C-8095-A05E50CD390E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FB399C2-F741-6342-943E-7795DB044BE9}"/>
              </a:ext>
            </a:extLst>
          </p:cNvPr>
          <p:cNvCxnSpPr>
            <a:cxnSpLocks/>
            <a:stCxn id="91" idx="4"/>
            <a:endCxn id="9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380D100-00F2-C048-BC70-C663376C2A28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771D0C5-2EA4-1846-8D2D-B1273D7743F7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A90AACB-1FEC-5B48-B2CB-684177820FD4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38339C3-7AE6-3A4B-A158-1ADC2CB80679}"/>
              </a:ext>
            </a:extLst>
          </p:cNvPr>
          <p:cNvCxnSpPr>
            <a:cxnSpLocks/>
            <a:stCxn id="93" idx="0"/>
            <a:endCxn id="10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A299F7D-3F6C-D741-9824-E1B6F7335ED8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7D42A6F-1AC1-CE4E-B595-E12469EFFE72}"/>
              </a:ext>
            </a:extLst>
          </p:cNvPr>
          <p:cNvCxnSpPr>
            <a:stCxn id="92" idx="0"/>
            <a:endCxn id="10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7B9FE38-D16C-C240-B9DD-DF28D4014997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C6893B8-78D2-8345-98D9-7649F5457071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91813B7-BDBC-5943-848E-17B8830E6EDB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66E9F48-07CC-D145-85B4-241B905144CD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584CBB3-FB12-9C44-94A9-156E021409DC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B62E700-19BA-704C-A2FF-DF8924BA19B6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113" name="Table 112">
            <a:extLst>
              <a:ext uri="{FF2B5EF4-FFF2-40B4-BE49-F238E27FC236}">
                <a16:creationId xmlns:a16="http://schemas.microsoft.com/office/drawing/2014/main" id="{03587BBD-C2F0-614A-9A09-096063875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305007"/>
              </p:ext>
            </p:extLst>
          </p:nvPr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747C056D-9C5F-2545-A65D-47B7971E7A98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C55FED-B8DF-9443-A736-7119E064F867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24013DC-5332-A941-89C6-D0E58FF1E58B}"/>
              </a:ext>
            </a:extLst>
          </p:cNvPr>
          <p:cNvCxnSpPr>
            <a:stCxn id="116" idx="0"/>
            <a:endCxn id="88" idx="1"/>
          </p:cNvCxnSpPr>
          <p:nvPr/>
        </p:nvCxnSpPr>
        <p:spPr>
          <a:xfrm rot="5400000" flipH="1" flipV="1">
            <a:off x="4561373" y="4554136"/>
            <a:ext cx="2044065" cy="7081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16E5CF8-ECE5-044A-8A59-E8445E1B5FEA}"/>
              </a:ext>
            </a:extLst>
          </p:cNvPr>
          <p:cNvSpPr txBox="1"/>
          <p:nvPr/>
        </p:nvSpPr>
        <p:spPr>
          <a:xfrm>
            <a:off x="1547725" y="1454908"/>
            <a:ext cx="24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Variables Table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B0659-854B-6846-8AA5-0A7EF684BB90}"/>
              </a:ext>
            </a:extLst>
          </p:cNvPr>
          <p:cNvSpPr txBox="1"/>
          <p:nvPr/>
        </p:nvSpPr>
        <p:spPr>
          <a:xfrm>
            <a:off x="1815767" y="4780549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Knowledge Base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928B8E-F422-AF41-8657-4ECE2EF84BD3}"/>
              </a:ext>
            </a:extLst>
          </p:cNvPr>
          <p:cNvSpPr txBox="1"/>
          <p:nvPr/>
        </p:nvSpPr>
        <p:spPr>
          <a:xfrm>
            <a:off x="279229" y="6346971"/>
            <a:ext cx="729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2D3596-92AE-E34F-9181-53461F7FC94A}"/>
              </a:ext>
            </a:extLst>
          </p:cNvPr>
          <p:cNvSpPr txBox="1"/>
          <p:nvPr/>
        </p:nvSpPr>
        <p:spPr>
          <a:xfrm>
            <a:off x="5444836" y="4973782"/>
            <a:ext cx="504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Operator Sampling conditional to the Program State</a:t>
            </a:r>
          </a:p>
        </p:txBody>
      </p:sp>
    </p:spTree>
    <p:extLst>
      <p:ext uri="{BB962C8B-B14F-4D97-AF65-F5344CB8AC3E}">
        <p14:creationId xmlns:p14="http://schemas.microsoft.com/office/powerpoint/2010/main" val="124223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928182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Set_Count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F00D1266-BA2A-9F4D-9C20-78ABFF31B837}"/>
              </a:ext>
            </a:extLst>
          </p:cNvPr>
          <p:cNvSpPr txBox="1"/>
          <p:nvPr/>
        </p:nvSpPr>
        <p:spPr>
          <a:xfrm>
            <a:off x="2626557" y="2048070"/>
            <a:ext cx="179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Feasible Program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9D2A2950-A0FD-0742-A1E2-55E683A792FB}"/>
              </a:ext>
            </a:extLst>
          </p:cNvPr>
          <p:cNvGraphicFramePr>
            <a:graphicFrameLocks noGrp="1"/>
          </p:cNvGraphicFramePr>
          <p:nvPr/>
        </p:nvGraphicFramePr>
        <p:xfrm>
          <a:off x="6133600" y="244374"/>
          <a:ext cx="20828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51143851"/>
                    </a:ext>
                  </a:extLst>
                </a:gridCol>
              </a:tblGrid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6536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1629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9330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3147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888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78599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3145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254873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87530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096037"/>
                  </a:ext>
                </a:extLst>
              </a:tr>
            </a:tbl>
          </a:graphicData>
        </a:graphic>
      </p:graphicFrame>
      <p:pic>
        <p:nvPicPr>
          <p:cNvPr id="66" name="Graphic 65" descr="Line arrow: Clockwise curve">
            <a:extLst>
              <a:ext uri="{FF2B5EF4-FFF2-40B4-BE49-F238E27FC236}">
                <a16:creationId xmlns:a16="http://schemas.microsoft.com/office/drawing/2014/main" id="{C3058AD8-AB35-FE46-9C5E-530E7B1F2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279307">
            <a:off x="6373219" y="518183"/>
            <a:ext cx="1399753" cy="1399753"/>
          </a:xfrm>
          <a:prstGeom prst="rect">
            <a:avLst/>
          </a:prstGeom>
        </p:spPr>
      </p:pic>
      <p:pic>
        <p:nvPicPr>
          <p:cNvPr id="68" name="Graphic 67" descr="Line arrow: Counter-clockwise curve">
            <a:extLst>
              <a:ext uri="{FF2B5EF4-FFF2-40B4-BE49-F238E27FC236}">
                <a16:creationId xmlns:a16="http://schemas.microsoft.com/office/drawing/2014/main" id="{852B85AF-CA42-E041-9E01-0ACA8886BC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936522">
            <a:off x="3617933" y="1213082"/>
            <a:ext cx="1303400" cy="1303400"/>
          </a:xfrm>
          <a:prstGeom prst="rect">
            <a:avLst/>
          </a:prstGeom>
        </p:spPr>
      </p:pic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04DDCC56-B8AD-E340-B597-1EB21A2D4449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6AE6EC9-A802-3C44-9C11-B2108B760193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366C6A-05AE-1843-BBE7-1314A7D59FDC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E7D7BDA-39CC-2C4F-ABFF-E69F535838BD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A42CA1E-92CC-2C47-8EBB-077026000CC1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C5DD39-3866-2E49-9BBF-E957DA5F648B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F78AF3A-A95C-DA44-B5DC-597F9E6DCABE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27E051-71F6-B342-B673-2A3D16A41388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C6E2983-FB17-0F4C-89C5-4A961C0C618E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77F55DC-FEBC-F44C-8095-A05E50CD390E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FB399C2-F741-6342-943E-7795DB044BE9}"/>
              </a:ext>
            </a:extLst>
          </p:cNvPr>
          <p:cNvCxnSpPr>
            <a:cxnSpLocks/>
            <a:stCxn id="91" idx="4"/>
            <a:endCxn id="92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380D100-00F2-C048-BC70-C663376C2A28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771D0C5-2EA4-1846-8D2D-B1273D7743F7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A90AACB-1FEC-5B48-B2CB-684177820FD4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38339C3-7AE6-3A4B-A158-1ADC2CB80679}"/>
              </a:ext>
            </a:extLst>
          </p:cNvPr>
          <p:cNvCxnSpPr>
            <a:cxnSpLocks/>
            <a:stCxn id="93" idx="0"/>
            <a:endCxn id="103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A299F7D-3F6C-D741-9824-E1B6F7335ED8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7D42A6F-1AC1-CE4E-B595-E12469EFFE72}"/>
              </a:ext>
            </a:extLst>
          </p:cNvPr>
          <p:cNvCxnSpPr>
            <a:stCxn id="92" idx="0"/>
            <a:endCxn id="103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7B9FE38-D16C-C240-B9DD-DF28D4014997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C6893B8-78D2-8345-98D9-7649F5457071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91813B7-BDBC-5943-848E-17B8830E6EDB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66E9F48-07CC-D145-85B4-241B905144CD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584CBB3-FB12-9C44-94A9-156E021409DC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B62E700-19BA-704C-A2FF-DF8924BA19B6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graphicFrame>
        <p:nvGraphicFramePr>
          <p:cNvPr id="113" name="Table 112">
            <a:extLst>
              <a:ext uri="{FF2B5EF4-FFF2-40B4-BE49-F238E27FC236}">
                <a16:creationId xmlns:a16="http://schemas.microsoft.com/office/drawing/2014/main" id="{03587BBD-C2F0-614A-9A09-0960638756AC}"/>
              </a:ext>
            </a:extLst>
          </p:cNvPr>
          <p:cNvGraphicFramePr>
            <a:graphicFrameLocks noGrp="1"/>
          </p:cNvGraphicFramePr>
          <p:nvPr/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9BAFB2DB-7713-8B4A-A7ED-E62016B6072B}"/>
              </a:ext>
            </a:extLst>
          </p:cNvPr>
          <p:cNvSpPr txBox="1"/>
          <p:nvPr/>
        </p:nvSpPr>
        <p:spPr>
          <a:xfrm>
            <a:off x="8429790" y="332817"/>
            <a:ext cx="3541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Schema/Definition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Gen_set</a:t>
            </a:r>
            <a:r>
              <a:rPr lang="en-US" dirty="0"/>
              <a:t> (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rel</a:t>
            </a:r>
            <a:r>
              <a:rPr lang="en-US" dirty="0"/>
              <a:t>, type) -&gt;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Gen_map</a:t>
            </a:r>
            <a:r>
              <a:rPr lang="en-US" dirty="0"/>
              <a:t>(type, </a:t>
            </a:r>
            <a:r>
              <a:rPr lang="en-US" dirty="0" err="1"/>
              <a:t>rel</a:t>
            </a:r>
            <a:r>
              <a:rPr lang="en-US" dirty="0"/>
              <a:t>, type) -&gt;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Verify(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rel</a:t>
            </a:r>
            <a:r>
              <a:rPr lang="en-US" dirty="0"/>
              <a:t>, </a:t>
            </a:r>
            <a:r>
              <a:rPr lang="en-US" dirty="0" err="1"/>
              <a:t>ent</a:t>
            </a:r>
            <a:r>
              <a:rPr lang="en-US" dirty="0"/>
              <a:t>) -&gt; bool</a:t>
            </a:r>
          </a:p>
          <a:p>
            <a:r>
              <a:rPr lang="en-US" dirty="0"/>
              <a:t>…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747C056D-9C5F-2545-A65D-47B7971E7A98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C55FED-B8DF-9443-A736-7119E064F867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AE372B-6A10-5948-9152-C288A9239FF4}"/>
              </a:ext>
            </a:extLst>
          </p:cNvPr>
          <p:cNvSpPr txBox="1"/>
          <p:nvPr/>
        </p:nvSpPr>
        <p:spPr>
          <a:xfrm>
            <a:off x="6461147" y="1710852"/>
            <a:ext cx="487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Sample Only Operators for which valid Operands are available!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24013DC-5332-A941-89C6-D0E58FF1E58B}"/>
              </a:ext>
            </a:extLst>
          </p:cNvPr>
          <p:cNvCxnSpPr>
            <a:stCxn id="116" idx="0"/>
            <a:endCxn id="88" idx="1"/>
          </p:cNvCxnSpPr>
          <p:nvPr/>
        </p:nvCxnSpPr>
        <p:spPr>
          <a:xfrm rot="5400000" flipH="1" flipV="1">
            <a:off x="4561373" y="4554136"/>
            <a:ext cx="2044065" cy="7081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16E5CF8-ECE5-044A-8A59-E8445E1B5FEA}"/>
              </a:ext>
            </a:extLst>
          </p:cNvPr>
          <p:cNvSpPr txBox="1"/>
          <p:nvPr/>
        </p:nvSpPr>
        <p:spPr>
          <a:xfrm>
            <a:off x="1547725" y="1454908"/>
            <a:ext cx="24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Variables Table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9B0659-854B-6846-8AA5-0A7EF684BB90}"/>
              </a:ext>
            </a:extLst>
          </p:cNvPr>
          <p:cNvSpPr txBox="1"/>
          <p:nvPr/>
        </p:nvSpPr>
        <p:spPr>
          <a:xfrm>
            <a:off x="1815767" y="4780549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Knowledge Base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928B8E-F422-AF41-8657-4ECE2EF84BD3}"/>
              </a:ext>
            </a:extLst>
          </p:cNvPr>
          <p:cNvSpPr txBox="1"/>
          <p:nvPr/>
        </p:nvSpPr>
        <p:spPr>
          <a:xfrm>
            <a:off x="279229" y="6346971"/>
            <a:ext cx="729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3E6F2-EF5B-3845-AF09-AC0B6ECB0348}"/>
              </a:ext>
            </a:extLst>
          </p:cNvPr>
          <p:cNvSpPr txBox="1"/>
          <p:nvPr/>
        </p:nvSpPr>
        <p:spPr>
          <a:xfrm>
            <a:off x="5937504" y="2993925"/>
            <a:ext cx="301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Attention Map over Operators</a:t>
            </a:r>
          </a:p>
        </p:txBody>
      </p:sp>
    </p:spTree>
    <p:extLst>
      <p:ext uri="{BB962C8B-B14F-4D97-AF65-F5344CB8AC3E}">
        <p14:creationId xmlns:p14="http://schemas.microsoft.com/office/powerpoint/2010/main" val="3898190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263C1B45-3239-C84F-AA55-C221EE54A1F8}"/>
              </a:ext>
            </a:extLst>
          </p:cNvPr>
          <p:cNvSpPr/>
          <p:nvPr/>
        </p:nvSpPr>
        <p:spPr>
          <a:xfrm>
            <a:off x="527121" y="3752349"/>
            <a:ext cx="4042544" cy="10925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D760CD-614F-4F4C-A228-763A4CE6F8C1}"/>
              </a:ext>
            </a:extLst>
          </p:cNvPr>
          <p:cNvSpPr/>
          <p:nvPr/>
        </p:nvSpPr>
        <p:spPr>
          <a:xfrm>
            <a:off x="527121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7829E4-80A4-A645-8627-B0845BF7D882}"/>
              </a:ext>
            </a:extLst>
          </p:cNvPr>
          <p:cNvSpPr/>
          <p:nvPr/>
        </p:nvSpPr>
        <p:spPr>
          <a:xfrm>
            <a:off x="1463293" y="5957438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9D047-6DA7-724D-8711-A72DE6CC7523}"/>
              </a:ext>
            </a:extLst>
          </p:cNvPr>
          <p:cNvSpPr/>
          <p:nvPr/>
        </p:nvSpPr>
        <p:spPr>
          <a:xfrm>
            <a:off x="2657381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3182F-FCC5-4546-8A12-F27599AC822D}"/>
              </a:ext>
            </a:extLst>
          </p:cNvPr>
          <p:cNvSpPr/>
          <p:nvPr/>
        </p:nvSpPr>
        <p:spPr>
          <a:xfrm>
            <a:off x="3593553" y="5972192"/>
            <a:ext cx="593766" cy="273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3A7599-7903-3D46-8A19-88AB7BC9EA05}"/>
              </a:ext>
            </a:extLst>
          </p:cNvPr>
          <p:cNvSpPr/>
          <p:nvPr/>
        </p:nvSpPr>
        <p:spPr>
          <a:xfrm>
            <a:off x="2253490" y="296416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06468B-712F-1E40-82E4-0A7614E38F0E}"/>
              </a:ext>
            </a:extLst>
          </p:cNvPr>
          <p:cNvSpPr/>
          <p:nvPr/>
        </p:nvSpPr>
        <p:spPr>
          <a:xfrm>
            <a:off x="3374630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BC3231-FF1E-1441-A370-9C570FCE3245}"/>
              </a:ext>
            </a:extLst>
          </p:cNvPr>
          <p:cNvSpPr/>
          <p:nvPr/>
        </p:nvSpPr>
        <p:spPr>
          <a:xfrm>
            <a:off x="1298427" y="3946175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48B3E-A91D-0349-B834-376DC459F1B9}"/>
              </a:ext>
            </a:extLst>
          </p:cNvPr>
          <p:cNvSpPr txBox="1"/>
          <p:nvPr/>
        </p:nvSpPr>
        <p:spPr>
          <a:xfrm>
            <a:off x="2122521" y="262040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740C3C-D940-7944-ACE1-1B2EFB417935}"/>
              </a:ext>
            </a:extLst>
          </p:cNvPr>
          <p:cNvSpPr txBox="1"/>
          <p:nvPr/>
        </p:nvSpPr>
        <p:spPr>
          <a:xfrm>
            <a:off x="2263085" y="4346668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rivers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54CA90-2994-3C41-A897-5E562A7D9FD2}"/>
              </a:ext>
            </a:extLst>
          </p:cNvPr>
          <p:cNvSpPr txBox="1"/>
          <p:nvPr/>
        </p:nvSpPr>
        <p:spPr>
          <a:xfrm>
            <a:off x="1101308" y="4186047"/>
            <a:ext cx="1374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Brahmaputra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5A3A0A-1510-A942-B6F3-EA1C39C5CAB5}"/>
              </a:ext>
            </a:extLst>
          </p:cNvPr>
          <p:cNvSpPr txBox="1"/>
          <p:nvPr/>
        </p:nvSpPr>
        <p:spPr>
          <a:xfrm>
            <a:off x="3320965" y="4191337"/>
            <a:ext cx="1297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Satluj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BF0B21-CC38-0748-8452-D4A4A2E9B3C4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1440931" y="3230150"/>
            <a:ext cx="955063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9F21FE-FAD9-3A4A-B86A-37952E9006DF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2395994" y="3230150"/>
            <a:ext cx="1121140" cy="7160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7A6F36-D436-E546-9390-9E69D076F8C6}"/>
              </a:ext>
            </a:extLst>
          </p:cNvPr>
          <p:cNvSpPr txBox="1"/>
          <p:nvPr/>
        </p:nvSpPr>
        <p:spPr>
          <a:xfrm rot="1970514">
            <a:off x="2594966" y="3562944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945E9C-CBD2-444B-A887-DA2BCECC3509}"/>
              </a:ext>
            </a:extLst>
          </p:cNvPr>
          <p:cNvSpPr txBox="1"/>
          <p:nvPr/>
        </p:nvSpPr>
        <p:spPr>
          <a:xfrm rot="19194580">
            <a:off x="1451325" y="3337158"/>
            <a:ext cx="83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originate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5580CE7-44C2-564D-BA8C-F914DFB7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05695"/>
              </p:ext>
            </p:extLst>
          </p:nvPr>
        </p:nvGraphicFramePr>
        <p:xfrm>
          <a:off x="4936026" y="233371"/>
          <a:ext cx="1131722" cy="274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1722">
                  <a:extLst>
                    <a:ext uri="{9D8B030D-6E8A-4147-A177-3AD203B41FA5}">
                      <a16:colId xmlns:a16="http://schemas.microsoft.com/office/drawing/2014/main" val="3047639128"/>
                    </a:ext>
                  </a:extLst>
                </a:gridCol>
              </a:tblGrid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0242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Gen_map_set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94246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/>
                        <a:t>Verify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959459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Set_Count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435582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055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98124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9817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Map_Union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29113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Map_Intersec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38100"/>
                  </a:ext>
                </a:extLst>
              </a:tr>
              <a:tr h="2163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Map_Diff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731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B5EF23-FA00-C24A-A38F-91C807F84A7B}"/>
              </a:ext>
            </a:extLst>
          </p:cNvPr>
          <p:cNvCxnSpPr>
            <a:cxnSpLocks/>
          </p:cNvCxnSpPr>
          <p:nvPr/>
        </p:nvCxnSpPr>
        <p:spPr>
          <a:xfrm flipV="1">
            <a:off x="824003" y="5631784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52C64-4040-B24A-AF82-FC659C171D8D}"/>
              </a:ext>
            </a:extLst>
          </p:cNvPr>
          <p:cNvCxnSpPr>
            <a:cxnSpLocks/>
          </p:cNvCxnSpPr>
          <p:nvPr/>
        </p:nvCxnSpPr>
        <p:spPr>
          <a:xfrm flipV="1">
            <a:off x="1760175" y="5613055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F7C55C-52E0-584D-851E-4A810F478DA9}"/>
              </a:ext>
            </a:extLst>
          </p:cNvPr>
          <p:cNvCxnSpPr>
            <a:cxnSpLocks/>
          </p:cNvCxnSpPr>
          <p:nvPr/>
        </p:nvCxnSpPr>
        <p:spPr>
          <a:xfrm flipV="1">
            <a:off x="2949314" y="5638587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5290C9-D830-4A4D-A7A4-F1F2B44E7198}"/>
              </a:ext>
            </a:extLst>
          </p:cNvPr>
          <p:cNvCxnSpPr>
            <a:cxnSpLocks/>
          </p:cNvCxnSpPr>
          <p:nvPr/>
        </p:nvCxnSpPr>
        <p:spPr>
          <a:xfrm flipV="1">
            <a:off x="3880536" y="5627809"/>
            <a:ext cx="1" cy="34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F470B8-337E-2242-B902-8D973D612ED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20887" y="6094004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4B5010-9E43-B543-A51B-FF07033046A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57059" y="6094004"/>
            <a:ext cx="600322" cy="1475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BB9155-A094-004E-80A3-80293FA2F87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51147" y="6108758"/>
            <a:ext cx="34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9D2A2950-A0FD-0742-A1E2-55E683A79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63005"/>
              </p:ext>
            </p:extLst>
          </p:nvPr>
        </p:nvGraphicFramePr>
        <p:xfrm>
          <a:off x="6133600" y="244374"/>
          <a:ext cx="20828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51143851"/>
                    </a:ext>
                  </a:extLst>
                </a:gridCol>
              </a:tblGrid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6536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1629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9330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3147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888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78599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3145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254873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87530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09603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FF1EDDE-F18A-7646-B2EC-BB41A421247F}"/>
              </a:ext>
            </a:extLst>
          </p:cNvPr>
          <p:cNvSpPr txBox="1"/>
          <p:nvPr/>
        </p:nvSpPr>
        <p:spPr>
          <a:xfrm>
            <a:off x="6327445" y="1543050"/>
            <a:ext cx="25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16" name="Graphic 15" descr="Line arrow: Counter-clockwise curve">
            <a:extLst>
              <a:ext uri="{FF2B5EF4-FFF2-40B4-BE49-F238E27FC236}">
                <a16:creationId xmlns:a16="http://schemas.microsoft.com/office/drawing/2014/main" id="{4A7F50A9-DDA3-2A4A-9306-48D60A365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590377">
            <a:off x="7002644" y="329266"/>
            <a:ext cx="1324718" cy="113307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A6FEBDF-081B-824C-A056-B03EB41481D8}"/>
              </a:ext>
            </a:extLst>
          </p:cNvPr>
          <p:cNvSpPr txBox="1"/>
          <p:nvPr/>
        </p:nvSpPr>
        <p:spPr>
          <a:xfrm>
            <a:off x="6776020" y="1501727"/>
            <a:ext cx="280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Do not repeat lines of code!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A8723FBE-FDBF-C74A-B51C-D3DA28FF9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08714"/>
              </p:ext>
            </p:extLst>
          </p:nvPr>
        </p:nvGraphicFramePr>
        <p:xfrm>
          <a:off x="346756" y="247853"/>
          <a:ext cx="43489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36">
                  <a:extLst>
                    <a:ext uri="{9D8B030D-6E8A-4147-A177-3AD203B41FA5}">
                      <a16:colId xmlns:a16="http://schemas.microsoft.com/office/drawing/2014/main" val="3932364862"/>
                    </a:ext>
                  </a:extLst>
                </a:gridCol>
                <a:gridCol w="1127864">
                  <a:extLst>
                    <a:ext uri="{9D8B030D-6E8A-4147-A177-3AD203B41FA5}">
                      <a16:colId xmlns:a16="http://schemas.microsoft.com/office/drawing/2014/main" val="3694570254"/>
                    </a:ext>
                  </a:extLst>
                </a:gridCol>
                <a:gridCol w="1021373">
                  <a:extLst>
                    <a:ext uri="{9D8B030D-6E8A-4147-A177-3AD203B41FA5}">
                      <a16:colId xmlns:a16="http://schemas.microsoft.com/office/drawing/2014/main" val="545065907"/>
                    </a:ext>
                  </a:extLst>
                </a:gridCol>
                <a:gridCol w="442086">
                  <a:extLst>
                    <a:ext uri="{9D8B030D-6E8A-4147-A177-3AD203B41FA5}">
                      <a16:colId xmlns:a16="http://schemas.microsoft.com/office/drawing/2014/main" val="2967040374"/>
                    </a:ext>
                  </a:extLst>
                </a:gridCol>
                <a:gridCol w="487820">
                  <a:extLst>
                    <a:ext uri="{9D8B030D-6E8A-4147-A177-3AD203B41FA5}">
                      <a16:colId xmlns:a16="http://schemas.microsoft.com/office/drawing/2014/main" val="455559722"/>
                    </a:ext>
                  </a:extLst>
                </a:gridCol>
                <a:gridCol w="548797">
                  <a:extLst>
                    <a:ext uri="{9D8B030D-6E8A-4147-A177-3AD203B41FA5}">
                      <a16:colId xmlns:a16="http://schemas.microsoft.com/office/drawing/2014/main" val="617349481"/>
                    </a:ext>
                  </a:extLst>
                </a:gridCol>
              </a:tblGrid>
              <a:tr h="168645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9989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r>
                        <a:rPr lang="en-US" sz="1400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originate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8785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3637"/>
                  </a:ext>
                </a:extLst>
              </a:tr>
              <a:tr h="197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3177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128659A-8E37-B941-97B8-3CBB536F4A28}"/>
              </a:ext>
            </a:extLst>
          </p:cNvPr>
          <p:cNvSpPr txBox="1"/>
          <p:nvPr/>
        </p:nvSpPr>
        <p:spPr>
          <a:xfrm>
            <a:off x="279229" y="6346971"/>
            <a:ext cx="729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rivers originate in China and flow through India and Bangladesh?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0E3C41B-27F1-1340-A57F-427E70DB3BDE}"/>
              </a:ext>
            </a:extLst>
          </p:cNvPr>
          <p:cNvSpPr/>
          <p:nvPr/>
        </p:nvSpPr>
        <p:spPr>
          <a:xfrm>
            <a:off x="3459331" y="2987574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3C43C8-3AEB-8A47-8D65-1D395596690B}"/>
              </a:ext>
            </a:extLst>
          </p:cNvPr>
          <p:cNvCxnSpPr>
            <a:cxnSpLocks/>
            <a:stCxn id="12" idx="0"/>
            <a:endCxn id="52" idx="3"/>
          </p:cNvCxnSpPr>
          <p:nvPr/>
        </p:nvCxnSpPr>
        <p:spPr>
          <a:xfrm flipV="1">
            <a:off x="1440931" y="3214607"/>
            <a:ext cx="2060138" cy="73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285650-7CAA-C44D-A496-0E494F752FB0}"/>
              </a:ext>
            </a:extLst>
          </p:cNvPr>
          <p:cNvSpPr txBox="1"/>
          <p:nvPr/>
        </p:nvSpPr>
        <p:spPr>
          <a:xfrm rot="20480331">
            <a:off x="1888762" y="3458277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D404C2-9DA1-4643-B8D9-8486BC05C7E2}"/>
              </a:ext>
            </a:extLst>
          </p:cNvPr>
          <p:cNvCxnSpPr>
            <a:stCxn id="11" idx="0"/>
            <a:endCxn id="52" idx="4"/>
          </p:cNvCxnSpPr>
          <p:nvPr/>
        </p:nvCxnSpPr>
        <p:spPr>
          <a:xfrm flipV="1">
            <a:off x="3517134" y="3253560"/>
            <a:ext cx="84701" cy="69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F920C1-7EB2-6F43-AE7B-85E4B8C80DAA}"/>
              </a:ext>
            </a:extLst>
          </p:cNvPr>
          <p:cNvSpPr txBox="1"/>
          <p:nvPr/>
        </p:nvSpPr>
        <p:spPr>
          <a:xfrm>
            <a:off x="3528427" y="3367172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94082B-6A7F-984B-AF57-C2AEB95BF450}"/>
              </a:ext>
            </a:extLst>
          </p:cNvPr>
          <p:cNvSpPr txBox="1"/>
          <p:nvPr/>
        </p:nvSpPr>
        <p:spPr>
          <a:xfrm>
            <a:off x="3362532" y="2672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India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150C6DA-D6FC-6E42-A6E2-7839B6AA6BCB}"/>
              </a:ext>
            </a:extLst>
          </p:cNvPr>
          <p:cNvSpPr/>
          <p:nvPr/>
        </p:nvSpPr>
        <p:spPr>
          <a:xfrm>
            <a:off x="978383" y="2963937"/>
            <a:ext cx="285008" cy="26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90567C-A1DF-6646-B502-B6603F7345A4}"/>
              </a:ext>
            </a:extLst>
          </p:cNvPr>
          <p:cNvSpPr txBox="1"/>
          <p:nvPr/>
        </p:nvSpPr>
        <p:spPr>
          <a:xfrm>
            <a:off x="559829" y="265743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Bangladesh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5A31B89-489D-044F-9408-638223CA11A0}"/>
              </a:ext>
            </a:extLst>
          </p:cNvPr>
          <p:cNvCxnSpPr>
            <a:cxnSpLocks/>
          </p:cNvCxnSpPr>
          <p:nvPr/>
        </p:nvCxnSpPr>
        <p:spPr>
          <a:xfrm flipH="1" flipV="1">
            <a:off x="1127629" y="3211789"/>
            <a:ext cx="379606" cy="85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78150D8-99A1-CE48-80F7-B54D8E5EF685}"/>
              </a:ext>
            </a:extLst>
          </p:cNvPr>
          <p:cNvSpPr txBox="1"/>
          <p:nvPr/>
        </p:nvSpPr>
        <p:spPr>
          <a:xfrm rot="20380717">
            <a:off x="756984" y="3397048"/>
            <a:ext cx="57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2F6197-7176-7246-B6A7-9D65D45A5793}"/>
              </a:ext>
            </a:extLst>
          </p:cNvPr>
          <p:cNvSpPr txBox="1"/>
          <p:nvPr/>
        </p:nvSpPr>
        <p:spPr>
          <a:xfrm>
            <a:off x="8422538" y="404642"/>
            <a:ext cx="3095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Programmatic Styles/Rules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Action Repetition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Phase Recognition </a:t>
            </a:r>
          </a:p>
          <a:p>
            <a:endParaRPr lang="en-US" dirty="0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3B26001D-8428-4548-A3E2-9670ACD3F49F}"/>
              </a:ext>
            </a:extLst>
          </p:cNvPr>
          <p:cNvSpPr/>
          <p:nvPr/>
        </p:nvSpPr>
        <p:spPr>
          <a:xfrm>
            <a:off x="4768894" y="5930266"/>
            <a:ext cx="920825" cy="356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63EE50-CE09-124A-8A2B-71B57C35B70D}"/>
              </a:ext>
            </a:extLst>
          </p:cNvPr>
          <p:cNvCxnSpPr/>
          <p:nvPr/>
        </p:nvCxnSpPr>
        <p:spPr>
          <a:xfrm>
            <a:off x="4187319" y="6108758"/>
            <a:ext cx="581575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659567D7-86A7-6142-BE30-9F6065CB2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024286"/>
              </p:ext>
            </p:extLst>
          </p:nvPr>
        </p:nvGraphicFramePr>
        <p:xfrm>
          <a:off x="6567740" y="244374"/>
          <a:ext cx="20828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051143851"/>
                    </a:ext>
                  </a:extLst>
                </a:gridCol>
              </a:tblGrid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6536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1629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9330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3147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78882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785995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31454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254873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87530"/>
                  </a:ext>
                </a:extLst>
              </a:tr>
              <a:tr h="273632">
                <a:tc>
                  <a:txBody>
                    <a:bodyPr/>
                    <a:lstStyle/>
                    <a:p>
                      <a:endParaRPr lang="en-US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096037"/>
                  </a:ext>
                </a:extLst>
              </a:tr>
            </a:tbl>
          </a:graphicData>
        </a:graphic>
      </p:graphicFrame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98BBE9C-68FD-F949-97A5-97D411345360}"/>
              </a:ext>
            </a:extLst>
          </p:cNvPr>
          <p:cNvSpPr/>
          <p:nvPr/>
        </p:nvSpPr>
        <p:spPr>
          <a:xfrm>
            <a:off x="5937504" y="3429001"/>
            <a:ext cx="12633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Sampler Network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A11E5CB-4475-1D45-915A-8E7E496BC0F6}"/>
              </a:ext>
            </a:extLst>
          </p:cNvPr>
          <p:cNvCxnSpPr>
            <a:endCxn id="56" idx="1"/>
          </p:cNvCxnSpPr>
          <p:nvPr/>
        </p:nvCxnSpPr>
        <p:spPr>
          <a:xfrm rot="5400000" flipH="1" flipV="1">
            <a:off x="4561373" y="4554136"/>
            <a:ext cx="2044065" cy="7081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0431162-41C1-7D40-973F-FF19DB66C53D}"/>
              </a:ext>
            </a:extLst>
          </p:cNvPr>
          <p:cNvSpPr txBox="1"/>
          <p:nvPr/>
        </p:nvSpPr>
        <p:spPr>
          <a:xfrm>
            <a:off x="1547725" y="1454908"/>
            <a:ext cx="24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Variables Table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9CBE7D-350D-C949-8489-258C3913B17A}"/>
              </a:ext>
            </a:extLst>
          </p:cNvPr>
          <p:cNvSpPr txBox="1"/>
          <p:nvPr/>
        </p:nvSpPr>
        <p:spPr>
          <a:xfrm>
            <a:off x="1815767" y="4780549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Knowledge Base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C43728-C351-2C45-A19F-B6DE53AD7E16}"/>
              </a:ext>
            </a:extLst>
          </p:cNvPr>
          <p:cNvSpPr txBox="1"/>
          <p:nvPr/>
        </p:nvSpPr>
        <p:spPr>
          <a:xfrm>
            <a:off x="5937504" y="2993925"/>
            <a:ext cx="301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Attention Map over Operators</a:t>
            </a:r>
          </a:p>
        </p:txBody>
      </p:sp>
    </p:spTree>
    <p:extLst>
      <p:ext uri="{BB962C8B-B14F-4D97-AF65-F5344CB8AC3E}">
        <p14:creationId xmlns:p14="http://schemas.microsoft.com/office/powerpoint/2010/main" val="227735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8881</TotalTime>
  <Words>4993</Words>
  <Application>Microsoft Macintosh PowerPoint</Application>
  <PresentationFormat>Widescreen</PresentationFormat>
  <Paragraphs>1928</Paragraphs>
  <Slides>43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Apple Chancery</vt:lpstr>
      <vt:lpstr>Arial</vt:lpstr>
      <vt:lpstr>Calibri</vt:lpstr>
      <vt:lpstr>Calibri Light</vt:lpstr>
      <vt:lpstr>Palatino</vt:lpstr>
      <vt:lpstr>Office Theme</vt:lpstr>
      <vt:lpstr>Detailed Action Sampling Process of CIPITR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Amrita Saha</cp:lastModifiedBy>
  <cp:revision>68</cp:revision>
  <dcterms:created xsi:type="dcterms:W3CDTF">2019-04-25T11:31:37Z</dcterms:created>
  <dcterms:modified xsi:type="dcterms:W3CDTF">2019-07-23T18:54:45Z</dcterms:modified>
</cp:coreProperties>
</file>