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24" r:id="rId3"/>
    <p:sldId id="414" r:id="rId4"/>
    <p:sldId id="415" r:id="rId5"/>
    <p:sldId id="425" r:id="rId6"/>
    <p:sldId id="416" r:id="rId7"/>
    <p:sldId id="260" r:id="rId8"/>
    <p:sldId id="417" r:id="rId9"/>
    <p:sldId id="426" r:id="rId10"/>
    <p:sldId id="418" r:id="rId11"/>
    <p:sldId id="420" r:id="rId12"/>
    <p:sldId id="421" r:id="rId13"/>
    <p:sldId id="422" r:id="rId14"/>
    <p:sldId id="435" r:id="rId15"/>
    <p:sldId id="436" r:id="rId16"/>
    <p:sldId id="433" r:id="rId17"/>
    <p:sldId id="434" r:id="rId18"/>
    <p:sldId id="423" r:id="rId19"/>
    <p:sldId id="431" r:id="rId20"/>
    <p:sldId id="429" r:id="rId21"/>
    <p:sldId id="428" r:id="rId22"/>
    <p:sldId id="427" r:id="rId23"/>
    <p:sldId id="43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9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E0DD-A1FC-A040-9E14-D40B41491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CA83A-D8A8-D240-B85D-BF21A851F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2B06-347E-C646-A297-BFF527C6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6F17-BA4D-D04C-B92B-E060C14B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60F4-CE8D-9240-8EAD-D31AB993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1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53F2-FF01-5243-BEB3-D1434D93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E1A8-53A4-D74E-B217-8D84A19E6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9658-9DAB-C248-BE82-7A4C920C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9D01-E67A-4342-B4D6-E1363928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5314-DE01-DA41-AA23-A46D9F82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6EB06-9705-7843-9B0B-19568E60F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11E5A-1F9A-8F4D-BA96-168C196E6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A7CD1-D598-0643-8F4C-18EF2451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E5BF-223E-C349-A581-EB05649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099A-9869-B546-A97A-719595EE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3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ED66-250A-A648-8943-080C997E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8255-A71D-2A44-B5E1-1650D716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62407-3D80-E54A-AE6F-A753807A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AFDC-AE22-B14D-8EB4-76517BC7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987ED-F4F1-9549-BF36-6DB98685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A8F1-D144-ED4E-BCE8-32428969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E993E-76AE-F341-8F3A-F60A16695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6B01-88A2-7F48-9864-9905FD95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92BD-206C-7342-A08A-2BA7E6A4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828B-F707-EA48-94D9-51ABA0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CBEA-12C4-0343-A5EE-BA6E4077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DD7B-7F20-224A-BA33-BD0DE0B1C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D29A-C450-6545-BC92-3C1A1288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B700A-15AC-9F4C-884B-4BBBD574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E491F-1B86-5F44-B946-FF549AFC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69C2-F0EE-CF41-82CA-23DBDD68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251E-EA7C-6C4E-A88A-7C24C803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A0AEE-FDFD-D243-8789-D14D60F7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DF79D-14E9-2449-B99A-558274D4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DEE65-244A-F041-BEEB-5D927D9A7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BA0B8-3FBA-2A49-8E32-C62BFAD88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D9E87-84F7-D64C-BDFC-F2F7AF29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2E04D-B270-544C-AFC0-CCCA9371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33A6C-4974-5A43-861F-C590DE78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B3E6-1681-F842-92F9-D36140DD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26463-254C-534A-9F87-3A2D4674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0D45D-D658-A345-B45F-0DAB38BC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A66AF-81CF-1045-926F-8360DF69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BBB78-A770-9041-9C85-2763CC0E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3A38B-0EF0-5846-B4E4-1FD05C75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EA3A-0872-7B4D-8F48-8162E610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F-2C68-A842-B85D-1BB1D1B3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7CD4-F430-5D46-A7E4-29678D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B36A7-706F-7A4A-AB7B-00944537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6607B-35BF-3645-80EB-44D423D3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B4797-DECA-E749-AD82-EDE14B12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AE67-29C7-3B43-A948-4B6A3669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4CA0-E419-FB46-AC4C-F8BE7B3F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2B0C8-1422-FD4D-A7A4-0ED547D32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108AA-C33C-5242-BAE3-F5C1B66F7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EDC1D-D258-2E40-8748-B2AFC2AE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BC09D-E11C-444C-B0D9-E3360A48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EFC1D-B9D8-B744-A505-523EB2A9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9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F61F4-8F79-4E42-84B5-76671A8E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00E58-3A6C-D24F-BC52-DA45AC81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E3B-BC2F-9A4A-A6DA-0292A3706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257E-8DBC-3249-B942-83708F1557C5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9C0D-ADFC-1B46-9951-9602DBB94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E6AA-2322-EF45-8ACF-A8151A75B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17D9-CE5C-DA4F-BD9D-E3123EE4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11FA-9B12-BF4A-A52C-38C877F0A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88" y="1122363"/>
            <a:ext cx="109728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Complex Imperative Program Induction from Terminal Rewards </a:t>
            </a:r>
          </a:p>
        </p:txBody>
      </p:sp>
    </p:spTree>
    <p:extLst>
      <p:ext uri="{BB962C8B-B14F-4D97-AF65-F5344CB8AC3E}">
        <p14:creationId xmlns:p14="http://schemas.microsoft.com/office/powerpoint/2010/main" val="41577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Program </a:t>
            </a:r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Execution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 Step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4D60755-C603-724A-80B3-8BA9D4D823F0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1D5DA8A-FCB9-404F-9A97-E7CA5C8E1456}"/>
              </a:ext>
            </a:extLst>
          </p:cNvPr>
          <p:cNvSpPr txBox="1"/>
          <p:nvPr/>
        </p:nvSpPr>
        <p:spPr>
          <a:xfrm>
            <a:off x="6638844" y="2041985"/>
            <a:ext cx="468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Step1:  A = Generate_Set(China, has_origin,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Step2:  B = Generate_Set(India, has,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Step3:  C = Set_Intersection(A, B)</a:t>
            </a: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Step4:  D = Count_Set_Size(C)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432409-8E14-1943-BD41-06F0790E0235}"/>
              </a:ext>
            </a:extLst>
          </p:cNvPr>
          <p:cNvCxnSpPr>
            <a:cxnSpLocks/>
          </p:cNvCxnSpPr>
          <p:nvPr/>
        </p:nvCxnSpPr>
        <p:spPr>
          <a:xfrm>
            <a:off x="8425487" y="3111685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90BB5CA-9297-F246-A6CF-40DA9B5C0F82}"/>
              </a:ext>
            </a:extLst>
          </p:cNvPr>
          <p:cNvSpPr/>
          <p:nvPr/>
        </p:nvSpPr>
        <p:spPr>
          <a:xfrm>
            <a:off x="6957445" y="3729148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58DCD3F-BA48-3F4A-92DF-29B0232DA1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1D075-BCBA-DC4E-8D02-69BD768269F5}"/>
              </a:ext>
            </a:extLst>
          </p:cNvPr>
          <p:cNvSpPr txBox="1"/>
          <p:nvPr/>
        </p:nvSpPr>
        <p:spPr>
          <a:xfrm>
            <a:off x="7427261" y="3870268"/>
            <a:ext cx="20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Program Executor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613ACF-71FB-F34A-8172-DF0742A55C3F}"/>
              </a:ext>
            </a:extLst>
          </p:cNvPr>
          <p:cNvCxnSpPr>
            <a:cxnSpLocks/>
          </p:cNvCxnSpPr>
          <p:nvPr/>
        </p:nvCxnSpPr>
        <p:spPr>
          <a:xfrm>
            <a:off x="8481278" y="4526754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07E194-B6F8-A841-A326-38F47C7164D2}"/>
              </a:ext>
            </a:extLst>
          </p:cNvPr>
          <p:cNvCxnSpPr>
            <a:cxnSpLocks/>
          </p:cNvCxnSpPr>
          <p:nvPr/>
        </p:nvCxnSpPr>
        <p:spPr>
          <a:xfrm>
            <a:off x="8481278" y="5905243"/>
            <a:ext cx="0" cy="455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5EC0B-077F-B64E-BFE3-7CBBB18C8A03}"/>
              </a:ext>
            </a:extLst>
          </p:cNvPr>
          <p:cNvSpPr txBox="1"/>
          <p:nvPr/>
        </p:nvSpPr>
        <p:spPr>
          <a:xfrm>
            <a:off x="7883999" y="6335762"/>
            <a:ext cx="118173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Output =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434941-8D09-B14A-A865-67C49893A3A2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B4A4C63-8BF2-6D42-B0F9-864A5D83E372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225354-9150-7B47-BA6E-6BBCD7555DBB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11422E1-EA88-B74C-AC79-5E339F3DA262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DC523-573D-2F4D-8DDB-5F33103DFB7B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F9D986-7B8A-7C4A-9637-07A8FBA4DC81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5E002B-1353-864B-8D1C-FDD83DDF9999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6906DBF-688F-A74B-9C99-735114415BC8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73EAC56-6192-D548-A4F6-54C5256AD81A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0029F-ADB2-6A4D-9CED-354BDDA6EE05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D1886A-F833-B74C-8212-6F079E31EE17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782866-5CFE-1E42-BD6B-3BB887C6C36A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3BF3230-D6CE-0E41-9710-C8D1AFAC8381}"/>
              </a:ext>
            </a:extLst>
          </p:cNvPr>
          <p:cNvCxnSpPr>
            <a:stCxn id="89" idx="3"/>
            <a:endCxn id="94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4AA769-5E8E-B74B-BC5D-19D15480C17D}"/>
              </a:ext>
            </a:extLst>
          </p:cNvPr>
          <p:cNvCxnSpPr>
            <a:stCxn id="95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678BC6F-E014-B146-8446-DAF084AB49E8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1B392FE-0E12-4C4A-A1D8-92ED72034695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79597DE-084B-D04A-B173-8F052BBDC8BE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B2CE72-F848-A243-B495-9D74589582AD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35E2385-6354-E645-88D7-808190139BF2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FE414CD-6416-3E4F-8BDB-5427B6E5A624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A6D3707-4527-4146-80BB-A9DDE7A8D304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9920ED0-49CD-484A-8A99-0C19B9AC83BC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471D495-789F-5C43-8CA8-A5D484992B35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DC72FD-CF33-4148-9FB0-256EF937E5B1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8989BC-EF0C-4E44-A27F-5F5486613091}"/>
              </a:ext>
            </a:extLst>
          </p:cNvPr>
          <p:cNvCxnSpPr>
            <a:stCxn id="88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95EF622-36E6-FC48-A1A6-99D8CFE49CDF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25B8625-B574-564C-87EF-6EF7C3D4E91B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9CED9D9-E6D5-5543-8B70-3E0FF8C9646F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191B64B-B95B-C548-8A8A-398C7BA15583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F889E40-594E-9246-953F-8292381E7BB3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1B56E8E-FA7E-E343-99A3-9C6C50B45C0F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Cloud 115">
            <a:extLst>
              <a:ext uri="{FF2B5EF4-FFF2-40B4-BE49-F238E27FC236}">
                <a16:creationId xmlns:a16="http://schemas.microsoft.com/office/drawing/2014/main" id="{ECA104A7-D3E4-2A41-AB2E-2700FF407A97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19EF00-2499-1845-BE1F-E7EE61A8DC17}"/>
              </a:ext>
            </a:extLst>
          </p:cNvPr>
          <p:cNvSpPr txBox="1"/>
          <p:nvPr/>
        </p:nvSpPr>
        <p:spPr>
          <a:xfrm>
            <a:off x="7325281" y="155761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Generated Program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78CA313-AD7C-254F-9639-8BAD3B93381B}"/>
              </a:ext>
            </a:extLst>
          </p:cNvPr>
          <p:cNvSpPr txBox="1"/>
          <p:nvPr/>
        </p:nvSpPr>
        <p:spPr>
          <a:xfrm>
            <a:off x="6638844" y="4782949"/>
            <a:ext cx="5578578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600" dirty="0"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1: A = { Yangtze, Yellow River, Mekong,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2: B = { Brahmaputra, Ganga, Yamuna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3: C = {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4: D = 1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78447EC-B9C0-384C-BC99-A6376CCF1F6E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103132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E23883A-62CF-EA4B-859B-F6F7925080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8585F8-2F91-A244-B74A-722FA3554FFD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988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Weak Supervised 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Program Induction for KBQA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1D5DA8A-FCB9-404F-9A97-E7CA5C8E1456}"/>
              </a:ext>
            </a:extLst>
          </p:cNvPr>
          <p:cNvSpPr txBox="1"/>
          <p:nvPr/>
        </p:nvSpPr>
        <p:spPr>
          <a:xfrm>
            <a:off x="6638844" y="2041985"/>
            <a:ext cx="468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Step1:  A = Generate_Set(China, has_origin,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Step2:  B = Generate_Set(India, has,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Step3:  C = Set_Intersection(A, B)</a:t>
            </a: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Step4:  D = Count_Set_Size(C)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432409-8E14-1943-BD41-06F0790E0235}"/>
              </a:ext>
            </a:extLst>
          </p:cNvPr>
          <p:cNvCxnSpPr>
            <a:cxnSpLocks/>
          </p:cNvCxnSpPr>
          <p:nvPr/>
        </p:nvCxnSpPr>
        <p:spPr>
          <a:xfrm>
            <a:off x="8425487" y="3111685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90BB5CA-9297-F246-A6CF-40DA9B5C0F82}"/>
              </a:ext>
            </a:extLst>
          </p:cNvPr>
          <p:cNvSpPr/>
          <p:nvPr/>
        </p:nvSpPr>
        <p:spPr>
          <a:xfrm>
            <a:off x="6957445" y="3729148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1D075-BCBA-DC4E-8D02-69BD768269F5}"/>
              </a:ext>
            </a:extLst>
          </p:cNvPr>
          <p:cNvSpPr txBox="1"/>
          <p:nvPr/>
        </p:nvSpPr>
        <p:spPr>
          <a:xfrm>
            <a:off x="7427261" y="3870268"/>
            <a:ext cx="20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Program Executor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613ACF-71FB-F34A-8172-DF0742A55C3F}"/>
              </a:ext>
            </a:extLst>
          </p:cNvPr>
          <p:cNvCxnSpPr>
            <a:cxnSpLocks/>
          </p:cNvCxnSpPr>
          <p:nvPr/>
        </p:nvCxnSpPr>
        <p:spPr>
          <a:xfrm>
            <a:off x="8481278" y="4526754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07E194-B6F8-A841-A326-38F47C7164D2}"/>
              </a:ext>
            </a:extLst>
          </p:cNvPr>
          <p:cNvCxnSpPr>
            <a:cxnSpLocks/>
          </p:cNvCxnSpPr>
          <p:nvPr/>
        </p:nvCxnSpPr>
        <p:spPr>
          <a:xfrm>
            <a:off x="8481278" y="5905243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5EC0B-077F-B64E-BFE3-7CBBB18C8A03}"/>
              </a:ext>
            </a:extLst>
          </p:cNvPr>
          <p:cNvSpPr txBox="1"/>
          <p:nvPr/>
        </p:nvSpPr>
        <p:spPr>
          <a:xfrm>
            <a:off x="7883999" y="633576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Output =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AE07B-4D4A-C24B-B202-E4534A228339}"/>
              </a:ext>
            </a:extLst>
          </p:cNvPr>
          <p:cNvSpPr txBox="1"/>
          <p:nvPr/>
        </p:nvSpPr>
        <p:spPr>
          <a:xfrm>
            <a:off x="3774732" y="2324831"/>
            <a:ext cx="26046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Getting Gold Program as supervision is hard!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7C608F-4E02-8742-A12E-37762F2B28DA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512323-3FA5-0744-89C8-0EAB017342B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DD1C141-64FE-3F4A-BF57-1EB9CF25465A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5DADCB7-C3A6-EB40-8DC9-2055C211E289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C9917E-78B1-D84A-8EA0-45A20137A9B8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FAD985-77FF-9346-832F-16161787DA97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58506B-9B06-9348-9FD0-0073F37D1A4A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4C8145C-5EDF-A141-8FC1-BBDEBE7D5C34}"/>
              </a:ext>
            </a:extLst>
          </p:cNvPr>
          <p:cNvCxnSpPr>
            <a:stCxn id="96" idx="3"/>
            <a:endCxn id="97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839B39F-A449-2C49-8D43-7248BF96E696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B8D3D6-CA1A-C944-9E9C-EF0852CC24E9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9C1546-56C6-6743-BF1F-7D1FDCCEE91E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67F64A9-6D05-CD46-B53D-3A1956D12478}"/>
              </a:ext>
            </a:extLst>
          </p:cNvPr>
          <p:cNvCxnSpPr>
            <a:stCxn id="96" idx="3"/>
            <a:endCxn id="99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8F1C30-A775-F141-BA93-31CFFFE8742D}"/>
              </a:ext>
            </a:extLst>
          </p:cNvPr>
          <p:cNvCxnSpPr>
            <a:stCxn id="96" idx="3"/>
            <a:endCxn id="100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4A3299A-0E73-3249-B19D-4F02AF68DA16}"/>
              </a:ext>
            </a:extLst>
          </p:cNvPr>
          <p:cNvCxnSpPr>
            <a:stCxn id="101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D430D38-D474-BD42-81BC-F0AED82C407F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1F809F-AF89-7C41-9716-663300C2353A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E679780-DA21-A545-96B0-F6AB48D24E6F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06D4380-1CFE-A043-9A7B-88B4791E662B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1EF16AD-258B-1B41-93DA-6AB560E75050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5FD5EA2-E722-7649-BD98-1D1CD7405546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620EA4-16AC-9A45-AAE4-5A6131BC3B9C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3837AE1-17F2-F041-B53C-E88069982E2F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B4F3D72-8025-2F41-8E01-50A3724B99ED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D026B0-D974-4444-8B36-7AA212DCC406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9A87039-741F-4A4F-A69C-1EAE310DAD90}"/>
              </a:ext>
            </a:extLst>
          </p:cNvPr>
          <p:cNvCxnSpPr>
            <a:stCxn id="95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E4C8D2-81F7-9B42-8B07-8936BEEE4232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BF28F75-E8F7-CC46-9C52-284926E4455C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C54EB1A-6C9E-9143-AB89-C43B68C34E88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79FD0DC-8AA8-3844-BD81-9F6DD0FDAD05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0120BC3-0439-444E-A06E-DE8B17CB33DB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2" name="Cloud 121">
            <a:extLst>
              <a:ext uri="{FF2B5EF4-FFF2-40B4-BE49-F238E27FC236}">
                <a16:creationId xmlns:a16="http://schemas.microsoft.com/office/drawing/2014/main" id="{CE7DB278-6BF7-B944-97EC-368CC934480D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BCAB32-B644-514C-8B9C-FA45359741AE}"/>
              </a:ext>
            </a:extLst>
          </p:cNvPr>
          <p:cNvSpPr txBox="1"/>
          <p:nvPr/>
        </p:nvSpPr>
        <p:spPr>
          <a:xfrm>
            <a:off x="7325281" y="155761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Generated Program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687F9E-FE28-8C45-ADAF-F7ADA7E831FB}"/>
              </a:ext>
            </a:extLst>
          </p:cNvPr>
          <p:cNvSpPr txBox="1"/>
          <p:nvPr/>
        </p:nvSpPr>
        <p:spPr>
          <a:xfrm>
            <a:off x="6638844" y="4782949"/>
            <a:ext cx="5578578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600" dirty="0"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1: A = { Yangtze, Yellow River, Mekong,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2: B = { Brahmaputra, Ganga, Yamuna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3: C = {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4: D = 1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93795B-431B-3949-80CD-3C27B4AD44C0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106216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1D5DA8A-FCB9-404F-9A97-E7CA5C8E1456}"/>
              </a:ext>
            </a:extLst>
          </p:cNvPr>
          <p:cNvSpPr txBox="1"/>
          <p:nvPr/>
        </p:nvSpPr>
        <p:spPr>
          <a:xfrm>
            <a:off x="6638844" y="2041985"/>
            <a:ext cx="468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Step1:  A = Generate_Set(China, has_origin,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Step2:  B = Generate_Set(India, has,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Step3:  C = Set_Intersection(A, B)</a:t>
            </a: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Step4:  D = Count_Set_Size(C)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432409-8E14-1943-BD41-06F0790E0235}"/>
              </a:ext>
            </a:extLst>
          </p:cNvPr>
          <p:cNvCxnSpPr>
            <a:cxnSpLocks/>
          </p:cNvCxnSpPr>
          <p:nvPr/>
        </p:nvCxnSpPr>
        <p:spPr>
          <a:xfrm>
            <a:off x="8425487" y="3111685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90BB5CA-9297-F246-A6CF-40DA9B5C0F82}"/>
              </a:ext>
            </a:extLst>
          </p:cNvPr>
          <p:cNvSpPr/>
          <p:nvPr/>
        </p:nvSpPr>
        <p:spPr>
          <a:xfrm>
            <a:off x="6957445" y="3729148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1D075-BCBA-DC4E-8D02-69BD768269F5}"/>
              </a:ext>
            </a:extLst>
          </p:cNvPr>
          <p:cNvSpPr txBox="1"/>
          <p:nvPr/>
        </p:nvSpPr>
        <p:spPr>
          <a:xfrm>
            <a:off x="7427261" y="3870268"/>
            <a:ext cx="20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Program Executor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613ACF-71FB-F34A-8172-DF0742A55C3F}"/>
              </a:ext>
            </a:extLst>
          </p:cNvPr>
          <p:cNvCxnSpPr>
            <a:cxnSpLocks/>
          </p:cNvCxnSpPr>
          <p:nvPr/>
        </p:nvCxnSpPr>
        <p:spPr>
          <a:xfrm>
            <a:off x="8481278" y="4526754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07E194-B6F8-A841-A326-38F47C7164D2}"/>
              </a:ext>
            </a:extLst>
          </p:cNvPr>
          <p:cNvCxnSpPr>
            <a:cxnSpLocks/>
          </p:cNvCxnSpPr>
          <p:nvPr/>
        </p:nvCxnSpPr>
        <p:spPr>
          <a:xfrm>
            <a:off x="8481278" y="5905243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5EC0B-077F-B64E-BFE3-7CBBB18C8A03}"/>
              </a:ext>
            </a:extLst>
          </p:cNvPr>
          <p:cNvSpPr txBox="1"/>
          <p:nvPr/>
        </p:nvSpPr>
        <p:spPr>
          <a:xfrm>
            <a:off x="7883999" y="633576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Output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1460E-BB59-9C4C-A0A1-4EC8608B8C3E}"/>
              </a:ext>
            </a:extLst>
          </p:cNvPr>
          <p:cNvSpPr txBox="1"/>
          <p:nvPr/>
        </p:nvSpPr>
        <p:spPr>
          <a:xfrm>
            <a:off x="4369962" y="6293610"/>
            <a:ext cx="329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But QA pairs are easily available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559E3D-D1A9-1043-9359-84D218BBDAE5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CD3382-B205-DE4E-962A-A89ECDD1E798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694290-FEDE-E14C-BB55-7FB7C0241846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E0F24-70A4-8B40-B94E-D0325C53BB8B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590C2AA-B83F-6C40-BAA8-BC51E93659AA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F5D0C2-8624-C54D-8EFF-F03B88D50BED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DA7E85-44E8-AB44-88B1-3E6891937ABA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65B39D-EEF3-D043-960A-C7D02DD7F8F4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25E2037-AC51-6749-808E-CE5A2BF6E147}"/>
              </a:ext>
            </a:extLst>
          </p:cNvPr>
          <p:cNvCxnSpPr>
            <a:stCxn id="95" idx="3"/>
            <a:endCxn id="96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9E0F606-D450-FD41-9282-7B9C4B550AC5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78B459-5AE8-8F4D-8B39-C090BDA1147F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292F0B-A599-E342-A094-6DB8B6A2CE35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7438B0-F795-F446-9114-68A03E6A5AC7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D4C0CA5-3EDD-CF47-920B-E7C5507B651A}"/>
              </a:ext>
            </a:extLst>
          </p:cNvPr>
          <p:cNvCxnSpPr>
            <a:stCxn id="95" idx="3"/>
            <a:endCxn id="99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8430C1-1D13-764B-906F-F4F0367364CA}"/>
              </a:ext>
            </a:extLst>
          </p:cNvPr>
          <p:cNvCxnSpPr>
            <a:stCxn id="100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E0BE4DB-24CC-0F43-9D56-A28ABC69D393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CA87CAC-C5A8-604E-980F-02831E6E1F69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18FE791-67C4-CF48-9CF7-51C25F3515D4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371BC1-8A67-7346-96DD-30ED794E78EA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D24F293-8468-8A42-939D-D27A56F0ABF6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3E3C25-41B0-9243-9AC3-B2858394E387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B99DF8-C121-AA45-BE09-FB3C2CEA50B9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F00DB-20EE-8F4A-ABB0-AD9891DD1782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F5F7E2F-C8C7-0849-A658-A08EC1A8D51B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158358-FE75-4540-BA0D-F7BACD4C44C9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264A87-A879-2C40-8E39-4E6C0B43518E}"/>
              </a:ext>
            </a:extLst>
          </p:cNvPr>
          <p:cNvCxnSpPr>
            <a:stCxn id="94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BAA8AD-0170-DA4B-9D5C-E2516915911E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648E7A7-B22D-AE4A-BD58-E94FCB31CD17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B2E2106-A2BF-244B-B258-7441AAD50DF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2D54AB-1909-F747-81D8-1DE56C0779BF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A1C8CA9-A32E-A24F-968C-3ACF509B3DD1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DAF550-E8F7-254E-91E9-521348B49BE9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1" name="Cloud 120">
            <a:extLst>
              <a:ext uri="{FF2B5EF4-FFF2-40B4-BE49-F238E27FC236}">
                <a16:creationId xmlns:a16="http://schemas.microsoft.com/office/drawing/2014/main" id="{52716EB6-F10C-C24E-ADF7-F64BBB2CECA9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F09B539A-06EA-8C42-A470-E681D2EE2C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EAB185D-23D5-BE41-830F-426ED5511B16}"/>
              </a:ext>
            </a:extLst>
          </p:cNvPr>
          <p:cNvSpPr txBox="1"/>
          <p:nvPr/>
        </p:nvSpPr>
        <p:spPr>
          <a:xfrm>
            <a:off x="7325281" y="155761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Generated Program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45198B-7C06-4F42-BE5E-B0B7951A4C67}"/>
              </a:ext>
            </a:extLst>
          </p:cNvPr>
          <p:cNvSpPr txBox="1"/>
          <p:nvPr/>
        </p:nvSpPr>
        <p:spPr>
          <a:xfrm>
            <a:off x="6638844" y="4782949"/>
            <a:ext cx="5578578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600" dirty="0"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1: A = { Yangtze, Yellow River, Mekong,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2: B = { Brahmaputra, Ganga, Yamuna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3: C = {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4: D = 1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55A4DFCD-2C2F-BE48-A23B-D5BB0A07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988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Weak Supervised 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Program Induction for KBQA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922EC8-9F70-3D43-A77F-970F5E95C797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295473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1D5DA8A-FCB9-404F-9A97-E7CA5C8E1456}"/>
              </a:ext>
            </a:extLst>
          </p:cNvPr>
          <p:cNvSpPr txBox="1"/>
          <p:nvPr/>
        </p:nvSpPr>
        <p:spPr>
          <a:xfrm>
            <a:off x="6638844" y="2041985"/>
            <a:ext cx="468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Step1:  A = Generate_Set(China, has_origin,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Step2:  B = Generate_Set(India, has,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Step3:  C = Set_Intersection(A, B)</a:t>
            </a: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Step4:  D = Count_Set_Size(C)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6B3C8F-6A1D-6449-9837-790DB0767835}"/>
              </a:ext>
            </a:extLst>
          </p:cNvPr>
          <p:cNvSpPr txBox="1"/>
          <p:nvPr/>
        </p:nvSpPr>
        <p:spPr>
          <a:xfrm>
            <a:off x="7325281" y="155761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Generated Program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432409-8E14-1943-BD41-06F0790E0235}"/>
              </a:ext>
            </a:extLst>
          </p:cNvPr>
          <p:cNvCxnSpPr>
            <a:cxnSpLocks/>
          </p:cNvCxnSpPr>
          <p:nvPr/>
        </p:nvCxnSpPr>
        <p:spPr>
          <a:xfrm>
            <a:off x="8425487" y="3111685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90BB5CA-9297-F246-A6CF-40DA9B5C0F82}"/>
              </a:ext>
            </a:extLst>
          </p:cNvPr>
          <p:cNvSpPr/>
          <p:nvPr/>
        </p:nvSpPr>
        <p:spPr>
          <a:xfrm>
            <a:off x="6957445" y="3729148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1D075-BCBA-DC4E-8D02-69BD768269F5}"/>
              </a:ext>
            </a:extLst>
          </p:cNvPr>
          <p:cNvSpPr txBox="1"/>
          <p:nvPr/>
        </p:nvSpPr>
        <p:spPr>
          <a:xfrm>
            <a:off x="7427261" y="3870268"/>
            <a:ext cx="20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Program Executor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613ACF-71FB-F34A-8172-DF0742A55C3F}"/>
              </a:ext>
            </a:extLst>
          </p:cNvPr>
          <p:cNvCxnSpPr>
            <a:cxnSpLocks/>
          </p:cNvCxnSpPr>
          <p:nvPr/>
        </p:nvCxnSpPr>
        <p:spPr>
          <a:xfrm>
            <a:off x="8481278" y="4526754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07E194-B6F8-A841-A326-38F47C7164D2}"/>
              </a:ext>
            </a:extLst>
          </p:cNvPr>
          <p:cNvCxnSpPr>
            <a:cxnSpLocks/>
          </p:cNvCxnSpPr>
          <p:nvPr/>
        </p:nvCxnSpPr>
        <p:spPr>
          <a:xfrm>
            <a:off x="8481278" y="5905243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5EC0B-077F-B64E-BFE3-7CBBB18C8A03}"/>
              </a:ext>
            </a:extLst>
          </p:cNvPr>
          <p:cNvSpPr txBox="1"/>
          <p:nvPr/>
        </p:nvSpPr>
        <p:spPr>
          <a:xfrm>
            <a:off x="7883999" y="633576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Output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11F42A-7A29-D04E-B9C8-1C889B09E475}"/>
              </a:ext>
            </a:extLst>
          </p:cNvPr>
          <p:cNvCxnSpPr>
            <a:cxnSpLocks/>
          </p:cNvCxnSpPr>
          <p:nvPr/>
        </p:nvCxnSpPr>
        <p:spPr>
          <a:xfrm flipH="1">
            <a:off x="5425399" y="6505039"/>
            <a:ext cx="24268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4E1656-A851-6541-BA82-0A11DC843083}"/>
              </a:ext>
            </a:extLst>
          </p:cNvPr>
          <p:cNvCxnSpPr>
            <a:cxnSpLocks/>
          </p:cNvCxnSpPr>
          <p:nvPr/>
        </p:nvCxnSpPr>
        <p:spPr>
          <a:xfrm flipV="1">
            <a:off x="5443537" y="4372760"/>
            <a:ext cx="0" cy="213227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CD5FC5-E87A-464D-9F0D-8A9F03D65D03}"/>
              </a:ext>
            </a:extLst>
          </p:cNvPr>
          <p:cNvSpPr txBox="1"/>
          <p:nvPr/>
        </p:nvSpPr>
        <p:spPr>
          <a:xfrm>
            <a:off x="5346882" y="4438169"/>
            <a:ext cx="22141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Update Model based on Reward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82F95F-1A6E-E14F-822C-FCFC0D36B8E3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832E2E-608E-9544-9888-DB1E0E177221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F26605-9905-494A-B202-935FBC31685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7105F6-72EA-474A-9DFB-398158CCCF92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6DEFA1D-A4E5-C84B-B774-C332D718DC3D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702B09-AF21-0544-BEC3-3B09D31E4B66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FC247B-F44B-2B49-842C-5DCFF7CCC2BD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06E1C-2218-B144-BB87-B71CBC580D3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F4E94E-9029-4F48-AB99-0C54E7D67AB2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803075-5326-2D44-840D-9287A3B000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30AFA3-CDD6-234F-AF92-1B9E98EB30C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4CF25F-6B52-C645-8D3E-4F98874E515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13BB93-ABCD-1D4A-B626-2EFFC11A1FB7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8D984E-8E98-3D4D-B043-F0D19BBEFF87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1AFB2D-A625-6248-B20E-9C5EE45B47D1}"/>
              </a:ext>
            </a:extLst>
          </p:cNvPr>
          <p:cNvCxnSpPr>
            <a:stCxn id="106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2E6FA5-AF0C-C24C-B2CB-601C9286D5EA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8501D-E7E1-9B4C-8021-2179C6F24C5F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ADD7E66-A484-634A-9E5A-0A343C36307D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E439D5-5849-3549-AAA1-BF3CB57A7B7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048B23-22C8-3047-8839-2AD72D762CA7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05948-0FEE-D842-97C8-6840A44B80B2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F6D8C-6C70-8842-8DE7-2868EC0794E3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37663-2DA3-0D41-8A13-8881EB2D46C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1B48E3-31E7-434E-A8FB-59B09ABA97CF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3E4C3E-FB71-E84F-8FD4-BF6960892C53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DBAC20-0EBE-994B-A5B3-DDB9A35A5C30}"/>
              </a:ext>
            </a:extLst>
          </p:cNvPr>
          <p:cNvCxnSpPr>
            <a:stCxn id="100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EBA0AF-6402-7648-A77A-E6F54AECE290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D352D2-B7C5-8442-92A1-73BC53C93721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D51AB5-52B5-164E-970F-8F3C8310326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5B1E17-74DA-DD4C-AE23-0BE55B95DBA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DB1CBB-BD07-DE42-9198-6EEE9C256EBB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0B9987-A9A2-FE4F-BFC2-BAF68921FD0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62DBE385-ADE4-7D4C-94D8-6A61F560C88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A511EAB-87A5-5A44-AC71-D76B6700D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ECF0C77-E216-0844-814F-71A4FF2CF01F}"/>
              </a:ext>
            </a:extLst>
          </p:cNvPr>
          <p:cNvSpPr txBox="1"/>
          <p:nvPr/>
        </p:nvSpPr>
        <p:spPr>
          <a:xfrm>
            <a:off x="6638844" y="4782949"/>
            <a:ext cx="5578578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600" dirty="0"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1: A = { Yangtze, Yellow River, Mekong,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2: B = { Brahmaputra, Ganga, Yamuna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3: C = {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4: D = 1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B531009A-91F7-2D4E-A2BB-FC27E686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6119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Weak Supervised 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Program Induction for KBQA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CC41D4-811A-524A-B4D4-40522AE584CF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217100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1D5DA8A-FCB9-404F-9A97-E7CA5C8E1456}"/>
              </a:ext>
            </a:extLst>
          </p:cNvPr>
          <p:cNvSpPr txBox="1"/>
          <p:nvPr/>
        </p:nvSpPr>
        <p:spPr>
          <a:xfrm>
            <a:off x="6638844" y="2041985"/>
            <a:ext cx="468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Step1:  A = Generate_Set(China, has_origin,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Step2:  B = Generate_Set(India, has,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Step3:  C = Set_Intersection(A, B)</a:t>
            </a: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Step4:  D = Count_Set_Size(C)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6B3C8F-6A1D-6449-9837-790DB0767835}"/>
              </a:ext>
            </a:extLst>
          </p:cNvPr>
          <p:cNvSpPr txBox="1"/>
          <p:nvPr/>
        </p:nvSpPr>
        <p:spPr>
          <a:xfrm>
            <a:off x="7325281" y="155761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Generated Program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432409-8E14-1943-BD41-06F0790E0235}"/>
              </a:ext>
            </a:extLst>
          </p:cNvPr>
          <p:cNvCxnSpPr>
            <a:cxnSpLocks/>
          </p:cNvCxnSpPr>
          <p:nvPr/>
        </p:nvCxnSpPr>
        <p:spPr>
          <a:xfrm>
            <a:off x="8425487" y="3111685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90BB5CA-9297-F246-A6CF-40DA9B5C0F82}"/>
              </a:ext>
            </a:extLst>
          </p:cNvPr>
          <p:cNvSpPr/>
          <p:nvPr/>
        </p:nvSpPr>
        <p:spPr>
          <a:xfrm>
            <a:off x="6957445" y="3729148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1D075-BCBA-DC4E-8D02-69BD768269F5}"/>
              </a:ext>
            </a:extLst>
          </p:cNvPr>
          <p:cNvSpPr txBox="1"/>
          <p:nvPr/>
        </p:nvSpPr>
        <p:spPr>
          <a:xfrm>
            <a:off x="7427261" y="3870268"/>
            <a:ext cx="20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Program Executor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613ACF-71FB-F34A-8172-DF0742A55C3F}"/>
              </a:ext>
            </a:extLst>
          </p:cNvPr>
          <p:cNvCxnSpPr>
            <a:cxnSpLocks/>
          </p:cNvCxnSpPr>
          <p:nvPr/>
        </p:nvCxnSpPr>
        <p:spPr>
          <a:xfrm>
            <a:off x="8481278" y="4526754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07E194-B6F8-A841-A326-38F47C7164D2}"/>
              </a:ext>
            </a:extLst>
          </p:cNvPr>
          <p:cNvCxnSpPr>
            <a:cxnSpLocks/>
          </p:cNvCxnSpPr>
          <p:nvPr/>
        </p:nvCxnSpPr>
        <p:spPr>
          <a:xfrm>
            <a:off x="8481278" y="5905243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5EC0B-077F-B64E-BFE3-7CBBB18C8A03}"/>
              </a:ext>
            </a:extLst>
          </p:cNvPr>
          <p:cNvSpPr txBox="1"/>
          <p:nvPr/>
        </p:nvSpPr>
        <p:spPr>
          <a:xfrm>
            <a:off x="7883999" y="633576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Output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11F42A-7A29-D04E-B9C8-1C889B09E475}"/>
              </a:ext>
            </a:extLst>
          </p:cNvPr>
          <p:cNvCxnSpPr>
            <a:cxnSpLocks/>
          </p:cNvCxnSpPr>
          <p:nvPr/>
        </p:nvCxnSpPr>
        <p:spPr>
          <a:xfrm flipH="1">
            <a:off x="5425399" y="6505039"/>
            <a:ext cx="242688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4E1656-A851-6541-BA82-0A11DC843083}"/>
              </a:ext>
            </a:extLst>
          </p:cNvPr>
          <p:cNvCxnSpPr>
            <a:cxnSpLocks/>
          </p:cNvCxnSpPr>
          <p:nvPr/>
        </p:nvCxnSpPr>
        <p:spPr>
          <a:xfrm flipV="1">
            <a:off x="5443537" y="4372760"/>
            <a:ext cx="0" cy="213227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CD5FC5-E87A-464D-9F0D-8A9F03D65D03}"/>
              </a:ext>
            </a:extLst>
          </p:cNvPr>
          <p:cNvSpPr txBox="1"/>
          <p:nvPr/>
        </p:nvSpPr>
        <p:spPr>
          <a:xfrm>
            <a:off x="5346882" y="4438169"/>
            <a:ext cx="22141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Update Model based on Reward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82F95F-1A6E-E14F-822C-FCFC0D36B8E3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832E2E-608E-9544-9888-DB1E0E177221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F26605-9905-494A-B202-935FBC31685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7105F6-72EA-474A-9DFB-398158CCCF92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6DEFA1D-A4E5-C84B-B774-C332D718DC3D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702B09-AF21-0544-BEC3-3B09D31E4B66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FC247B-F44B-2B49-842C-5DCFF7CCC2BD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06E1C-2218-B144-BB87-B71CBC580D3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F4E94E-9029-4F48-AB99-0C54E7D67AB2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803075-5326-2D44-840D-9287A3B000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30AFA3-CDD6-234F-AF92-1B9E98EB30C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4CF25F-6B52-C645-8D3E-4F98874E515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13BB93-ABCD-1D4A-B626-2EFFC11A1FB7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8D984E-8E98-3D4D-B043-F0D19BBEFF87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1AFB2D-A625-6248-B20E-9C5EE45B47D1}"/>
              </a:ext>
            </a:extLst>
          </p:cNvPr>
          <p:cNvCxnSpPr>
            <a:stCxn id="106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2E6FA5-AF0C-C24C-B2CB-601C9286D5EA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8501D-E7E1-9B4C-8021-2179C6F24C5F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ADD7E66-A484-634A-9E5A-0A343C36307D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E439D5-5849-3549-AAA1-BF3CB57A7B7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048B23-22C8-3047-8839-2AD72D762CA7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05948-0FEE-D842-97C8-6840A44B80B2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F6D8C-6C70-8842-8DE7-2868EC0794E3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37663-2DA3-0D41-8A13-8881EB2D46C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1B48E3-31E7-434E-A8FB-59B09ABA97CF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3E4C3E-FB71-E84F-8FD4-BF6960892C53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DBAC20-0EBE-994B-A5B3-DDB9A35A5C30}"/>
              </a:ext>
            </a:extLst>
          </p:cNvPr>
          <p:cNvCxnSpPr>
            <a:stCxn id="100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EBA0AF-6402-7648-A77A-E6F54AECE290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D352D2-B7C5-8442-92A1-73BC53C93721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D51AB5-52B5-164E-970F-8F3C8310326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5B1E17-74DA-DD4C-AE23-0BE55B95DBA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DB1CBB-BD07-DE42-9198-6EEE9C256EBB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0B9987-A9A2-FE4F-BFC2-BAF68921FD0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62DBE385-ADE4-7D4C-94D8-6A61F560C88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A511EAB-87A5-5A44-AC71-D76B6700D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ECF0C77-E216-0844-814F-71A4FF2CF01F}"/>
              </a:ext>
            </a:extLst>
          </p:cNvPr>
          <p:cNvSpPr txBox="1"/>
          <p:nvPr/>
        </p:nvSpPr>
        <p:spPr>
          <a:xfrm>
            <a:off x="6638844" y="4782949"/>
            <a:ext cx="5578578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600" dirty="0"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1: A = { Yangtze, Yellow River, Mekong,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2: B = { Brahmaputra, Ganga, Yamuna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3: C = {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4: D = 1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B531009A-91F7-2D4E-A2BB-FC27E686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6119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CIPITR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 for KBQA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CC41D4-811A-524A-B4D4-40522AE584CF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8EAEF09-7BDA-9B4F-8A89-B0A6B5454E4D}"/>
              </a:ext>
            </a:extLst>
          </p:cNvPr>
          <p:cNvSpPr/>
          <p:nvPr/>
        </p:nvSpPr>
        <p:spPr>
          <a:xfrm>
            <a:off x="4130504" y="1371600"/>
            <a:ext cx="7956722" cy="53027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FA4B63-31BB-6E46-8E68-E59C735AB96E}"/>
              </a:ext>
            </a:extLst>
          </p:cNvPr>
          <p:cNvSpPr txBox="1"/>
          <p:nvPr/>
        </p:nvSpPr>
        <p:spPr>
          <a:xfrm>
            <a:off x="5425399" y="987064"/>
            <a:ext cx="621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C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omplex </a:t>
            </a:r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I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mperative </a:t>
            </a:r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P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rogram </a:t>
            </a:r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I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nduction from </a:t>
            </a:r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T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erminal </a:t>
            </a:r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R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ewards (CIPITR)</a:t>
            </a:r>
          </a:p>
        </p:txBody>
      </p:sp>
    </p:spTree>
    <p:extLst>
      <p:ext uri="{BB962C8B-B14F-4D97-AF65-F5344CB8AC3E}">
        <p14:creationId xmlns:p14="http://schemas.microsoft.com/office/powerpoint/2010/main" val="229063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1D5DA8A-FCB9-404F-9A97-E7CA5C8E1456}"/>
              </a:ext>
            </a:extLst>
          </p:cNvPr>
          <p:cNvSpPr txBox="1"/>
          <p:nvPr/>
        </p:nvSpPr>
        <p:spPr>
          <a:xfrm>
            <a:off x="6638844" y="2041985"/>
            <a:ext cx="468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Step1:  A = Generate_Set(China, has_origin,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Step2:  B = Generate_Set(India, has,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Step3:  C = Set_Intersection(A, B)</a:t>
            </a: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Step4:  D = Count_Set_Size(C)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6B3C8F-6A1D-6449-9837-790DB0767835}"/>
              </a:ext>
            </a:extLst>
          </p:cNvPr>
          <p:cNvSpPr txBox="1"/>
          <p:nvPr/>
        </p:nvSpPr>
        <p:spPr>
          <a:xfrm>
            <a:off x="7325281" y="155761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Generated Program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432409-8E14-1943-BD41-06F0790E0235}"/>
              </a:ext>
            </a:extLst>
          </p:cNvPr>
          <p:cNvCxnSpPr>
            <a:cxnSpLocks/>
          </p:cNvCxnSpPr>
          <p:nvPr/>
        </p:nvCxnSpPr>
        <p:spPr>
          <a:xfrm>
            <a:off x="8425487" y="3111685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90BB5CA-9297-F246-A6CF-40DA9B5C0F82}"/>
              </a:ext>
            </a:extLst>
          </p:cNvPr>
          <p:cNvSpPr/>
          <p:nvPr/>
        </p:nvSpPr>
        <p:spPr>
          <a:xfrm>
            <a:off x="6957445" y="3729148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1D075-BCBA-DC4E-8D02-69BD768269F5}"/>
              </a:ext>
            </a:extLst>
          </p:cNvPr>
          <p:cNvSpPr txBox="1"/>
          <p:nvPr/>
        </p:nvSpPr>
        <p:spPr>
          <a:xfrm>
            <a:off x="7427261" y="3870268"/>
            <a:ext cx="20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Program Executor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613ACF-71FB-F34A-8172-DF0742A55C3F}"/>
              </a:ext>
            </a:extLst>
          </p:cNvPr>
          <p:cNvCxnSpPr>
            <a:cxnSpLocks/>
          </p:cNvCxnSpPr>
          <p:nvPr/>
        </p:nvCxnSpPr>
        <p:spPr>
          <a:xfrm>
            <a:off x="8481278" y="4526754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07E194-B6F8-A841-A326-38F47C7164D2}"/>
              </a:ext>
            </a:extLst>
          </p:cNvPr>
          <p:cNvCxnSpPr>
            <a:cxnSpLocks/>
          </p:cNvCxnSpPr>
          <p:nvPr/>
        </p:nvCxnSpPr>
        <p:spPr>
          <a:xfrm>
            <a:off x="8481278" y="5905243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5EC0B-077F-B64E-BFE3-7CBBB18C8A03}"/>
              </a:ext>
            </a:extLst>
          </p:cNvPr>
          <p:cNvSpPr txBox="1"/>
          <p:nvPr/>
        </p:nvSpPr>
        <p:spPr>
          <a:xfrm>
            <a:off x="7883999" y="633576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Output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11F42A-7A29-D04E-B9C8-1C889B09E475}"/>
              </a:ext>
            </a:extLst>
          </p:cNvPr>
          <p:cNvCxnSpPr>
            <a:cxnSpLocks/>
          </p:cNvCxnSpPr>
          <p:nvPr/>
        </p:nvCxnSpPr>
        <p:spPr>
          <a:xfrm flipH="1">
            <a:off x="5425399" y="6505039"/>
            <a:ext cx="242688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4E1656-A851-6541-BA82-0A11DC843083}"/>
              </a:ext>
            </a:extLst>
          </p:cNvPr>
          <p:cNvCxnSpPr>
            <a:cxnSpLocks/>
          </p:cNvCxnSpPr>
          <p:nvPr/>
        </p:nvCxnSpPr>
        <p:spPr>
          <a:xfrm flipV="1">
            <a:off x="5443537" y="4372760"/>
            <a:ext cx="0" cy="213227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CD5FC5-E87A-464D-9F0D-8A9F03D65D03}"/>
              </a:ext>
            </a:extLst>
          </p:cNvPr>
          <p:cNvSpPr txBox="1"/>
          <p:nvPr/>
        </p:nvSpPr>
        <p:spPr>
          <a:xfrm>
            <a:off x="5346882" y="4438169"/>
            <a:ext cx="22141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Update Model based on Reward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82F95F-1A6E-E14F-822C-FCFC0D36B8E3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832E2E-608E-9544-9888-DB1E0E177221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F26605-9905-494A-B202-935FBC31685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7105F6-72EA-474A-9DFB-398158CCCF92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6DEFA1D-A4E5-C84B-B774-C332D718DC3D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702B09-AF21-0544-BEC3-3B09D31E4B66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FC247B-F44B-2B49-842C-5DCFF7CCC2BD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06E1C-2218-B144-BB87-B71CBC580D3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F4E94E-9029-4F48-AB99-0C54E7D67AB2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803075-5326-2D44-840D-9287A3B000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30AFA3-CDD6-234F-AF92-1B9E98EB30C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4CF25F-6B52-C645-8D3E-4F98874E515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13BB93-ABCD-1D4A-B626-2EFFC11A1FB7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8D984E-8E98-3D4D-B043-F0D19BBEFF87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1AFB2D-A625-6248-B20E-9C5EE45B47D1}"/>
              </a:ext>
            </a:extLst>
          </p:cNvPr>
          <p:cNvCxnSpPr>
            <a:stCxn id="106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2E6FA5-AF0C-C24C-B2CB-601C9286D5EA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8501D-E7E1-9B4C-8021-2179C6F24C5F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ADD7E66-A484-634A-9E5A-0A343C36307D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E439D5-5849-3549-AAA1-BF3CB57A7B7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048B23-22C8-3047-8839-2AD72D762CA7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05948-0FEE-D842-97C8-6840A44B80B2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F6D8C-6C70-8842-8DE7-2868EC0794E3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37663-2DA3-0D41-8A13-8881EB2D46C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1B48E3-31E7-434E-A8FB-59B09ABA97CF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3E4C3E-FB71-E84F-8FD4-BF6960892C53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DBAC20-0EBE-994B-A5B3-DDB9A35A5C30}"/>
              </a:ext>
            </a:extLst>
          </p:cNvPr>
          <p:cNvCxnSpPr>
            <a:stCxn id="100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EBA0AF-6402-7648-A77A-E6F54AECE290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D352D2-B7C5-8442-92A1-73BC53C93721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D51AB5-52B5-164E-970F-8F3C8310326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5B1E17-74DA-DD4C-AE23-0BE55B95DBA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DB1CBB-BD07-DE42-9198-6EEE9C256EBB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0B9987-A9A2-FE4F-BFC2-BAF68921FD0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62DBE385-ADE4-7D4C-94D8-6A61F560C88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A511EAB-87A5-5A44-AC71-D76B6700D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ECF0C77-E216-0844-814F-71A4FF2CF01F}"/>
              </a:ext>
            </a:extLst>
          </p:cNvPr>
          <p:cNvSpPr txBox="1"/>
          <p:nvPr/>
        </p:nvSpPr>
        <p:spPr>
          <a:xfrm>
            <a:off x="6638844" y="4782949"/>
            <a:ext cx="5578578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600" dirty="0"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1: A = { Yangtze, Yellow River, Mekong,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2: B = { Brahmaputra, Ganga, Yamuna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3: C = { Brahmaputra }</a:t>
            </a:r>
          </a:p>
          <a:p>
            <a:r>
              <a:rPr lang="en-US" sz="1600" dirty="0">
                <a:latin typeface="Palatino" pitchFamily="2" charset="77"/>
                <a:ea typeface="Palatino" pitchFamily="2" charset="77"/>
                <a:cs typeface=""/>
              </a:rPr>
              <a:t>Step 4: D = 1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B531009A-91F7-2D4E-A2BB-FC27E686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6119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CIPITR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 for KBQA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CC41D4-811A-524A-B4D4-40522AE584CF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8EAEF09-7BDA-9B4F-8A89-B0A6B5454E4D}"/>
              </a:ext>
            </a:extLst>
          </p:cNvPr>
          <p:cNvSpPr/>
          <p:nvPr/>
        </p:nvSpPr>
        <p:spPr>
          <a:xfrm>
            <a:off x="4130504" y="1371600"/>
            <a:ext cx="7956722" cy="53027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FA4B63-31BB-6E46-8E68-E59C735AB96E}"/>
              </a:ext>
            </a:extLst>
          </p:cNvPr>
          <p:cNvSpPr txBox="1"/>
          <p:nvPr/>
        </p:nvSpPr>
        <p:spPr>
          <a:xfrm>
            <a:off x="5425399" y="987064"/>
            <a:ext cx="621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C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omplex </a:t>
            </a:r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I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mperative </a:t>
            </a:r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P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rogram </a:t>
            </a:r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I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nduction from </a:t>
            </a:r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T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erminal </a:t>
            </a:r>
            <a:r>
              <a:rPr lang="en-US" sz="1600" i="1" u="sng" dirty="0">
                <a:solidFill>
                  <a:srgbClr val="FF0000"/>
                </a:solidFill>
                <a:ea typeface="Cambria Math" panose="02040503050406030204" pitchFamily="18" charset="0"/>
              </a:rPr>
              <a:t>R</a:t>
            </a:r>
            <a:r>
              <a:rPr lang="en-US" sz="1600" i="1" dirty="0">
                <a:solidFill>
                  <a:srgbClr val="FF0000"/>
                </a:solidFill>
                <a:ea typeface="Cambria Math" panose="02040503050406030204" pitchFamily="18" charset="0"/>
              </a:rPr>
              <a:t>ewards (CIPITR)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CCD12-E5D5-0D40-A1D9-986DABE9DE68}"/>
              </a:ext>
            </a:extLst>
          </p:cNvPr>
          <p:cNvSpPr txBox="1"/>
          <p:nvPr/>
        </p:nvSpPr>
        <p:spPr>
          <a:xfrm>
            <a:off x="489500" y="5444623"/>
            <a:ext cx="260111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Use Oracle Query Annotation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132CC2E-7A9D-2A44-A5D3-E5D84A14F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82" t="6749" r="26174" b="17935"/>
          <a:stretch/>
        </p:blipFill>
        <p:spPr>
          <a:xfrm>
            <a:off x="1282107" y="4227461"/>
            <a:ext cx="843668" cy="12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82F95F-1A6E-E14F-822C-FCFC0D36B8E3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832E2E-608E-9544-9888-DB1E0E177221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F26605-9905-494A-B202-935FBC31685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7105F6-72EA-474A-9DFB-398158CCCF92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6DEFA1D-A4E5-C84B-B774-C332D718DC3D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702B09-AF21-0544-BEC3-3B09D31E4B66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FC247B-F44B-2B49-842C-5DCFF7CCC2BD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06E1C-2218-B144-BB87-B71CBC580D3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F4E94E-9029-4F48-AB99-0C54E7D67AB2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803075-5326-2D44-840D-9287A3B000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30AFA3-CDD6-234F-AF92-1B9E98EB30C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4CF25F-6B52-C645-8D3E-4F98874E515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13BB93-ABCD-1D4A-B626-2EFFC11A1FB7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8D984E-8E98-3D4D-B043-F0D19BBEFF87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1AFB2D-A625-6248-B20E-9C5EE45B47D1}"/>
              </a:ext>
            </a:extLst>
          </p:cNvPr>
          <p:cNvCxnSpPr>
            <a:stCxn id="106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2E6FA5-AF0C-C24C-B2CB-601C9286D5EA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8501D-E7E1-9B4C-8021-2179C6F24C5F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ADD7E66-A484-634A-9E5A-0A343C36307D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E439D5-5849-3549-AAA1-BF3CB57A7B7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048B23-22C8-3047-8839-2AD72D762CA7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05948-0FEE-D842-97C8-6840A44B80B2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F6D8C-6C70-8842-8DE7-2868EC0794E3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37663-2DA3-0D41-8A13-8881EB2D46C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1B48E3-31E7-434E-A8FB-59B09ABA97CF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3E4C3E-FB71-E84F-8FD4-BF6960892C53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DBAC20-0EBE-994B-A5B3-DDB9A35A5C30}"/>
              </a:ext>
            </a:extLst>
          </p:cNvPr>
          <p:cNvCxnSpPr>
            <a:stCxn id="100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EBA0AF-6402-7648-A77A-E6F54AECE290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D352D2-B7C5-8442-92A1-73BC53C93721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D51AB5-52B5-164E-970F-8F3C8310326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5B1E17-74DA-DD4C-AE23-0BE55B95DBA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DB1CBB-BD07-DE42-9198-6EEE9C256EBB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0B9987-A9A2-FE4F-BFC2-BAF68921FD0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62DBE385-ADE4-7D4C-94D8-6A61F560C88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A511EAB-87A5-5A44-AC71-D76B6700D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E66079-408C-994D-9616-B6A464CF5BCA}"/>
              </a:ext>
            </a:extLst>
          </p:cNvPr>
          <p:cNvSpPr txBox="1"/>
          <p:nvPr/>
        </p:nvSpPr>
        <p:spPr>
          <a:xfrm>
            <a:off x="6832750" y="2512834"/>
            <a:ext cx="389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" pitchFamily="2" charset="77"/>
                <a:ea typeface="Palatino" pitchFamily="2" charset="77"/>
              </a:rPr>
              <a:t>Challenge#2: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Exponential Search Space of Programs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C3001-7FC6-684C-B4AC-CE907D67EDD7}"/>
              </a:ext>
            </a:extLst>
          </p:cNvPr>
          <p:cNvSpPr txBox="1"/>
          <p:nvPr/>
        </p:nvSpPr>
        <p:spPr>
          <a:xfrm>
            <a:off x="6978696" y="3287279"/>
            <a:ext cx="345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" pitchFamily="2" charset="77"/>
                <a:ea typeface="Palatino" pitchFamily="2" charset="77"/>
              </a:rPr>
              <a:t>Challenge#3: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Extreme Reward Sparsity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77816C-D602-A44E-88C8-D83CE03011D7}"/>
              </a:ext>
            </a:extLst>
          </p:cNvPr>
          <p:cNvCxnSpPr>
            <a:cxnSpLocks/>
          </p:cNvCxnSpPr>
          <p:nvPr/>
        </p:nvCxnSpPr>
        <p:spPr>
          <a:xfrm flipH="1">
            <a:off x="5425399" y="6505039"/>
            <a:ext cx="242688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AB4C5C-5953-4E48-B685-9B871A3683D5}"/>
              </a:ext>
            </a:extLst>
          </p:cNvPr>
          <p:cNvCxnSpPr>
            <a:cxnSpLocks/>
          </p:cNvCxnSpPr>
          <p:nvPr/>
        </p:nvCxnSpPr>
        <p:spPr>
          <a:xfrm flipV="1">
            <a:off x="5443537" y="4372760"/>
            <a:ext cx="0" cy="213227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EF8AD9-67EA-0043-9B86-FF5D5D4E449A}"/>
              </a:ext>
            </a:extLst>
          </p:cNvPr>
          <p:cNvSpPr txBox="1"/>
          <p:nvPr/>
        </p:nvSpPr>
        <p:spPr>
          <a:xfrm>
            <a:off x="5346882" y="4438169"/>
            <a:ext cx="22141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Update Model based on Reward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A7F10C-49D5-F44E-A9FF-4755B37302E8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D546CEE8-E7D7-C34B-8F0C-8D88D883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CIPITR for KBQA: </a:t>
            </a:r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Challenges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80B914-BAFB-D444-9FC9-4784A2804813}"/>
              </a:ext>
            </a:extLst>
          </p:cNvPr>
          <p:cNvSpPr txBox="1"/>
          <p:nvPr/>
        </p:nvSpPr>
        <p:spPr>
          <a:xfrm>
            <a:off x="7013117" y="1769610"/>
            <a:ext cx="389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Challenge#1: 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Long Programs owing to complex questions</a:t>
            </a:r>
          </a:p>
        </p:txBody>
      </p:sp>
    </p:spTree>
    <p:extLst>
      <p:ext uri="{BB962C8B-B14F-4D97-AF65-F5344CB8AC3E}">
        <p14:creationId xmlns:p14="http://schemas.microsoft.com/office/powerpoint/2010/main" val="398958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82F95F-1A6E-E14F-822C-FCFC0D36B8E3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832E2E-608E-9544-9888-DB1E0E177221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F26605-9905-494A-B202-935FBC31685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7105F6-72EA-474A-9DFB-398158CCCF92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6DEFA1D-A4E5-C84B-B774-C332D718DC3D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702B09-AF21-0544-BEC3-3B09D31E4B66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FC247B-F44B-2B49-842C-5DCFF7CCC2BD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06E1C-2218-B144-BB87-B71CBC580D3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F4E94E-9029-4F48-AB99-0C54E7D67AB2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803075-5326-2D44-840D-9287A3B000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30AFA3-CDD6-234F-AF92-1B9E98EB30C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4CF25F-6B52-C645-8D3E-4F98874E515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13BB93-ABCD-1D4A-B626-2EFFC11A1FB7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8D984E-8E98-3D4D-B043-F0D19BBEFF87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1AFB2D-A625-6248-B20E-9C5EE45B47D1}"/>
              </a:ext>
            </a:extLst>
          </p:cNvPr>
          <p:cNvCxnSpPr>
            <a:stCxn id="106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2E6FA5-AF0C-C24C-B2CB-601C9286D5EA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8501D-E7E1-9B4C-8021-2179C6F24C5F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ADD7E66-A484-634A-9E5A-0A343C36307D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E439D5-5849-3549-AAA1-BF3CB57A7B7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048B23-22C8-3047-8839-2AD72D762CA7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05948-0FEE-D842-97C8-6840A44B80B2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F6D8C-6C70-8842-8DE7-2868EC0794E3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37663-2DA3-0D41-8A13-8881EB2D46C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1B48E3-31E7-434E-A8FB-59B09ABA97CF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3E4C3E-FB71-E84F-8FD4-BF6960892C53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DBAC20-0EBE-994B-A5B3-DDB9A35A5C30}"/>
              </a:ext>
            </a:extLst>
          </p:cNvPr>
          <p:cNvCxnSpPr>
            <a:stCxn id="100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EBA0AF-6402-7648-A77A-E6F54AECE290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D352D2-B7C5-8442-92A1-73BC53C93721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D51AB5-52B5-164E-970F-8F3C8310326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5B1E17-74DA-DD4C-AE23-0BE55B95DBA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DB1CBB-BD07-DE42-9198-6EEE9C256EBB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0B9987-A9A2-FE4F-BFC2-BAF68921FD0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62DBE385-ADE4-7D4C-94D8-6A61F560C88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A511EAB-87A5-5A44-AC71-D76B6700D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E66079-408C-994D-9616-B6A464CF5BCA}"/>
              </a:ext>
            </a:extLst>
          </p:cNvPr>
          <p:cNvSpPr txBox="1"/>
          <p:nvPr/>
        </p:nvSpPr>
        <p:spPr>
          <a:xfrm>
            <a:off x="6832750" y="2512834"/>
            <a:ext cx="389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Challenge#2: 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Exponential Search Space of Programs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C3001-7FC6-684C-B4AC-CE907D67EDD7}"/>
              </a:ext>
            </a:extLst>
          </p:cNvPr>
          <p:cNvSpPr txBox="1"/>
          <p:nvPr/>
        </p:nvSpPr>
        <p:spPr>
          <a:xfrm>
            <a:off x="6978696" y="3287279"/>
            <a:ext cx="345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" pitchFamily="2" charset="77"/>
                <a:ea typeface="Palatino" pitchFamily="2" charset="77"/>
              </a:rPr>
              <a:t>Challenge#3: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Extreme Reward Sparsity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77816C-D602-A44E-88C8-D83CE03011D7}"/>
              </a:ext>
            </a:extLst>
          </p:cNvPr>
          <p:cNvCxnSpPr>
            <a:cxnSpLocks/>
          </p:cNvCxnSpPr>
          <p:nvPr/>
        </p:nvCxnSpPr>
        <p:spPr>
          <a:xfrm flipH="1">
            <a:off x="5425399" y="6505039"/>
            <a:ext cx="242688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AB4C5C-5953-4E48-B685-9B871A3683D5}"/>
              </a:ext>
            </a:extLst>
          </p:cNvPr>
          <p:cNvCxnSpPr>
            <a:cxnSpLocks/>
          </p:cNvCxnSpPr>
          <p:nvPr/>
        </p:nvCxnSpPr>
        <p:spPr>
          <a:xfrm flipV="1">
            <a:off x="5443537" y="4372760"/>
            <a:ext cx="0" cy="213227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EF8AD9-67EA-0043-9B86-FF5D5D4E449A}"/>
              </a:ext>
            </a:extLst>
          </p:cNvPr>
          <p:cNvSpPr txBox="1"/>
          <p:nvPr/>
        </p:nvSpPr>
        <p:spPr>
          <a:xfrm>
            <a:off x="5346882" y="4438169"/>
            <a:ext cx="22141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Update Model based on Reward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A7F10C-49D5-F44E-A9FF-4755B37302E8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D546CEE8-E7D7-C34B-8F0C-8D88D883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CIPITR for KBQA: </a:t>
            </a:r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Challenges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80B914-BAFB-D444-9FC9-4784A2804813}"/>
              </a:ext>
            </a:extLst>
          </p:cNvPr>
          <p:cNvSpPr txBox="1"/>
          <p:nvPr/>
        </p:nvSpPr>
        <p:spPr>
          <a:xfrm>
            <a:off x="7013117" y="1769610"/>
            <a:ext cx="389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" pitchFamily="2" charset="77"/>
                <a:ea typeface="Palatino" pitchFamily="2" charset="77"/>
              </a:rPr>
              <a:t>Challenge#1: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Long Programs owing to complex questions</a:t>
            </a:r>
          </a:p>
        </p:txBody>
      </p:sp>
    </p:spTree>
    <p:extLst>
      <p:ext uri="{BB962C8B-B14F-4D97-AF65-F5344CB8AC3E}">
        <p14:creationId xmlns:p14="http://schemas.microsoft.com/office/powerpoint/2010/main" val="159380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82F95F-1A6E-E14F-822C-FCFC0D36B8E3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832E2E-608E-9544-9888-DB1E0E177221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F26605-9905-494A-B202-935FBC31685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7105F6-72EA-474A-9DFB-398158CCCF92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6DEFA1D-A4E5-C84B-B774-C332D718DC3D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702B09-AF21-0544-BEC3-3B09D31E4B66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FC247B-F44B-2B49-842C-5DCFF7CCC2BD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06E1C-2218-B144-BB87-B71CBC580D3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F4E94E-9029-4F48-AB99-0C54E7D67AB2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803075-5326-2D44-840D-9287A3B000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30AFA3-CDD6-234F-AF92-1B9E98EB30C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4CF25F-6B52-C645-8D3E-4F98874E515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13BB93-ABCD-1D4A-B626-2EFFC11A1FB7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8D984E-8E98-3D4D-B043-F0D19BBEFF87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1AFB2D-A625-6248-B20E-9C5EE45B47D1}"/>
              </a:ext>
            </a:extLst>
          </p:cNvPr>
          <p:cNvCxnSpPr>
            <a:stCxn id="106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2E6FA5-AF0C-C24C-B2CB-601C9286D5EA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8501D-E7E1-9B4C-8021-2179C6F24C5F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ADD7E66-A484-634A-9E5A-0A343C36307D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E439D5-5849-3549-AAA1-BF3CB57A7B7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048B23-22C8-3047-8839-2AD72D762CA7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05948-0FEE-D842-97C8-6840A44B80B2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F6D8C-6C70-8842-8DE7-2868EC0794E3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37663-2DA3-0D41-8A13-8881EB2D46C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1B48E3-31E7-434E-A8FB-59B09ABA97CF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3E4C3E-FB71-E84F-8FD4-BF6960892C53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DBAC20-0EBE-994B-A5B3-DDB9A35A5C30}"/>
              </a:ext>
            </a:extLst>
          </p:cNvPr>
          <p:cNvCxnSpPr>
            <a:stCxn id="100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EBA0AF-6402-7648-A77A-E6F54AECE290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D352D2-B7C5-8442-92A1-73BC53C93721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D51AB5-52B5-164E-970F-8F3C8310326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5B1E17-74DA-DD4C-AE23-0BE55B95DBA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DB1CBB-BD07-DE42-9198-6EEE9C256EBB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0B9987-A9A2-FE4F-BFC2-BAF68921FD0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62DBE385-ADE4-7D4C-94D8-6A61F560C88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A511EAB-87A5-5A44-AC71-D76B6700D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E66079-408C-994D-9616-B6A464CF5BCA}"/>
              </a:ext>
            </a:extLst>
          </p:cNvPr>
          <p:cNvSpPr txBox="1"/>
          <p:nvPr/>
        </p:nvSpPr>
        <p:spPr>
          <a:xfrm>
            <a:off x="6832750" y="2512834"/>
            <a:ext cx="389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" pitchFamily="2" charset="77"/>
                <a:ea typeface="Palatino" pitchFamily="2" charset="77"/>
              </a:rPr>
              <a:t>Challenge#2: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Exponential Search Space of Programs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C3001-7FC6-684C-B4AC-CE907D67EDD7}"/>
              </a:ext>
            </a:extLst>
          </p:cNvPr>
          <p:cNvSpPr txBox="1"/>
          <p:nvPr/>
        </p:nvSpPr>
        <p:spPr>
          <a:xfrm>
            <a:off x="6978696" y="3287279"/>
            <a:ext cx="345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Challenge#3: 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Extreme Reward Sparsity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77816C-D602-A44E-88C8-D83CE03011D7}"/>
              </a:ext>
            </a:extLst>
          </p:cNvPr>
          <p:cNvCxnSpPr>
            <a:cxnSpLocks/>
          </p:cNvCxnSpPr>
          <p:nvPr/>
        </p:nvCxnSpPr>
        <p:spPr>
          <a:xfrm flipH="1">
            <a:off x="5425399" y="6505039"/>
            <a:ext cx="242688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AB4C5C-5953-4E48-B685-9B871A3683D5}"/>
              </a:ext>
            </a:extLst>
          </p:cNvPr>
          <p:cNvCxnSpPr>
            <a:cxnSpLocks/>
          </p:cNvCxnSpPr>
          <p:nvPr/>
        </p:nvCxnSpPr>
        <p:spPr>
          <a:xfrm flipV="1">
            <a:off x="5443537" y="4372760"/>
            <a:ext cx="0" cy="213227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EF8AD9-67EA-0043-9B86-FF5D5D4E449A}"/>
              </a:ext>
            </a:extLst>
          </p:cNvPr>
          <p:cNvSpPr txBox="1"/>
          <p:nvPr/>
        </p:nvSpPr>
        <p:spPr>
          <a:xfrm>
            <a:off x="5346882" y="4438169"/>
            <a:ext cx="22141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Update Model based on Reward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A7F10C-49D5-F44E-A9FF-4755B37302E8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D546CEE8-E7D7-C34B-8F0C-8D88D883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CIPITR for KBQA: </a:t>
            </a:r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Challenges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80B914-BAFB-D444-9FC9-4784A2804813}"/>
              </a:ext>
            </a:extLst>
          </p:cNvPr>
          <p:cNvSpPr txBox="1"/>
          <p:nvPr/>
        </p:nvSpPr>
        <p:spPr>
          <a:xfrm>
            <a:off x="7013117" y="1769610"/>
            <a:ext cx="389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" pitchFamily="2" charset="77"/>
                <a:ea typeface="Palatino" pitchFamily="2" charset="77"/>
              </a:rPr>
              <a:t>Challenge#1: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Long Programs owing to complex questions</a:t>
            </a:r>
          </a:p>
        </p:txBody>
      </p:sp>
    </p:spTree>
    <p:extLst>
      <p:ext uri="{BB962C8B-B14F-4D97-AF65-F5344CB8AC3E}">
        <p14:creationId xmlns:p14="http://schemas.microsoft.com/office/powerpoint/2010/main" val="3259439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78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Addressing the challenges by …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5EC0B-077F-B64E-BFE3-7CBBB18C8A03}"/>
              </a:ext>
            </a:extLst>
          </p:cNvPr>
          <p:cNvSpPr txBox="1"/>
          <p:nvPr/>
        </p:nvSpPr>
        <p:spPr>
          <a:xfrm>
            <a:off x="7883999" y="633576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Output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82F95F-1A6E-E14F-822C-FCFC0D36B8E3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832E2E-608E-9544-9888-DB1E0E177221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F26605-9905-494A-B202-935FBC31685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7105F6-72EA-474A-9DFB-398158CCCF92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6DEFA1D-A4E5-C84B-B774-C332D718DC3D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702B09-AF21-0544-BEC3-3B09D31E4B66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FC247B-F44B-2B49-842C-5DCFF7CCC2BD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06E1C-2218-B144-BB87-B71CBC580D3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F4E94E-9029-4F48-AB99-0C54E7D67AB2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803075-5326-2D44-840D-9287A3B000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30AFA3-CDD6-234F-AF92-1B9E98EB30C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4CF25F-6B52-C645-8D3E-4F98874E515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13BB93-ABCD-1D4A-B626-2EFFC11A1FB7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8D984E-8E98-3D4D-B043-F0D19BBEFF87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1AFB2D-A625-6248-B20E-9C5EE45B47D1}"/>
              </a:ext>
            </a:extLst>
          </p:cNvPr>
          <p:cNvCxnSpPr>
            <a:stCxn id="106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2E6FA5-AF0C-C24C-B2CB-601C9286D5EA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8501D-E7E1-9B4C-8021-2179C6F24C5F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ADD7E66-A484-634A-9E5A-0A343C36307D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E439D5-5849-3549-AAA1-BF3CB57A7B7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048B23-22C8-3047-8839-2AD72D762CA7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05948-0FEE-D842-97C8-6840A44B80B2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F6D8C-6C70-8842-8DE7-2868EC0794E3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37663-2DA3-0D41-8A13-8881EB2D46C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1B48E3-31E7-434E-A8FB-59B09ABA97CF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3E4C3E-FB71-E84F-8FD4-BF6960892C53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DBAC20-0EBE-994B-A5B3-DDB9A35A5C30}"/>
              </a:ext>
            </a:extLst>
          </p:cNvPr>
          <p:cNvCxnSpPr>
            <a:stCxn id="100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EBA0AF-6402-7648-A77A-E6F54AECE290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D352D2-B7C5-8442-92A1-73BC53C93721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D51AB5-52B5-164E-970F-8F3C8310326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5B1E17-74DA-DD4C-AE23-0BE55B95DBA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DB1CBB-BD07-DE42-9198-6EEE9C256EBB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0B9987-A9A2-FE4F-BFC2-BAF68921FD0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62DBE385-ADE4-7D4C-94D8-6A61F560C88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A511EAB-87A5-5A44-AC71-D76B6700D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64092" y="2514149"/>
            <a:ext cx="1782129" cy="603380"/>
          </a:xfrm>
          <a:prstGeom prst="bentConnector3">
            <a:avLst>
              <a:gd name="adj1" fmla="val 100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E66079-408C-994D-9616-B6A464CF5BCA}"/>
              </a:ext>
            </a:extLst>
          </p:cNvPr>
          <p:cNvSpPr txBox="1"/>
          <p:nvPr/>
        </p:nvSpPr>
        <p:spPr>
          <a:xfrm>
            <a:off x="5684145" y="1466199"/>
            <a:ext cx="664733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Incorporating Symbolic Reasoning in NPI </a:t>
            </a:r>
          </a:p>
          <a:p>
            <a:endParaRPr lang="en-US" sz="9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endParaRPr lang="en-US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77816C-D602-A44E-88C8-D83CE03011D7}"/>
              </a:ext>
            </a:extLst>
          </p:cNvPr>
          <p:cNvCxnSpPr>
            <a:cxnSpLocks/>
          </p:cNvCxnSpPr>
          <p:nvPr/>
        </p:nvCxnSpPr>
        <p:spPr>
          <a:xfrm flipH="1">
            <a:off x="5425399" y="6505039"/>
            <a:ext cx="242688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AB4C5C-5953-4E48-B685-9B871A3683D5}"/>
              </a:ext>
            </a:extLst>
          </p:cNvPr>
          <p:cNvCxnSpPr>
            <a:cxnSpLocks/>
          </p:cNvCxnSpPr>
          <p:nvPr/>
        </p:nvCxnSpPr>
        <p:spPr>
          <a:xfrm flipV="1">
            <a:off x="5443537" y="4372760"/>
            <a:ext cx="0" cy="213227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EF8AD9-67EA-0043-9B86-FF5D5D4E449A}"/>
              </a:ext>
            </a:extLst>
          </p:cNvPr>
          <p:cNvSpPr txBox="1"/>
          <p:nvPr/>
        </p:nvSpPr>
        <p:spPr>
          <a:xfrm>
            <a:off x="5346882" y="4438169"/>
            <a:ext cx="22141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Update Model based on Reward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40579-DC72-AE4F-AAF4-471C353F9C60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380440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4456EC-33D3-FA40-9596-0D1B07D1CCED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ECA6413-DC4E-3743-867A-5DA37311345E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F2EF9C-FEF6-3443-BD0F-89ABDE03EDD1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793FA3-1E74-B74B-843A-E2275FFF65DF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46" name="Cloud 145">
            <a:extLst>
              <a:ext uri="{FF2B5EF4-FFF2-40B4-BE49-F238E27FC236}">
                <a16:creationId xmlns:a16="http://schemas.microsoft.com/office/drawing/2014/main" id="{957D3680-2C14-E740-B1A8-74D2FD845A7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262AA61-F0E3-C441-99E3-BB1B4513511E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A2A390-97E3-A947-B901-4A814AAC2F1C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BF51F-A1A9-8545-BD8F-7FF5811F9D1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3B1429-B691-7E48-A075-0DCAE04F16B1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D3095B6-71CD-8147-808E-ED9866D25E8E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4B66E-2FB0-7249-922D-9CDD21CDD730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E1FDE8-F561-B443-B418-BEB96D362D2B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A4649F-700F-B044-980C-96F09B951E5D}"/>
              </a:ext>
            </a:extLst>
          </p:cNvPr>
          <p:cNvCxnSpPr>
            <a:stCxn id="32" idx="3"/>
            <a:endCxn id="122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50C080-3D90-1041-8114-7A6F48D40B27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849761-F1FD-2540-B51A-3A4829F50756}"/>
              </a:ext>
            </a:extLst>
          </p:cNvPr>
          <p:cNvCxnSpPr>
            <a:stCxn id="40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D8F63A-E88C-DD48-802C-482CE781C3AD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41FDBC-BFE5-AC43-9BA1-1AF0411DFDDB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06E314-35AA-804C-9798-5E3B31174C0C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648DCA1-851D-754D-A8EA-57208E1B9E5E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B1CBA4-9B79-FD4D-B0AD-AF8A0F1A78FE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B6A923-7350-EB47-A320-9A2EF0E48CCC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5157F5-1356-0D49-A044-5896A81EAF35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66B7BB1-58CC-C241-951D-4C2BFB0898F2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82A4559E-01F3-6541-9713-079C73E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55" y="365125"/>
            <a:ext cx="11202606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KB Based Question Answering (KBQA)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AF51FD-507B-B04F-AC87-D48FB0C81A6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54D1F1-2D06-5D4D-84B5-F417554307F9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98E69D-71EF-6445-B20B-E4F4099746D9}"/>
              </a:ext>
            </a:extLst>
          </p:cNvPr>
          <p:cNvSpPr txBox="1"/>
          <p:nvPr/>
        </p:nvSpPr>
        <p:spPr>
          <a:xfrm>
            <a:off x="3895749" y="3856331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Question Answering Model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9B8F92-9249-814C-BB2E-B65DF02DAE29}"/>
              </a:ext>
            </a:extLst>
          </p:cNvPr>
          <p:cNvSpPr/>
          <p:nvPr/>
        </p:nvSpPr>
        <p:spPr>
          <a:xfrm>
            <a:off x="3597289" y="3721187"/>
            <a:ext cx="366157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A793C5-016C-784D-A13B-9B69243E2B12}"/>
              </a:ext>
            </a:extLst>
          </p:cNvPr>
          <p:cNvCxnSpPr>
            <a:stCxn id="38" idx="3"/>
          </p:cNvCxnSpPr>
          <p:nvPr/>
        </p:nvCxnSpPr>
        <p:spPr>
          <a:xfrm>
            <a:off x="7258868" y="4046974"/>
            <a:ext cx="542107" cy="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F51AB3-7D7B-BB47-A3BF-AA0F1678C7BB}"/>
              </a:ext>
            </a:extLst>
          </p:cNvPr>
          <p:cNvSpPr txBox="1"/>
          <p:nvPr/>
        </p:nvSpPr>
        <p:spPr>
          <a:xfrm>
            <a:off x="7800975" y="386230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Answer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DA4E87-2E9B-924D-9099-D2169A39BD50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7432C7-9B5C-034D-8415-3C504E7D991C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120C1F7-393E-1D42-818B-98BE74829181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24E953-8A0D-C545-A8DC-5D4636ADF592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E21F99-965D-DB48-8D7E-272DF81843FA}"/>
              </a:ext>
            </a:extLst>
          </p:cNvPr>
          <p:cNvCxnSpPr>
            <a:stCxn id="156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0AF374-E08B-FE4A-A335-10E1ED485FFB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4B6E13-2062-EB4B-AEA0-A581D651875C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008873-04EB-7142-A8D8-F218E9FF9774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1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78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Addressing the challenges by …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5EC0B-077F-B64E-BFE3-7CBBB18C8A03}"/>
              </a:ext>
            </a:extLst>
          </p:cNvPr>
          <p:cNvSpPr txBox="1"/>
          <p:nvPr/>
        </p:nvSpPr>
        <p:spPr>
          <a:xfrm>
            <a:off x="7883999" y="633576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Output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82F95F-1A6E-E14F-822C-FCFC0D36B8E3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832E2E-608E-9544-9888-DB1E0E177221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F26605-9905-494A-B202-935FBC31685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7105F6-72EA-474A-9DFB-398158CCCF92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6DEFA1D-A4E5-C84B-B774-C332D718DC3D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702B09-AF21-0544-BEC3-3B09D31E4B66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FC247B-F44B-2B49-842C-5DCFF7CCC2BD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06E1C-2218-B144-BB87-B71CBC580D3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F4E94E-9029-4F48-AB99-0C54E7D67AB2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803075-5326-2D44-840D-9287A3B000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30AFA3-CDD6-234F-AF92-1B9E98EB30C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4CF25F-6B52-C645-8D3E-4F98874E515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13BB93-ABCD-1D4A-B626-2EFFC11A1FB7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8D984E-8E98-3D4D-B043-F0D19BBEFF87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1AFB2D-A625-6248-B20E-9C5EE45B47D1}"/>
              </a:ext>
            </a:extLst>
          </p:cNvPr>
          <p:cNvCxnSpPr>
            <a:stCxn id="106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2E6FA5-AF0C-C24C-B2CB-601C9286D5EA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8501D-E7E1-9B4C-8021-2179C6F24C5F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ADD7E66-A484-634A-9E5A-0A343C36307D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E439D5-5849-3549-AAA1-BF3CB57A7B7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048B23-22C8-3047-8839-2AD72D762CA7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05948-0FEE-D842-97C8-6840A44B80B2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F6D8C-6C70-8842-8DE7-2868EC0794E3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37663-2DA3-0D41-8A13-8881EB2D46C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1B48E3-31E7-434E-A8FB-59B09ABA97CF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3E4C3E-FB71-E84F-8FD4-BF6960892C53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DBAC20-0EBE-994B-A5B3-DDB9A35A5C30}"/>
              </a:ext>
            </a:extLst>
          </p:cNvPr>
          <p:cNvCxnSpPr>
            <a:stCxn id="100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EBA0AF-6402-7648-A77A-E6F54AECE290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D352D2-B7C5-8442-92A1-73BC53C93721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D51AB5-52B5-164E-970F-8F3C8310326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5B1E17-74DA-DD4C-AE23-0BE55B95DBA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DB1CBB-BD07-DE42-9198-6EEE9C256EBB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0B9987-A9A2-FE4F-BFC2-BAF68921FD0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62DBE385-ADE4-7D4C-94D8-6A61F560C88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A511EAB-87A5-5A44-AC71-D76B6700D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64092" y="2514149"/>
            <a:ext cx="1782129" cy="603380"/>
          </a:xfrm>
          <a:prstGeom prst="bentConnector3">
            <a:avLst>
              <a:gd name="adj1" fmla="val 100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E66079-408C-994D-9616-B6A464CF5BCA}"/>
              </a:ext>
            </a:extLst>
          </p:cNvPr>
          <p:cNvSpPr txBox="1"/>
          <p:nvPr/>
        </p:nvSpPr>
        <p:spPr>
          <a:xfrm>
            <a:off x="5684145" y="1466199"/>
            <a:ext cx="6647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Incorporating Symbolic Reasoning in NPI </a:t>
            </a:r>
          </a:p>
          <a:p>
            <a:endParaRPr lang="en-US" sz="9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Generic Programmatic Styles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No repetition of lines of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Decomposition of program generation into phases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endParaRPr lang="en-US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77816C-D602-A44E-88C8-D83CE03011D7}"/>
              </a:ext>
            </a:extLst>
          </p:cNvPr>
          <p:cNvCxnSpPr>
            <a:cxnSpLocks/>
          </p:cNvCxnSpPr>
          <p:nvPr/>
        </p:nvCxnSpPr>
        <p:spPr>
          <a:xfrm flipH="1">
            <a:off x="5425399" y="6505039"/>
            <a:ext cx="242688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AB4C5C-5953-4E48-B685-9B871A3683D5}"/>
              </a:ext>
            </a:extLst>
          </p:cNvPr>
          <p:cNvCxnSpPr>
            <a:cxnSpLocks/>
          </p:cNvCxnSpPr>
          <p:nvPr/>
        </p:nvCxnSpPr>
        <p:spPr>
          <a:xfrm flipV="1">
            <a:off x="5443537" y="4372760"/>
            <a:ext cx="0" cy="213227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EF8AD9-67EA-0043-9B86-FF5D5D4E449A}"/>
              </a:ext>
            </a:extLst>
          </p:cNvPr>
          <p:cNvSpPr txBox="1"/>
          <p:nvPr/>
        </p:nvSpPr>
        <p:spPr>
          <a:xfrm>
            <a:off x="5346882" y="4438169"/>
            <a:ext cx="22141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Update Model based on Reward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40579-DC72-AE4F-AAF4-471C353F9C60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3650740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78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Addressing the challenges by …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82F95F-1A6E-E14F-822C-FCFC0D36B8E3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832E2E-608E-9544-9888-DB1E0E177221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F26605-9905-494A-B202-935FBC31685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7105F6-72EA-474A-9DFB-398158CCCF92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6DEFA1D-A4E5-C84B-B774-C332D718DC3D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702B09-AF21-0544-BEC3-3B09D31E4B66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FC247B-F44B-2B49-842C-5DCFF7CCC2BD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06E1C-2218-B144-BB87-B71CBC580D3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F4E94E-9029-4F48-AB99-0C54E7D67AB2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803075-5326-2D44-840D-9287A3B000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30AFA3-CDD6-234F-AF92-1B9E98EB30C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4CF25F-6B52-C645-8D3E-4F98874E515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13BB93-ABCD-1D4A-B626-2EFFC11A1FB7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8D984E-8E98-3D4D-B043-F0D19BBEFF87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1AFB2D-A625-6248-B20E-9C5EE45B47D1}"/>
              </a:ext>
            </a:extLst>
          </p:cNvPr>
          <p:cNvCxnSpPr>
            <a:stCxn id="106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2E6FA5-AF0C-C24C-B2CB-601C9286D5EA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8501D-E7E1-9B4C-8021-2179C6F24C5F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ADD7E66-A484-634A-9E5A-0A343C36307D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E439D5-5849-3549-AAA1-BF3CB57A7B7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048B23-22C8-3047-8839-2AD72D762CA7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05948-0FEE-D842-97C8-6840A44B80B2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F6D8C-6C70-8842-8DE7-2868EC0794E3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37663-2DA3-0D41-8A13-8881EB2D46C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1B48E3-31E7-434E-A8FB-59B09ABA97CF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3E4C3E-FB71-E84F-8FD4-BF6960892C53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DBAC20-0EBE-994B-A5B3-DDB9A35A5C30}"/>
              </a:ext>
            </a:extLst>
          </p:cNvPr>
          <p:cNvCxnSpPr>
            <a:stCxn id="100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EBA0AF-6402-7648-A77A-E6F54AECE290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D352D2-B7C5-8442-92A1-73BC53C93721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D51AB5-52B5-164E-970F-8F3C8310326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5B1E17-74DA-DD4C-AE23-0BE55B95DBA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DB1CBB-BD07-DE42-9198-6EEE9C256EBB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0B9987-A9A2-FE4F-BFC2-BAF68921FD0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62DBE385-ADE4-7D4C-94D8-6A61F560C88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A511EAB-87A5-5A44-AC71-D76B6700D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64092" y="2514149"/>
            <a:ext cx="1782129" cy="603380"/>
          </a:xfrm>
          <a:prstGeom prst="bentConnector3">
            <a:avLst>
              <a:gd name="adj1" fmla="val 100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E66079-408C-994D-9616-B6A464CF5BCA}"/>
              </a:ext>
            </a:extLst>
          </p:cNvPr>
          <p:cNvSpPr txBox="1"/>
          <p:nvPr/>
        </p:nvSpPr>
        <p:spPr>
          <a:xfrm>
            <a:off x="5684145" y="1466199"/>
            <a:ext cx="66473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Incorporating Symbolic Reasoning in NPI </a:t>
            </a:r>
          </a:p>
          <a:p>
            <a:endParaRPr lang="en-US" sz="9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Generic Programmatic Styles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No repetition of lines of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Decomposition of program generation into phases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Schema and Task(KB) Specific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endParaRPr lang="en-US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40579-DC72-AE4F-AAF4-471C353F9C60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340916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78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Addressing the challenges by …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82F95F-1A6E-E14F-822C-FCFC0D36B8E3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832E2E-608E-9544-9888-DB1E0E177221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F26605-9905-494A-B202-935FBC31685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7105F6-72EA-474A-9DFB-398158CCCF92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6DEFA1D-A4E5-C84B-B774-C332D718DC3D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702B09-AF21-0544-BEC3-3B09D31E4B66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FC247B-F44B-2B49-842C-5DCFF7CCC2BD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06E1C-2218-B144-BB87-B71CBC580D3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F4E94E-9029-4F48-AB99-0C54E7D67AB2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803075-5326-2D44-840D-9287A3B000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30AFA3-CDD6-234F-AF92-1B9E98EB30C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4CF25F-6B52-C645-8D3E-4F98874E515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13BB93-ABCD-1D4A-B626-2EFFC11A1FB7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8D984E-8E98-3D4D-B043-F0D19BBEFF87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1AFB2D-A625-6248-B20E-9C5EE45B47D1}"/>
              </a:ext>
            </a:extLst>
          </p:cNvPr>
          <p:cNvCxnSpPr>
            <a:stCxn id="106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2E6FA5-AF0C-C24C-B2CB-601C9286D5EA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8501D-E7E1-9B4C-8021-2179C6F24C5F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ADD7E66-A484-634A-9E5A-0A343C36307D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E439D5-5849-3549-AAA1-BF3CB57A7B7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048B23-22C8-3047-8839-2AD72D762CA7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05948-0FEE-D842-97C8-6840A44B80B2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F6D8C-6C70-8842-8DE7-2868EC0794E3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37663-2DA3-0D41-8A13-8881EB2D46C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1B48E3-31E7-434E-A8FB-59B09ABA97CF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3E4C3E-FB71-E84F-8FD4-BF6960892C53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DBAC20-0EBE-994B-A5B3-DDB9A35A5C30}"/>
              </a:ext>
            </a:extLst>
          </p:cNvPr>
          <p:cNvCxnSpPr>
            <a:stCxn id="100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EBA0AF-6402-7648-A77A-E6F54AECE290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D352D2-B7C5-8442-92A1-73BC53C93721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D51AB5-52B5-164E-970F-8F3C8310326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5B1E17-74DA-DD4C-AE23-0BE55B95DBA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DB1CBB-BD07-DE42-9198-6EEE9C256EBB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0B9987-A9A2-FE4F-BFC2-BAF68921FD0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62DBE385-ADE4-7D4C-94D8-6A61F560C88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A511EAB-87A5-5A44-AC71-D76B6700D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64092" y="2514149"/>
            <a:ext cx="1782129" cy="603380"/>
          </a:xfrm>
          <a:prstGeom prst="bentConnector3">
            <a:avLst>
              <a:gd name="adj1" fmla="val 100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E66079-408C-994D-9616-B6A464CF5BCA}"/>
              </a:ext>
            </a:extLst>
          </p:cNvPr>
          <p:cNvSpPr txBox="1"/>
          <p:nvPr/>
        </p:nvSpPr>
        <p:spPr>
          <a:xfrm>
            <a:off x="5684145" y="1466199"/>
            <a:ext cx="64866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Incorporating Symbolic Reasoning in NPI </a:t>
            </a:r>
          </a:p>
          <a:p>
            <a:endParaRPr lang="en-US" sz="9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Generic Programmatic Styles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No repetition of lines of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Decomposition of program generation into phases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800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Schema and Task(KB) Specific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Semantically Correct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Biasing towards answer of meaningful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Curriculum Learning of Answer Type first, value later</a:t>
            </a:r>
          </a:p>
          <a:p>
            <a:endParaRPr lang="en-US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40579-DC72-AE4F-AAF4-471C353F9C60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3483316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78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Performance Comparison …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DF7-F3B0-F348-8919-7AB6EF500FC5}"/>
              </a:ext>
            </a:extLst>
          </p:cNvPr>
          <p:cNvSpPr txBox="1"/>
          <p:nvPr/>
        </p:nvSpPr>
        <p:spPr>
          <a:xfrm>
            <a:off x="5472113" y="6786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82F95F-1A6E-E14F-822C-FCFC0D36B8E3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832E2E-608E-9544-9888-DB1E0E177221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F26605-9905-494A-B202-935FBC316858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7105F6-72EA-474A-9DFB-398158CCCF92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6DEFA1D-A4E5-C84B-B774-C332D718DC3D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702B09-AF21-0544-BEC3-3B09D31E4B66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FC247B-F44B-2B49-842C-5DCFF7CCC2BD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906E1C-2218-B144-BB87-B71CBC580D3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F4E94E-9029-4F48-AB99-0C54E7D67AB2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803075-5326-2D44-840D-9287A3B000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30AFA3-CDD6-234F-AF92-1B9E98EB30C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4CF25F-6B52-C645-8D3E-4F98874E515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13BB93-ABCD-1D4A-B626-2EFFC11A1FB7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8D984E-8E98-3D4D-B043-F0D19BBEFF87}"/>
              </a:ext>
            </a:extLst>
          </p:cNvPr>
          <p:cNvCxnSpPr>
            <a:stCxn id="101" idx="3"/>
            <a:endCxn id="105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1AFB2D-A625-6248-B20E-9C5EE45B47D1}"/>
              </a:ext>
            </a:extLst>
          </p:cNvPr>
          <p:cNvCxnSpPr>
            <a:stCxn id="106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2E6FA5-AF0C-C24C-B2CB-601C9286D5EA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8501D-E7E1-9B4C-8021-2179C6F24C5F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ADD7E66-A484-634A-9E5A-0A343C36307D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E439D5-5849-3549-AAA1-BF3CB57A7B7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048B23-22C8-3047-8839-2AD72D762CA7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05948-0FEE-D842-97C8-6840A44B80B2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F6D8C-6C70-8842-8DE7-2868EC0794E3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37663-2DA3-0D41-8A13-8881EB2D46C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1B48E3-31E7-434E-A8FB-59B09ABA97CF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3E4C3E-FB71-E84F-8FD4-BF6960892C53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DBAC20-0EBE-994B-A5B3-DDB9A35A5C30}"/>
              </a:ext>
            </a:extLst>
          </p:cNvPr>
          <p:cNvCxnSpPr>
            <a:stCxn id="100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EBA0AF-6402-7648-A77A-E6F54AECE290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D352D2-B7C5-8442-92A1-73BC53C93721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D51AB5-52B5-164E-970F-8F3C8310326B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5B1E17-74DA-DD4C-AE23-0BE55B95DBA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DB1CBB-BD07-DE42-9198-6EEE9C256EBB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0B9987-A9A2-FE4F-BFC2-BAF68921FD0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62DBE385-ADE4-7D4C-94D8-6A61F560C88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A511EAB-87A5-5A44-AC71-D76B6700D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64092" y="2514149"/>
            <a:ext cx="1782129" cy="603380"/>
          </a:xfrm>
          <a:prstGeom prst="bentConnector3">
            <a:avLst>
              <a:gd name="adj1" fmla="val 100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E66079-408C-994D-9616-B6A464CF5BCA}"/>
              </a:ext>
            </a:extLst>
          </p:cNvPr>
          <p:cNvSpPr txBox="1"/>
          <p:nvPr/>
        </p:nvSpPr>
        <p:spPr>
          <a:xfrm>
            <a:off x="5684145" y="1466199"/>
            <a:ext cx="648665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Performance comparison with existing models </a:t>
            </a:r>
          </a:p>
          <a:p>
            <a:endParaRPr lang="en-US" sz="5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Performs slightly better than RuleBased model despite</a:t>
            </a:r>
            <a:r>
              <a:rPr lang="en-US" i="1" dirty="0">
                <a:latin typeface="Palatino" pitchFamily="2" charset="77"/>
                <a:ea typeface="Palatino" pitchFamily="2" charset="77"/>
              </a:rPr>
              <a:t> learning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Upto </a:t>
            </a:r>
            <a:r>
              <a:rPr lang="en-US" i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20</a:t>
            </a:r>
            <a:r>
              <a:rPr lang="en-US" sz="1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⨉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&amp; </a:t>
            </a:r>
            <a:r>
              <a:rPr lang="en-US" i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89</a:t>
            </a:r>
            <a:r>
              <a:rPr lang="en-US" sz="1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⨉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improvement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over existing NPI and End-to-End Neural models for 2-5 step &amp; 5-10 step programs resp.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600" dirty="0">
              <a:latin typeface="Palatino" pitchFamily="2" charset="77"/>
              <a:ea typeface="Palatino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" dirty="0">
              <a:latin typeface="Palatino" pitchFamily="2" charset="77"/>
              <a:ea typeface="Palatino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" dirty="0">
                <a:latin typeface="Palatino" pitchFamily="2" charset="77"/>
                <a:ea typeface="Palatino" pitchFamily="2" charset="77"/>
              </a:rPr>
              <a:t>]</a:t>
            </a: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Upto </a:t>
            </a:r>
            <a:r>
              <a:rPr lang="en-US" i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5</a:t>
            </a:r>
            <a:r>
              <a:rPr lang="en-US" sz="600" i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⨉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better generalizability over 7 different query types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40579-DC72-AE4F-AAF4-471C353F9C60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147044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4456EC-33D3-FA40-9596-0D1B07D1CCED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ECA6413-DC4E-3743-867A-5DA37311345E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F2EF9C-FEF6-3443-BD0F-89ABDE03EDD1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793FA3-1E74-B74B-843A-E2275FFF65DF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46" name="Cloud 145">
            <a:extLst>
              <a:ext uri="{FF2B5EF4-FFF2-40B4-BE49-F238E27FC236}">
                <a16:creationId xmlns:a16="http://schemas.microsoft.com/office/drawing/2014/main" id="{957D3680-2C14-E740-B1A8-74D2FD845A7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262AA61-F0E3-C441-99E3-BB1B4513511E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A2A390-97E3-A947-B901-4A814AAC2F1C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BF51F-A1A9-8545-BD8F-7FF5811F9D13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3B1429-B691-7E48-A075-0DCAE04F16B1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D3095B6-71CD-8147-808E-ED9866D25E8E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4B66E-2FB0-7249-922D-9CDD21CDD730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E1FDE8-F561-B443-B418-BEB96D362D2B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A4649F-700F-B044-980C-96F09B951E5D}"/>
              </a:ext>
            </a:extLst>
          </p:cNvPr>
          <p:cNvCxnSpPr>
            <a:stCxn id="32" idx="3"/>
            <a:endCxn id="122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50C080-3D90-1041-8114-7A6F48D40B27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849761-F1FD-2540-B51A-3A4829F50756}"/>
              </a:ext>
            </a:extLst>
          </p:cNvPr>
          <p:cNvCxnSpPr>
            <a:stCxn id="40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D8F63A-E88C-DD48-802C-482CE781C3AD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41FDBC-BFE5-AC43-9BA1-1AF0411DFDDB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06E314-35AA-804C-9798-5E3B31174C0C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648DCA1-851D-754D-A8EA-57208E1B9E5E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B1CBA4-9B79-FD4D-B0AD-AF8A0F1A78FE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B6A923-7350-EB47-A320-9A2EF0E48CCC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5157F5-1356-0D49-A044-5896A81EAF35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66B7BB1-58CC-C241-951D-4C2BFB0898F2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82A4559E-01F3-6541-9713-079C73E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78" y="365125"/>
            <a:ext cx="1150792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Option# </a:t>
            </a:r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1.  End-To-End 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Neural Models for KBQA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AF51FD-507B-B04F-AC87-D48FB0C81A6D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54D1F1-2D06-5D4D-84B5-F417554307F9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98E69D-71EF-6445-B20B-E4F4099746D9}"/>
              </a:ext>
            </a:extLst>
          </p:cNvPr>
          <p:cNvSpPr txBox="1"/>
          <p:nvPr/>
        </p:nvSpPr>
        <p:spPr>
          <a:xfrm>
            <a:off x="3582485" y="3900003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Attention based Neural Networks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9B8F92-9249-814C-BB2E-B65DF02DAE29}"/>
              </a:ext>
            </a:extLst>
          </p:cNvPr>
          <p:cNvSpPr/>
          <p:nvPr/>
        </p:nvSpPr>
        <p:spPr>
          <a:xfrm>
            <a:off x="3597289" y="3721187"/>
            <a:ext cx="366157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A793C5-016C-784D-A13B-9B69243E2B12}"/>
              </a:ext>
            </a:extLst>
          </p:cNvPr>
          <p:cNvCxnSpPr>
            <a:stCxn id="38" idx="3"/>
          </p:cNvCxnSpPr>
          <p:nvPr/>
        </p:nvCxnSpPr>
        <p:spPr>
          <a:xfrm>
            <a:off x="7258868" y="4046974"/>
            <a:ext cx="542107" cy="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F51AB3-7D7B-BB47-A3BF-AA0F1678C7BB}"/>
              </a:ext>
            </a:extLst>
          </p:cNvPr>
          <p:cNvSpPr txBox="1"/>
          <p:nvPr/>
        </p:nvSpPr>
        <p:spPr>
          <a:xfrm>
            <a:off x="7800975" y="386230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Answer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DA4E87-2E9B-924D-9099-D2169A39BD50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7432C7-9B5C-034D-8415-3C504E7D991C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120C1F7-393E-1D42-818B-98BE74829181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24E953-8A0D-C545-A8DC-5D4636ADF592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E21F99-965D-DB48-8D7E-272DF81843FA}"/>
              </a:ext>
            </a:extLst>
          </p:cNvPr>
          <p:cNvCxnSpPr>
            <a:stCxn id="156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0AF374-E08B-FE4A-A335-10E1ED485FFB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4B6E13-2062-EB4B-AEA0-A581D651875C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008873-04EB-7142-A8D8-F218E9FF9774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ECA6413-DC4E-3743-867A-5DA37311345E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F2EF9C-FEF6-3443-BD0F-89ABDE03EDD1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793FA3-1E74-B74B-843A-E2275FFF65DF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82A4559E-01F3-6541-9713-079C73E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78" y="365125"/>
            <a:ext cx="1150792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Option# </a:t>
            </a:r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1.  End-To-End 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Neural Models for KBQA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98E69D-71EF-6445-B20B-E4F4099746D9}"/>
              </a:ext>
            </a:extLst>
          </p:cNvPr>
          <p:cNvSpPr txBox="1"/>
          <p:nvPr/>
        </p:nvSpPr>
        <p:spPr>
          <a:xfrm>
            <a:off x="3582485" y="3900003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Attention based Neural Networks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9B8F92-9249-814C-BB2E-B65DF02DAE29}"/>
              </a:ext>
            </a:extLst>
          </p:cNvPr>
          <p:cNvSpPr/>
          <p:nvPr/>
        </p:nvSpPr>
        <p:spPr>
          <a:xfrm>
            <a:off x="3597289" y="3721187"/>
            <a:ext cx="366157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A793C5-016C-784D-A13B-9B69243E2B12}"/>
              </a:ext>
            </a:extLst>
          </p:cNvPr>
          <p:cNvCxnSpPr>
            <a:stCxn id="38" idx="3"/>
          </p:cNvCxnSpPr>
          <p:nvPr/>
        </p:nvCxnSpPr>
        <p:spPr>
          <a:xfrm>
            <a:off x="7258868" y="4046974"/>
            <a:ext cx="542107" cy="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F51AB3-7D7B-BB47-A3BF-AA0F1678C7BB}"/>
              </a:ext>
            </a:extLst>
          </p:cNvPr>
          <p:cNvSpPr txBox="1"/>
          <p:nvPr/>
        </p:nvSpPr>
        <p:spPr>
          <a:xfrm>
            <a:off x="7800975" y="38623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DA4E87-2E9B-924D-9099-D2169A39BD50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7432C7-9B5C-034D-8415-3C504E7D991C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D81C7E-AAAD-B740-B606-4F80FB41E87B}"/>
              </a:ext>
            </a:extLst>
          </p:cNvPr>
          <p:cNvSpPr txBox="1"/>
          <p:nvPr/>
        </p:nvSpPr>
        <p:spPr>
          <a:xfrm>
            <a:off x="5247472" y="3136813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Performs poorly on complex QA!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A5EC73-CBAA-6C45-A69B-615BED5308C7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4" name="Cloud 73">
            <a:extLst>
              <a:ext uri="{FF2B5EF4-FFF2-40B4-BE49-F238E27FC236}">
                <a16:creationId xmlns:a16="http://schemas.microsoft.com/office/drawing/2014/main" id="{97BF11AC-1612-2B48-B560-DF69AF97D3A6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5B34BB-70B8-934A-A103-25084663AA2E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CDFF7B-AE2B-324B-9300-277B18411353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D47F87-BA6F-484C-AABB-4F95E247DD36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1427C8-9458-1C47-9782-A37856E646A7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C3AB030-4F09-8D48-8B84-C8BA1702862F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3EBC4D-5065-4641-8155-EDFF64EA91FF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51699D-A66E-E24F-84CE-987BB357BFD2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0B6804-53EB-7348-8100-02FB98B8888B}"/>
              </a:ext>
            </a:extLst>
          </p:cNvPr>
          <p:cNvCxnSpPr>
            <a:stCxn id="76" idx="3"/>
            <a:endCxn id="79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806F2B-52C3-A94C-95D0-D29AA0FDF17C}"/>
              </a:ext>
            </a:extLst>
          </p:cNvPr>
          <p:cNvCxnSpPr>
            <a:stCxn id="76" idx="3"/>
            <a:endCxn id="80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7250C0-95F7-EF46-A7A9-17398CD8ACF7}"/>
              </a:ext>
            </a:extLst>
          </p:cNvPr>
          <p:cNvCxnSpPr>
            <a:stCxn id="82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EB33BB-4936-104A-9C6D-890747833A12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7E4B5EA-C41B-7B4F-AFDE-A017CBBBB906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68BB348-7032-C24B-B51F-EFD64C35C83A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0FBC25-C959-5545-ABFB-2E3C59E433B1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9EED7CF-B416-7142-8406-EA520F246D3F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B7D2AD-DA20-894D-94C4-9BA2AC5EE9CC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FDDFB3-BA92-3C49-92A4-36CC023E1119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492A97B-E939-0649-B0FB-869EBC384DC5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3D57D4-C55F-CF46-85F8-F623DCB6B6FB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6E964B7-DB6C-614E-A7EB-0EAE2174C9D0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B5DAFD-DCF0-7348-A71F-2DCE35B45546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130530E-4A4F-D041-883D-29C18D18EA46}"/>
              </a:ext>
            </a:extLst>
          </p:cNvPr>
          <p:cNvCxnSpPr>
            <a:stCxn id="75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9879B71-2EA3-494D-8C69-154361F2C61E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97D791-FA49-C446-8BA8-47115B4A0EF5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5378AC3-E2BD-FB47-928A-A86357BA4491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FA0D580-1793-4346-83F9-A6DAD95E8501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A1AAD8-F199-7C4C-A0B0-5C7717C735CF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3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611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Option# </a:t>
            </a:r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2. Modular 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Neural Models for KBQA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059FFD1-60AC-3941-8346-2520BE25BC4F}"/>
              </a:ext>
            </a:extLst>
          </p:cNvPr>
          <p:cNvSpPr/>
          <p:nvPr/>
        </p:nvSpPr>
        <p:spPr>
          <a:xfrm>
            <a:off x="9013992" y="312243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C760F62-1058-324E-A624-551F09B80672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4D60755-C603-724A-80B3-8BA9D4D823F0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18C83A7-4916-114C-99D2-F0E4B65D9572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A9D6BE-72BD-1240-B130-09BEA4AE41B4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F9FC3D-B40D-7245-B787-C133D90E3EA3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8FDC76-41D6-A84E-98A2-4FF596116296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CD1776-A088-DE4D-8261-3F6B2093E5BB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28C08D6-387C-5341-A835-3D5ACBD98855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888FB3-D9D7-0643-A91E-DC0F867BB7D9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78C64E-F576-6043-822A-132EB8C6CADB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6D1BFC-4ED7-1846-A61F-30D23C2285CE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86BE992-0CE2-AC4A-BCB9-4BD25B254563}"/>
              </a:ext>
            </a:extLst>
          </p:cNvPr>
          <p:cNvCxnSpPr>
            <a:stCxn id="83" idx="3"/>
            <a:endCxn id="84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12E1A17-697A-4845-AD50-F63E113AA6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098A3F-9F0B-834C-8BB3-4B9E0382EEE1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AE610B-DD32-B148-96AA-C44AE1960133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E88C640-6294-3C4F-A22C-DD4608FA8EE5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7E6629-FC44-5C43-BC24-2CF94C277747}"/>
              </a:ext>
            </a:extLst>
          </p:cNvPr>
          <p:cNvCxnSpPr>
            <a:stCxn id="83" idx="3"/>
            <a:endCxn id="87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227F93D-9E2B-5B49-8120-272DFB545F27}"/>
              </a:ext>
            </a:extLst>
          </p:cNvPr>
          <p:cNvCxnSpPr>
            <a:stCxn id="88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4D71294-0E3B-B549-989A-144336053243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A68FCF-CD58-6A4B-81D5-16C2695991E0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15992DE-C4B9-9344-8E6E-DE23F922E3E7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8518999-7876-DB4A-8258-28A39B77F03B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934BE07-BE64-4E46-A84B-5708EBE51CF5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5686BA-C260-A641-B626-07EF68EBE858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46D060-14DA-5346-A6B6-E53C4E50EF09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0D53A9-86AF-7242-8AE5-608B72C9251F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D763DC-F1D1-AA4E-A2CC-555182D3E05E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E7E92A2-0A47-EE45-BF41-C670D77FB0A0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870609-54C8-A241-AF39-9ED9FA4E7BF7}"/>
              </a:ext>
            </a:extLst>
          </p:cNvPr>
          <p:cNvCxnSpPr>
            <a:stCxn id="82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4B9574-455C-134A-8488-3408B59D9A15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63D6798-224D-0447-B1F0-8120952FF59C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13AD74-F4FC-224F-8853-CC7D49363134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B6900AE-51E9-924D-B27B-9BA4EE99509C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1A533F-7155-1F4D-B720-6B50C8AE7310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594777F-A9F5-284F-836C-DC7071DBD140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9" name="Cloud 108">
            <a:extLst>
              <a:ext uri="{FF2B5EF4-FFF2-40B4-BE49-F238E27FC236}">
                <a16:creationId xmlns:a16="http://schemas.microsoft.com/office/drawing/2014/main" id="{BAAF1BDA-9A3F-CB42-BF05-C50D013ABAA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A98273-5010-EF4E-9BF3-73A21AF29F77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154845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185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Option# </a:t>
            </a:r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2. Modular 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Style KBQA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059FFD1-60AC-3941-8346-2520BE25BC4F}"/>
              </a:ext>
            </a:extLst>
          </p:cNvPr>
          <p:cNvSpPr/>
          <p:nvPr/>
        </p:nvSpPr>
        <p:spPr>
          <a:xfrm>
            <a:off x="9013992" y="312243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D2FF2C-497E-1E48-95C7-BD72E6E146A9}"/>
              </a:ext>
            </a:extLst>
          </p:cNvPr>
          <p:cNvSpPr txBox="1"/>
          <p:nvPr/>
        </p:nvSpPr>
        <p:spPr>
          <a:xfrm>
            <a:off x="5113533" y="2258505"/>
            <a:ext cx="551191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Step 1: Find the set of rivers that originate in China</a:t>
            </a:r>
          </a:p>
          <a:p>
            <a:endParaRPr lang="en-US" sz="3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Step 2: Find the set of rivers that flow through India</a:t>
            </a:r>
          </a:p>
          <a:p>
            <a:endParaRPr lang="en-US" sz="3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Step 3: Find the intersection of the two sets</a:t>
            </a:r>
          </a:p>
          <a:p>
            <a:endParaRPr lang="en-US" sz="3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Step 4: Count the number of rivers in the intersection</a:t>
            </a:r>
          </a:p>
          <a:p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 </a:t>
            </a:r>
          </a:p>
          <a:p>
            <a:endParaRPr lang="en-US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C760F62-1058-324E-A624-551F09B80672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4D60755-C603-724A-80B3-8BA9D4D823F0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18C83A7-4916-114C-99D2-F0E4B65D9572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FBAC2-7CA7-E54F-B6DD-9BD8152EDB0C}"/>
              </a:ext>
            </a:extLst>
          </p:cNvPr>
          <p:cNvSpPr txBox="1"/>
          <p:nvPr/>
        </p:nvSpPr>
        <p:spPr>
          <a:xfrm>
            <a:off x="6062576" y="184103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Steps for Solving Query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A9D6BE-72BD-1240-B130-09BEA4AE41B4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F9FC3D-B40D-7245-B787-C133D90E3EA3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8FDC76-41D6-A84E-98A2-4FF596116296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CD1776-A088-DE4D-8261-3F6B2093E5BB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28C08D6-387C-5341-A835-3D5ACBD98855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888FB3-D9D7-0643-A91E-DC0F867BB7D9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78C64E-F576-6043-822A-132EB8C6CADB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6D1BFC-4ED7-1846-A61F-30D23C2285CE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86BE992-0CE2-AC4A-BCB9-4BD25B254563}"/>
              </a:ext>
            </a:extLst>
          </p:cNvPr>
          <p:cNvCxnSpPr>
            <a:stCxn id="83" idx="3"/>
            <a:endCxn id="84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12E1A17-697A-4845-AD50-F63E113AA602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098A3F-9F0B-834C-8BB3-4B9E0382EEE1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AE610B-DD32-B148-96AA-C44AE1960133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E88C640-6294-3C4F-A22C-DD4608FA8EE5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7E6629-FC44-5C43-BC24-2CF94C277747}"/>
              </a:ext>
            </a:extLst>
          </p:cNvPr>
          <p:cNvCxnSpPr>
            <a:stCxn id="83" idx="3"/>
            <a:endCxn id="87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227F93D-9E2B-5B49-8120-272DFB545F27}"/>
              </a:ext>
            </a:extLst>
          </p:cNvPr>
          <p:cNvCxnSpPr>
            <a:stCxn id="88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4D71294-0E3B-B549-989A-144336053243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A68FCF-CD58-6A4B-81D5-16C2695991E0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15992DE-C4B9-9344-8E6E-DE23F922E3E7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8518999-7876-DB4A-8258-28A39B77F03B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934BE07-BE64-4E46-A84B-5708EBE51CF5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5686BA-C260-A641-B626-07EF68EBE858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46D060-14DA-5346-A6B6-E53C4E50EF09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0D53A9-86AF-7242-8AE5-608B72C9251F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D763DC-F1D1-AA4E-A2CC-555182D3E05E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E7E92A2-0A47-EE45-BF41-C670D77FB0A0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870609-54C8-A241-AF39-9ED9FA4E7BF7}"/>
              </a:ext>
            </a:extLst>
          </p:cNvPr>
          <p:cNvCxnSpPr>
            <a:stCxn id="82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4B9574-455C-134A-8488-3408B59D9A15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63D6798-224D-0447-B1F0-8120952FF59C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13AD74-F4FC-224F-8853-CC7D49363134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B6900AE-51E9-924D-B27B-9BA4EE99509C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1A533F-7155-1F4D-B720-6B50C8AE7310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594777F-A9F5-284F-836C-DC7071DBD140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9" name="Cloud 108">
            <a:extLst>
              <a:ext uri="{FF2B5EF4-FFF2-40B4-BE49-F238E27FC236}">
                <a16:creationId xmlns:a16="http://schemas.microsoft.com/office/drawing/2014/main" id="{BAAF1BDA-9A3F-CB42-BF05-C50D013ABAA3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637973-0395-8746-A2CE-05446F07F9E6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30789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Program </a:t>
            </a:r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Induction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 Step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4D60755-C603-724A-80B3-8BA9D4D823F0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9F89644-C853-B545-B408-C6A456B08353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54FED75-139B-8B42-A4EC-7D14B5C55141}"/>
              </a:ext>
            </a:extLst>
          </p:cNvPr>
          <p:cNvSpPr txBox="1"/>
          <p:nvPr/>
        </p:nvSpPr>
        <p:spPr>
          <a:xfrm>
            <a:off x="6638844" y="2041985"/>
            <a:ext cx="468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"/>
              </a:rPr>
              <a:t>Step1:  A = Generate_Set(China, has_origin, river)</a:t>
            </a:r>
            <a:endParaRPr lang="en-US" sz="700" dirty="0">
              <a:solidFill>
                <a:srgbClr val="FF0000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"/>
              </a:rPr>
              <a:t>Step2:  B = Generate_Set(India, has, river)</a:t>
            </a:r>
            <a:endParaRPr lang="en-US" sz="700" dirty="0">
              <a:solidFill>
                <a:srgbClr val="FF0000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"/>
              </a:rPr>
              <a:t>Step3:  C = Set_Intersection(A, B)</a:t>
            </a:r>
          </a:p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"/>
              </a:rPr>
              <a:t>Step4:  D = Count_Set_Size(C) 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E9337AD-51DD-F34C-8839-237473F31514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D03CEAE-2A94-A24C-B79B-A966CD3E1525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C3212D3-1A61-664D-ADB6-78048599076F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84B8F825-0789-FA48-925E-4489791392E3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064BEB9C-D434-6A47-99E6-06790A218A0C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681EA84-9329-064C-91BA-76C63CD1ADBB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830F946-442B-6A49-B344-1FEBC27213C5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2317709-CA63-F84E-8E7E-416F6CCE889B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6A48470-9E3D-8D41-B6EC-2FAD002FAA16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0AE147D-B47A-B046-AF9D-CDA3E94467AD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44C3B42-3BE5-344A-939E-5538611FE2CD}"/>
              </a:ext>
            </a:extLst>
          </p:cNvPr>
          <p:cNvCxnSpPr>
            <a:stCxn id="260" idx="3"/>
            <a:endCxn id="261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52903378-9B7B-3F47-B35C-EA9B4358BEB5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2414550-A4F1-D84E-8330-DD908C26D601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322A3E9-1693-DA43-8D9B-2769645956C0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C5CF46CF-41A3-224E-8725-DD3FDA515BCA}"/>
              </a:ext>
            </a:extLst>
          </p:cNvPr>
          <p:cNvCxnSpPr>
            <a:stCxn id="260" idx="3"/>
            <a:endCxn id="263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687172AA-8E9A-FF4D-B099-0CB11D2EE026}"/>
              </a:ext>
            </a:extLst>
          </p:cNvPr>
          <p:cNvCxnSpPr>
            <a:stCxn id="260" idx="3"/>
            <a:endCxn id="264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A1DF70EE-CADC-C845-93E7-20479931D632}"/>
              </a:ext>
            </a:extLst>
          </p:cNvPr>
          <p:cNvCxnSpPr>
            <a:stCxn id="265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0A4885F1-0405-CE4A-BC7E-B3B9E62AB1D2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3727389-FEBD-8647-8344-12FE738317E2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2154BC9C-FBD4-D443-AAEE-300916B53176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5E2B132B-B63C-804A-BD5E-4B036515AC71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0C982D81-5194-0242-85AF-33390A990CA0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B2B308C-C735-6F43-B816-5BA516EE4D1C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07F1CD1-010A-814D-B9B1-FDEA8DF708B6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5E7A0CC-4723-E74B-AAF8-328EFA07C22D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B781704D-688C-AC43-B4E8-6C900A7E422D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2FBB16C-0074-C341-BC41-CB571AC5E3C1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4A16BB7-AC9E-194A-9A37-7E25E26A7F27}"/>
              </a:ext>
            </a:extLst>
          </p:cNvPr>
          <p:cNvCxnSpPr>
            <a:stCxn id="259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AF5F76C-A8A1-8B4C-BBD1-1B91D4F21342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F8D8FB34-F9A4-784D-B6C1-8EA24EE9270D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7873CC1-749D-B347-83CD-4EE3AD0C88B7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CEDAABBA-0D3C-0545-BE3B-D2A03E4E9B7D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79C7026-7BD4-CC49-BED5-4D93850C15D0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A75BCD32-6F78-A04A-89D6-37D01702BFD3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86" name="Cloud 285">
            <a:extLst>
              <a:ext uri="{FF2B5EF4-FFF2-40B4-BE49-F238E27FC236}">
                <a16:creationId xmlns:a16="http://schemas.microsoft.com/office/drawing/2014/main" id="{FE0D4B6F-2AAB-F146-8328-50E5C37AD7E8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287" name="Elbow Connector 286">
            <a:extLst>
              <a:ext uri="{FF2B5EF4-FFF2-40B4-BE49-F238E27FC236}">
                <a16:creationId xmlns:a16="http://schemas.microsoft.com/office/drawing/2014/main" id="{DB9F4AAE-8C99-514C-9380-F562F033F8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1E1BC55E-FA40-5040-A751-79DDC4B997C5}"/>
              </a:ext>
            </a:extLst>
          </p:cNvPr>
          <p:cNvSpPr txBox="1"/>
          <p:nvPr/>
        </p:nvSpPr>
        <p:spPr>
          <a:xfrm>
            <a:off x="7325281" y="155761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Generated Program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ED10513A-0162-EB4A-8955-8366BA30FC0D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53492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Program </a:t>
            </a:r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Execution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 Step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1D5DA8A-FCB9-404F-9A97-E7CA5C8E1456}"/>
              </a:ext>
            </a:extLst>
          </p:cNvPr>
          <p:cNvSpPr txBox="1"/>
          <p:nvPr/>
        </p:nvSpPr>
        <p:spPr>
          <a:xfrm>
            <a:off x="6638844" y="2041985"/>
            <a:ext cx="468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Step1:  A = Generate_Set(China, has_origin,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Step2:  B = Generate_Set(India, has,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Step3:  C = Set_Intersection(A, B)</a:t>
            </a: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Step4:  D = Count_Set_Size(C)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432409-8E14-1943-BD41-06F0790E0235}"/>
              </a:ext>
            </a:extLst>
          </p:cNvPr>
          <p:cNvCxnSpPr>
            <a:cxnSpLocks/>
          </p:cNvCxnSpPr>
          <p:nvPr/>
        </p:nvCxnSpPr>
        <p:spPr>
          <a:xfrm>
            <a:off x="8425487" y="3111685"/>
            <a:ext cx="0" cy="455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90BB5CA-9297-F246-A6CF-40DA9B5C0F82}"/>
              </a:ext>
            </a:extLst>
          </p:cNvPr>
          <p:cNvSpPr/>
          <p:nvPr/>
        </p:nvSpPr>
        <p:spPr>
          <a:xfrm>
            <a:off x="6957445" y="3729148"/>
            <a:ext cx="2685119" cy="651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1D075-BCBA-DC4E-8D02-69BD768269F5}"/>
              </a:ext>
            </a:extLst>
          </p:cNvPr>
          <p:cNvSpPr txBox="1"/>
          <p:nvPr/>
        </p:nvSpPr>
        <p:spPr>
          <a:xfrm>
            <a:off x="7427261" y="3870268"/>
            <a:ext cx="20401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Program Executor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64ED72-91FF-CF46-B53A-D309C8B8D157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DA5756-F1E8-C649-B908-D1DE3EC1364C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1FE1053-6B65-0C46-9376-3DAE5F05C935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A62D2D-A100-8D4D-843C-BF45A54C2C28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F686B60-0DF5-8742-BDCA-BFCF5D1A18FB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6FCDB5-E3F6-3E42-8B25-9002264454FB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ED17CF2-6232-7243-B7D8-69DC9E10B65E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7049688-C458-2847-A050-B9F8428FF713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FE3AB8-A2C6-304C-BF0A-366951FB1122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9D09B9-2A99-5742-80BB-5F64EB594E32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DA3A5CA-75F5-DF4C-B22C-F3079B9375C8}"/>
              </a:ext>
            </a:extLst>
          </p:cNvPr>
          <p:cNvCxnSpPr>
            <a:stCxn id="102" idx="3"/>
            <a:endCxn id="103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05AB41B-72C4-4E43-B3C4-EB4B851A25BD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109073-9BA1-AB4D-AC87-8C05CA5B75B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59A688-2A0C-EC40-B9F2-097C96B56F15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09A40A9-5E23-BD43-A2E7-7FD77D317B4D}"/>
              </a:ext>
            </a:extLst>
          </p:cNvPr>
          <p:cNvCxnSpPr>
            <a:stCxn id="102" idx="3"/>
            <a:endCxn id="105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505681-A7C0-904F-9565-C308DFD99310}"/>
              </a:ext>
            </a:extLst>
          </p:cNvPr>
          <p:cNvCxnSpPr>
            <a:stCxn id="102" idx="3"/>
            <a:endCxn id="106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1FC2420-153F-264F-808F-0EC2597B5699}"/>
              </a:ext>
            </a:extLst>
          </p:cNvPr>
          <p:cNvCxnSpPr>
            <a:stCxn id="107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E204A3-40C4-F045-9B58-0D56CB5DBCD8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A903DD1-4584-D940-943C-1B8BB281DD12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471B3A2-31B6-214D-9032-A4020B326FAA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787E3B-9B47-6F4E-9695-E9B403017E6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87ADD06-9F9C-1649-844E-A639F7363A16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3DDB28-D992-6540-B2EC-A4CFCC77F091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64D7F8-E187-4445-85F9-C2879749ECC4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448A12F-459B-264A-BA7E-C69381D2BAC0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0CED87-63A6-8240-89E7-F4149A1A1A5D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9F4D87-B8B9-5A42-ADC8-D2DDFA6F2285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4AC673-1D94-A14B-99FB-1DFA77D89849}"/>
              </a:ext>
            </a:extLst>
          </p:cNvPr>
          <p:cNvCxnSpPr>
            <a:stCxn id="101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55CA006-801E-6243-BB32-9C6A9BC5D7E2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665B106-FEE0-6841-AF98-443E2A2C77C4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A6E7464-BA95-D14A-B269-5214F1A7E4A5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1F00B4-5B9A-FF4E-962D-620D8E07F956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EB8C3CB-C413-F84B-9FD3-DD94BB741887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46A12FA-687A-F142-BEE7-1C54C4A0F12B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2" name="Cloud 131">
            <a:extLst>
              <a:ext uri="{FF2B5EF4-FFF2-40B4-BE49-F238E27FC236}">
                <a16:creationId xmlns:a16="http://schemas.microsoft.com/office/drawing/2014/main" id="{0CE5D6C1-DC2C-C641-9563-A50D16EBDE62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CCDFDA85-81A4-4243-8C47-7DF7A9E6CA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56452B3-00C5-8047-84DF-A30CB54254EB}"/>
              </a:ext>
            </a:extLst>
          </p:cNvPr>
          <p:cNvSpPr txBox="1"/>
          <p:nvPr/>
        </p:nvSpPr>
        <p:spPr>
          <a:xfrm>
            <a:off x="7325281" y="155761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Generated Program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BCD0BF4-A388-6045-9636-973DCBF89D2B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252662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6-06EA-F94E-A6DF-3996C05E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alatino" pitchFamily="2" charset="77"/>
                <a:ea typeface="Palatino" pitchFamily="2" charset="77"/>
              </a:rPr>
              <a:t>Program </a:t>
            </a:r>
            <a:r>
              <a:rPr lang="en-US" sz="40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Execution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 Step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17C90C-24EE-BC4F-9D59-5B71E6DEB8F6}"/>
              </a:ext>
            </a:extLst>
          </p:cNvPr>
          <p:cNvSpPr/>
          <p:nvPr/>
        </p:nvSpPr>
        <p:spPr>
          <a:xfrm>
            <a:off x="6590955" y="4569439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Prog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1D5DA8A-FCB9-404F-9A97-E7CA5C8E1456}"/>
              </a:ext>
            </a:extLst>
          </p:cNvPr>
          <p:cNvSpPr txBox="1"/>
          <p:nvPr/>
        </p:nvSpPr>
        <p:spPr>
          <a:xfrm>
            <a:off x="6638844" y="2041985"/>
            <a:ext cx="468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Step1:  A = Generate_Set(China, has_origin,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Step2:  B = Generate_Set(India, has, river)</a:t>
            </a:r>
            <a:endParaRPr lang="en-US" sz="700" dirty="0">
              <a:solidFill>
                <a:prstClr val="black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Step3:  C = Set_Intersection(A, B)</a:t>
            </a:r>
          </a:p>
          <a:p>
            <a:r>
              <a:rPr lang="en-US" sz="1600" dirty="0">
                <a:solidFill>
                  <a:prstClr val="black"/>
                </a:solidFill>
                <a:latin typeface="Palatino" pitchFamily="2" charset="77"/>
                <a:ea typeface="Palatino" pitchFamily="2" charset="77"/>
                <a:cs typeface=""/>
              </a:rPr>
              <a:t>Step4:  D = Count_Set_Size(C)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432409-8E14-1943-BD41-06F0790E0235}"/>
              </a:ext>
            </a:extLst>
          </p:cNvPr>
          <p:cNvCxnSpPr>
            <a:cxnSpLocks/>
          </p:cNvCxnSpPr>
          <p:nvPr/>
        </p:nvCxnSpPr>
        <p:spPr>
          <a:xfrm>
            <a:off x="8425487" y="3111685"/>
            <a:ext cx="0" cy="4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90BB5CA-9297-F246-A6CF-40DA9B5C0F82}"/>
              </a:ext>
            </a:extLst>
          </p:cNvPr>
          <p:cNvSpPr/>
          <p:nvPr/>
        </p:nvSpPr>
        <p:spPr>
          <a:xfrm>
            <a:off x="6957445" y="3729148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F2CAF-40F9-F545-B1DB-B8DC0558F3AC}"/>
              </a:ext>
            </a:extLst>
          </p:cNvPr>
          <p:cNvSpPr txBox="1"/>
          <p:nvPr/>
        </p:nvSpPr>
        <p:spPr>
          <a:xfrm>
            <a:off x="6638844" y="4782949"/>
            <a:ext cx="5578578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FF0000"/>
              </a:solidFill>
              <a:latin typeface="Palatino" pitchFamily="2" charset="77"/>
              <a:ea typeface="Palatino" pitchFamily="2" charset="77"/>
              <a:cs typeface=""/>
            </a:endParaRPr>
          </a:p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"/>
              </a:rPr>
              <a:t>Step 1: A = { Yangtze, Yellow River, Mekong, Brahmaputra }</a:t>
            </a:r>
          </a:p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"/>
              </a:rPr>
              <a:t>Step 2: B = { Brahmaputra, Ganga, Yamuna }</a:t>
            </a:r>
          </a:p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"/>
              </a:rPr>
              <a:t>Step 3: C = { Brahmaputra }</a:t>
            </a:r>
          </a:p>
          <a:p>
            <a:r>
              <a:rPr lang="en-US" sz="16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"/>
              </a:rPr>
              <a:t>Step 4: D = 1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599B72-C3C1-1640-AB9E-A6D1970EDA98}"/>
              </a:ext>
            </a:extLst>
          </p:cNvPr>
          <p:cNvSpPr/>
          <p:nvPr/>
        </p:nvSpPr>
        <p:spPr>
          <a:xfrm>
            <a:off x="3597290" y="3721187"/>
            <a:ext cx="2685119" cy="65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1D075-BCBA-DC4E-8D02-69BD768269F5}"/>
              </a:ext>
            </a:extLst>
          </p:cNvPr>
          <p:cNvSpPr txBox="1"/>
          <p:nvPr/>
        </p:nvSpPr>
        <p:spPr>
          <a:xfrm>
            <a:off x="7427261" y="3870268"/>
            <a:ext cx="20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Program Executor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613ACF-71FB-F34A-8172-DF0742A55C3F}"/>
              </a:ext>
            </a:extLst>
          </p:cNvPr>
          <p:cNvCxnSpPr>
            <a:cxnSpLocks/>
          </p:cNvCxnSpPr>
          <p:nvPr/>
        </p:nvCxnSpPr>
        <p:spPr>
          <a:xfrm>
            <a:off x="8481278" y="4526754"/>
            <a:ext cx="0" cy="455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264ED72-91FF-CF46-B53A-D309C8B8D157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DA5756-F1E8-C649-B908-D1DE3EC1364C}"/>
              </a:ext>
            </a:extLst>
          </p:cNvPr>
          <p:cNvSpPr/>
          <p:nvPr/>
        </p:nvSpPr>
        <p:spPr>
          <a:xfrm>
            <a:off x="3917267" y="5233204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1FE1053-6B65-0C46-9376-3DAE5F05C935}"/>
              </a:ext>
            </a:extLst>
          </p:cNvPr>
          <p:cNvSpPr/>
          <p:nvPr/>
        </p:nvSpPr>
        <p:spPr>
          <a:xfrm>
            <a:off x="3757358" y="5256143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A62D2D-A100-8D4D-843C-BF45A54C2C28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F686B60-0DF5-8742-BDCA-BFCF5D1A18FB}"/>
              </a:ext>
            </a:extLst>
          </p:cNvPr>
          <p:cNvCxnSpPr/>
          <p:nvPr/>
        </p:nvCxnSpPr>
        <p:spPr>
          <a:xfrm>
            <a:off x="3885054" y="3056241"/>
            <a:ext cx="0" cy="6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6FCDB5-E3F6-3E42-8B25-9002264454FB}"/>
              </a:ext>
            </a:extLst>
          </p:cNvPr>
          <p:cNvCxnSpPr/>
          <p:nvPr/>
        </p:nvCxnSpPr>
        <p:spPr>
          <a:xfrm flipV="1">
            <a:off x="3885054" y="4372760"/>
            <a:ext cx="0" cy="6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ED17CF2-6232-7243-B7D8-69DC9E10B65E}"/>
              </a:ext>
            </a:extLst>
          </p:cNvPr>
          <p:cNvSpPr/>
          <p:nvPr/>
        </p:nvSpPr>
        <p:spPr>
          <a:xfrm>
            <a:off x="3159926" y="3025226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7049688-C458-2847-A050-B9F8428FF713}"/>
              </a:ext>
            </a:extLst>
          </p:cNvPr>
          <p:cNvSpPr txBox="1"/>
          <p:nvPr/>
        </p:nvSpPr>
        <p:spPr>
          <a:xfrm>
            <a:off x="873224" y="39604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Knowledge Base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FE3AB8-A2C6-304C-BF0A-366951FB1122}"/>
              </a:ext>
            </a:extLst>
          </p:cNvPr>
          <p:cNvSpPr txBox="1"/>
          <p:nvPr/>
        </p:nvSpPr>
        <p:spPr>
          <a:xfrm>
            <a:off x="471506" y="187147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India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9D09B9-2A99-5742-80BB-5F64EB594E32}"/>
              </a:ext>
            </a:extLst>
          </p:cNvPr>
          <p:cNvSpPr txBox="1"/>
          <p:nvPr/>
        </p:nvSpPr>
        <p:spPr>
          <a:xfrm>
            <a:off x="2091487" y="167029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Ganga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DA3A5CA-75F5-DF4C-B22C-F3079B9375C8}"/>
              </a:ext>
            </a:extLst>
          </p:cNvPr>
          <p:cNvCxnSpPr>
            <a:stCxn id="102" idx="3"/>
            <a:endCxn id="103" idx="1"/>
          </p:cNvCxnSpPr>
          <p:nvPr/>
        </p:nvCxnSpPr>
        <p:spPr>
          <a:xfrm flipV="1">
            <a:off x="1072953" y="1824187"/>
            <a:ext cx="1018534" cy="2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05AB41B-72C4-4E43-B3C4-EB4B851A25BD}"/>
              </a:ext>
            </a:extLst>
          </p:cNvPr>
          <p:cNvSpPr txBox="1"/>
          <p:nvPr/>
        </p:nvSpPr>
        <p:spPr>
          <a:xfrm>
            <a:off x="2098835" y="193771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Brahmaputra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109073-9BA1-AB4D-AC87-8C05CA5B75B2}"/>
              </a:ext>
            </a:extLst>
          </p:cNvPr>
          <p:cNvSpPr txBox="1"/>
          <p:nvPr/>
        </p:nvSpPr>
        <p:spPr>
          <a:xfrm>
            <a:off x="2098768" y="224148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Kaveri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59A688-2A0C-EC40-B9F2-097C96B56F15}"/>
              </a:ext>
            </a:extLst>
          </p:cNvPr>
          <p:cNvSpPr txBox="1"/>
          <p:nvPr/>
        </p:nvSpPr>
        <p:spPr>
          <a:xfrm>
            <a:off x="460671" y="26737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China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09A40A9-5E23-BD43-A2E7-7FD77D317B4D}"/>
              </a:ext>
            </a:extLst>
          </p:cNvPr>
          <p:cNvCxnSpPr>
            <a:stCxn id="102" idx="3"/>
            <a:endCxn id="105" idx="1"/>
          </p:cNvCxnSpPr>
          <p:nvPr/>
        </p:nvCxnSpPr>
        <p:spPr>
          <a:xfrm>
            <a:off x="1072953" y="2025362"/>
            <a:ext cx="1025882" cy="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505681-A7C0-904F-9565-C308DFD99310}"/>
              </a:ext>
            </a:extLst>
          </p:cNvPr>
          <p:cNvCxnSpPr>
            <a:stCxn id="102" idx="3"/>
            <a:endCxn id="106" idx="1"/>
          </p:cNvCxnSpPr>
          <p:nvPr/>
        </p:nvCxnSpPr>
        <p:spPr>
          <a:xfrm>
            <a:off x="1072953" y="2025362"/>
            <a:ext cx="1025815" cy="37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1FC2420-153F-264F-808F-0EC2597B5699}"/>
              </a:ext>
            </a:extLst>
          </p:cNvPr>
          <p:cNvCxnSpPr>
            <a:stCxn id="107" idx="3"/>
          </p:cNvCxnSpPr>
          <p:nvPr/>
        </p:nvCxnSpPr>
        <p:spPr>
          <a:xfrm flipV="1">
            <a:off x="1123032" y="2756844"/>
            <a:ext cx="975736" cy="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E204A3-40C4-F045-9B58-0D56CB5DBCD8}"/>
              </a:ext>
            </a:extLst>
          </p:cNvPr>
          <p:cNvSpPr txBox="1"/>
          <p:nvPr/>
        </p:nvSpPr>
        <p:spPr>
          <a:xfrm>
            <a:off x="2101402" y="2602827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Yangtze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A903DD1-4584-D940-943C-1B8BB281DD12}"/>
              </a:ext>
            </a:extLst>
          </p:cNvPr>
          <p:cNvCxnSpPr>
            <a:cxnSpLocks/>
          </p:cNvCxnSpPr>
          <p:nvPr/>
        </p:nvCxnSpPr>
        <p:spPr>
          <a:xfrm>
            <a:off x="1056272" y="2836000"/>
            <a:ext cx="1035215" cy="1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471B3A2-31B6-214D-9032-A4020B326FAA}"/>
              </a:ext>
            </a:extLst>
          </p:cNvPr>
          <p:cNvSpPr txBox="1"/>
          <p:nvPr/>
        </p:nvSpPr>
        <p:spPr>
          <a:xfrm>
            <a:off x="2099773" y="2872978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Yellow River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787E3B-9B47-6F4E-9695-E9B403017E62}"/>
              </a:ext>
            </a:extLst>
          </p:cNvPr>
          <p:cNvCxnSpPr>
            <a:cxnSpLocks/>
          </p:cNvCxnSpPr>
          <p:nvPr/>
        </p:nvCxnSpPr>
        <p:spPr>
          <a:xfrm>
            <a:off x="1040495" y="2848491"/>
            <a:ext cx="1028077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87ADD06-9F9C-1649-844E-A639F7363A16}"/>
              </a:ext>
            </a:extLst>
          </p:cNvPr>
          <p:cNvSpPr txBox="1"/>
          <p:nvPr/>
        </p:nvSpPr>
        <p:spPr>
          <a:xfrm>
            <a:off x="2113327" y="315622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Mekong River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3DDB28-D992-6540-B2EC-A4CFCC77F091}"/>
              </a:ext>
            </a:extLst>
          </p:cNvPr>
          <p:cNvSpPr txBox="1"/>
          <p:nvPr/>
        </p:nvSpPr>
        <p:spPr>
          <a:xfrm>
            <a:off x="684078" y="328727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…                             …</a:t>
            </a:r>
          </a:p>
          <a:p>
            <a:endParaRPr lang="en-US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64D7F8-E187-4445-85F9-C2879749ECC4}"/>
              </a:ext>
            </a:extLst>
          </p:cNvPr>
          <p:cNvSpPr txBox="1"/>
          <p:nvPr/>
        </p:nvSpPr>
        <p:spPr>
          <a:xfrm rot="20897378">
            <a:off x="1129386" y="165665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448A12F-459B-264A-BA7E-C69381D2BAC0}"/>
              </a:ext>
            </a:extLst>
          </p:cNvPr>
          <p:cNvSpPr txBox="1"/>
          <p:nvPr/>
        </p:nvSpPr>
        <p:spPr>
          <a:xfrm rot="1070369">
            <a:off x="1224452" y="20086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has_river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0CED87-63A6-8240-89E7-F4149A1A1A5D}"/>
              </a:ext>
            </a:extLst>
          </p:cNvPr>
          <p:cNvSpPr/>
          <p:nvPr/>
        </p:nvSpPr>
        <p:spPr>
          <a:xfrm>
            <a:off x="383544" y="4722635"/>
            <a:ext cx="2535251" cy="69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9F4D87-B8B9-5A42-ADC8-D2DDFA6F2285}"/>
              </a:ext>
            </a:extLst>
          </p:cNvPr>
          <p:cNvSpPr txBox="1"/>
          <p:nvPr/>
        </p:nvSpPr>
        <p:spPr>
          <a:xfrm>
            <a:off x="277377" y="477016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 Annotation with KB Entity, Relation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4AC673-1D94-A14B-99FB-1DFA77D89849}"/>
              </a:ext>
            </a:extLst>
          </p:cNvPr>
          <p:cNvCxnSpPr>
            <a:stCxn id="101" idx="2"/>
          </p:cNvCxnSpPr>
          <p:nvPr/>
        </p:nvCxnSpPr>
        <p:spPr>
          <a:xfrm flipH="1">
            <a:off x="1816751" y="4329738"/>
            <a:ext cx="1" cy="3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55CA006-801E-6243-BB32-9C6A9BC5D7E2}"/>
              </a:ext>
            </a:extLst>
          </p:cNvPr>
          <p:cNvCxnSpPr/>
          <p:nvPr/>
        </p:nvCxnSpPr>
        <p:spPr>
          <a:xfrm flipV="1">
            <a:off x="1816751" y="5416491"/>
            <a:ext cx="0" cy="4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665B106-FEE0-6841-AF98-443E2A2C77C4}"/>
              </a:ext>
            </a:extLst>
          </p:cNvPr>
          <p:cNvCxnSpPr>
            <a:cxnSpLocks/>
          </p:cNvCxnSpPr>
          <p:nvPr/>
        </p:nvCxnSpPr>
        <p:spPr>
          <a:xfrm flipV="1">
            <a:off x="4369962" y="6229350"/>
            <a:ext cx="687813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A6E7464-BA95-D14A-B269-5214F1A7E4A5}"/>
              </a:ext>
            </a:extLst>
          </p:cNvPr>
          <p:cNvCxnSpPr>
            <a:cxnSpLocks/>
          </p:cNvCxnSpPr>
          <p:nvPr/>
        </p:nvCxnSpPr>
        <p:spPr>
          <a:xfrm flipV="1">
            <a:off x="5044830" y="4360807"/>
            <a:ext cx="10594" cy="18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1F00B4-5B9A-FF4E-962D-620D8E07F956}"/>
              </a:ext>
            </a:extLst>
          </p:cNvPr>
          <p:cNvCxnSpPr>
            <a:cxnSpLocks/>
          </p:cNvCxnSpPr>
          <p:nvPr/>
        </p:nvCxnSpPr>
        <p:spPr>
          <a:xfrm>
            <a:off x="3245101" y="3034771"/>
            <a:ext cx="639953" cy="2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EB8C3CB-C413-F84B-9FD3-DD94BB741887}"/>
              </a:ext>
            </a:extLst>
          </p:cNvPr>
          <p:cNvCxnSpPr>
            <a:cxnSpLocks/>
          </p:cNvCxnSpPr>
          <p:nvPr/>
        </p:nvCxnSpPr>
        <p:spPr>
          <a:xfrm>
            <a:off x="2918795" y="5069563"/>
            <a:ext cx="98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46A12FA-687A-F142-BEE7-1C54C4A0F12B}"/>
              </a:ext>
            </a:extLst>
          </p:cNvPr>
          <p:cNvSpPr txBox="1"/>
          <p:nvPr/>
        </p:nvSpPr>
        <p:spPr>
          <a:xfrm>
            <a:off x="460493" y="5908942"/>
            <a:ext cx="39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Query: </a:t>
            </a:r>
            <a:r>
              <a:rPr lang="en-US" b="1" i="1" dirty="0">
                <a:latin typeface="Palatino" pitchFamily="2" charset="77"/>
                <a:ea typeface="Palatino" pitchFamily="2" charset="77"/>
              </a:rPr>
              <a:t>How many rivers originate in China but flow through India</a:t>
            </a:r>
            <a:endParaRPr lang="en-US" sz="1600" b="1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2" name="Cloud 131">
            <a:extLst>
              <a:ext uri="{FF2B5EF4-FFF2-40B4-BE49-F238E27FC236}">
                <a16:creationId xmlns:a16="http://schemas.microsoft.com/office/drawing/2014/main" id="{0CE5D6C1-DC2C-C641-9563-A50D16EBDE62}"/>
              </a:ext>
            </a:extLst>
          </p:cNvPr>
          <p:cNvSpPr/>
          <p:nvPr/>
        </p:nvSpPr>
        <p:spPr>
          <a:xfrm>
            <a:off x="157430" y="1497448"/>
            <a:ext cx="3122486" cy="2586668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CCDFDA85-81A4-4243-8C47-7DF7A9E6CA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717" y="1780948"/>
            <a:ext cx="1793699" cy="205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56452B3-00C5-8047-84DF-A30CB54254EB}"/>
              </a:ext>
            </a:extLst>
          </p:cNvPr>
          <p:cNvSpPr txBox="1"/>
          <p:nvPr/>
        </p:nvSpPr>
        <p:spPr>
          <a:xfrm>
            <a:off x="7325281" y="155761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Generated Program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B539B0-D99F-F14C-A57B-BEC3BA1A44BE}"/>
              </a:ext>
            </a:extLst>
          </p:cNvPr>
          <p:cNvSpPr txBox="1"/>
          <p:nvPr/>
        </p:nvSpPr>
        <p:spPr>
          <a:xfrm>
            <a:off x="4161945" y="3714476"/>
            <a:ext cx="18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Neural Program Induction</a:t>
            </a:r>
          </a:p>
        </p:txBody>
      </p:sp>
    </p:spTree>
    <p:extLst>
      <p:ext uri="{BB962C8B-B14F-4D97-AF65-F5344CB8AC3E}">
        <p14:creationId xmlns:p14="http://schemas.microsoft.com/office/powerpoint/2010/main" val="40471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2345</Words>
  <Application>Microsoft Macintosh PowerPoint</Application>
  <PresentationFormat>Widescreen</PresentationFormat>
  <Paragraphs>582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Palatino</vt:lpstr>
      <vt:lpstr>Office Theme</vt:lpstr>
      <vt:lpstr>Complex Imperative Program Induction from Terminal Rewards </vt:lpstr>
      <vt:lpstr>KB Based Question Answering (KBQA)</vt:lpstr>
      <vt:lpstr>Option# 1.  End-To-End Neural Models for KBQA</vt:lpstr>
      <vt:lpstr>Option# 1.  End-To-End Neural Models for KBQA</vt:lpstr>
      <vt:lpstr>Option# 2. Modular Neural Models for KBQA</vt:lpstr>
      <vt:lpstr>Option# 2. Modular Style KBQA</vt:lpstr>
      <vt:lpstr>Program Induction Step</vt:lpstr>
      <vt:lpstr>Program Execution Step</vt:lpstr>
      <vt:lpstr>Program Execution Step</vt:lpstr>
      <vt:lpstr>Program Execution Step</vt:lpstr>
      <vt:lpstr>Weak Supervised Program Induction for KBQA</vt:lpstr>
      <vt:lpstr>Weak Supervised Program Induction for KBQA</vt:lpstr>
      <vt:lpstr>Weak Supervised Program Induction for KBQA</vt:lpstr>
      <vt:lpstr>CIPITR for KBQA</vt:lpstr>
      <vt:lpstr>CIPITR for KBQA</vt:lpstr>
      <vt:lpstr>CIPITR for KBQA: Challenges</vt:lpstr>
      <vt:lpstr>CIPITR for KBQA: Challenges</vt:lpstr>
      <vt:lpstr>CIPITR for KBQA: Challenges</vt:lpstr>
      <vt:lpstr>Addressing the challenges by …</vt:lpstr>
      <vt:lpstr>Addressing the challenges by …</vt:lpstr>
      <vt:lpstr>Addressing the challenges by …</vt:lpstr>
      <vt:lpstr>Addressing the challenges by …</vt:lpstr>
      <vt:lpstr>Performance Comparison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Amrita Saha</cp:lastModifiedBy>
  <cp:revision>21</cp:revision>
  <dcterms:created xsi:type="dcterms:W3CDTF">2019-07-22T15:41:05Z</dcterms:created>
  <dcterms:modified xsi:type="dcterms:W3CDTF">2019-07-23T18:46:57Z</dcterms:modified>
</cp:coreProperties>
</file>