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png" ContentType="image/pn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E8105CC-25DC-4DFB-8001-4F92F2CF3E1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82A660-92A4-43DE-BEC6-750E2DE98CD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2EA758-21CC-453D-937C-4CCFF8BA2F5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16400" y="5001840"/>
            <a:ext cx="3801240" cy="14425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53640" y="5785200"/>
            <a:ext cx="3801240" cy="83736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16400" y="5001840"/>
            <a:ext cx="3801240" cy="14425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-53640" y="5785200"/>
            <a:ext cx="3801240" cy="83736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16400" y="5001840"/>
            <a:ext cx="3801240" cy="14425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-53640" y="5785200"/>
            <a:ext cx="3801240" cy="83736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19051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def5fa"/>
                </a:solidFill>
                <a:latin typeface="Lucida Sans Unicode"/>
              </a:rPr>
              <a:t>Function Template</a:t>
            </a:r>
            <a:endParaRPr b="0" lang="en-US" sz="4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3200"/>
            <a:ext cx="82288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fstream dataFile(“fast.txt”, ios::in | ios::out);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Opening a File at Declaration</a:t>
            </a:r>
            <a:endParaRPr b="0" lang="en-US" sz="41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Opening a file in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ios::out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mode also opens it in the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ios::trunc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mode by default. That is, if the file already exists, it is truncated</a:t>
            </a:r>
            <a:endParaRPr b="0" lang="en-US" sz="28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Both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ios::app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and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ios::ate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set the pointers to the end of file, but they differ in terms of the types of operations permitted on a file. The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ios::app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allows to add data from end of file, whereas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ios::ate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mode allows to add or modify the existing data anywhere in the file. In both the cases the file  is created if it is non existent.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File Modes</a:t>
            </a:r>
            <a:endParaRPr b="0" lang="en-US" sz="41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The mode ios::app can be used only with output files</a:t>
            </a:r>
            <a:endParaRPr b="0" lang="en-US" sz="24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The stream classes ifstream and ofstream open files in read and write modes by default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File Modes</a:t>
            </a:r>
            <a:endParaRPr b="0" lang="en-US" sz="41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24240" indent="-513720">
              <a:lnSpc>
                <a:spcPct val="10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seekg() 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Moves get pointer (input) to a specified location.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seekp() 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Moves put pointer (output) to a specified location.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tellg() 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Gives the current position of the get pointer.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tellp() 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Gives the current position of the put pointer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464646"/>
                </a:solidFill>
                <a:latin typeface="Lucida Sans Unicode"/>
              </a:rPr>
              <a:t>Functions for manipulation of file pointers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000" spc="-1" strike="noStrike">
                <a:solidFill>
                  <a:srgbClr val="000000"/>
                </a:solidFill>
                <a:latin typeface="Lucida Sans Unicode"/>
              </a:rPr>
              <a:t>To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write</a:t>
            </a:r>
            <a:r>
              <a:rPr b="1" lang="en-US" sz="3200" spc="-1" strike="noStrike">
                <a:solidFill>
                  <a:srgbClr val="000000"/>
                </a:solidFill>
                <a:latin typeface="Lucida Sans Unicode"/>
              </a:rPr>
              <a:t>:</a:t>
            </a:r>
            <a:endParaRPr b="0" lang="en-US" sz="3200" spc="-1" strike="noStrike">
              <a:latin typeface="Arial"/>
            </a:endParaRPr>
          </a:p>
          <a:p>
            <a:pPr marL="621720" indent="-227880">
              <a:lnSpc>
                <a:spcPct val="100000"/>
              </a:lnSpc>
              <a:spcBef>
                <a:spcPts val="323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put() –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writing single character</a:t>
            </a:r>
            <a:endParaRPr b="0" lang="en-US" sz="2800" spc="-1" strike="noStrike">
              <a:latin typeface="Arial"/>
            </a:endParaRPr>
          </a:p>
          <a:p>
            <a:pPr marL="621720" indent="-227880">
              <a:lnSpc>
                <a:spcPct val="100000"/>
              </a:lnSpc>
              <a:spcBef>
                <a:spcPts val="323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&lt;&lt;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operator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 –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writing an object</a:t>
            </a:r>
            <a:endParaRPr b="0" lang="en-US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Lucida Sans Unicode"/>
              </a:rPr>
              <a:t>To read</a:t>
            </a:r>
            <a:r>
              <a:rPr b="0" lang="en-US" sz="3200" spc="-1" strike="noStrike">
                <a:solidFill>
                  <a:srgbClr val="000000"/>
                </a:solidFill>
                <a:latin typeface="Lucida Sans Unicode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621720" indent="-22788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get() –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reading a single character of a buffer</a:t>
            </a:r>
            <a:endParaRPr b="0" lang="en-US" sz="2800" spc="-1" strike="noStrike">
              <a:latin typeface="Arial"/>
            </a:endParaRPr>
          </a:p>
          <a:p>
            <a:pPr lvl="1" marL="621720" indent="-22788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getline() –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reading a single line</a:t>
            </a:r>
            <a:endParaRPr b="0" lang="en-US" sz="2800" spc="-1" strike="noStrike">
              <a:latin typeface="Arial"/>
            </a:endParaRPr>
          </a:p>
          <a:p>
            <a:pPr lvl="1" marL="621720" indent="-22788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&gt;&gt; operator –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reading a object</a:t>
            </a:r>
            <a:endParaRPr b="0" lang="en-US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464646"/>
                </a:solidFill>
                <a:latin typeface="Lucida Sans Unicode"/>
              </a:rPr>
              <a:t>Reading /Writing from/to Textual Files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Prestige Elite"/>
              </a:rPr>
              <a:t>dataFile</a:t>
            </a:r>
            <a:r>
              <a:rPr b="1" lang="en-US" sz="2800" spc="-1" strike="noStrike">
                <a:solidFill>
                  <a:srgbClr val="000000"/>
                </a:solidFill>
                <a:latin typeface="Prestige Elite"/>
              </a:rPr>
              <a:t>.close()</a:t>
            </a:r>
            <a:r>
              <a:rPr b="0" lang="en-US" sz="2800" spc="-1" strike="noStrike">
                <a:solidFill>
                  <a:srgbClr val="000000"/>
                </a:solidFill>
                <a:latin typeface="Prestige Elite"/>
              </a:rPr>
              <a:t>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Prestige Elite"/>
              </a:rPr>
              <a:t>Closing the file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28600" y="380880"/>
            <a:ext cx="868608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Lucida Sans Unicode"/>
              </a:rPr>
              <a:t>#include&lt;iostream&gt;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Lucida Sans Unicode"/>
              </a:rPr>
              <a:t>#include&lt;fstream&gt;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Lucida Sans Unicode"/>
              </a:rPr>
              <a:t>#include&lt;string&gt;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Lucida Sans Unicode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int main()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ifstream input;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ofstream output;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int num;  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string st1;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char ch;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input.open("chand.txt");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input &gt;&gt; st1;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input &gt;&gt; num;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input &gt;&gt; ch;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cout &lt;&lt; "string= " &lt;&lt; st1 &lt;&lt; "  integer= " &lt;&lt; num &lt;&lt; " char= "&lt;&lt;ch&lt;&lt;endl;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input.close();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system("pause");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File Open Mode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295280"/>
            <a:ext cx="7009560" cy="32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#include &lt;fstream&gt;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int main(void)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ofstream outFile("file1.txt", ios::out);  // outFile.open(“file1.txt”);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outFile &lt;&lt; "That's new!\n";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outFile.close();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09480" y="4343400"/>
            <a:ext cx="784800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If you want to set more than one open mode, just use the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OR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 operator-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|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. This way: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            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ios::ate | ios::binary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File I/O Example: Writing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#include &lt;fstream&gt;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using namespace std;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int main(void)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{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ofstream outFile(“fout.txt");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outFile &lt;&lt; "Hello World!";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outFile.close();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return 0;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}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All data Reading Example: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066680"/>
            <a:ext cx="8533800" cy="60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#include&lt;iostream&gt;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#include&lt;fstream&gt;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ifstream input;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char v1;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input.open("ch.txt");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input.get(v1);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while (!input.eof())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cout &lt;&lt; v1;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input.get(v1);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input.close();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system("pause");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ff8119"/>
                </a:solidFill>
                <a:latin typeface="Lucida Sans Unicode"/>
              </a:rPr>
              <a:t>Function Templates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We use function templates to write generic functions that can be used with arbitrary types.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For example, one can write searching and sorting routines which can be used with any arbitrary type.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Lets have an example……….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13840" y="289800"/>
            <a:ext cx="8381160" cy="60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#include &lt;iostream.h&gt;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#include &lt;conio.h&gt;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//max returns the maximum of the two elements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template &lt;class T&gt;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T max(T a, T b)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{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return a &gt; b ? a : b ;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void main()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{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cout &lt;&lt; "max(10, 15) = " &lt;&lt; max(10, 15) &lt;&lt; endl ;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cout &lt;&lt; "max('k', 's') = " &lt;&lt; max('k', 's') &lt;&lt; endl ;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cout &lt;&lt; "max(10.1, 15.2) = " &lt;&lt; max(10.1, 15.2) &lt;&lt; endl ;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getch();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8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Noto Sans CJK SC Regular"/>
              </a:rPr>
              <a:t>}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6" name="Picture 4" descr=""/>
          <p:cNvPicPr/>
          <p:nvPr/>
        </p:nvPicPr>
        <p:blipFill>
          <a:blip r:embed="rId1"/>
          <a:stretch/>
        </p:blipFill>
        <p:spPr>
          <a:xfrm>
            <a:off x="4038480" y="1523880"/>
            <a:ext cx="4266360" cy="205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33520" y="20574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def5fa"/>
                </a:solidFill>
                <a:latin typeface="Lucida Sans Unicode"/>
              </a:rPr>
              <a:t>File Handling</a:t>
            </a:r>
            <a:endParaRPr b="0" lang="en-US" sz="41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 file is a collection of information, usually stored on a computer’s disk.  Information can be saved to files and then later reused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What is a File?</a:t>
            </a:r>
            <a:endParaRPr b="0" lang="en-US" sz="41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5240">
              <a:lnSpc>
                <a:spcPct val="9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Convenient way to deal large quantities of data.</a:t>
            </a:r>
            <a:endParaRPr b="0" lang="en-US" sz="24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Store data permanently (until file is deleted).</a:t>
            </a:r>
            <a:endParaRPr b="0" lang="en-US" sz="24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Avoid typing data into program multiple times.</a:t>
            </a:r>
            <a:endParaRPr b="0" lang="en-US" sz="24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  <a:p>
            <a:pPr marL="36576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Share data between programs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Trebuchet MS"/>
              </a:rPr>
              <a:t>Why to use Files</a:t>
            </a:r>
            <a:endParaRPr b="0" lang="en-US" sz="4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4" name="Table 3"/>
          <p:cNvGraphicFramePr/>
          <p:nvPr/>
        </p:nvGraphicFramePr>
        <p:xfrm>
          <a:off x="320760" y="844920"/>
          <a:ext cx="8228880" cy="4887360"/>
        </p:xfrm>
        <a:graphic>
          <a:graphicData uri="http://schemas.openxmlformats.org/drawingml/2006/table">
            <a:tbl>
              <a:tblPr/>
              <a:tblGrid>
                <a:gridCol w="2362680"/>
                <a:gridCol w="586656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Function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                     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open()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To create a file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close()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To close an existing file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get()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Read a single character from a file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put()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write a single character in file.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eof()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Returns true if a file open for reading has reached the end.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is_open()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Returns true if a file is opened successfully otherwise returns false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File Modes</a:t>
            </a:r>
            <a:endParaRPr b="0" lang="en-US" sz="4100" spc="-1" strike="noStrike">
              <a:latin typeface="Arial"/>
            </a:endParaRPr>
          </a:p>
        </p:txBody>
      </p:sp>
      <p:graphicFrame>
        <p:nvGraphicFramePr>
          <p:cNvPr id="146" name="Table 2"/>
          <p:cNvGraphicFramePr/>
          <p:nvPr/>
        </p:nvGraphicFramePr>
        <p:xfrm>
          <a:off x="457200" y="1600200"/>
          <a:ext cx="8228880" cy="2875680"/>
        </p:xfrm>
        <a:graphic>
          <a:graphicData uri="http://schemas.openxmlformats.org/drawingml/2006/table">
            <a:tbl>
              <a:tblPr/>
              <a:tblGrid>
                <a:gridCol w="2422440"/>
                <a:gridCol w="5806800"/>
              </a:tblGrid>
              <a:tr h="353880">
                <a:tc>
                  <a:txBody>
                    <a:bodyPr/>
                    <a:p>
                      <a:pPr marL="343080" indent="-342360"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marL="343080" indent="-342360"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Description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0640">
                <a:tc>
                  <a:txBody>
                    <a:bodyPr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ios::in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Open file to read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3880">
                <a:tc>
                  <a:txBody>
                    <a:bodyPr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ios::out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Open file to write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4800">
                <a:tc>
                  <a:txBody>
                    <a:bodyPr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ios::app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All the date you write, is put at the end of the file. It calls ios::out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06240">
                <a:tc>
                  <a:txBody>
                    <a:bodyPr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ios::ate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All the date you write, is put at the end of the file. It does not call ios::out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6600">
                <a:tc>
                  <a:txBody>
                    <a:bodyPr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ios::trunc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Deletes all previous content in the file. (empties the file)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802A182-E60B-4D87-9837-161DF165C995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12.5  Opening a File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Before data can be written to or read from a file, the file must be opened.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ifstream inputFile;</a:t>
            </a:r>
            <a:endParaRPr b="0" lang="en-US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inputFile.open(“fast.txt”);</a:t>
            </a:r>
            <a:endParaRPr b="0" lang="en-US" sz="27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3750</TotalTime>
  <Application>LibreOffice/6.0.3.2$Linux_X86_64 LibreOffice_project/00m0$Build-2</Application>
  <Words>728</Words>
  <Paragraphs>166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2016-11-09T14:55:26Z</dcterms:created>
  <dc:creator>Gohar Nayab Khan</dc:creator>
  <dc:description/>
  <dc:language>en-US</dc:language>
  <cp:lastModifiedBy/>
  <dcterms:modified xsi:type="dcterms:W3CDTF">2018-05-09T14:07:52Z</dcterms:modified>
  <cp:revision>6</cp:revision>
  <dc:subject/>
  <dc:title>File Handling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