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8" r:id="rId4"/>
  </p:sldMasterIdLst>
  <p:notesMasterIdLst>
    <p:notesMasterId r:id="rId6"/>
  </p:notesMasterIdLst>
  <p:sldIdLst>
    <p:sldId id="334" r:id="rId5"/>
  </p:sldIdLst>
  <p:sldSz cx="12192000" cy="6858000"/>
  <p:notesSz cx="7099300" cy="10234613"/>
  <p:embeddedFontLst>
    <p:embeddedFont>
      <p:font typeface="Roboto Condensed" panose="02000000000000000000" pitchFamily="2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2C2C"/>
    <a:srgbClr val="BA8CE9"/>
    <a:srgbClr val="FCBD00"/>
    <a:srgbClr val="00FCDF"/>
    <a:srgbClr val="FF3CFF"/>
    <a:srgbClr val="FFEAAF"/>
    <a:srgbClr val="FFFFFF"/>
    <a:srgbClr val="200E74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1" autoAdjust="0"/>
    <p:restoredTop sz="95402" autoAdjust="0"/>
  </p:normalViewPr>
  <p:slideViewPr>
    <p:cSldViewPr snapToGrid="0" showGuides="1">
      <p:cViewPr varScale="1">
        <p:scale>
          <a:sx n="82" d="100"/>
          <a:sy n="82" d="100"/>
        </p:scale>
        <p:origin x="738" y="9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043AFF-85EE-4156-AC09-FC1D66B5A06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B87832B-0029-4358-9A7C-A2AEF99DD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61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for bridging the intention-action gaps.-Cultural and systemic considerations for sustainable entrepreneurship and technology.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7832B-0029-4358-9A7C-A2AEF99DD1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4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A690-06AF-9A9B-3FC6-8F639C6E1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8DA86-3797-0402-5A01-516EA8010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9470-7434-39C6-D3F4-FDE397D5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05F2-61EC-B554-D53E-45F928A0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4D953-AF37-3FC2-7278-A9B2A8A62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011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2DEE-F369-EB99-74DD-9C3192DB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E9673-DED0-633A-C749-F8BB09CA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03A8-F645-96D3-68B7-62F90AECC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BC0B3-6B74-8609-BEA0-8F540ADE5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11B66-65B2-9B56-901A-23D9C25E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39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05F22-21D7-EDC4-A46E-7C9AC5901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E7C8F-D2B3-A5F0-DFEE-8556B0CA3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2F4AE-FD87-AD89-C829-BE645676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83A1D-9519-1A08-1437-9D62581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358A-DB1A-230C-39D2-56097C3A5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446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7EF1-9A3C-F4BF-7178-E83467E1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62EBD-5F9A-90E0-63CD-3A6679C8A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2F9CC-1A56-DCC8-1399-5CEB6B2C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C3D83-5A3C-A5B9-8B8B-49A33E2A0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2A4B7-7FF2-0768-12DA-E5CBB3A5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29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4E13-FB76-7171-DF82-B4A15691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0EFD1-B115-5039-8043-52BD5410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E19DA-89BA-C5B7-C112-687D93FF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37C00-EEE9-DC21-04E1-4729BFF1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0FAB-7E3B-F76A-A71B-B5141CCB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49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9F38-5E0E-CA9A-E3B6-6C546EEC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6AF2B-BD97-6DF5-3216-C98EE493F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13A68-5B4C-89A8-62E7-C9CFE0B1C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E9E0F-BD1F-0F8B-ECFC-40722DD51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BFD8A-6D72-010A-BC72-3CF8C5AC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A76E7-F927-85B9-BC1A-17875D02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02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A99B-779E-8F75-8611-88AE04E0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B2E3F-D41F-B853-4E89-547F16E0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F63A-C046-F27A-1F53-C5A5E77A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4E074-E3AF-1235-4D4C-26364FB54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18C30-5861-C844-79DC-86CF3DEE2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44BCE0-408F-C0E5-AF93-9A5AADE7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A2DE0-B94D-F577-73B4-78B64369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ED4CA-4B3D-A4C8-B65A-8CB6124C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D33A-9CB4-87DC-8385-5FC892FC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3845D-38F4-DECE-67C1-F0E5D1BCD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AF467-ADDB-40CC-5976-9EFF883D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EF69-F3DF-D7D5-7121-7681C775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59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6AC99C-C792-4A11-D101-49419F2E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13C146-C4A2-9AEC-2778-D08E3E268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E50FA-B483-D729-D0E6-41F5715F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9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B951-4B89-995A-0AD4-E99449AC4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42D1-91CE-A2A4-8744-3ADB9E356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F0665-C852-AB90-CFA4-034C61BC6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56C1-21C6-DBEE-F4E3-22EC60BD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935EC-3E91-2341-E73C-5091F8FE3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7546F-9B2F-319C-2B0B-CF954B7E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525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0987-24E3-86EC-4F76-67E6F3378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5BD1-E70D-15A8-2554-FB6CC4FA2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22729-6D1B-1846-6BA0-AF3BEA9D1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DCAC0-1376-7283-E769-DA1BADB89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E5608-EF81-E8BB-18C9-5DA870E3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2F357-E6C7-4529-D12B-CBF7F17D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121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B918D-3110-F6D8-2DD9-0F22AC6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2F2A-9C57-EC49-15C0-CB6EDAF26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2E475-465E-D7A1-841B-0FCB5217E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78F61-34EB-49F2-91EC-61B443DA2195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3925B-1C9A-958E-86E3-A651E34DE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41E0-F8EB-68F2-F3FE-D590B75FD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40752-4530-4A82-948E-C28616A2C73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60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9E0E6-74EB-2E85-1935-75163EA6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1EB5-9625-6791-D682-B30DE988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546" y="534238"/>
            <a:ext cx="10950908" cy="663788"/>
          </a:xfrm>
        </p:spPr>
        <p:txBody>
          <a:bodyPr>
            <a:normAutofit/>
          </a:bodyPr>
          <a:lstStyle/>
          <a:p>
            <a:pPr algn="ctr"/>
            <a:r>
              <a:rPr lang="en-US" sz="3500" b="1" kern="0" dirty="0">
                <a:solidFill>
                  <a:srgbClr val="5C3DA4"/>
                </a:solidFill>
                <a:latin typeface="Roboto Condensed"/>
                <a:ea typeface="Roboto Condensed"/>
              </a:rPr>
              <a:t>Summer School at the German Jordanian University</a:t>
            </a:r>
            <a:endParaRPr lang="de-DE" sz="3500" b="1" kern="0" dirty="0">
              <a:solidFill>
                <a:srgbClr val="5C3DA4"/>
              </a:solidFill>
              <a:latin typeface="Roboto Condensed"/>
              <a:ea typeface="Roboto Condense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30BC3-C35F-2F3A-EAF0-B3E0B6C59955}"/>
              </a:ext>
            </a:extLst>
          </p:cNvPr>
          <p:cNvSpPr/>
          <p:nvPr/>
        </p:nvSpPr>
        <p:spPr>
          <a:xfrm>
            <a:off x="1134595" y="1232784"/>
            <a:ext cx="1920240" cy="30126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Sunday 29.6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98547E-E6BD-5CC6-FD9E-CDD922922C90}"/>
              </a:ext>
            </a:extLst>
          </p:cNvPr>
          <p:cNvSpPr/>
          <p:nvPr/>
        </p:nvSpPr>
        <p:spPr>
          <a:xfrm>
            <a:off x="7063646" y="1232784"/>
            <a:ext cx="1920240" cy="3017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Wednesday 2.7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5BF85D-8A05-FC11-230D-06DC6C86413B}"/>
              </a:ext>
            </a:extLst>
          </p:cNvPr>
          <p:cNvSpPr/>
          <p:nvPr/>
        </p:nvSpPr>
        <p:spPr>
          <a:xfrm>
            <a:off x="9057148" y="1232213"/>
            <a:ext cx="1920240" cy="3017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Thursday 3.7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1B445D-C20F-DD3E-E325-200CC3A86262}"/>
              </a:ext>
            </a:extLst>
          </p:cNvPr>
          <p:cNvSpPr/>
          <p:nvPr/>
        </p:nvSpPr>
        <p:spPr>
          <a:xfrm>
            <a:off x="5088548" y="1232784"/>
            <a:ext cx="1920240" cy="3017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Tuesday 1</a:t>
            </a: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.7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5AE1ED-7BDE-AC2D-5C26-1F7D509C9EE5}"/>
              </a:ext>
            </a:extLst>
          </p:cNvPr>
          <p:cNvSpPr/>
          <p:nvPr/>
        </p:nvSpPr>
        <p:spPr>
          <a:xfrm>
            <a:off x="3113450" y="1232213"/>
            <a:ext cx="1920240" cy="30175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Monday 30.6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3C70B-D4BE-BBE9-69C2-D81F008163B7}"/>
              </a:ext>
            </a:extLst>
          </p:cNvPr>
          <p:cNvSpPr/>
          <p:nvPr/>
        </p:nvSpPr>
        <p:spPr>
          <a:xfrm>
            <a:off x="350633" y="2834770"/>
            <a:ext cx="556466" cy="4250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12:00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8554A-6730-38AA-D1A5-EB554C925D42}"/>
              </a:ext>
            </a:extLst>
          </p:cNvPr>
          <p:cNvSpPr/>
          <p:nvPr/>
        </p:nvSpPr>
        <p:spPr>
          <a:xfrm>
            <a:off x="350633" y="2402513"/>
            <a:ext cx="556466" cy="4322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11:00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0351B-8844-998C-AAE3-37BEFDE8C838}"/>
              </a:ext>
            </a:extLst>
          </p:cNvPr>
          <p:cNvSpPr/>
          <p:nvPr/>
        </p:nvSpPr>
        <p:spPr>
          <a:xfrm>
            <a:off x="350633" y="1977457"/>
            <a:ext cx="556466" cy="4347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10:00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2FAFF8-5CB0-4AEE-A24C-B0A186625015}"/>
              </a:ext>
            </a:extLst>
          </p:cNvPr>
          <p:cNvSpPr/>
          <p:nvPr/>
        </p:nvSpPr>
        <p:spPr>
          <a:xfrm>
            <a:off x="350633" y="1561443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9:00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D5A21B-D52F-AADD-1232-87D1254CEDB6}"/>
              </a:ext>
            </a:extLst>
          </p:cNvPr>
          <p:cNvSpPr/>
          <p:nvPr/>
        </p:nvSpPr>
        <p:spPr>
          <a:xfrm>
            <a:off x="350633" y="4493227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16:00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FC3AEA-B2D7-4109-D81A-E37772B7FC94}"/>
              </a:ext>
            </a:extLst>
          </p:cNvPr>
          <p:cNvSpPr/>
          <p:nvPr/>
        </p:nvSpPr>
        <p:spPr>
          <a:xfrm>
            <a:off x="350633" y="4086894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15:00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7FBF7C-D4A6-5A9D-DC4E-1D1D28F1DBA5}"/>
              </a:ext>
            </a:extLst>
          </p:cNvPr>
          <p:cNvSpPr/>
          <p:nvPr/>
        </p:nvSpPr>
        <p:spPr>
          <a:xfrm>
            <a:off x="350633" y="3680561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14:00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22E828-793C-E696-71DD-AF6E7EED1134}"/>
              </a:ext>
            </a:extLst>
          </p:cNvPr>
          <p:cNvSpPr/>
          <p:nvPr/>
        </p:nvSpPr>
        <p:spPr>
          <a:xfrm>
            <a:off x="350633" y="3267027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13:00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0FC6D5-4A06-ECC7-6BC2-9CECC0CEE15B}"/>
              </a:ext>
            </a:extLst>
          </p:cNvPr>
          <p:cNvSpPr/>
          <p:nvPr/>
        </p:nvSpPr>
        <p:spPr>
          <a:xfrm>
            <a:off x="350633" y="4906192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17:00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82524F-7A54-A115-3710-66A713FB8062}"/>
              </a:ext>
            </a:extLst>
          </p:cNvPr>
          <p:cNvSpPr/>
          <p:nvPr/>
        </p:nvSpPr>
        <p:spPr>
          <a:xfrm>
            <a:off x="350633" y="5305893"/>
            <a:ext cx="556466" cy="406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18:00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3A83B1-7544-13C5-1826-3F4954FA0E57}"/>
              </a:ext>
            </a:extLst>
          </p:cNvPr>
          <p:cNvSpPr/>
          <p:nvPr/>
        </p:nvSpPr>
        <p:spPr>
          <a:xfrm>
            <a:off x="1116058" y="3071944"/>
            <a:ext cx="1918416" cy="5960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Lunch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38B9C8-1DA5-580F-38FF-F137FF00BF2F}"/>
              </a:ext>
            </a:extLst>
          </p:cNvPr>
          <p:cNvSpPr/>
          <p:nvPr/>
        </p:nvSpPr>
        <p:spPr>
          <a:xfrm>
            <a:off x="1116058" y="1967776"/>
            <a:ext cx="1918415" cy="1104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Kick-Off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r>
              <a:rPr lang="en-US" sz="11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Entrepreneurship &amp; Innovation at GJU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EC1264-12A7-B36C-8948-B3F7AC82A091}"/>
              </a:ext>
            </a:extLst>
          </p:cNvPr>
          <p:cNvSpPr/>
          <p:nvPr/>
        </p:nvSpPr>
        <p:spPr>
          <a:xfrm>
            <a:off x="1116058" y="3667975"/>
            <a:ext cx="1914695" cy="8252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Thematic Session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1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"Sustainability", "Entrepreneurship", "Innovation": Buzzwords, potentials, and challenges 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94A2B1-4477-06A0-1665-DEC3F1D3F1A2}"/>
              </a:ext>
            </a:extLst>
          </p:cNvPr>
          <p:cNvSpPr/>
          <p:nvPr/>
        </p:nvSpPr>
        <p:spPr>
          <a:xfrm>
            <a:off x="1116058" y="4487273"/>
            <a:ext cx="1914695" cy="2207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570C5-2C3C-8FB1-C1DB-2BF061C5E9E1}"/>
              </a:ext>
            </a:extLst>
          </p:cNvPr>
          <p:cNvSpPr/>
          <p:nvPr/>
        </p:nvSpPr>
        <p:spPr>
          <a:xfrm>
            <a:off x="1116056" y="4707989"/>
            <a:ext cx="1914696" cy="6120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Dive </a:t>
            </a:r>
            <a:r>
              <a:rPr lang="en-US" sz="1200" b="1" dirty="0">
                <a:solidFill>
                  <a:srgbClr val="2C2C2C"/>
                </a:solidFill>
                <a:latin typeface="Calibri" panose="020F0502020204030204"/>
              </a:rPr>
              <a:t>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FF0000"/>
                </a:solidFill>
                <a:latin typeface="Calibri" panose="020F0502020204030204"/>
              </a:rPr>
              <a:t>Challenge: 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Expert: TBD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5F3C64-FF77-AEAC-17F3-B077EE3A449B}"/>
              </a:ext>
            </a:extLst>
          </p:cNvPr>
          <p:cNvSpPr/>
          <p:nvPr/>
        </p:nvSpPr>
        <p:spPr>
          <a:xfrm>
            <a:off x="1116055" y="5320087"/>
            <a:ext cx="1921713" cy="2072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Debrief &amp; Closing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ECE43-221C-51EA-5FE8-7403B0869719}"/>
              </a:ext>
            </a:extLst>
          </p:cNvPr>
          <p:cNvSpPr/>
          <p:nvPr/>
        </p:nvSpPr>
        <p:spPr>
          <a:xfrm>
            <a:off x="1116058" y="1757970"/>
            <a:ext cx="1918414" cy="21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 &amp; Coffee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22F46F-EBBB-51CE-534A-59D870A73F9E}"/>
              </a:ext>
            </a:extLst>
          </p:cNvPr>
          <p:cNvSpPr/>
          <p:nvPr/>
        </p:nvSpPr>
        <p:spPr>
          <a:xfrm>
            <a:off x="3101387" y="2839171"/>
            <a:ext cx="1916279" cy="4290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Lunch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B54E48-9272-29AD-FDB0-E26C73CA72DA}"/>
              </a:ext>
            </a:extLst>
          </p:cNvPr>
          <p:cNvSpPr/>
          <p:nvPr/>
        </p:nvSpPr>
        <p:spPr>
          <a:xfrm>
            <a:off x="3105104" y="1984354"/>
            <a:ext cx="1912562" cy="8516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Thematic Session 2</a:t>
            </a:r>
            <a:endParaRPr lang="en-US" sz="12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Why humans behave (un)sustainably 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4DB61E-4A19-EE9F-076C-EC0522FB3038}"/>
              </a:ext>
            </a:extLst>
          </p:cNvPr>
          <p:cNvSpPr/>
          <p:nvPr/>
        </p:nvSpPr>
        <p:spPr>
          <a:xfrm>
            <a:off x="3105104" y="4083235"/>
            <a:ext cx="1912562" cy="241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4202A1E-588B-733C-4BB8-5AEE9DCC98A7}"/>
              </a:ext>
            </a:extLst>
          </p:cNvPr>
          <p:cNvSpPr/>
          <p:nvPr/>
        </p:nvSpPr>
        <p:spPr>
          <a:xfrm>
            <a:off x="3101145" y="4315324"/>
            <a:ext cx="1920239" cy="7827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Dive 3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FF0000"/>
                </a:solidFill>
                <a:latin typeface="Calibri" panose="020F0502020204030204"/>
              </a:rPr>
              <a:t>Challenge: 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Expert: TBD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B1D8C63-EE96-D98D-CE41-4988BEE02777}"/>
              </a:ext>
            </a:extLst>
          </p:cNvPr>
          <p:cNvSpPr/>
          <p:nvPr/>
        </p:nvSpPr>
        <p:spPr>
          <a:xfrm>
            <a:off x="3106681" y="5061365"/>
            <a:ext cx="1914704" cy="251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Debrief &amp; Closing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D68BC0-FB39-A364-5E3C-C8B4480CDBD5}"/>
              </a:ext>
            </a:extLst>
          </p:cNvPr>
          <p:cNvSpPr/>
          <p:nvPr/>
        </p:nvSpPr>
        <p:spPr>
          <a:xfrm>
            <a:off x="3105108" y="1759208"/>
            <a:ext cx="1916276" cy="221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 &amp; Coffee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059B83-7D73-3783-C6D2-4F9E279D7296}"/>
              </a:ext>
            </a:extLst>
          </p:cNvPr>
          <p:cNvSpPr/>
          <p:nvPr/>
        </p:nvSpPr>
        <p:spPr>
          <a:xfrm>
            <a:off x="3107653" y="3268266"/>
            <a:ext cx="1912563" cy="8198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Dive 2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FF0000"/>
                </a:solidFill>
                <a:latin typeface="Calibri" panose="020F0502020204030204"/>
              </a:rPr>
              <a:t>Challenge: 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Expert: TBD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5D770-B1CD-3A6A-F06F-328FD23D940B}"/>
              </a:ext>
            </a:extLst>
          </p:cNvPr>
          <p:cNvSpPr/>
          <p:nvPr/>
        </p:nvSpPr>
        <p:spPr>
          <a:xfrm>
            <a:off x="5064322" y="2841409"/>
            <a:ext cx="1915115" cy="4256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Lunch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A1FAD83-40BC-C60B-8B89-277322BE71FB}"/>
              </a:ext>
            </a:extLst>
          </p:cNvPr>
          <p:cNvSpPr/>
          <p:nvPr/>
        </p:nvSpPr>
        <p:spPr>
          <a:xfrm>
            <a:off x="5068037" y="1984354"/>
            <a:ext cx="1911400" cy="850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Thematic Session 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3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Approaches for bridging the intention-action gaps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4DCBBF4-AE5D-5538-5533-8C3221A0E04C}"/>
              </a:ext>
            </a:extLst>
          </p:cNvPr>
          <p:cNvSpPr/>
          <p:nvPr/>
        </p:nvSpPr>
        <p:spPr>
          <a:xfrm>
            <a:off x="5067502" y="4089874"/>
            <a:ext cx="1901950" cy="2410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Break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DFF0134-59CB-8C13-39F2-B9CBD8580493}"/>
              </a:ext>
            </a:extLst>
          </p:cNvPr>
          <p:cNvSpPr/>
          <p:nvPr/>
        </p:nvSpPr>
        <p:spPr>
          <a:xfrm>
            <a:off x="5060604" y="4324263"/>
            <a:ext cx="1913674" cy="555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Dive 5</a:t>
            </a:r>
            <a:r>
              <a:rPr lang="en-US" sz="1200" b="1" dirty="0">
                <a:solidFill>
                  <a:schemeClr val="tx1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FF0000"/>
                </a:solidFill>
                <a:latin typeface="Calibri" panose="020F0502020204030204"/>
              </a:rPr>
              <a:t>Challenge: 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Expert: TBD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64D0DC6-9B3A-2BD2-48CD-4226ACD5CEF0}"/>
              </a:ext>
            </a:extLst>
          </p:cNvPr>
          <p:cNvSpPr/>
          <p:nvPr/>
        </p:nvSpPr>
        <p:spPr>
          <a:xfrm>
            <a:off x="5064107" y="5307858"/>
            <a:ext cx="1908966" cy="2473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Debrief &amp; Closing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B0DDC4C-FF49-D6F7-0401-97E96039751F}"/>
              </a:ext>
            </a:extLst>
          </p:cNvPr>
          <p:cNvSpPr/>
          <p:nvPr/>
        </p:nvSpPr>
        <p:spPr>
          <a:xfrm>
            <a:off x="5068040" y="1764609"/>
            <a:ext cx="1901412" cy="22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 &amp; Coffee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8C34B1-A993-4512-FB8F-FACBF720A78D}"/>
              </a:ext>
            </a:extLst>
          </p:cNvPr>
          <p:cNvSpPr/>
          <p:nvPr/>
        </p:nvSpPr>
        <p:spPr>
          <a:xfrm>
            <a:off x="5060603" y="3273665"/>
            <a:ext cx="1911402" cy="809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Challenge Dive 4</a:t>
            </a:r>
            <a:endParaRPr lang="en-US" sz="1200" b="1" dirty="0">
              <a:solidFill>
                <a:schemeClr val="tx1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FF0000"/>
                </a:solidFill>
                <a:latin typeface="Calibri" panose="020F0502020204030204"/>
              </a:rPr>
              <a:t>Challenge: TBD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Expert: TBD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90F0BD8-F608-24B5-E5ED-1C34611999D7}"/>
              </a:ext>
            </a:extLst>
          </p:cNvPr>
          <p:cNvSpPr/>
          <p:nvPr/>
        </p:nvSpPr>
        <p:spPr>
          <a:xfrm>
            <a:off x="7070663" y="5304078"/>
            <a:ext cx="1914704" cy="251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Debrief &amp; Closing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4CF2971-25AA-553D-3C25-10E9E493EABD}"/>
              </a:ext>
            </a:extLst>
          </p:cNvPr>
          <p:cNvSpPr/>
          <p:nvPr/>
        </p:nvSpPr>
        <p:spPr>
          <a:xfrm>
            <a:off x="7070663" y="1975907"/>
            <a:ext cx="1909511" cy="8504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Thematic Session 4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Cultural and systemic considerations for sustainable entrepreneurship and technology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531D771-D7CA-6F8B-AF38-2B1EDFC39E78}"/>
              </a:ext>
            </a:extLst>
          </p:cNvPr>
          <p:cNvSpPr/>
          <p:nvPr/>
        </p:nvSpPr>
        <p:spPr>
          <a:xfrm>
            <a:off x="7063646" y="4665823"/>
            <a:ext cx="1917176" cy="638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schemeClr val="tx1"/>
                </a:solidFill>
                <a:latin typeface="Calibri" panose="020F0502020204030204"/>
              </a:rPr>
              <a:t>Motivation </a:t>
            </a:r>
            <a:r>
              <a:rPr lang="de-DE" sz="1200" b="1" dirty="0" err="1">
                <a:solidFill>
                  <a:schemeClr val="tx1"/>
                </a:solidFill>
                <a:latin typeface="Calibri" panose="020F0502020204030204"/>
              </a:rPr>
              <a:t>despite</a:t>
            </a:r>
            <a:r>
              <a:rPr lang="de-DE" sz="1200" b="1" dirty="0">
                <a:solidFill>
                  <a:schemeClr val="tx1"/>
                </a:solidFill>
                <a:latin typeface="Calibri" panose="020F0502020204030204"/>
              </a:rPr>
              <a:t> Crisis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Dr. Douaa Abu </a:t>
            </a:r>
            <a:r>
              <a:rPr kumimoji="0" lang="en-US" sz="1000" u="none" strike="noStrike" kern="1200" cap="none" spc="0" normalizeH="0" baseline="0" noProof="0" dirty="0" err="1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Arqoub</a:t>
            </a:r>
            <a:r>
              <a:rPr kumimoji="0" lang="en-US" sz="1000" u="none" strike="noStrike" kern="1200" cap="none" spc="0" normalizeH="0" baseline="0" noProof="0" dirty="0">
                <a:ln>
                  <a:noFill/>
                </a:ln>
                <a:solidFill>
                  <a:srgbClr val="2C2C2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2C2C2C"/>
                </a:solidFill>
                <a:latin typeface="Calibri" panose="020F0502020204030204"/>
              </a:rPr>
              <a:t>(Petra University)</a:t>
            </a:r>
            <a:endParaRPr kumimoji="0" lang="en-US" sz="1000" u="none" strike="noStrike" kern="1200" cap="none" spc="0" normalizeH="0" baseline="0" noProof="0" dirty="0">
              <a:ln>
                <a:noFill/>
              </a:ln>
              <a:solidFill>
                <a:srgbClr val="2C2C2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087F94-165F-F8E8-FDD0-8325CED24A75}"/>
              </a:ext>
            </a:extLst>
          </p:cNvPr>
          <p:cNvSpPr/>
          <p:nvPr/>
        </p:nvSpPr>
        <p:spPr>
          <a:xfrm>
            <a:off x="7070666" y="1756162"/>
            <a:ext cx="1913220" cy="22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 &amp; Coffee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5F70AB-7B0F-B474-578C-CBBB49E0735B}"/>
              </a:ext>
            </a:extLst>
          </p:cNvPr>
          <p:cNvSpPr/>
          <p:nvPr/>
        </p:nvSpPr>
        <p:spPr>
          <a:xfrm>
            <a:off x="7063646" y="2841409"/>
            <a:ext cx="1915041" cy="18244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Project 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01F75D-726D-8CD5-3F59-EEC6E8EC75FD}"/>
              </a:ext>
            </a:extLst>
          </p:cNvPr>
          <p:cNvSpPr/>
          <p:nvPr/>
        </p:nvSpPr>
        <p:spPr>
          <a:xfrm>
            <a:off x="9053856" y="1750904"/>
            <a:ext cx="1923532" cy="2387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Arrival &amp; Coffee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66C8509-70C7-63DC-AFB9-2F4C00837B27}"/>
              </a:ext>
            </a:extLst>
          </p:cNvPr>
          <p:cNvSpPr/>
          <p:nvPr/>
        </p:nvSpPr>
        <p:spPr>
          <a:xfrm>
            <a:off x="9053857" y="1982364"/>
            <a:ext cx="1908762" cy="1487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Project Work</a:t>
            </a:r>
          </a:p>
          <a:p>
            <a:pPr algn="ctr">
              <a:defRPr/>
            </a:pPr>
            <a:r>
              <a:rPr lang="en-US" sz="1050" i="1" dirty="0">
                <a:solidFill>
                  <a:srgbClr val="FF0000"/>
                </a:solidFill>
                <a:latin typeface="Calibri" panose="020F0502020204030204"/>
              </a:rPr>
              <a:t>Welcome attendance/ mentorship from “Challenge Dive” experts</a:t>
            </a:r>
            <a:endParaRPr kumimoji="0" lang="en-US" sz="105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4169FC9-13A3-5AFD-D980-B9C3888F0E9B}"/>
              </a:ext>
            </a:extLst>
          </p:cNvPr>
          <p:cNvSpPr/>
          <p:nvPr/>
        </p:nvSpPr>
        <p:spPr>
          <a:xfrm>
            <a:off x="9050604" y="3469640"/>
            <a:ext cx="1907085" cy="396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Lunch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8F7DED-3FCB-443F-A8ED-BE6952E652F8}"/>
              </a:ext>
            </a:extLst>
          </p:cNvPr>
          <p:cNvSpPr/>
          <p:nvPr/>
        </p:nvSpPr>
        <p:spPr>
          <a:xfrm>
            <a:off x="5061289" y="4879705"/>
            <a:ext cx="1908163" cy="436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Team Formation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3F3C015-D89D-EF0E-FFB9-32B02A72AEC8}"/>
              </a:ext>
            </a:extLst>
          </p:cNvPr>
          <p:cNvSpPr/>
          <p:nvPr/>
        </p:nvSpPr>
        <p:spPr>
          <a:xfrm>
            <a:off x="7441592" y="3651345"/>
            <a:ext cx="1159148" cy="4584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Flexible Lunch Break in Teams</a:t>
            </a: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476A99-996F-38B1-EA2D-D16151BBA329}"/>
              </a:ext>
            </a:extLst>
          </p:cNvPr>
          <p:cNvSpPr/>
          <p:nvPr/>
        </p:nvSpPr>
        <p:spPr>
          <a:xfrm>
            <a:off x="9045674" y="3857274"/>
            <a:ext cx="1908762" cy="1042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 Presentations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srgbClr val="FF0000"/>
                </a:solidFill>
                <a:latin typeface="Calibri" panose="020F0502020204030204"/>
              </a:rPr>
              <a:t>Welcome attendance from “Challenge Dive” experts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58267F-C978-CB34-0D02-D82CBAC2217E}"/>
              </a:ext>
            </a:extLst>
          </p:cNvPr>
          <p:cNvSpPr/>
          <p:nvPr/>
        </p:nvSpPr>
        <p:spPr>
          <a:xfrm>
            <a:off x="9050885" y="4898629"/>
            <a:ext cx="1911733" cy="421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 &amp; Certificates </a:t>
            </a:r>
            <a:r>
              <a:rPr kumimoji="0" lang="en-US" sz="1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Dr. Nidal </a:t>
            </a:r>
            <a:r>
              <a:rPr lang="en-US" sz="1000" i="1" dirty="0" err="1">
                <a:solidFill>
                  <a:prstClr val="black"/>
                </a:solidFill>
                <a:latin typeface="Calibri" panose="020F0502020204030204"/>
              </a:rPr>
              <a:t>Shawawreh</a:t>
            </a: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endParaRPr kumimoji="0" lang="en-US" sz="10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119AE5-CDD0-549F-8248-19302684CBC9}"/>
              </a:ext>
            </a:extLst>
          </p:cNvPr>
          <p:cNvSpPr/>
          <p:nvPr/>
        </p:nvSpPr>
        <p:spPr>
          <a:xfrm>
            <a:off x="5074517" y="5618023"/>
            <a:ext cx="1901949" cy="7300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dirty="0">
                <a:solidFill>
                  <a:prstClr val="black"/>
                </a:solidFill>
                <a:latin typeface="Calibri" panose="020F0502020204030204"/>
              </a:rPr>
              <a:t>A</a:t>
            </a:r>
            <a:r>
              <a:rPr lang="en-US" sz="1200" b="1" dirty="0" err="1">
                <a:solidFill>
                  <a:prstClr val="black"/>
                </a:solidFill>
                <a:latin typeface="Calibri" panose="020F0502020204030204"/>
              </a:rPr>
              <a:t>ctivity</a:t>
            </a:r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FF0000"/>
                </a:solidFill>
                <a:latin typeface="Calibri" panose="020F0502020204030204"/>
              </a:rPr>
              <a:t>TBD: Startup pitch night? Cultural event? Etc.</a:t>
            </a:r>
            <a:endParaRPr kumimoji="0" lang="en-US" sz="80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35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507976c-79de-443d-a8c7-c88d92b9610d" xsi:nil="true"/>
    <lcf76f155ced4ddcb4097134ff3c332f xmlns="95b8dfd8-1c4f-4d1d-983b-d6938f788b3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FF48A40EF8F94E8D9400A24036F898" ma:contentTypeVersion="15" ma:contentTypeDescription="Create a new document." ma:contentTypeScope="" ma:versionID="306145e333157aa48c3e49782312dce6">
  <xsd:schema xmlns:xsd="http://www.w3.org/2001/XMLSchema" xmlns:xs="http://www.w3.org/2001/XMLSchema" xmlns:p="http://schemas.microsoft.com/office/2006/metadata/properties" xmlns:ns2="95b8dfd8-1c4f-4d1d-983b-d6938f788b35" xmlns:ns3="4507976c-79de-443d-a8c7-c88d92b9610d" targetNamespace="http://schemas.microsoft.com/office/2006/metadata/properties" ma:root="true" ma:fieldsID="46ad80248a9a13b3296476ddea481f9d" ns2:_="" ns3:_="">
    <xsd:import namespace="95b8dfd8-1c4f-4d1d-983b-d6938f788b35"/>
    <xsd:import namespace="4507976c-79de-443d-a8c7-c88d92b9610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b8dfd8-1c4f-4d1d-983b-d6938f788b3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a2924df-f232-4784-b7bf-9042f502caf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07976c-79de-443d-a8c7-c88d92b9610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f6279505-4c06-45b8-9acf-9e989820f09a}" ma:internalName="TaxCatchAll" ma:showField="CatchAllData" ma:web="4507976c-79de-443d-a8c7-c88d92b961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D91CA25-502B-4107-A95C-DE429D4D0D48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4507976c-79de-443d-a8c7-c88d92b9610d"/>
    <ds:schemaRef ds:uri="http://schemas.microsoft.com/office/2006/metadata/properties"/>
    <ds:schemaRef ds:uri="95b8dfd8-1c4f-4d1d-983b-d6938f788b35"/>
    <ds:schemaRef ds:uri="http://purl.org/dc/terms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8F1E429-5313-4E88-9085-E5D7E3B22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134CA8-BB8F-448C-B594-4906D0B3F5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b8dfd8-1c4f-4d1d-983b-d6938f788b35"/>
    <ds:schemaRef ds:uri="4507976c-79de-443d-a8c7-c88d92b961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75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 Condensed</vt:lpstr>
      <vt:lpstr>Arial</vt:lpstr>
      <vt:lpstr>Calibri</vt:lpstr>
      <vt:lpstr>Calibri Light</vt:lpstr>
      <vt:lpstr>Office Theme</vt:lpstr>
      <vt:lpstr>Summer School at the German Jordanian University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Journey</dc:title>
  <dc:creator>Noha Eissa</dc:creator>
  <cp:lastModifiedBy>Lubna Rashid</cp:lastModifiedBy>
  <cp:revision>64</cp:revision>
  <cp:lastPrinted>2024-01-29T11:56:01Z</cp:lastPrinted>
  <dcterms:created xsi:type="dcterms:W3CDTF">2022-11-19T21:17:47Z</dcterms:created>
  <dcterms:modified xsi:type="dcterms:W3CDTF">2025-04-28T13:45:26Z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0x0101009CFF48A40EF8F94E8D9400A24036F898</vt:lpwstr>
  </property>
</Properties>
</file>