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0"/>
  </p:notesMasterIdLst>
  <p:sldIdLst>
    <p:sldId id="256" r:id="rId2"/>
    <p:sldId id="257" r:id="rId3"/>
    <p:sldId id="259" r:id="rId4"/>
    <p:sldId id="260" r:id="rId5"/>
    <p:sldId id="262" r:id="rId6"/>
    <p:sldId id="273"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474FC-8F35-4E63-A532-7E0F8B24FF9B}" type="datetimeFigureOut">
              <a:rPr lang="en-GB" smtClean="0"/>
              <a:t>07/03/2023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54198-F911-4636-AE7D-C886FE471777}" type="slidenum">
              <a:rPr lang="en-GB" smtClean="0"/>
              <a:t>‹#›</a:t>
            </a:fld>
            <a:endParaRPr lang="en-GB"/>
          </a:p>
        </p:txBody>
      </p:sp>
    </p:spTree>
    <p:extLst>
      <p:ext uri="{BB962C8B-B14F-4D97-AF65-F5344CB8AC3E}">
        <p14:creationId xmlns:p14="http://schemas.microsoft.com/office/powerpoint/2010/main" val="85048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9B4484-20DB-4CEB-932A-4085E3A52998}" type="datetimeFigureOut">
              <a:rPr lang="en-US" smtClean="0"/>
              <a:t>3/7/2023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7390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427464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99728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1997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789287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9B4484-20DB-4CEB-932A-4085E3A52998}"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10876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9B4484-20DB-4CEB-932A-4085E3A52998}"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76551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431010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73276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8774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03000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9799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9B4484-20DB-4CEB-932A-4085E3A52998}"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92302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9B4484-20DB-4CEB-932A-4085E3A52998}"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97017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B4484-20DB-4CEB-932A-4085E3A52998}"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45147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02867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66844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9B4484-20DB-4CEB-932A-4085E3A52998}" type="datetimeFigureOut">
              <a:rPr lang="en-US" smtClean="0"/>
              <a:t>3/7/2023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899BF3-D600-4097-99DA-61FA12D95F30}" type="slidenum">
              <a:rPr lang="en-US" smtClean="0"/>
              <a:t>‹#›</a:t>
            </a:fld>
            <a:endParaRPr lang="en-US"/>
          </a:p>
        </p:txBody>
      </p:sp>
    </p:spTree>
    <p:extLst>
      <p:ext uri="{BB962C8B-B14F-4D97-AF65-F5344CB8AC3E}">
        <p14:creationId xmlns:p14="http://schemas.microsoft.com/office/powerpoint/2010/main" val="1277632790"/>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26F5-C5DB-4082-A1C3-7811253DD058}"/>
              </a:ext>
            </a:extLst>
          </p:cNvPr>
          <p:cNvSpPr>
            <a:spLocks noGrp="1"/>
          </p:cNvSpPr>
          <p:nvPr>
            <p:ph type="ctrTitle"/>
          </p:nvPr>
        </p:nvSpPr>
        <p:spPr>
          <a:xfrm>
            <a:off x="2043113" y="1122363"/>
            <a:ext cx="4527929" cy="4287836"/>
          </a:xfrm>
        </p:spPr>
        <p:txBody>
          <a:bodyPr vert="horz" lIns="91440" tIns="45720" rIns="91440" bIns="45720" rtlCol="0" anchor="ctr">
            <a:normAutofit/>
          </a:bodyPr>
          <a:lstStyle/>
          <a:p>
            <a:pPr algn="r"/>
            <a:r>
              <a:rPr lang="en-US" sz="6000" dirty="0">
                <a:latin typeface="Times New Roman" panose="02020603050405020304" pitchFamily="18" charset="0"/>
                <a:cs typeface="Times New Roman" panose="02020603050405020304" pitchFamily="18" charset="0"/>
              </a:rPr>
              <a:t>Smart Home Project</a:t>
            </a:r>
          </a:p>
        </p:txBody>
      </p:sp>
      <p:sp>
        <p:nvSpPr>
          <p:cNvPr id="3" name="Subtitle 2">
            <a:extLst>
              <a:ext uri="{FF2B5EF4-FFF2-40B4-BE49-F238E27FC236}">
                <a16:creationId xmlns:a16="http://schemas.microsoft.com/office/drawing/2014/main" id="{C673C83B-3E6A-4894-8150-4FFBC688B4DF}"/>
              </a:ext>
            </a:extLst>
          </p:cNvPr>
          <p:cNvSpPr>
            <a:spLocks noGrp="1"/>
          </p:cNvSpPr>
          <p:nvPr>
            <p:ph type="subTitle" idx="1"/>
          </p:nvPr>
        </p:nvSpPr>
        <p:spPr>
          <a:xfrm>
            <a:off x="7851631" y="1122363"/>
            <a:ext cx="3645044" cy="4719272"/>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Members:</a:t>
            </a:r>
          </a:p>
          <a:p>
            <a:r>
              <a:rPr lang="en-US" sz="2400" dirty="0">
                <a:latin typeface="Times New Roman" panose="02020603050405020304" pitchFamily="18" charset="0"/>
                <a:cs typeface="Times New Roman" panose="02020603050405020304" pitchFamily="18" charset="0"/>
              </a:rPr>
              <a:t>Ahmed </a:t>
            </a:r>
            <a:r>
              <a:rPr lang="en-US" sz="2400" dirty="0" err="1">
                <a:latin typeface="Times New Roman" panose="02020603050405020304" pitchFamily="18" charset="0"/>
                <a:cs typeface="Times New Roman" panose="02020603050405020304" pitchFamily="18" charset="0"/>
              </a:rPr>
              <a:t>Atia</a:t>
            </a:r>
            <a:endParaRPr lang="en-US" sz="2400" dirty="0">
              <a:latin typeface="Times New Roman" panose="02020603050405020304" pitchFamily="18" charset="0"/>
              <a:cs typeface="Times New Roman" panose="02020603050405020304" pitchFamily="18" charset="0"/>
            </a:endParaRPr>
          </a:p>
          <a:p>
            <a:r>
              <a:rPr lang="en-US" sz="2400" dirty="0"/>
              <a:t>Mohamed Medhat</a:t>
            </a:r>
          </a:p>
          <a:p>
            <a:r>
              <a:rPr lang="en-US" sz="2400" dirty="0"/>
              <a:t>Karim </a:t>
            </a:r>
            <a:r>
              <a:rPr lang="en-US" sz="2400" dirty="0" err="1"/>
              <a:t>alaa</a:t>
            </a:r>
            <a:r>
              <a:rPr lang="en-US" sz="2400" dirty="0"/>
              <a:t> </a:t>
            </a:r>
            <a:r>
              <a:rPr lang="en-US" sz="2400" dirty="0" err="1"/>
              <a:t>eldin</a:t>
            </a:r>
            <a:r>
              <a:rPr lang="en-US" sz="2400" dirty="0"/>
              <a:t> </a:t>
            </a:r>
          </a:p>
          <a:p>
            <a:r>
              <a:rPr lang="en-US" sz="2400" dirty="0"/>
              <a:t>Hassan Hossam </a:t>
            </a:r>
          </a:p>
          <a:p>
            <a:r>
              <a:rPr lang="en-US" sz="2400" dirty="0" err="1"/>
              <a:t>Kareeem</a:t>
            </a:r>
            <a:r>
              <a:rPr lang="en-US" sz="2400" dirty="0"/>
              <a:t> al </a:t>
            </a:r>
            <a:r>
              <a:rPr lang="en-US" sz="2400" dirty="0" err="1"/>
              <a:t>sayed</a:t>
            </a:r>
            <a:r>
              <a:rPr lang="en-US" sz="2400" dirty="0"/>
              <a:t> </a:t>
            </a:r>
          </a:p>
          <a:p>
            <a:r>
              <a:rPr lang="en-US" sz="2400" dirty="0"/>
              <a:t>Marco  </a:t>
            </a:r>
            <a:r>
              <a:rPr lang="en-US" sz="2400" dirty="0" err="1"/>
              <a:t>Wafik</a:t>
            </a:r>
            <a:endParaRPr lang="en-US" sz="2400" dirty="0"/>
          </a:p>
        </p:txBody>
      </p:sp>
    </p:spTree>
    <p:extLst>
      <p:ext uri="{BB962C8B-B14F-4D97-AF65-F5344CB8AC3E}">
        <p14:creationId xmlns:p14="http://schemas.microsoft.com/office/powerpoint/2010/main" val="363990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2687-7B6A-4F88-B99B-5DE63FF2A855}"/>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591F82-F4E7-41C1-B8F5-DD782B1462C7}"/>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GB" sz="1900" dirty="0">
                <a:effectLst/>
                <a:latin typeface="Times New Roman" panose="02020603050405020304" pitchFamily="18" charset="0"/>
                <a:ea typeface="Calibri" panose="020F0502020204030204" pitchFamily="34" charset="0"/>
                <a:cs typeface="Arial" panose="020B0604020202020204" pitchFamily="34" charset="0"/>
              </a:rPr>
              <a:t>Benefits of Smart Homes: </a:t>
            </a:r>
          </a:p>
          <a:p>
            <a:pPr marL="0" indent="0">
              <a:lnSpc>
                <a:spcPct val="110000"/>
              </a:lnSpc>
              <a:buNone/>
            </a:pPr>
            <a:r>
              <a:rPr lang="en-US" sz="1900" dirty="0">
                <a:effectLst/>
                <a:latin typeface="Times New Roman" panose="02020603050405020304" pitchFamily="18" charset="0"/>
                <a:ea typeface="Calibri" panose="020F0502020204030204" pitchFamily="34" charset="0"/>
                <a:cs typeface="Arial" panose="020B0604020202020204" pitchFamily="34" charset="0"/>
              </a:rPr>
              <a:t>A smart home means your home has a smart home system that connects with your appliances to automate specific tasks and is typically remotely controlled. You can use a smart home system to program your locks for security, air conditioning and heating, light control, information display and alerts.</a:t>
            </a:r>
          </a:p>
          <a:p>
            <a:pPr marL="0" indent="0">
              <a:lnSpc>
                <a:spcPct val="110000"/>
              </a:lnSpc>
              <a:buNone/>
            </a:pPr>
            <a:r>
              <a:rPr lang="en-US" sz="1900" dirty="0">
                <a:latin typeface="Times New Roman" panose="02020603050405020304" pitchFamily="18" charset="0"/>
                <a:cs typeface="Arial" panose="020B0604020202020204" pitchFamily="34" charset="0"/>
              </a:rPr>
              <a:t>These functionalities are accessed remotely by the Admin(s) via their phone(s) using Bluetooth or on-site by the users using the keypad.</a:t>
            </a:r>
            <a:endParaRPr lang="en-US" sz="1900" dirty="0"/>
          </a:p>
        </p:txBody>
      </p:sp>
      <p:pic>
        <p:nvPicPr>
          <p:cNvPr id="5" name="Picture 4">
            <a:extLst>
              <a:ext uri="{FF2B5EF4-FFF2-40B4-BE49-F238E27FC236}">
                <a16:creationId xmlns:a16="http://schemas.microsoft.com/office/drawing/2014/main" id="{D26F4972-20A4-E63D-9165-B823B7091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44037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2" name="Picture 41" descr="An electronic circuit board in blue colour">
            <a:extLst>
              <a:ext uri="{FF2B5EF4-FFF2-40B4-BE49-F238E27FC236}">
                <a16:creationId xmlns:a16="http://schemas.microsoft.com/office/drawing/2014/main" id="{E71BBE66-4739-76C2-1D5F-E18F6AE59748}"/>
              </a:ext>
            </a:extLst>
          </p:cNvPr>
          <p:cNvPicPr>
            <a:picLocks noChangeAspect="1"/>
          </p:cNvPicPr>
          <p:nvPr/>
        </p:nvPicPr>
        <p:blipFill rotWithShape="1">
          <a:blip r:embed="rId3">
            <a:alphaModFix amt="30000"/>
          </a:blip>
          <a:srcRect t="14327" b="1378"/>
          <a:stretch/>
        </p:blipFill>
        <p:spPr>
          <a:xfrm>
            <a:off x="20" y="10"/>
            <a:ext cx="12188369" cy="6857990"/>
          </a:xfrm>
          <a:prstGeom prst="rect">
            <a:avLst/>
          </a:prstGeom>
        </p:spPr>
      </p:pic>
      <p:sp>
        <p:nvSpPr>
          <p:cNvPr id="2" name="Title 1">
            <a:extLst>
              <a:ext uri="{FF2B5EF4-FFF2-40B4-BE49-F238E27FC236}">
                <a16:creationId xmlns:a16="http://schemas.microsoft.com/office/drawing/2014/main" id="{66A6A966-FE04-45DB-B40B-B411E1C38140}"/>
              </a:ext>
            </a:extLst>
          </p:cNvPr>
          <p:cNvSpPr>
            <a:spLocks noGrp="1"/>
          </p:cNvSpPr>
          <p:nvPr>
            <p:ph type="title"/>
          </p:nvPr>
        </p:nvSpPr>
        <p:spPr>
          <a:xfrm>
            <a:off x="1143001" y="1007533"/>
            <a:ext cx="9905998" cy="1092200"/>
          </a:xfrm>
        </p:spPr>
        <p:txBody>
          <a:bodyPr>
            <a:normAutofit/>
          </a:bodyPr>
          <a:lstStyle/>
          <a:p>
            <a:pPr algn="ctr"/>
            <a:r>
              <a:rPr lang="en-US">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32822678-5BDA-4F52-8C60-EDA40490F5B2}"/>
              </a:ext>
            </a:extLst>
          </p:cNvPr>
          <p:cNvSpPr>
            <a:spLocks noGrp="1"/>
          </p:cNvSpPr>
          <p:nvPr>
            <p:ph idx="1"/>
          </p:nvPr>
        </p:nvSpPr>
        <p:spPr>
          <a:xfrm>
            <a:off x="1143001" y="2252134"/>
            <a:ext cx="9905999" cy="3454399"/>
          </a:xfrm>
        </p:spPr>
        <p:txBody>
          <a:bodyPr anchor="ctr">
            <a:normAutofit/>
          </a:bodyPr>
          <a:lstStyle/>
          <a:p>
            <a:pPr marL="0" lvl="0" indent="0">
              <a:spcAft>
                <a:spcPts val="800"/>
              </a:spcAft>
              <a:buNone/>
              <a:tabLst>
                <a:tab pos="457200" algn="l"/>
              </a:tabLst>
            </a:pPr>
            <a:r>
              <a:rPr lang="en-GB" sz="2000">
                <a:effectLst/>
                <a:latin typeface="Times New Roman" panose="02020603050405020304" pitchFamily="18" charset="0"/>
                <a:ea typeface="Calibri" panose="020F0502020204030204" pitchFamily="34" charset="0"/>
                <a:cs typeface="Times New Roman" panose="02020603050405020304" pitchFamily="18" charset="0"/>
              </a:rPr>
              <a:t>With all the technological advancements in our generation it is only rational to expect that with more inventions, hardware, and software programs/applications there will be either security breaches or lack of keeping in touch with everything around us, this introduces an opportunity to create a system for monitoring and providing an ease of access to these applications.</a:t>
            </a:r>
          </a:p>
        </p:txBody>
      </p:sp>
    </p:spTree>
    <p:extLst>
      <p:ext uri="{BB962C8B-B14F-4D97-AF65-F5344CB8AC3E}">
        <p14:creationId xmlns:p14="http://schemas.microsoft.com/office/powerpoint/2010/main" val="310306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1" name="Picture 4" descr="An abstract design with lines and financial symbols">
            <a:extLst>
              <a:ext uri="{FF2B5EF4-FFF2-40B4-BE49-F238E27FC236}">
                <a16:creationId xmlns:a16="http://schemas.microsoft.com/office/drawing/2014/main" id="{976F4503-597D-0C2E-444E-D6AD7261D5C3}"/>
              </a:ext>
            </a:extLst>
          </p:cNvPr>
          <p:cNvPicPr>
            <a:picLocks noChangeAspect="1"/>
          </p:cNvPicPr>
          <p:nvPr/>
        </p:nvPicPr>
        <p:blipFill rotWithShape="1">
          <a:blip r:embed="rId3">
            <a:alphaModFix/>
          </a:blip>
          <a:srcRect t="7694" b="7694"/>
          <a:stretch/>
        </p:blipFill>
        <p:spPr>
          <a:xfrm>
            <a:off x="3611" y="10"/>
            <a:ext cx="12188389" cy="6857990"/>
          </a:xfrm>
          <a:prstGeom prst="rect">
            <a:avLst/>
          </a:prstGeom>
        </p:spPr>
      </p:pic>
      <p:sp>
        <p:nvSpPr>
          <p:cNvPr id="2" name="Title 1">
            <a:extLst>
              <a:ext uri="{FF2B5EF4-FFF2-40B4-BE49-F238E27FC236}">
                <a16:creationId xmlns:a16="http://schemas.microsoft.com/office/drawing/2014/main" id="{B31D86DD-B5B1-45DA-9C3A-91C1183D9C04}"/>
              </a:ext>
            </a:extLst>
          </p:cNvPr>
          <p:cNvSpPr>
            <a:spLocks noGrp="1"/>
          </p:cNvSpPr>
          <p:nvPr>
            <p:ph type="title"/>
          </p:nvPr>
        </p:nvSpPr>
        <p:spPr>
          <a:xfrm>
            <a:off x="1143001" y="1007533"/>
            <a:ext cx="9905998" cy="1092200"/>
          </a:xfrm>
        </p:spPr>
        <p:txBody>
          <a:bodyPr>
            <a:normAutofit/>
          </a:bodyPr>
          <a:lstStyle/>
          <a:p>
            <a:pPr marL="0" lvl="0" indent="0" algn="ctr" rtl="0">
              <a:buNone/>
            </a:pPr>
            <a:r>
              <a:rPr lang="en-US">
                <a:effectLst/>
                <a:latin typeface="Times New Roman" panose="02020603050405020304" pitchFamily="18" charset="0"/>
                <a:ea typeface="Calibri" panose="020F0502020204030204" pitchFamily="34" charset="0"/>
                <a:cs typeface="Times New Roman" panose="02020603050405020304" pitchFamily="18" charset="0"/>
              </a:rPr>
              <a:t>Technologies used </a:t>
            </a:r>
            <a:endParaRPr lang="en-GB">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FDFA5-0E87-434E-9CD3-6C71606B2D16}"/>
              </a:ext>
            </a:extLst>
          </p:cNvPr>
          <p:cNvSpPr>
            <a:spLocks noGrp="1"/>
          </p:cNvSpPr>
          <p:nvPr>
            <p:ph idx="1"/>
          </p:nvPr>
        </p:nvSpPr>
        <p:spPr>
          <a:xfrm>
            <a:off x="1143001" y="2252134"/>
            <a:ext cx="9905999" cy="3454399"/>
          </a:xfrm>
        </p:spPr>
        <p:txBody>
          <a:bodyPr anchor="ctr">
            <a:normAutofit/>
          </a:bodyPr>
          <a:lstStyle/>
          <a:p>
            <a:pPr marL="0" lvl="0" indent="0" rtl="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Software(s) Used:</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p>
          <a:p>
            <a:r>
              <a:rPr lang="en-US" sz="2000">
                <a:latin typeface="Times New Roman" panose="02020603050405020304" pitchFamily="18" charset="0"/>
                <a:ea typeface="Calibri" panose="020F0502020204030204" pitchFamily="34" charset="0"/>
                <a:cs typeface="Times New Roman" panose="02020603050405020304" pitchFamily="18" charset="0"/>
              </a:rPr>
              <a:t>Proteus Design Suite </a:t>
            </a:r>
            <a:endParaRPr lang="en-GB" sz="200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IDE: Atmel Studio</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Bluetooth Serial Controller</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58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1AD3-C00C-43CF-BE65-BD213929F4F8}"/>
              </a:ext>
            </a:extLst>
          </p:cNvPr>
          <p:cNvSpPr>
            <a:spLocks noGrp="1"/>
          </p:cNvSpPr>
          <p:nvPr>
            <p:ph type="title"/>
          </p:nvPr>
        </p:nvSpPr>
        <p:spPr>
          <a:xfrm>
            <a:off x="8194878" y="1065955"/>
            <a:ext cx="2851413" cy="4817318"/>
          </a:xfrm>
        </p:spPr>
        <p:txBody>
          <a:bodyPr anchor="ctr">
            <a:normAutofit/>
          </a:bodyPr>
          <a:lstStyle/>
          <a:p>
            <a:r>
              <a:rPr lang="en-US" sz="3300">
                <a:latin typeface="Times New Roman" panose="02020603050405020304" pitchFamily="18" charset="0"/>
                <a:cs typeface="Times New Roman" panose="02020603050405020304" pitchFamily="18" charset="0"/>
              </a:rPr>
              <a:t>Design and simulation Setup</a:t>
            </a:r>
          </a:p>
        </p:txBody>
      </p:sp>
      <p:sp>
        <p:nvSpPr>
          <p:cNvPr id="3" name="Content Placeholder 2">
            <a:extLst>
              <a:ext uri="{FF2B5EF4-FFF2-40B4-BE49-F238E27FC236}">
                <a16:creationId xmlns:a16="http://schemas.microsoft.com/office/drawing/2014/main" id="{B594C07E-2594-4965-8F2E-964880D283FD}"/>
              </a:ext>
            </a:extLst>
          </p:cNvPr>
          <p:cNvSpPr>
            <a:spLocks noGrp="1"/>
          </p:cNvSpPr>
          <p:nvPr>
            <p:ph idx="1"/>
          </p:nvPr>
        </p:nvSpPr>
        <p:spPr>
          <a:xfrm>
            <a:off x="1141412" y="1065955"/>
            <a:ext cx="5749774" cy="4725246"/>
          </a:xfrm>
        </p:spPr>
        <p:txBody>
          <a:bodyPr anchor="ctr">
            <a:normAutofit/>
          </a:bodyPr>
          <a:lstStyle/>
          <a:p>
            <a:pPr marL="0" marR="0" indent="0">
              <a:lnSpc>
                <a:spcPct val="110000"/>
              </a:lnSpc>
              <a:spcBef>
                <a:spcPts val="0"/>
              </a:spcBef>
              <a:spcAft>
                <a:spcPts val="600"/>
              </a:spcAft>
              <a:buNone/>
            </a:pPr>
            <a:r>
              <a:rPr lang="en-US" sz="1300" kern="1100" dirty="0">
                <a:effectLst/>
                <a:latin typeface="Times" panose="02020603050405020304" pitchFamily="18" charset="0"/>
                <a:ea typeface="Times New Roman" panose="02020603050405020304" pitchFamily="18" charset="0"/>
                <a:cs typeface="Times New Roman" panose="02020603050405020304" pitchFamily="18" charset="0"/>
              </a:rPr>
              <a:t>Modules: brief description of each module </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LCD: </a:t>
            </a:r>
          </a:p>
          <a:p>
            <a:pPr lvl="1">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panose="02020603050405020304" pitchFamily="18" charset="0"/>
              </a:rPr>
              <a:t>Used as one of the key components for the login system and system control, its mostly only used by the users, it also displays the running devices in the background if it’s not used by the user</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Keypad: </a:t>
            </a:r>
          </a:p>
          <a:p>
            <a:pPr lvl="1">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Used by the user to both log in and interact with the system, therefore it acts as the control hub of the system.</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Relay: A relay is a device that responds to a small current or voltage change by activating a switches or other devices. Used to remotely switch signals or power</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Bluetooth: Is used for establishing a connection between the system and the admin’s phone for system access and controls.</a:t>
            </a:r>
          </a:p>
          <a:p>
            <a:pPr marL="0" marR="0" indent="0">
              <a:lnSpc>
                <a:spcPct val="110000"/>
              </a:lnSpc>
              <a:spcBef>
                <a:spcPts val="0"/>
              </a:spcBef>
              <a:spcAft>
                <a:spcPts val="600"/>
              </a:spcAft>
              <a:buNone/>
            </a:pPr>
            <a:endParaRPr lang="en-US" sz="1300" kern="11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81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33D7-AD5E-B81D-6506-2C2E60C6EDE0}"/>
              </a:ext>
            </a:extLst>
          </p:cNvPr>
          <p:cNvSpPr>
            <a:spLocks noGrp="1"/>
          </p:cNvSpPr>
          <p:nvPr>
            <p:ph type="title"/>
          </p:nvPr>
        </p:nvSpPr>
        <p:spPr>
          <a:xfrm>
            <a:off x="8194878" y="1065955"/>
            <a:ext cx="2851413" cy="4817318"/>
          </a:xfrm>
        </p:spPr>
        <p:txBody>
          <a:bodyPr anchor="ctr">
            <a:normAutofit/>
          </a:bodyPr>
          <a:lstStyle/>
          <a:p>
            <a:r>
              <a:rPr lang="en-US" sz="3300" dirty="0">
                <a:latin typeface="Times New Roman" panose="02020603050405020304" pitchFamily="18" charset="0"/>
                <a:cs typeface="Times New Roman" panose="02020603050405020304" pitchFamily="18" charset="0"/>
              </a:rPr>
              <a:t>Design and simulation setup cont.</a:t>
            </a:r>
            <a:endParaRPr lang="en-GB" sz="3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AC377-28A2-7785-7625-306BED39D29F}"/>
              </a:ext>
            </a:extLst>
          </p:cNvPr>
          <p:cNvSpPr>
            <a:spLocks noGrp="1"/>
          </p:cNvSpPr>
          <p:nvPr>
            <p:ph idx="1"/>
          </p:nvPr>
        </p:nvSpPr>
        <p:spPr>
          <a:xfrm>
            <a:off x="1141412" y="1065955"/>
            <a:ext cx="5749774" cy="4725246"/>
          </a:xfrm>
        </p:spPr>
        <p:txBody>
          <a:bodyPr anchor="ctr">
            <a:normAutofit/>
          </a:bodyPr>
          <a:lstStyle/>
          <a:p>
            <a:pPr>
              <a:lnSpc>
                <a:spcPct val="110000"/>
              </a:lnSpc>
            </a:pPr>
            <a:r>
              <a:rPr lang="en-US" sz="1700">
                <a:latin typeface="Times New Roman" panose="02020603050405020304" pitchFamily="18" charset="0"/>
                <a:cs typeface="Times New Roman" panose="02020603050405020304" pitchFamily="18" charset="0"/>
              </a:rPr>
              <a:t>AC Controller: Is turned on/off based on the temperature sensor’s readings.</a:t>
            </a:r>
          </a:p>
          <a:p>
            <a:pPr>
              <a:lnSpc>
                <a:spcPct val="110000"/>
              </a:lnSpc>
            </a:pPr>
            <a:r>
              <a:rPr lang="en-GB" sz="1700">
                <a:latin typeface="Times New Roman" panose="02020603050405020304" pitchFamily="18" charset="0"/>
                <a:cs typeface="Times New Roman" panose="02020603050405020304" pitchFamily="18" charset="0"/>
              </a:rPr>
              <a:t>Temperature Sensor: </a:t>
            </a:r>
            <a:r>
              <a:rPr lang="en-US" sz="1700">
                <a:latin typeface="Times New Roman" panose="02020603050405020304" pitchFamily="18" charset="0"/>
                <a:cs typeface="Times New Roman" panose="02020603050405020304" pitchFamily="18" charset="0"/>
              </a:rPr>
              <a:t>Temperature sensor reads the ambient temperature, if the temperature is higher than 28°C, Air condition must be run “DC motor”, if the temperature becomes lower than 21°C, Air condition must be turned off “DC motor”.</a:t>
            </a:r>
            <a:endParaRPr lang="en-GB" sz="1700">
              <a:latin typeface="Times New Roman" panose="02020603050405020304" pitchFamily="18" charset="0"/>
              <a:cs typeface="Times New Roman" panose="02020603050405020304" pitchFamily="18" charset="0"/>
            </a:endParaRPr>
          </a:p>
          <a:p>
            <a:pPr>
              <a:lnSpc>
                <a:spcPct val="110000"/>
              </a:lnSpc>
            </a:pPr>
            <a:r>
              <a:rPr lang="en-GB" sz="1700">
                <a:latin typeface="Times New Roman" panose="02020603050405020304" pitchFamily="18" charset="0"/>
                <a:cs typeface="Times New Roman" panose="02020603050405020304" pitchFamily="18" charset="0"/>
              </a:rPr>
              <a:t>Alarm: Is a security measure that’s triggered upon multiple false login entries.</a:t>
            </a:r>
          </a:p>
          <a:p>
            <a:pPr>
              <a:lnSpc>
                <a:spcPct val="110000"/>
              </a:lnSpc>
            </a:pPr>
            <a:r>
              <a:rPr lang="en-GB" sz="1700">
                <a:latin typeface="Times New Roman" panose="02020603050405020304" pitchFamily="18" charset="0"/>
                <a:cs typeface="Times New Roman" panose="02020603050405020304" pitchFamily="18" charset="0"/>
              </a:rPr>
              <a:t>Lamps: </a:t>
            </a:r>
            <a:r>
              <a:rPr lang="en-US" sz="1700">
                <a:latin typeface="Times New Roman" panose="02020603050405020304" pitchFamily="18" charset="0"/>
                <a:cs typeface="Times New Roman" panose="02020603050405020304" pitchFamily="18" charset="0"/>
              </a:rPr>
              <a:t>Lamps are isolated because of high power.</a:t>
            </a:r>
            <a:endParaRPr lang="en-GB" sz="1700">
              <a:latin typeface="Times New Roman" panose="02020603050405020304" pitchFamily="18" charset="0"/>
              <a:cs typeface="Times New Roman" panose="02020603050405020304" pitchFamily="18" charset="0"/>
            </a:endParaRPr>
          </a:p>
          <a:p>
            <a:pPr>
              <a:lnSpc>
                <a:spcPct val="110000"/>
              </a:lnSpc>
            </a:pPr>
            <a:r>
              <a:rPr lang="en-GB" sz="1700">
                <a:latin typeface="Times New Roman" panose="02020603050405020304" pitchFamily="18" charset="0"/>
                <a:cs typeface="Times New Roman" panose="02020603050405020304" pitchFamily="18" charset="0"/>
              </a:rPr>
              <a:t>Door Controller: </a:t>
            </a:r>
            <a:r>
              <a:rPr lang="en-US" sz="1700">
                <a:latin typeface="Times New Roman" panose="02020603050405020304" pitchFamily="18" charset="0"/>
                <a:cs typeface="Times New Roman" panose="02020603050405020304" pitchFamily="18" charset="0"/>
              </a:rPr>
              <a:t>The actuator used is a servo motor to control the opening door only in admin mode, it is controlled by command which is send by Mobile/PC “Open Close the door”.</a:t>
            </a:r>
            <a:endParaRPr lang="en-GB" sz="1700">
              <a:latin typeface="Times New Roman" panose="02020603050405020304" pitchFamily="18" charset="0"/>
              <a:cs typeface="Times New Roman" panose="02020603050405020304" pitchFamily="18" charset="0"/>
            </a:endParaRPr>
          </a:p>
          <a:p>
            <a:pPr>
              <a:lnSpc>
                <a:spcPct val="110000"/>
              </a:lnSpc>
            </a:pPr>
            <a:endParaRPr lang="en-GB" sz="1700"/>
          </a:p>
        </p:txBody>
      </p:sp>
    </p:spTree>
    <p:extLst>
      <p:ext uri="{BB962C8B-B14F-4D97-AF65-F5344CB8AC3E}">
        <p14:creationId xmlns:p14="http://schemas.microsoft.com/office/powerpoint/2010/main" val="44339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4198FA-5BFD-ABA8-C927-1B1C4FCE18DC}"/>
              </a:ext>
            </a:extLst>
          </p:cNvPr>
          <p:cNvSpPr txBox="1"/>
          <p:nvPr/>
        </p:nvSpPr>
        <p:spPr>
          <a:xfrm>
            <a:off x="5291668" y="1215496"/>
            <a:ext cx="5367866"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cap="all">
                <a:latin typeface="+mj-lt"/>
                <a:ea typeface="+mj-ea"/>
                <a:cs typeface="+mj-cs"/>
              </a:rPr>
              <a:t>Flow Chart</a:t>
            </a:r>
          </a:p>
        </p:txBody>
      </p:sp>
      <p:pic>
        <p:nvPicPr>
          <p:cNvPr id="3" name="Picture 2">
            <a:extLst>
              <a:ext uri="{FF2B5EF4-FFF2-40B4-BE49-F238E27FC236}">
                <a16:creationId xmlns:a16="http://schemas.microsoft.com/office/drawing/2014/main" id="{66969CC9-E231-FC5F-3A6D-1993FA683118}"/>
              </a:ext>
            </a:extLst>
          </p:cNvPr>
          <p:cNvPicPr>
            <a:picLocks noChangeAspect="1"/>
          </p:cNvPicPr>
          <p:nvPr/>
        </p:nvPicPr>
        <p:blipFill rotWithShape="1">
          <a:blip r:embed="rId3"/>
          <a:srcRect l="2548" r="8785"/>
          <a:stretch/>
        </p:blipFill>
        <p:spPr>
          <a:xfrm>
            <a:off x="1225311" y="812800"/>
            <a:ext cx="3531365" cy="497840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0" name="Group 9">
            <a:extLst>
              <a:ext uri="{FF2B5EF4-FFF2-40B4-BE49-F238E27FC236}">
                <a16:creationId xmlns:a16="http://schemas.microsoft.com/office/drawing/2014/main" id="{991FDBCC-CEF4-4B54-8508-90670DA1E1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 name="Freeform 32">
              <a:extLst>
                <a:ext uri="{FF2B5EF4-FFF2-40B4-BE49-F238E27FC236}">
                  <a16:creationId xmlns:a16="http://schemas.microsoft.com/office/drawing/2014/main" id="{BAE5C55D-F634-4A90-83A9-1C3A8784F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 name="Freeform 33">
              <a:extLst>
                <a:ext uri="{FF2B5EF4-FFF2-40B4-BE49-F238E27FC236}">
                  <a16:creationId xmlns:a16="http://schemas.microsoft.com/office/drawing/2014/main" id="{A9699A54-FFCB-4BBF-B2AF-029E127615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4">
              <a:extLst>
                <a:ext uri="{FF2B5EF4-FFF2-40B4-BE49-F238E27FC236}">
                  <a16:creationId xmlns:a16="http://schemas.microsoft.com/office/drawing/2014/main" id="{D02B4EE5-0E95-4638-8264-80307580C9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35">
              <a:extLst>
                <a:ext uri="{FF2B5EF4-FFF2-40B4-BE49-F238E27FC236}">
                  <a16:creationId xmlns:a16="http://schemas.microsoft.com/office/drawing/2014/main" id="{2E23494F-0D2C-473D-AFB3-3D2E3DC76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6">
              <a:extLst>
                <a:ext uri="{FF2B5EF4-FFF2-40B4-BE49-F238E27FC236}">
                  <a16:creationId xmlns:a16="http://schemas.microsoft.com/office/drawing/2014/main" id="{CD8EC9AE-E0F2-495F-8247-B7B32845C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7">
              <a:extLst>
                <a:ext uri="{FF2B5EF4-FFF2-40B4-BE49-F238E27FC236}">
                  <a16:creationId xmlns:a16="http://schemas.microsoft.com/office/drawing/2014/main" id="{0BDF6D09-B12A-4B3A-81EB-44E7C6C5B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8">
              <a:extLst>
                <a:ext uri="{FF2B5EF4-FFF2-40B4-BE49-F238E27FC236}">
                  <a16:creationId xmlns:a16="http://schemas.microsoft.com/office/drawing/2014/main" id="{EFB300B0-64FE-4891-9F79-B2E60E2EC2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9">
              <a:extLst>
                <a:ext uri="{FF2B5EF4-FFF2-40B4-BE49-F238E27FC236}">
                  <a16:creationId xmlns:a16="http://schemas.microsoft.com/office/drawing/2014/main" id="{AE781A32-2965-4A89-9EDA-9E65AF2A7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40">
              <a:extLst>
                <a:ext uri="{FF2B5EF4-FFF2-40B4-BE49-F238E27FC236}">
                  <a16:creationId xmlns:a16="http://schemas.microsoft.com/office/drawing/2014/main" id="{D040EF2E-3B91-4C46-8347-1E2495C2E0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Rectangle 41">
              <a:extLst>
                <a:ext uri="{FF2B5EF4-FFF2-40B4-BE49-F238E27FC236}">
                  <a16:creationId xmlns:a16="http://schemas.microsoft.com/office/drawing/2014/main" id="{D677C0FC-FCC5-4EDE-A134-5035DC7F3F6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20765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0F04-0A3A-9B1C-182C-5F46464548F6}"/>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377125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377</TotalTime>
  <Words>457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vt:lpstr>
      <vt:lpstr>Times New Roman</vt:lpstr>
      <vt:lpstr>Tw Cen MT</vt:lpstr>
      <vt:lpstr>Circuit</vt:lpstr>
      <vt:lpstr>Smart Home Project</vt:lpstr>
      <vt:lpstr>Introduction</vt:lpstr>
      <vt:lpstr>Problem statement </vt:lpstr>
      <vt:lpstr>Technologies used </vt:lpstr>
      <vt:lpstr>Design and simulation Setup</vt:lpstr>
      <vt:lpstr>Design and simulation setup cont.</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&amp; Smart Home</dc:title>
  <dc:creator>Mohamed131222</dc:creator>
  <cp:lastModifiedBy>Karim Alaa Eldin Mohamed Ebrahim 1803556</cp:lastModifiedBy>
  <cp:revision>37</cp:revision>
  <dcterms:created xsi:type="dcterms:W3CDTF">2021-07-10T22:28:51Z</dcterms:created>
  <dcterms:modified xsi:type="dcterms:W3CDTF">2023-03-07T14:35:55Z</dcterms:modified>
</cp:coreProperties>
</file>