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5" d="100"/>
          <a:sy n="25" d="100"/>
        </p:scale>
        <p:origin x="1728" y="-562"/>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35454" y="62473"/>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456875" y="679709"/>
              <a:ext cx="20431124" cy="102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IN" sz="6300" dirty="0">
                  <a:effectLst/>
                  <a:latin typeface="Times New Roman" panose="02020603050405020304" pitchFamily="18" charset="0"/>
                  <a:ea typeface="Calibri" panose="020F0502020204030204" pitchFamily="34" charset="0"/>
                </a:rPr>
                <a:t>Empowering Smart Grid For </a:t>
              </a:r>
              <a:r>
                <a:rPr lang="en-IN" sz="6300" dirty="0">
                  <a:latin typeface="Times New Roman" panose="02020603050405020304" pitchFamily="18" charset="0"/>
                  <a:ea typeface="Calibri" panose="020F0502020204030204" pitchFamily="34" charset="0"/>
                </a:rPr>
                <a:t>T</a:t>
              </a:r>
              <a:r>
                <a:rPr lang="en-IN" sz="6300" dirty="0">
                  <a:effectLst/>
                  <a:latin typeface="Times New Roman" panose="02020603050405020304" pitchFamily="18" charset="0"/>
                  <a:ea typeface="Calibri" panose="020F0502020204030204" pitchFamily="34" charset="0"/>
                </a:rPr>
                <a:t>he Future Of Urban Centres</a:t>
              </a:r>
              <a:endParaRPr lang="en-US" altLang="zh-CN" sz="6300"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  Ahmed Abdulrahman Abdullah Bin Alfaqeeh – </a:t>
              </a:r>
              <a:r>
                <a:rPr lang="en-US" altLang="zh-CN" sz="4500" baseline="0" dirty="0" err="1">
                  <a:latin typeface="Poppins" panose="00000500000000000000" pitchFamily="2" charset="0"/>
                  <a:ea typeface="SimSun" pitchFamily="2" charset="-122"/>
                  <a:cs typeface="Poppins" panose="00000500000000000000" pitchFamily="2" charset="0"/>
                </a:rPr>
                <a:t>Seepala</a:t>
              </a:r>
              <a:r>
                <a:rPr lang="en-US" altLang="zh-CN" sz="4500" baseline="0" dirty="0">
                  <a:latin typeface="Poppins" panose="00000500000000000000" pitchFamily="2" charset="0"/>
                  <a:ea typeface="SimSun" pitchFamily="2" charset="-122"/>
                  <a:cs typeface="Poppins" panose="00000500000000000000" pitchFamily="2" charset="0"/>
                </a:rPr>
                <a:t> Siva Kumar – </a:t>
              </a:r>
              <a:r>
                <a:rPr lang="en-US" altLang="zh-CN" sz="4500" baseline="0" dirty="0" err="1">
                  <a:latin typeface="Poppins" panose="00000500000000000000" pitchFamily="2" charset="0"/>
                  <a:ea typeface="SimSun" pitchFamily="2" charset="-122"/>
                  <a:cs typeface="Poppins" panose="00000500000000000000" pitchFamily="2" charset="0"/>
                </a:rPr>
                <a:t>Yashwanth</a:t>
              </a:r>
              <a:r>
                <a:rPr lang="en-US" altLang="zh-CN" sz="4500" baseline="0" dirty="0">
                  <a:latin typeface="Poppins" panose="00000500000000000000" pitchFamily="2" charset="0"/>
                  <a:ea typeface="SimSun" pitchFamily="2" charset="-122"/>
                  <a:cs typeface="Poppins" panose="00000500000000000000" pitchFamily="2" charset="0"/>
                </a:rPr>
                <a:t> M</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&lt;&lt;Dr. P </a:t>
              </a:r>
              <a:r>
                <a:rPr lang="en-US" altLang="zh-CN" sz="4500" baseline="0" dirty="0" err="1">
                  <a:latin typeface="Poppins" panose="00000500000000000000" pitchFamily="2" charset="0"/>
                  <a:ea typeface="SimSun" pitchFamily="2" charset="-122"/>
                  <a:cs typeface="Poppins" panose="00000500000000000000" pitchFamily="2" charset="0"/>
                </a:rPr>
                <a:t>Sundararaman</a:t>
              </a:r>
              <a:r>
                <a:rPr lang="en-US" altLang="zh-CN" sz="4500" baseline="0" dirty="0">
                  <a:latin typeface="Poppins" panose="00000500000000000000" pitchFamily="2" charset="0"/>
                  <a:ea typeface="SimSun" pitchFamily="2" charset="-122"/>
                  <a:cs typeface="Poppins" panose="00000500000000000000" pitchFamily="2" charset="0"/>
                </a:rPr>
                <a:t>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29658" y="17951448"/>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986712" y="4405353"/>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139895" y="4554538"/>
              <a:ext cx="10515597" cy="198107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2" y="32124650"/>
            <a:ext cx="20449706" cy="2554545"/>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In the future, IoT devices will be integrated into the system for enhanced real-time monitoring and remote control. This will enable better supervision, data collection, and optimization of the system's overall performance. The next phase will focus on improving the automation and reliability of the hybrid energy system for real-world applications in urban centers.</a:t>
            </a:r>
            <a:endParaRPr lang="en-IN" sz="40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1" y="25733352"/>
            <a:ext cx="20449707" cy="4401205"/>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In this project, we successfully designed and integrated a hybrid energy system that includes a solar farm, wind farm, diesel generator, and battery storage system. The solar farm operates based on solar irradiance and temperature data, while the wind farm functions using wind speed data. These energy sources were connected to different types of loads (resistive, capacitive, and inductive), and circuit breakers were incorporated for system protection and control. The project demonstrates efficient energy management by combining renewable sources with a backup generator, ensuring a stable power supply.</a:t>
            </a:r>
            <a:endParaRPr lang="en-IN" sz="40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2" y="5618182"/>
            <a:ext cx="9322677" cy="4590809"/>
          </a:xfrm>
          <a:prstGeom prst="rect">
            <a:avLst/>
          </a:prstGeom>
          <a:noFill/>
        </p:spPr>
        <p:txBody>
          <a:bodyPr wrap="square" rtlCol="0">
            <a:spAutoFit/>
          </a:bodyPr>
          <a:lstStyle/>
          <a:p>
            <a:pPr marL="342900" marR="0" lvl="0" indent="-342900" algn="just">
              <a:lnSpc>
                <a:spcPct val="115000"/>
              </a:lnSpc>
              <a:spcBef>
                <a:spcPts val="0"/>
              </a:spcBef>
              <a:spcAft>
                <a:spcPts val="0"/>
              </a:spcAft>
              <a:buFont typeface="Symbol" panose="05050102010706020507" pitchFamily="18" charset="2"/>
              <a:buChar char=""/>
            </a:pPr>
            <a:r>
              <a:rPr lang="en-US" sz="2850" b="1" dirty="0">
                <a:effectLst/>
                <a:latin typeface="Times New Roman" panose="02020603050405020304" pitchFamily="18" charset="0"/>
                <a:ea typeface="Times New Roman" panose="02020603050405020304" pitchFamily="18" charset="0"/>
                <a:cs typeface="Times New Roman" panose="02020603050405020304" pitchFamily="18" charset="0"/>
              </a:rPr>
              <a:t>MATLAB</a:t>
            </a:r>
            <a:r>
              <a:rPr lang="en-US" sz="2850" dirty="0">
                <a:effectLst/>
                <a:latin typeface="Times New Roman" panose="02020603050405020304" pitchFamily="18" charset="0"/>
                <a:ea typeface="Times New Roman" panose="02020603050405020304" pitchFamily="18" charset="0"/>
                <a:cs typeface="Times New Roman" panose="02020603050405020304" pitchFamily="18" charset="0"/>
              </a:rPr>
              <a:t>: Used to run codes for uploading data and writing programs for Maximum Power Point Tracking (MPPT) systems.</a:t>
            </a:r>
            <a:endParaRPr lang="en-US" sz="285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850" b="1" dirty="0">
                <a:effectLst/>
                <a:latin typeface="Times New Roman" panose="02020603050405020304" pitchFamily="18" charset="0"/>
                <a:ea typeface="Times New Roman" panose="02020603050405020304" pitchFamily="18" charset="0"/>
                <a:cs typeface="Times New Roman" panose="02020603050405020304" pitchFamily="18" charset="0"/>
              </a:rPr>
              <a:t>Simulink</a:t>
            </a:r>
            <a:r>
              <a:rPr lang="en-US" sz="2850" dirty="0">
                <a:effectLst/>
                <a:latin typeface="Times New Roman" panose="02020603050405020304" pitchFamily="18" charset="0"/>
                <a:ea typeface="Times New Roman" panose="02020603050405020304" pitchFamily="18" charset="0"/>
                <a:cs typeface="Times New Roman" panose="02020603050405020304" pitchFamily="18" charset="0"/>
              </a:rPr>
              <a:t>: Used to design and simulate the smart grid model visually.</a:t>
            </a:r>
            <a:endParaRPr lang="en-US" sz="285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850" b="1" dirty="0">
                <a:effectLst/>
                <a:latin typeface="Times New Roman" panose="02020603050405020304" pitchFamily="18" charset="0"/>
                <a:ea typeface="Times New Roman" panose="02020603050405020304" pitchFamily="18" charset="0"/>
                <a:cs typeface="Times New Roman" panose="02020603050405020304" pitchFamily="18" charset="0"/>
              </a:rPr>
              <a:t>Excel</a:t>
            </a:r>
            <a:r>
              <a:rPr lang="en-US" sz="2850" dirty="0">
                <a:effectLst/>
                <a:latin typeface="Times New Roman" panose="02020603050405020304" pitchFamily="18" charset="0"/>
                <a:ea typeface="Times New Roman" panose="02020603050405020304" pitchFamily="18" charset="0"/>
                <a:cs typeface="Times New Roman" panose="02020603050405020304" pitchFamily="18" charset="0"/>
              </a:rPr>
              <a:t>: Used to manage and organize data, like temperature, solar irradiance, and wind speed.</a:t>
            </a:r>
            <a:endParaRPr lang="en-US" sz="285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850" b="1" dirty="0">
                <a:effectLst/>
                <a:latin typeface="Times New Roman" panose="02020603050405020304" pitchFamily="18" charset="0"/>
                <a:ea typeface="Times New Roman" panose="02020603050405020304" pitchFamily="18" charset="0"/>
                <a:cs typeface="Times New Roman" panose="02020603050405020304" pitchFamily="18" charset="0"/>
              </a:rPr>
              <a:t>Gantt Chart</a:t>
            </a:r>
            <a:r>
              <a:rPr lang="en-US" sz="2850" dirty="0">
                <a:effectLst/>
                <a:latin typeface="Times New Roman" panose="02020603050405020304" pitchFamily="18" charset="0"/>
                <a:ea typeface="Times New Roman" panose="02020603050405020304" pitchFamily="18" charset="0"/>
                <a:cs typeface="Times New Roman" panose="02020603050405020304" pitchFamily="18" charset="0"/>
              </a:rPr>
              <a:t>: Used to track our progress and keep our tasks organized throughout the project.</a:t>
            </a:r>
            <a:endParaRPr lang="en-US" sz="285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3" y="5362014"/>
            <a:ext cx="9967334" cy="12483930"/>
          </a:xfrm>
          <a:prstGeom prst="rect">
            <a:avLst/>
          </a:prstGeom>
          <a:noFill/>
        </p:spPr>
        <p:txBody>
          <a:bodyPr wrap="square" rtlCol="0">
            <a:spAutoFit/>
          </a:bodyPr>
          <a:lstStyle/>
          <a:p>
            <a:pPr marL="0" marR="0" algn="just">
              <a:lnSpc>
                <a:spcPct val="107000"/>
              </a:lnSpc>
              <a:spcBef>
                <a:spcPts val="0"/>
              </a:spcBef>
              <a:spcAft>
                <a:spcPts val="800"/>
              </a:spcAft>
            </a:pPr>
            <a:r>
              <a:rPr lang="en-IN" sz="2850" kern="100" dirty="0">
                <a:effectLst/>
                <a:latin typeface="Times New Roman" panose="02020603050405020304" pitchFamily="18" charset="0"/>
                <a:ea typeface="Calibri" panose="020F0502020204030204" pitchFamily="34" charset="0"/>
                <a:cs typeface="Gautami" panose="020B0502040204020203" pitchFamily="34" charset="0"/>
              </a:rPr>
              <a:t>As urban centres continue to grow, the demand for reliable and sustainable energy sources becomes increasingly critical. Our project, "Empowering Smart Grid for the Future of Urban Centres," aims to design and simulate an advanced smart grid system that integrates renewable energy sources—specifically solar and wind power—along with Internet of Things (IoT) devices. The integration of these renewable energy systems into the grid is intended to enhance energy efficiency and reduce carbon emissions, contributing to a cleaner and more sustainable urban environment. Our approach involves the development of a simulation model that incorporates both solar panels and wind turbines, reflecting the diverse energy generation potential in urban settings. By employing IoT devices, we establish a two-way communication network that allows for real-time monitoring and management of energy production, storage, and consumption. This communication infrastructure enables dynamic responses to energy demands, optimization of resource allocation, and improved grid resilience. The project will demonstrate the feasibility and benefits of a smart grid that is not only capable of managing conventional and renewable energy sources but also equipped with control mechanisms. The expected outcomes include enhanced grid reliability, increased integration of clean energy, and the provision of valuable insights for future urban energy planning. This project sets the foundation for smarter, more responsive urban energy systems, paving the way for sustainable growth and energy security in cities.</a:t>
            </a:r>
            <a:endParaRPr lang="en-US" sz="285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38" name="TextBox 37">
            <a:extLst>
              <a:ext uri="{FF2B5EF4-FFF2-40B4-BE49-F238E27FC236}">
                <a16:creationId xmlns:a16="http://schemas.microsoft.com/office/drawing/2014/main" id="{BBDE6B47-93C1-4A30-E741-DD059543FFBB}"/>
              </a:ext>
            </a:extLst>
          </p:cNvPr>
          <p:cNvSpPr txBox="1"/>
          <p:nvPr/>
        </p:nvSpPr>
        <p:spPr>
          <a:xfrm>
            <a:off x="286196" y="19019711"/>
            <a:ext cx="10181019" cy="17635597"/>
          </a:xfrm>
          <a:prstGeom prst="rect">
            <a:avLst/>
          </a:prstGeom>
          <a:noFill/>
        </p:spPr>
        <p:txBody>
          <a:bodyPr wrap="square" rtlCol="0">
            <a:spAutoFit/>
          </a:bodyPr>
          <a:lstStyle/>
          <a:p>
            <a:pPr algn="just"/>
            <a:r>
              <a:rPr lang="en-US" sz="2850" dirty="0"/>
              <a:t>The increasing global demand for electrical energy, fueled by rapid technological advancements and urbanization, has created significant challenges in power generation, transmission, and distribution. Traditional power grids, which were designed decades ago, are increasingly struggling to meet these demands. The need for enhanced reliability, efficiency, and sustainability in electricity distribution has become more pressing, leading to innovations in grid technology. One such innovation is the development of the "Smart Grid," a modernized electricity network that leverages advanced technologies to improve the efficiency and reliability of power distribution systems. The Smart Grid integrates digital communication, automation, and control technologies to create a more resilient and adaptable power infrastructure. In parallel, Microgrids have gained attention as a localized solution to energy challenges, particularly in regions where power supply is unreliable. Microgrids provide higher energy security and reliability by integrating distributed energy resources, including renewable sources like solar and wind. However, despite their potential, the adoption of Microgrids is often limited by their complexity and the high costs associated with their design and implementation. Additionally, the optimization of smart grid systems is becoming increasingly important, particularly through the integration of hybrid energy systems such as photovoltaic (PV) arrays and wind turbines (WT). The use of advanced algorithms, such as Maximum Power Point Tracking (MPPT), has shown promise in maximizing power generation and improving the overall efficiency of these systems. In urban environments, the integration of renewable energy, particularly solar power, presents unique challenges. Limited space and shading are significant obstacles to deploying solar panels in densely populated areas. However, advancements in photovoltaic technologies, energy storage solutions, and smart city concepts—utilizing IoT is paving the way for more efficient monitoring, control, and integration of solar power in urban settings. This evolving landscape highlights the need for innovative approaches and advanced technologies to address the growing energy challenges of the modern world. The transition to Smart Grids and the development of Microgrids are critical steps in ensuring a more reliable, efficient, and sustainable global energy infrastructure, particularly as urbanization continues to accelerate.</a:t>
            </a: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pic>
        <p:nvPicPr>
          <p:cNvPr id="8" name="Picture 7">
            <a:extLst>
              <a:ext uri="{FF2B5EF4-FFF2-40B4-BE49-F238E27FC236}">
                <a16:creationId xmlns:a16="http://schemas.microsoft.com/office/drawing/2014/main" id="{E58DC2EB-1609-4696-B6CD-DC509D1AD1BF}"/>
              </a:ext>
            </a:extLst>
          </p:cNvPr>
          <p:cNvPicPr>
            <a:picLocks noChangeAspect="1"/>
          </p:cNvPicPr>
          <p:nvPr/>
        </p:nvPicPr>
        <p:blipFill>
          <a:blip r:embed="rId7"/>
          <a:stretch>
            <a:fillRect/>
          </a:stretch>
        </p:blipFill>
        <p:spPr>
          <a:xfrm>
            <a:off x="11557294" y="10294693"/>
            <a:ext cx="8762999" cy="13650384"/>
          </a:xfrm>
          <a:prstGeom prst="rect">
            <a:avLst/>
          </a:prstGeom>
        </p:spPr>
      </p:pic>
      <p:pic>
        <p:nvPicPr>
          <p:cNvPr id="41" name="Picture 40">
            <a:extLst>
              <a:ext uri="{FF2B5EF4-FFF2-40B4-BE49-F238E27FC236}">
                <a16:creationId xmlns:a16="http://schemas.microsoft.com/office/drawing/2014/main" id="{A3337086-E7BB-4547-931D-0E00E42EB041}"/>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21785556" y="19312587"/>
            <a:ext cx="9348123" cy="4899352"/>
          </a:xfrm>
          <a:prstGeom prst="rect">
            <a:avLst/>
          </a:prstGeom>
        </p:spPr>
      </p:pic>
      <p:pic>
        <p:nvPicPr>
          <p:cNvPr id="42" name="Picture 41">
            <a:extLst>
              <a:ext uri="{FF2B5EF4-FFF2-40B4-BE49-F238E27FC236}">
                <a16:creationId xmlns:a16="http://schemas.microsoft.com/office/drawing/2014/main" id="{162644DE-5720-49D6-AE6B-89A25E723699}"/>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21785557" y="13869904"/>
            <a:ext cx="9348122" cy="5302115"/>
          </a:xfrm>
          <a:prstGeom prst="rect">
            <a:avLst/>
          </a:prstGeom>
        </p:spPr>
      </p:pic>
      <p:sp>
        <p:nvSpPr>
          <p:cNvPr id="43" name="TextBox 42">
            <a:extLst>
              <a:ext uri="{FF2B5EF4-FFF2-40B4-BE49-F238E27FC236}">
                <a16:creationId xmlns:a16="http://schemas.microsoft.com/office/drawing/2014/main" id="{3A38811D-BF1B-4368-90E4-CE184ECA900A}"/>
              </a:ext>
            </a:extLst>
          </p:cNvPr>
          <p:cNvSpPr txBox="1"/>
          <p:nvPr/>
        </p:nvSpPr>
        <p:spPr>
          <a:xfrm>
            <a:off x="21343202" y="5434313"/>
            <a:ext cx="9951639" cy="8309967"/>
          </a:xfrm>
          <a:prstGeom prst="rect">
            <a:avLst/>
          </a:prstGeom>
          <a:noFill/>
        </p:spPr>
        <p:txBody>
          <a:bodyPr wrap="square">
            <a:spAutoFit/>
          </a:bodyPr>
          <a:lstStyle/>
          <a:p>
            <a:pPr marL="0" marR="0" algn="just">
              <a:lnSpc>
                <a:spcPct val="115000"/>
              </a:lnSpc>
              <a:spcBef>
                <a:spcPts val="0"/>
              </a:spcBef>
              <a:spcAft>
                <a:spcPts val="0"/>
              </a:spcAft>
            </a:pP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successfully designed and built a smart grid system that integrates four power sources: a solar farm, wind farm, diesel generator, and battery storage. These sources supply power to four types of loads, including inductive, capacitive, resistive, and mixed loads. Here’s the contribution from each source:</a:t>
            </a:r>
            <a:endParaRPr lang="en-US" sz="30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Solar Farm: 20% of total power.</a:t>
            </a:r>
            <a:endParaRPr lang="en-US" sz="3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Wind Farm: 100% of its capacity.</a:t>
            </a:r>
            <a:endParaRPr lang="en-US" sz="3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Diesel Generator: 20% of total power.</a:t>
            </a:r>
            <a:endParaRPr lang="en-US" sz="3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Battery Storage: 20% of total power.</a:t>
            </a:r>
            <a:endParaRPr lang="en-US" sz="3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solar farm and wind farm can adjust their outputs based on real-time data, allowing the system to be more responsive to actual conditions.</a:t>
            </a:r>
            <a:endParaRPr lang="en-US" sz="3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While the combined power met our load demands, we noticed some imbalance in power generation due to the absence of a control system. This is something we plan to address in the next phase</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6643</TotalTime>
  <Words>1090</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Poppins</vt:lpstr>
      <vt:lpst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ارتا تلاتن</cp:lastModifiedBy>
  <cp:revision>208</cp:revision>
  <cp:lastPrinted>2013-08-04T02:58:23Z</cp:lastPrinted>
  <dcterms:created xsi:type="dcterms:W3CDTF">2011-10-21T15:46:33Z</dcterms:created>
  <dcterms:modified xsi:type="dcterms:W3CDTF">2024-10-14T18:15:09Z</dcterms:modified>
</cp:coreProperties>
</file>