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4"/>
  </p:notesMasterIdLst>
  <p:sldIdLst>
    <p:sldId id="256" r:id="rId2"/>
    <p:sldId id="257" r:id="rId3"/>
    <p:sldId id="258" r:id="rId4"/>
    <p:sldId id="264" r:id="rId5"/>
    <p:sldId id="259" r:id="rId6"/>
    <p:sldId id="265" r:id="rId7"/>
    <p:sldId id="260" r:id="rId8"/>
    <p:sldId id="266" r:id="rId9"/>
    <p:sldId id="261" r:id="rId10"/>
    <p:sldId id="267" r:id="rId11"/>
    <p:sldId id="262" r:id="rId12"/>
    <p:sldId id="263" r:id="rId13"/>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43"/>
    <p:restoredTop sz="94710"/>
  </p:normalViewPr>
  <p:slideViewPr>
    <p:cSldViewPr snapToGrid="0">
      <p:cViewPr>
        <p:scale>
          <a:sx n="73" d="100"/>
          <a:sy n="73" d="100"/>
        </p:scale>
        <p:origin x="144" y="1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FFB46-2242-D349-9DD5-4247C9AF21AD}" type="datetimeFigureOut">
              <a:rPr lang="en-SA" smtClean="0"/>
              <a:t>16/04/2024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F23E0-1D4E-D64C-87F8-A57FF853C838}" type="slidenum">
              <a:rPr lang="en-SA" smtClean="0"/>
              <a:t>‹#›</a:t>
            </a:fld>
            <a:endParaRPr lang="en-SA"/>
          </a:p>
        </p:txBody>
      </p:sp>
    </p:spTree>
    <p:extLst>
      <p:ext uri="{BB962C8B-B14F-4D97-AF65-F5344CB8AC3E}">
        <p14:creationId xmlns:p14="http://schemas.microsoft.com/office/powerpoint/2010/main" val="340445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a:p>
        </p:txBody>
      </p:sp>
      <p:sp>
        <p:nvSpPr>
          <p:cNvPr id="4" name="Slide Number Placeholder 3"/>
          <p:cNvSpPr>
            <a:spLocks noGrp="1"/>
          </p:cNvSpPr>
          <p:nvPr>
            <p:ph type="sldNum" sz="quarter" idx="5"/>
          </p:nvPr>
        </p:nvSpPr>
        <p:spPr/>
        <p:txBody>
          <a:bodyPr/>
          <a:lstStyle/>
          <a:p>
            <a:fld id="{BE9F23E0-1D4E-D64C-87F8-A57FF853C838}" type="slidenum">
              <a:rPr lang="en-SA" smtClean="0"/>
              <a:t>11</a:t>
            </a:fld>
            <a:endParaRPr lang="en-SA"/>
          </a:p>
        </p:txBody>
      </p:sp>
    </p:spTree>
    <p:extLst>
      <p:ext uri="{BB962C8B-B14F-4D97-AF65-F5344CB8AC3E}">
        <p14:creationId xmlns:p14="http://schemas.microsoft.com/office/powerpoint/2010/main" val="226793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4/16/24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09407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4/16/24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6705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4/16/24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3510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4/16/24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5191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4/16/24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5752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4/16/24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1752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4/16/24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6894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4/16/24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3760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4/16/24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418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4/16/24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908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4/16/24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1857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4/16/24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59517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Wavy paint art pattern">
            <a:extLst>
              <a:ext uri="{FF2B5EF4-FFF2-40B4-BE49-F238E27FC236}">
                <a16:creationId xmlns:a16="http://schemas.microsoft.com/office/drawing/2014/main" id="{54EDF939-3438-9E90-CD8D-24FA144417A4}"/>
              </a:ext>
            </a:extLst>
          </p:cNvPr>
          <p:cNvPicPr>
            <a:picLocks noChangeAspect="1"/>
          </p:cNvPicPr>
          <p:nvPr/>
        </p:nvPicPr>
        <p:blipFill rotWithShape="1">
          <a:blip r:embed="rId2">
            <a:alphaModFix amt="40000"/>
          </a:blip>
          <a:srcRect t="3647" r="-1" b="15975"/>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9528754-8B61-5DF7-685A-096498746EEB}"/>
              </a:ext>
            </a:extLst>
          </p:cNvPr>
          <p:cNvSpPr>
            <a:spLocks noGrp="1"/>
          </p:cNvSpPr>
          <p:nvPr>
            <p:ph type="ctrTitle"/>
          </p:nvPr>
        </p:nvSpPr>
        <p:spPr>
          <a:xfrm>
            <a:off x="2562606" y="620110"/>
            <a:ext cx="7180484" cy="2889853"/>
          </a:xfrm>
        </p:spPr>
        <p:txBody>
          <a:bodyPr>
            <a:normAutofit fontScale="90000"/>
          </a:bodyPr>
          <a:lstStyle/>
          <a:p>
            <a:pPr algn="l"/>
            <a:r>
              <a:rPr lang="en-US" b="1" i="0" dirty="0">
                <a:solidFill>
                  <a:srgbClr val="0D0D0D"/>
                </a:solidFill>
                <a:effectLst/>
                <a:highlight>
                  <a:srgbClr val="FFFFFF"/>
                </a:highlight>
                <a:latin typeface="Söhne"/>
              </a:rPr>
              <a:t>Title</a:t>
            </a:r>
            <a:r>
              <a:rPr lang="en-US" b="0" i="0" dirty="0">
                <a:solidFill>
                  <a:srgbClr val="0D0D0D"/>
                </a:solidFill>
                <a:effectLst/>
                <a:highlight>
                  <a:srgbClr val="FFFFFF"/>
                </a:highlight>
                <a:latin typeface="Söhne"/>
              </a:rPr>
              <a:t>: Comprehensive Analysis of Cricket Performance</a:t>
            </a:r>
            <a:br>
              <a:rPr lang="en-US" b="0" i="0" dirty="0">
                <a:solidFill>
                  <a:srgbClr val="0D0D0D"/>
                </a:solidFill>
                <a:effectLst/>
                <a:highlight>
                  <a:srgbClr val="FFFFFF"/>
                </a:highlight>
                <a:latin typeface="Söhne"/>
              </a:rPr>
            </a:br>
            <a:endParaRPr lang="en-SA" dirty="0">
              <a:solidFill>
                <a:srgbClr val="FFFFFF"/>
              </a:solidFill>
            </a:endParaRPr>
          </a:p>
        </p:txBody>
      </p:sp>
      <p:sp>
        <p:nvSpPr>
          <p:cNvPr id="6" name="TextBox 5">
            <a:extLst>
              <a:ext uri="{FF2B5EF4-FFF2-40B4-BE49-F238E27FC236}">
                <a16:creationId xmlns:a16="http://schemas.microsoft.com/office/drawing/2014/main" id="{870B2081-8F17-FBD8-5C0B-73030CFEE439}"/>
              </a:ext>
            </a:extLst>
          </p:cNvPr>
          <p:cNvSpPr txBox="1"/>
          <p:nvPr/>
        </p:nvSpPr>
        <p:spPr>
          <a:xfrm>
            <a:off x="2517378" y="3605114"/>
            <a:ext cx="6196912" cy="923330"/>
          </a:xfrm>
          <a:prstGeom prst="rect">
            <a:avLst/>
          </a:prstGeom>
          <a:noFill/>
        </p:spPr>
        <p:txBody>
          <a:bodyPr wrap="square">
            <a:spAutoFit/>
          </a:bodyPr>
          <a:lstStyle/>
          <a:p>
            <a:pPr algn="l"/>
            <a:r>
              <a:rPr lang="en-US" b="1" i="0" dirty="0">
                <a:solidFill>
                  <a:srgbClr val="0D0D0D"/>
                </a:solidFill>
                <a:effectLst/>
                <a:highlight>
                  <a:srgbClr val="FFFFFF"/>
                </a:highlight>
                <a:latin typeface="Söhne"/>
              </a:rPr>
              <a:t>Subtitle</a:t>
            </a:r>
            <a:r>
              <a:rPr lang="en-US" b="0" i="0" dirty="0">
                <a:solidFill>
                  <a:srgbClr val="0D0D0D"/>
                </a:solidFill>
                <a:effectLst/>
                <a:highlight>
                  <a:srgbClr val="FFFFFF"/>
                </a:highlight>
                <a:latin typeface="Söhne"/>
              </a:rPr>
              <a:t>: Insights from the 2023 Cricket World Cup</a:t>
            </a:r>
          </a:p>
          <a:p>
            <a:pPr algn="l"/>
            <a:r>
              <a:rPr lang="en-US" b="1" i="0" dirty="0">
                <a:solidFill>
                  <a:srgbClr val="0D0D0D"/>
                </a:solidFill>
                <a:effectLst/>
                <a:highlight>
                  <a:srgbClr val="FFFFFF"/>
                </a:highlight>
                <a:latin typeface="Söhne"/>
              </a:rPr>
              <a:t>Date</a:t>
            </a:r>
            <a:r>
              <a:rPr lang="en-US" b="0" i="0" dirty="0">
                <a:solidFill>
                  <a:srgbClr val="0D0D0D"/>
                </a:solidFill>
                <a:effectLst/>
                <a:highlight>
                  <a:srgbClr val="FFFFFF"/>
                </a:highlight>
                <a:latin typeface="Söhne"/>
              </a:rPr>
              <a:t>: April 16, 2024</a:t>
            </a:r>
          </a:p>
          <a:p>
            <a:pPr algn="l"/>
            <a:r>
              <a:rPr lang="en-US" b="1" i="0" dirty="0">
                <a:solidFill>
                  <a:srgbClr val="0D0D0D"/>
                </a:solidFill>
                <a:effectLst/>
                <a:highlight>
                  <a:srgbClr val="FFFFFF"/>
                </a:highlight>
                <a:latin typeface="Söhne"/>
              </a:rPr>
              <a:t>Presenter</a:t>
            </a:r>
            <a:r>
              <a:rPr lang="en-US" b="0" i="0" dirty="0">
                <a:solidFill>
                  <a:srgbClr val="0D0D0D"/>
                </a:solidFill>
                <a:effectLst/>
                <a:highlight>
                  <a:srgbClr val="FFFFFF"/>
                </a:highlight>
                <a:latin typeface="Söhne"/>
              </a:rPr>
              <a:t>: Ahmed Ibrahim Khalil</a:t>
            </a:r>
          </a:p>
        </p:txBody>
      </p:sp>
    </p:spTree>
    <p:extLst>
      <p:ext uri="{BB962C8B-B14F-4D97-AF65-F5344CB8AC3E}">
        <p14:creationId xmlns:p14="http://schemas.microsoft.com/office/powerpoint/2010/main" val="2379587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8F97-FDBC-49BC-611D-8AEA88C50EF0}"/>
              </a:ext>
            </a:extLst>
          </p:cNvPr>
          <p:cNvSpPr>
            <a:spLocks noGrp="1"/>
          </p:cNvSpPr>
          <p:nvPr>
            <p:ph type="title"/>
          </p:nvPr>
        </p:nvSpPr>
        <p:spPr>
          <a:xfrm>
            <a:off x="0" y="365125"/>
            <a:ext cx="12192000" cy="1325563"/>
          </a:xfrm>
        </p:spPr>
        <p:txBody>
          <a:bodyPr>
            <a:normAutofit fontScale="90000"/>
          </a:bodyPr>
          <a:lstStyle/>
          <a:p>
            <a:r>
              <a:rPr lang="en-US" b="0" i="0" dirty="0">
                <a:solidFill>
                  <a:srgbClr val="0D0D0D"/>
                </a:solidFill>
                <a:effectLst/>
                <a:highlight>
                  <a:srgbClr val="FFFFFF"/>
                </a:highlight>
                <a:latin typeface="Söhne"/>
              </a:rPr>
              <a:t>heatmap comparing performance metrics across teams </a:t>
            </a:r>
            <a:endParaRPr lang="en-SA" dirty="0"/>
          </a:p>
        </p:txBody>
      </p:sp>
      <p:pic>
        <p:nvPicPr>
          <p:cNvPr id="5" name="Content Placeholder 4" descr="A graph of different colored squares&#10;&#10;Description automatically generated">
            <a:extLst>
              <a:ext uri="{FF2B5EF4-FFF2-40B4-BE49-F238E27FC236}">
                <a16:creationId xmlns:a16="http://schemas.microsoft.com/office/drawing/2014/main" id="{3960325F-974E-87D6-350D-BA1606086B09}"/>
              </a:ext>
            </a:extLst>
          </p:cNvPr>
          <p:cNvPicPr>
            <a:picLocks noGrp="1" noChangeAspect="1"/>
          </p:cNvPicPr>
          <p:nvPr>
            <p:ph idx="1"/>
          </p:nvPr>
        </p:nvPicPr>
        <p:blipFill>
          <a:blip r:embed="rId2"/>
          <a:stretch>
            <a:fillRect/>
          </a:stretch>
        </p:blipFill>
        <p:spPr>
          <a:xfrm>
            <a:off x="0" y="1825624"/>
            <a:ext cx="12192000" cy="5032375"/>
          </a:xfrm>
        </p:spPr>
      </p:pic>
    </p:spTree>
    <p:extLst>
      <p:ext uri="{BB962C8B-B14F-4D97-AF65-F5344CB8AC3E}">
        <p14:creationId xmlns:p14="http://schemas.microsoft.com/office/powerpoint/2010/main" val="22769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EB63-E874-506D-EC5F-5406C3A0AE58}"/>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Temporal Analysis</a:t>
            </a:r>
            <a:endParaRPr lang="en-SA" dirty="0"/>
          </a:p>
        </p:txBody>
      </p:sp>
      <p:sp>
        <p:nvSpPr>
          <p:cNvPr id="3" name="Content Placeholder 2">
            <a:extLst>
              <a:ext uri="{FF2B5EF4-FFF2-40B4-BE49-F238E27FC236}">
                <a16:creationId xmlns:a16="http://schemas.microsoft.com/office/drawing/2014/main" id="{65A5CEFA-B8FA-37E5-153B-13F52A627F7A}"/>
              </a:ext>
            </a:extLst>
          </p:cNvPr>
          <p:cNvSpPr>
            <a:spLocks noGrp="1"/>
          </p:cNvSpPr>
          <p:nvPr>
            <p:ph idx="1"/>
          </p:nvPr>
        </p:nvSpPr>
        <p:spPr/>
        <p:txBody>
          <a:bodyPr>
            <a:normAutofit/>
          </a:bodyPr>
          <a:lstStyle/>
          <a:p>
            <a:r>
              <a:rPr lang="en-US" sz="3200" b="0" i="0" dirty="0">
                <a:solidFill>
                  <a:srgbClr val="0D0D0D"/>
                </a:solidFill>
                <a:effectLst/>
                <a:highlight>
                  <a:srgbClr val="FFFFFF"/>
                </a:highlight>
                <a:latin typeface="Söhne"/>
              </a:rPr>
              <a:t>Temporal trends offer insights into how team strategies and performances evolved over the tournament. We observed that teams like New Zealand improved their game significantly in the later stages, adapting well to the pressures of knockout matches. This section discusses how adaptability and resilience became key factors as the tournament progressed.</a:t>
            </a:r>
            <a:endParaRPr lang="en-SA" sz="3200" dirty="0"/>
          </a:p>
        </p:txBody>
      </p:sp>
    </p:spTree>
    <p:extLst>
      <p:ext uri="{BB962C8B-B14F-4D97-AF65-F5344CB8AC3E}">
        <p14:creationId xmlns:p14="http://schemas.microsoft.com/office/powerpoint/2010/main" val="5105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B93F-7270-06E3-118D-1A0137A6A223}"/>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Conclusions</a:t>
            </a:r>
            <a:endParaRPr lang="en-SA" dirty="0"/>
          </a:p>
        </p:txBody>
      </p:sp>
      <p:sp>
        <p:nvSpPr>
          <p:cNvPr id="3" name="Content Placeholder 2">
            <a:extLst>
              <a:ext uri="{FF2B5EF4-FFF2-40B4-BE49-F238E27FC236}">
                <a16:creationId xmlns:a16="http://schemas.microsoft.com/office/drawing/2014/main" id="{D853789D-CBC6-3F82-E14E-92A2278B023E}"/>
              </a:ext>
            </a:extLst>
          </p:cNvPr>
          <p:cNvSpPr>
            <a:spLocks noGrp="1"/>
          </p:cNvSpPr>
          <p:nvPr>
            <p:ph idx="1"/>
          </p:nvPr>
        </p:nvSpPr>
        <p:spPr/>
        <p:txBody>
          <a:bodyPr>
            <a:normAutofit/>
          </a:bodyPr>
          <a:lstStyle/>
          <a:p>
            <a:r>
              <a:rPr lang="en-US" sz="3200" b="0" i="0" dirty="0">
                <a:solidFill>
                  <a:srgbClr val="0D0D0D"/>
                </a:solidFill>
                <a:effectLst/>
                <a:highlight>
                  <a:srgbClr val="FFFFFF"/>
                </a:highlight>
                <a:latin typeface="Söhne"/>
              </a:rPr>
              <a:t>The analyses indicate that adaptability and in-depth player performance analysis are crucial for succeeding in high-stakes tournaments. We recommend teams invest in data-driven strategies to tailor their training, selection, and on-field tactics. Additionally, nurturing versatile players who can perform under varying conditions could be vital for future success.</a:t>
            </a:r>
            <a:endParaRPr lang="en-SA" sz="3200" dirty="0"/>
          </a:p>
        </p:txBody>
      </p:sp>
    </p:spTree>
    <p:extLst>
      <p:ext uri="{BB962C8B-B14F-4D97-AF65-F5344CB8AC3E}">
        <p14:creationId xmlns:p14="http://schemas.microsoft.com/office/powerpoint/2010/main" val="389544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0513-2372-CCAB-A9BF-DDD371C14A8D}"/>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Söhne"/>
              </a:rPr>
              <a:t>Introduction</a:t>
            </a:r>
            <a:br>
              <a:rPr lang="en-US" b="1" i="0" dirty="0">
                <a:solidFill>
                  <a:srgbClr val="0D0D0D"/>
                </a:solidFill>
                <a:effectLst/>
                <a:highlight>
                  <a:srgbClr val="FFFFFF"/>
                </a:highlight>
                <a:latin typeface="Söhne"/>
              </a:rPr>
            </a:br>
            <a:endParaRPr lang="en-SA" dirty="0"/>
          </a:p>
        </p:txBody>
      </p:sp>
      <p:sp>
        <p:nvSpPr>
          <p:cNvPr id="3" name="Content Placeholder 2">
            <a:extLst>
              <a:ext uri="{FF2B5EF4-FFF2-40B4-BE49-F238E27FC236}">
                <a16:creationId xmlns:a16="http://schemas.microsoft.com/office/drawing/2014/main" id="{27045F8A-318C-722B-47C3-ED16A9BCAB07}"/>
              </a:ext>
            </a:extLst>
          </p:cNvPr>
          <p:cNvSpPr>
            <a:spLocks noGrp="1"/>
          </p:cNvSpPr>
          <p:nvPr>
            <p:ph idx="1"/>
          </p:nvPr>
        </p:nvSpPr>
        <p:spPr/>
        <p:txBody>
          <a:bodyPr>
            <a:normAutofit/>
          </a:bodyPr>
          <a:lstStyle/>
          <a:p>
            <a:r>
              <a:rPr lang="en-US" sz="3600" b="0" i="0" dirty="0">
                <a:solidFill>
                  <a:srgbClr val="0D0D0D"/>
                </a:solidFill>
                <a:effectLst/>
                <a:highlight>
                  <a:srgbClr val="FFFFFF"/>
                </a:highlight>
                <a:latin typeface="Söhne"/>
              </a:rPr>
              <a:t>Welcome to our detailed analysis of the 2023 Cricket World Cup, where we explore the performance metrics of teams and players across various matches. Our goal is to uncover patterns and insights that could help in enhancing strategies and player development for future tournaments.</a:t>
            </a:r>
            <a:endParaRPr lang="en-SA" sz="3600" dirty="0"/>
          </a:p>
        </p:txBody>
      </p:sp>
    </p:spTree>
    <p:extLst>
      <p:ext uri="{BB962C8B-B14F-4D97-AF65-F5344CB8AC3E}">
        <p14:creationId xmlns:p14="http://schemas.microsoft.com/office/powerpoint/2010/main" val="420243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7CCA-8A89-A305-D192-4F19AD0C6528}"/>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Data Overview</a:t>
            </a:r>
            <a:endParaRPr lang="en-SA" dirty="0"/>
          </a:p>
        </p:txBody>
      </p:sp>
      <p:sp>
        <p:nvSpPr>
          <p:cNvPr id="3" name="Content Placeholder 2">
            <a:extLst>
              <a:ext uri="{FF2B5EF4-FFF2-40B4-BE49-F238E27FC236}">
                <a16:creationId xmlns:a16="http://schemas.microsoft.com/office/drawing/2014/main" id="{AA52F86B-F8EA-0C35-2EB6-DB85D6FF8FE4}"/>
              </a:ext>
            </a:extLst>
          </p:cNvPr>
          <p:cNvSpPr>
            <a:spLocks noGrp="1"/>
          </p:cNvSpPr>
          <p:nvPr>
            <p:ph idx="1"/>
          </p:nvPr>
        </p:nvSpPr>
        <p:spPr/>
        <p:txBody>
          <a:bodyPr>
            <a:normAutofit/>
          </a:bodyPr>
          <a:lstStyle/>
          <a:p>
            <a:r>
              <a:rPr lang="en-US" sz="3200" b="0" i="0" dirty="0">
                <a:solidFill>
                  <a:srgbClr val="0D0D0D"/>
                </a:solidFill>
                <a:effectLst/>
                <a:highlight>
                  <a:srgbClr val="FFFFFF"/>
                </a:highlight>
                <a:latin typeface="Söhne"/>
              </a:rPr>
              <a:t>The dataset encompasses every inning played in the tournament, detailing metrics like runs, wickets, strike rates, and bowling economies. These metrics are split by player and team, giving us a multifaceted view of the tournament dynamics, from individual contributions to team efforts.</a:t>
            </a:r>
            <a:endParaRPr lang="en-SA" sz="3200" dirty="0"/>
          </a:p>
        </p:txBody>
      </p:sp>
    </p:spTree>
    <p:extLst>
      <p:ext uri="{BB962C8B-B14F-4D97-AF65-F5344CB8AC3E}">
        <p14:creationId xmlns:p14="http://schemas.microsoft.com/office/powerpoint/2010/main" val="56302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6B93-9E34-CED5-38E8-A3B9FD5DFE0C}"/>
              </a:ext>
            </a:extLst>
          </p:cNvPr>
          <p:cNvSpPr>
            <a:spLocks noGrp="1"/>
          </p:cNvSpPr>
          <p:nvPr>
            <p:ph type="title"/>
          </p:nvPr>
        </p:nvSpPr>
        <p:spPr>
          <a:xfrm>
            <a:off x="777240" y="365125"/>
            <a:ext cx="10659110" cy="1117987"/>
          </a:xfrm>
        </p:spPr>
        <p:txBody>
          <a:bodyPr/>
          <a:lstStyle/>
          <a:p>
            <a:r>
              <a:rPr lang="en-SA" dirty="0"/>
              <a:t>Data Overview</a:t>
            </a:r>
          </a:p>
        </p:txBody>
      </p:sp>
      <p:sp>
        <p:nvSpPr>
          <p:cNvPr id="3" name="Content Placeholder 2">
            <a:extLst>
              <a:ext uri="{FF2B5EF4-FFF2-40B4-BE49-F238E27FC236}">
                <a16:creationId xmlns:a16="http://schemas.microsoft.com/office/drawing/2014/main" id="{FBC4F7BC-5CE1-D119-41DF-AD6FF2C8393D}"/>
              </a:ext>
            </a:extLst>
          </p:cNvPr>
          <p:cNvSpPr>
            <a:spLocks noGrp="1"/>
          </p:cNvSpPr>
          <p:nvPr>
            <p:ph idx="1"/>
          </p:nvPr>
        </p:nvSpPr>
        <p:spPr>
          <a:xfrm>
            <a:off x="777240" y="1494263"/>
            <a:ext cx="10659110" cy="5009763"/>
          </a:xfrm>
        </p:spPr>
        <p:txBody>
          <a:bodyPr>
            <a:noAutofit/>
          </a:bodyPr>
          <a:lstStyle/>
          <a:p>
            <a:r>
              <a:rPr lang="en-US" sz="1050" dirty="0"/>
              <a:t>Dataset Size: (1408, 20)</a:t>
            </a:r>
          </a:p>
          <a:p>
            <a:r>
              <a:rPr lang="en-US" sz="1050" b="1" i="0" dirty="0">
                <a:solidFill>
                  <a:srgbClr val="0D0D0D"/>
                </a:solidFill>
                <a:effectLst/>
                <a:highlight>
                  <a:srgbClr val="FFFFFF"/>
                </a:highlight>
                <a:latin typeface="Söhne"/>
              </a:rPr>
              <a:t>Column Names</a:t>
            </a:r>
            <a:r>
              <a:rPr lang="en-US" sz="1050" b="0" i="0" dirty="0">
                <a:solidFill>
                  <a:srgbClr val="0D0D0D"/>
                </a:solidFill>
                <a:effectLst/>
                <a:highlight>
                  <a:srgbClr val="FFFFFF"/>
                </a:highlight>
                <a:latin typeface="Söhne"/>
              </a:rPr>
              <a:t>:</a:t>
            </a:r>
          </a:p>
          <a:p>
            <a:pPr marL="742950" lvl="1" indent="-285750" algn="l">
              <a:buFont typeface="+mj-lt"/>
              <a:buAutoNum type="arabicPeriod"/>
            </a:pPr>
            <a:r>
              <a:rPr lang="en-US" sz="1050" b="1" i="0" dirty="0">
                <a:solidFill>
                  <a:srgbClr val="0D0D0D"/>
                </a:solidFill>
                <a:effectLst/>
                <a:highlight>
                  <a:srgbClr val="FFFFFF"/>
                </a:highlight>
                <a:latin typeface="Söhne"/>
              </a:rPr>
              <a:t>team</a:t>
            </a:r>
            <a:r>
              <a:rPr lang="en-US" sz="1050" b="0" i="0" dirty="0">
                <a:solidFill>
                  <a:srgbClr val="0D0D0D"/>
                </a:solidFill>
                <a:effectLst/>
                <a:highlight>
                  <a:srgbClr val="FFFFFF"/>
                </a:highlight>
                <a:latin typeface="Söhne"/>
              </a:rPr>
              <a:t>: The team for which the player played.</a:t>
            </a:r>
          </a:p>
          <a:p>
            <a:pPr marL="742950" lvl="1" indent="-285750" algn="l">
              <a:buFont typeface="+mj-lt"/>
              <a:buAutoNum type="arabicPeriod"/>
            </a:pPr>
            <a:r>
              <a:rPr lang="en-US" sz="1050" b="1" i="0" dirty="0">
                <a:solidFill>
                  <a:srgbClr val="0D0D0D"/>
                </a:solidFill>
                <a:effectLst/>
                <a:highlight>
                  <a:srgbClr val="FFFFFF"/>
                </a:highlight>
                <a:latin typeface="Söhne"/>
              </a:rPr>
              <a:t>player</a:t>
            </a:r>
            <a:r>
              <a:rPr lang="en-US" sz="1050" b="0" i="0" dirty="0">
                <a:solidFill>
                  <a:srgbClr val="0D0D0D"/>
                </a:solidFill>
                <a:effectLst/>
                <a:highlight>
                  <a:srgbClr val="FFFFFF"/>
                </a:highlight>
                <a:latin typeface="Söhne"/>
              </a:rPr>
              <a:t>: Name of the player.</a:t>
            </a:r>
          </a:p>
          <a:p>
            <a:pPr marL="742950" lvl="1" indent="-285750" algn="l">
              <a:buFont typeface="+mj-lt"/>
              <a:buAutoNum type="arabicPeriod"/>
            </a:pPr>
            <a:r>
              <a:rPr lang="en-US" sz="1050" b="1" i="0" dirty="0" err="1">
                <a:solidFill>
                  <a:srgbClr val="0D0D0D"/>
                </a:solidFill>
                <a:effectLst/>
                <a:highlight>
                  <a:srgbClr val="FFFFFF"/>
                </a:highlight>
                <a:latin typeface="Söhne"/>
              </a:rPr>
              <a:t>bat_or_bowl</a:t>
            </a:r>
            <a:r>
              <a:rPr lang="en-US" sz="1050" b="0" i="0" dirty="0">
                <a:solidFill>
                  <a:srgbClr val="0D0D0D"/>
                </a:solidFill>
                <a:effectLst/>
                <a:highlight>
                  <a:srgbClr val="FFFFFF"/>
                </a:highlight>
                <a:latin typeface="Söhne"/>
              </a:rPr>
              <a:t>: Whether the record is for batting or bowling.</a:t>
            </a:r>
          </a:p>
          <a:p>
            <a:pPr marL="742950" lvl="1" indent="-285750" algn="l">
              <a:buFont typeface="+mj-lt"/>
              <a:buAutoNum type="arabicPeriod"/>
            </a:pPr>
            <a:r>
              <a:rPr lang="en-US" sz="1050" b="1" i="0" dirty="0" err="1">
                <a:solidFill>
                  <a:srgbClr val="0D0D0D"/>
                </a:solidFill>
                <a:effectLst/>
                <a:highlight>
                  <a:srgbClr val="FFFFFF"/>
                </a:highlight>
                <a:latin typeface="Söhne"/>
              </a:rPr>
              <a:t>bb_bf</a:t>
            </a:r>
            <a:r>
              <a:rPr lang="en-US" sz="1050" b="0" i="0" dirty="0">
                <a:solidFill>
                  <a:srgbClr val="0D0D0D"/>
                </a:solidFill>
                <a:effectLst/>
                <a:highlight>
                  <a:srgbClr val="FFFFFF"/>
                </a:highlight>
                <a:latin typeface="Söhne"/>
              </a:rPr>
              <a:t>: Balls bowled or balls faced.</a:t>
            </a:r>
          </a:p>
          <a:p>
            <a:pPr marL="742950" lvl="1" indent="-285750" algn="l">
              <a:buFont typeface="+mj-lt"/>
              <a:buAutoNum type="arabicPeriod"/>
            </a:pPr>
            <a:r>
              <a:rPr lang="en-US" sz="1050" b="1" i="0" dirty="0">
                <a:solidFill>
                  <a:srgbClr val="0D0D0D"/>
                </a:solidFill>
                <a:effectLst/>
                <a:highlight>
                  <a:srgbClr val="FFFFFF"/>
                </a:highlight>
                <a:latin typeface="Söhne"/>
              </a:rPr>
              <a:t>runs</a:t>
            </a:r>
            <a:r>
              <a:rPr lang="en-US" sz="1050" b="0" i="0" dirty="0">
                <a:solidFill>
                  <a:srgbClr val="0D0D0D"/>
                </a:solidFill>
                <a:effectLst/>
                <a:highlight>
                  <a:srgbClr val="FFFFFF"/>
                </a:highlight>
                <a:latin typeface="Söhne"/>
              </a:rPr>
              <a:t>: Runs scored or runs conceded.</a:t>
            </a:r>
          </a:p>
          <a:p>
            <a:pPr marL="742950" lvl="1" indent="-285750" algn="l">
              <a:buFont typeface="+mj-lt"/>
              <a:buAutoNum type="arabicPeriod"/>
            </a:pPr>
            <a:r>
              <a:rPr lang="en-US" sz="1050" b="1" i="0" dirty="0" err="1">
                <a:solidFill>
                  <a:srgbClr val="0D0D0D"/>
                </a:solidFill>
                <a:effectLst/>
                <a:highlight>
                  <a:srgbClr val="FFFFFF"/>
                </a:highlight>
                <a:latin typeface="Söhne"/>
              </a:rPr>
              <a:t>wkts</a:t>
            </a:r>
            <a:r>
              <a:rPr lang="en-US" sz="1050" b="0" i="0" dirty="0">
                <a:solidFill>
                  <a:srgbClr val="0D0D0D"/>
                </a:solidFill>
                <a:effectLst/>
                <a:highlight>
                  <a:srgbClr val="FFFFFF"/>
                </a:highlight>
                <a:latin typeface="Söhne"/>
              </a:rPr>
              <a:t>: Wickets taken.</a:t>
            </a:r>
          </a:p>
          <a:p>
            <a:pPr marL="742950" lvl="1" indent="-285750" algn="l">
              <a:buFont typeface="+mj-lt"/>
              <a:buAutoNum type="arabicPeriod"/>
            </a:pPr>
            <a:r>
              <a:rPr lang="en-US" sz="1050" b="1" i="0" dirty="0" err="1">
                <a:solidFill>
                  <a:srgbClr val="0D0D0D"/>
                </a:solidFill>
                <a:effectLst/>
                <a:highlight>
                  <a:srgbClr val="FFFFFF"/>
                </a:highlight>
                <a:latin typeface="Söhne"/>
              </a:rPr>
              <a:t>wicketball_prob</a:t>
            </a:r>
            <a:r>
              <a:rPr lang="en-US" sz="1050" b="0" i="0" dirty="0">
                <a:solidFill>
                  <a:srgbClr val="0D0D0D"/>
                </a:solidFill>
                <a:effectLst/>
                <a:highlight>
                  <a:srgbClr val="FFFFFF"/>
                </a:highlight>
                <a:latin typeface="Söhne"/>
              </a:rPr>
              <a:t>: Probability of taking a wicket per ball.</a:t>
            </a:r>
          </a:p>
          <a:p>
            <a:pPr marL="742950" lvl="1" indent="-285750" algn="l">
              <a:buFont typeface="+mj-lt"/>
              <a:buAutoNum type="arabicPeriod"/>
            </a:pPr>
            <a:r>
              <a:rPr lang="en-US" sz="1050" b="1" i="0" dirty="0" err="1">
                <a:solidFill>
                  <a:srgbClr val="0D0D0D"/>
                </a:solidFill>
                <a:effectLst/>
                <a:highlight>
                  <a:srgbClr val="FFFFFF"/>
                </a:highlight>
                <a:latin typeface="Söhne"/>
              </a:rPr>
              <a:t>runs_per_ball</a:t>
            </a:r>
            <a:r>
              <a:rPr lang="en-US" sz="1050" b="0" i="0" dirty="0">
                <a:solidFill>
                  <a:srgbClr val="0D0D0D"/>
                </a:solidFill>
                <a:effectLst/>
                <a:highlight>
                  <a:srgbClr val="FFFFFF"/>
                </a:highlight>
                <a:latin typeface="Söhne"/>
              </a:rPr>
              <a:t>: Runs per ball.</a:t>
            </a:r>
          </a:p>
          <a:p>
            <a:pPr marL="742950" lvl="1" indent="-285750" algn="l">
              <a:buFont typeface="+mj-lt"/>
              <a:buAutoNum type="arabicPeriod"/>
            </a:pPr>
            <a:r>
              <a:rPr lang="en-US" sz="1050" b="1" i="0" dirty="0">
                <a:solidFill>
                  <a:srgbClr val="0D0D0D"/>
                </a:solidFill>
                <a:effectLst/>
                <a:highlight>
                  <a:srgbClr val="FFFFFF"/>
                </a:highlight>
                <a:latin typeface="Söhne"/>
              </a:rPr>
              <a:t>opposition</a:t>
            </a:r>
            <a:r>
              <a:rPr lang="en-US" sz="1050" b="0" i="0" dirty="0">
                <a:solidFill>
                  <a:srgbClr val="0D0D0D"/>
                </a:solidFill>
                <a:effectLst/>
                <a:highlight>
                  <a:srgbClr val="FFFFFF"/>
                </a:highlight>
                <a:latin typeface="Söhne"/>
              </a:rPr>
              <a:t>: The opposing team.</a:t>
            </a:r>
          </a:p>
          <a:p>
            <a:pPr marL="742950" lvl="1" indent="-285750" algn="l">
              <a:buFont typeface="+mj-lt"/>
              <a:buAutoNum type="arabicPeriod"/>
            </a:pPr>
            <a:r>
              <a:rPr lang="en-US" sz="1050" b="1" i="0" dirty="0">
                <a:solidFill>
                  <a:srgbClr val="0D0D0D"/>
                </a:solidFill>
                <a:effectLst/>
                <a:highlight>
                  <a:srgbClr val="FFFFFF"/>
                </a:highlight>
                <a:latin typeface="Söhne"/>
              </a:rPr>
              <a:t>ground</a:t>
            </a:r>
            <a:r>
              <a:rPr lang="en-US" sz="1050" b="0" i="0" dirty="0">
                <a:solidFill>
                  <a:srgbClr val="0D0D0D"/>
                </a:solidFill>
                <a:effectLst/>
                <a:highlight>
                  <a:srgbClr val="FFFFFF"/>
                </a:highlight>
                <a:latin typeface="Söhne"/>
              </a:rPr>
              <a:t>: The ground where the match was played.</a:t>
            </a:r>
          </a:p>
          <a:p>
            <a:pPr marL="742950" lvl="1" indent="-285750" algn="l">
              <a:buFont typeface="+mj-lt"/>
              <a:buAutoNum type="arabicPeriod"/>
            </a:pPr>
            <a:r>
              <a:rPr lang="en-US" sz="1050" b="1" i="0" dirty="0" err="1">
                <a:solidFill>
                  <a:srgbClr val="0D0D0D"/>
                </a:solidFill>
                <a:effectLst/>
                <a:highlight>
                  <a:srgbClr val="FFFFFF"/>
                </a:highlight>
                <a:latin typeface="Söhne"/>
              </a:rPr>
              <a:t>start_date</a:t>
            </a:r>
            <a:r>
              <a:rPr lang="en-US" sz="1050" b="0" i="0" dirty="0">
                <a:solidFill>
                  <a:srgbClr val="0D0D0D"/>
                </a:solidFill>
                <a:effectLst/>
                <a:highlight>
                  <a:srgbClr val="FFFFFF"/>
                </a:highlight>
                <a:latin typeface="Söhne"/>
              </a:rPr>
              <a:t>: Date the match started.</a:t>
            </a:r>
          </a:p>
          <a:p>
            <a:pPr marL="742950" lvl="1" indent="-285750" algn="l">
              <a:buFont typeface="+mj-lt"/>
              <a:buAutoNum type="arabicPeriod"/>
            </a:pPr>
            <a:r>
              <a:rPr lang="en-US" sz="1050" b="1" i="0" dirty="0">
                <a:solidFill>
                  <a:srgbClr val="0D0D0D"/>
                </a:solidFill>
                <a:effectLst/>
                <a:highlight>
                  <a:srgbClr val="FFFFFF"/>
                </a:highlight>
                <a:latin typeface="Söhne"/>
              </a:rPr>
              <a:t>overs</a:t>
            </a:r>
            <a:r>
              <a:rPr lang="en-US" sz="1050" b="0" i="0" dirty="0">
                <a:solidFill>
                  <a:srgbClr val="0D0D0D"/>
                </a:solidFill>
                <a:effectLst/>
                <a:highlight>
                  <a:srgbClr val="FFFFFF"/>
                </a:highlight>
                <a:latin typeface="Söhne"/>
              </a:rPr>
              <a:t>: Overs bowled.</a:t>
            </a:r>
          </a:p>
          <a:p>
            <a:pPr marL="742950" lvl="1" indent="-285750" algn="l">
              <a:buFont typeface="+mj-lt"/>
              <a:buAutoNum type="arabicPeriod"/>
            </a:pPr>
            <a:r>
              <a:rPr lang="en-US" sz="1050" b="1" i="0" dirty="0" err="1">
                <a:solidFill>
                  <a:srgbClr val="0D0D0D"/>
                </a:solidFill>
                <a:effectLst/>
                <a:highlight>
                  <a:srgbClr val="FFFFFF"/>
                </a:highlight>
                <a:latin typeface="Söhne"/>
              </a:rPr>
              <a:t>mdns</a:t>
            </a:r>
            <a:r>
              <a:rPr lang="en-US" sz="1050" b="0" i="0" dirty="0">
                <a:solidFill>
                  <a:srgbClr val="0D0D0D"/>
                </a:solidFill>
                <a:effectLst/>
                <a:highlight>
                  <a:srgbClr val="FFFFFF"/>
                </a:highlight>
                <a:latin typeface="Söhne"/>
              </a:rPr>
              <a:t>: Maiden overs.</a:t>
            </a:r>
          </a:p>
          <a:p>
            <a:pPr marL="742950" lvl="1" indent="-285750" algn="l">
              <a:buFont typeface="+mj-lt"/>
              <a:buAutoNum type="arabicPeriod"/>
            </a:pPr>
            <a:r>
              <a:rPr lang="en-US" sz="1050" b="1" i="0" dirty="0">
                <a:solidFill>
                  <a:srgbClr val="0D0D0D"/>
                </a:solidFill>
                <a:effectLst/>
                <a:highlight>
                  <a:srgbClr val="FFFFFF"/>
                </a:highlight>
                <a:latin typeface="Söhne"/>
              </a:rPr>
              <a:t>econ</a:t>
            </a:r>
            <a:r>
              <a:rPr lang="en-US" sz="1050" b="0" i="0" dirty="0">
                <a:solidFill>
                  <a:srgbClr val="0D0D0D"/>
                </a:solidFill>
                <a:effectLst/>
                <a:highlight>
                  <a:srgbClr val="FFFFFF"/>
                </a:highlight>
                <a:latin typeface="Söhne"/>
              </a:rPr>
              <a:t>: Economy rate.</a:t>
            </a:r>
          </a:p>
          <a:p>
            <a:pPr marL="742950" lvl="1" indent="-285750" algn="l">
              <a:buFont typeface="+mj-lt"/>
              <a:buAutoNum type="arabicPeriod"/>
            </a:pPr>
            <a:r>
              <a:rPr lang="en-US" sz="1050" b="1" i="0" dirty="0">
                <a:solidFill>
                  <a:srgbClr val="0D0D0D"/>
                </a:solidFill>
                <a:effectLst/>
                <a:highlight>
                  <a:srgbClr val="FFFFFF"/>
                </a:highlight>
                <a:latin typeface="Söhne"/>
              </a:rPr>
              <a:t>inns</a:t>
            </a:r>
            <a:r>
              <a:rPr lang="en-US" sz="1050" b="0" i="0" dirty="0">
                <a:solidFill>
                  <a:srgbClr val="0D0D0D"/>
                </a:solidFill>
                <a:effectLst/>
                <a:highlight>
                  <a:srgbClr val="FFFFFF"/>
                </a:highlight>
                <a:latin typeface="Söhne"/>
              </a:rPr>
              <a:t>: Innings number.</a:t>
            </a:r>
          </a:p>
          <a:p>
            <a:pPr marL="742950" lvl="1" indent="-285750" algn="l">
              <a:buFont typeface="+mj-lt"/>
              <a:buAutoNum type="arabicPeriod"/>
            </a:pPr>
            <a:r>
              <a:rPr lang="en-US" sz="1050" b="1" i="0" dirty="0">
                <a:solidFill>
                  <a:srgbClr val="0D0D0D"/>
                </a:solidFill>
                <a:effectLst/>
                <a:highlight>
                  <a:srgbClr val="FFFFFF"/>
                </a:highlight>
                <a:latin typeface="Söhne"/>
              </a:rPr>
              <a:t>4s</a:t>
            </a:r>
            <a:r>
              <a:rPr lang="en-US" sz="1050" b="0" i="0" dirty="0">
                <a:solidFill>
                  <a:srgbClr val="0D0D0D"/>
                </a:solidFill>
                <a:effectLst/>
                <a:highlight>
                  <a:srgbClr val="FFFFFF"/>
                </a:highlight>
                <a:latin typeface="Söhne"/>
              </a:rPr>
              <a:t>, </a:t>
            </a:r>
            <a:r>
              <a:rPr lang="en-US" sz="1050" b="1" i="0" dirty="0">
                <a:solidFill>
                  <a:srgbClr val="0D0D0D"/>
                </a:solidFill>
                <a:effectLst/>
                <a:highlight>
                  <a:srgbClr val="FFFFFF"/>
                </a:highlight>
                <a:latin typeface="Söhne"/>
              </a:rPr>
              <a:t>6s</a:t>
            </a:r>
            <a:r>
              <a:rPr lang="en-US" sz="1050" b="0" i="0" dirty="0">
                <a:solidFill>
                  <a:srgbClr val="0D0D0D"/>
                </a:solidFill>
                <a:effectLst/>
                <a:highlight>
                  <a:srgbClr val="FFFFFF"/>
                </a:highlight>
                <a:latin typeface="Söhne"/>
              </a:rPr>
              <a:t>: Number of fours and sixes hit.</a:t>
            </a:r>
          </a:p>
          <a:p>
            <a:pPr marL="742950" lvl="1" indent="-285750" algn="l">
              <a:buFont typeface="+mj-lt"/>
              <a:buAutoNum type="arabicPeriod"/>
            </a:pPr>
            <a:r>
              <a:rPr lang="en-US" sz="1050" b="1" i="0" dirty="0" err="1">
                <a:solidFill>
                  <a:srgbClr val="0D0D0D"/>
                </a:solidFill>
                <a:effectLst/>
                <a:highlight>
                  <a:srgbClr val="FFFFFF"/>
                </a:highlight>
                <a:latin typeface="Söhne"/>
              </a:rPr>
              <a:t>sr</a:t>
            </a:r>
            <a:r>
              <a:rPr lang="en-US" sz="1050" b="0" i="0" dirty="0">
                <a:solidFill>
                  <a:srgbClr val="0D0D0D"/>
                </a:solidFill>
                <a:effectLst/>
                <a:highlight>
                  <a:srgbClr val="FFFFFF"/>
                </a:highlight>
                <a:latin typeface="Söhne"/>
              </a:rPr>
              <a:t>: Strike rate.</a:t>
            </a:r>
          </a:p>
          <a:p>
            <a:pPr marL="742950" lvl="1" indent="-285750" algn="l">
              <a:buFont typeface="+mj-lt"/>
              <a:buAutoNum type="arabicPeriod"/>
            </a:pPr>
            <a:r>
              <a:rPr lang="en-US" sz="1050" b="1" i="0" dirty="0" err="1">
                <a:solidFill>
                  <a:srgbClr val="0D0D0D"/>
                </a:solidFill>
                <a:effectLst/>
                <a:highlight>
                  <a:srgbClr val="FFFFFF"/>
                </a:highlight>
                <a:latin typeface="Söhne"/>
              </a:rPr>
              <a:t>not_out</a:t>
            </a:r>
            <a:r>
              <a:rPr lang="en-US" sz="1050" b="0" i="0" dirty="0">
                <a:solidFill>
                  <a:srgbClr val="0D0D0D"/>
                </a:solidFill>
                <a:effectLst/>
                <a:highlight>
                  <a:srgbClr val="FFFFFF"/>
                </a:highlight>
                <a:latin typeface="Söhne"/>
              </a:rPr>
              <a:t>: Whether the batter was not out.</a:t>
            </a:r>
          </a:p>
          <a:p>
            <a:pPr marL="742950" lvl="1" indent="-285750" algn="l">
              <a:buFont typeface="+mj-lt"/>
              <a:buAutoNum type="arabicPeriod"/>
            </a:pPr>
            <a:r>
              <a:rPr lang="en-US" sz="1050" b="1" i="0" dirty="0">
                <a:solidFill>
                  <a:srgbClr val="0D0D0D"/>
                </a:solidFill>
                <a:effectLst/>
                <a:highlight>
                  <a:srgbClr val="FFFFFF"/>
                </a:highlight>
                <a:latin typeface="Söhne"/>
              </a:rPr>
              <a:t>mins</a:t>
            </a:r>
            <a:r>
              <a:rPr lang="en-US" sz="1050" b="0" i="0" dirty="0">
                <a:solidFill>
                  <a:srgbClr val="0D0D0D"/>
                </a:solidFill>
                <a:effectLst/>
                <a:highlight>
                  <a:srgbClr val="FFFFFF"/>
                </a:highlight>
                <a:latin typeface="Söhne"/>
              </a:rPr>
              <a:t>: Minutes batted.</a:t>
            </a:r>
          </a:p>
          <a:p>
            <a:r>
              <a:rPr lang="en-US" sz="1050" b="1" i="0" dirty="0">
                <a:solidFill>
                  <a:srgbClr val="0D0D0D"/>
                </a:solidFill>
                <a:effectLst/>
                <a:highlight>
                  <a:srgbClr val="FFFFFF"/>
                </a:highlight>
                <a:latin typeface="Söhne"/>
              </a:rPr>
              <a:t>Data Types</a:t>
            </a:r>
            <a:r>
              <a:rPr lang="en-US" sz="1050" b="0" i="0" dirty="0">
                <a:solidFill>
                  <a:srgbClr val="0D0D0D"/>
                </a:solidFill>
                <a:effectLst/>
                <a:highlight>
                  <a:srgbClr val="FFFFFF"/>
                </a:highlight>
                <a:latin typeface="Söhne"/>
              </a:rPr>
              <a:t>:</a:t>
            </a:r>
          </a:p>
          <a:p>
            <a:pPr marL="742950" lvl="1" indent="-285750" algn="l">
              <a:buFont typeface="+mj-lt"/>
              <a:buAutoNum type="arabicPeriod"/>
            </a:pPr>
            <a:r>
              <a:rPr lang="en-US" sz="1050" b="0" i="0" dirty="0">
                <a:solidFill>
                  <a:srgbClr val="0D0D0D"/>
                </a:solidFill>
                <a:effectLst/>
                <a:highlight>
                  <a:srgbClr val="FFFFFF"/>
                </a:highlight>
                <a:latin typeface="Söhne"/>
              </a:rPr>
              <a:t>Numerical: runs, </a:t>
            </a:r>
            <a:r>
              <a:rPr lang="en-US" sz="1050" b="0" i="0" dirty="0" err="1">
                <a:solidFill>
                  <a:srgbClr val="0D0D0D"/>
                </a:solidFill>
                <a:effectLst/>
                <a:highlight>
                  <a:srgbClr val="FFFFFF"/>
                </a:highlight>
                <a:latin typeface="Söhne"/>
              </a:rPr>
              <a:t>bb_bf</a:t>
            </a:r>
            <a:r>
              <a:rPr lang="en-US" sz="1050" b="0" i="0" dirty="0">
                <a:solidFill>
                  <a:srgbClr val="0D0D0D"/>
                </a:solidFill>
                <a:effectLst/>
                <a:highlight>
                  <a:srgbClr val="FFFFFF"/>
                </a:highlight>
                <a:latin typeface="Söhne"/>
              </a:rPr>
              <a:t>, </a:t>
            </a:r>
            <a:r>
              <a:rPr lang="en-US" sz="1050" b="0" i="0" dirty="0" err="1">
                <a:solidFill>
                  <a:srgbClr val="0D0D0D"/>
                </a:solidFill>
                <a:effectLst/>
                <a:highlight>
                  <a:srgbClr val="FFFFFF"/>
                </a:highlight>
                <a:latin typeface="Söhne"/>
              </a:rPr>
              <a:t>wkts</a:t>
            </a:r>
            <a:r>
              <a:rPr lang="en-US" sz="1050" b="0" i="0" dirty="0">
                <a:solidFill>
                  <a:srgbClr val="0D0D0D"/>
                </a:solidFill>
                <a:effectLst/>
                <a:highlight>
                  <a:srgbClr val="FFFFFF"/>
                </a:highlight>
                <a:latin typeface="Söhne"/>
              </a:rPr>
              <a:t>, etc.</a:t>
            </a:r>
          </a:p>
          <a:p>
            <a:pPr marL="742950" lvl="1" indent="-285750" algn="l">
              <a:buFont typeface="+mj-lt"/>
              <a:buAutoNum type="arabicPeriod"/>
            </a:pPr>
            <a:r>
              <a:rPr lang="en-US" sz="1050" b="0" i="0" dirty="0">
                <a:solidFill>
                  <a:srgbClr val="0D0D0D"/>
                </a:solidFill>
                <a:effectLst/>
                <a:highlight>
                  <a:srgbClr val="FFFFFF"/>
                </a:highlight>
                <a:latin typeface="Söhne"/>
              </a:rPr>
              <a:t>Categorical: team, player, opposition, etc.</a:t>
            </a:r>
          </a:p>
          <a:p>
            <a:pPr marL="742950" lvl="1" indent="-285750" algn="l">
              <a:buFont typeface="+mj-lt"/>
              <a:buAutoNum type="arabicPeriod"/>
            </a:pPr>
            <a:r>
              <a:rPr lang="en-US" sz="1050" b="0" i="0" dirty="0">
                <a:solidFill>
                  <a:srgbClr val="0D0D0D"/>
                </a:solidFill>
                <a:effectLst/>
                <a:highlight>
                  <a:srgbClr val="FFFFFF"/>
                </a:highlight>
                <a:latin typeface="Söhne"/>
              </a:rPr>
              <a:t>Date: </a:t>
            </a:r>
            <a:r>
              <a:rPr lang="en-US" sz="1050" b="0" i="0" dirty="0" err="1">
                <a:solidFill>
                  <a:srgbClr val="0D0D0D"/>
                </a:solidFill>
                <a:effectLst/>
                <a:highlight>
                  <a:srgbClr val="FFFFFF"/>
                </a:highlight>
                <a:latin typeface="Söhne"/>
              </a:rPr>
              <a:t>start_date</a:t>
            </a:r>
            <a:r>
              <a:rPr lang="en-US" sz="1050"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181873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073A-EE91-11D2-2907-AEA72CADC9C1}"/>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Team Performance Analysis</a:t>
            </a:r>
            <a:endParaRPr lang="en-SA" dirty="0"/>
          </a:p>
        </p:txBody>
      </p:sp>
      <p:sp>
        <p:nvSpPr>
          <p:cNvPr id="3" name="Content Placeholder 2">
            <a:extLst>
              <a:ext uri="{FF2B5EF4-FFF2-40B4-BE49-F238E27FC236}">
                <a16:creationId xmlns:a16="http://schemas.microsoft.com/office/drawing/2014/main" id="{DD06BA87-A8B6-0867-8C22-0A474DFE7B74}"/>
              </a:ext>
            </a:extLst>
          </p:cNvPr>
          <p:cNvSpPr>
            <a:spLocks noGrp="1"/>
          </p:cNvSpPr>
          <p:nvPr>
            <p:ph idx="1"/>
          </p:nvPr>
        </p:nvSpPr>
        <p:spPr/>
        <p:txBody>
          <a:bodyPr>
            <a:normAutofit/>
          </a:bodyPr>
          <a:lstStyle/>
          <a:p>
            <a:r>
              <a:rPr lang="en-US" sz="3600" b="0" i="0" dirty="0">
                <a:solidFill>
                  <a:srgbClr val="0D0D0D"/>
                </a:solidFill>
                <a:effectLst/>
                <a:highlight>
                  <a:srgbClr val="FFFFFF"/>
                </a:highlight>
                <a:latin typeface="Söhne"/>
              </a:rPr>
              <a:t>We start by aggregating performance stats at the team level. This includes total runs and wickets, which help in evaluating the offensive and defensive capabilities of each team. The analysis reveals top performers in batting and bowling, highlighting teams with exceptional strategies and execution. For instance, Team India’s aggressive batting lineup and Australia’s disciplined bowling attack stood out.</a:t>
            </a:r>
            <a:endParaRPr lang="en-SA" sz="3600" dirty="0"/>
          </a:p>
        </p:txBody>
      </p:sp>
    </p:spTree>
    <p:extLst>
      <p:ext uri="{BB962C8B-B14F-4D97-AF65-F5344CB8AC3E}">
        <p14:creationId xmlns:p14="http://schemas.microsoft.com/office/powerpoint/2010/main" val="65054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teams&#10;&#10;Description automatically generated with medium confidence">
            <a:extLst>
              <a:ext uri="{FF2B5EF4-FFF2-40B4-BE49-F238E27FC236}">
                <a16:creationId xmlns:a16="http://schemas.microsoft.com/office/drawing/2014/main" id="{010587FF-A08D-0E9A-6255-944647A31391}"/>
              </a:ext>
            </a:extLst>
          </p:cNvPr>
          <p:cNvPicPr>
            <a:picLocks noGrp="1" noChangeAspect="1"/>
          </p:cNvPicPr>
          <p:nvPr>
            <p:ph idx="1"/>
          </p:nvPr>
        </p:nvPicPr>
        <p:blipFill rotWithShape="1">
          <a:blip r:embed="rId2"/>
          <a:srcRect l="-299" t="-384" r="299" b="-422"/>
          <a:stretch/>
        </p:blipFill>
        <p:spPr>
          <a:xfrm>
            <a:off x="0" y="0"/>
            <a:ext cx="12192000" cy="6858000"/>
          </a:xfrm>
        </p:spPr>
      </p:pic>
    </p:spTree>
    <p:extLst>
      <p:ext uri="{BB962C8B-B14F-4D97-AF65-F5344CB8AC3E}">
        <p14:creationId xmlns:p14="http://schemas.microsoft.com/office/powerpoint/2010/main" val="185518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3FAB-949B-FA86-71BE-521A9247C975}"/>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Player Performance Analysis</a:t>
            </a:r>
            <a:endParaRPr lang="en-SA" dirty="0"/>
          </a:p>
        </p:txBody>
      </p:sp>
      <p:sp>
        <p:nvSpPr>
          <p:cNvPr id="3" name="Content Placeholder 2">
            <a:extLst>
              <a:ext uri="{FF2B5EF4-FFF2-40B4-BE49-F238E27FC236}">
                <a16:creationId xmlns:a16="http://schemas.microsoft.com/office/drawing/2014/main" id="{7F08D234-7842-22BD-9276-D4292BF906A2}"/>
              </a:ext>
            </a:extLst>
          </p:cNvPr>
          <p:cNvSpPr>
            <a:spLocks noGrp="1"/>
          </p:cNvSpPr>
          <p:nvPr>
            <p:ph idx="1"/>
          </p:nvPr>
        </p:nvSpPr>
        <p:spPr/>
        <p:txBody>
          <a:bodyPr>
            <a:normAutofit/>
          </a:bodyPr>
          <a:lstStyle/>
          <a:p>
            <a:r>
              <a:rPr lang="en-US" sz="3200" b="0" i="0" dirty="0">
                <a:solidFill>
                  <a:srgbClr val="0D0D0D"/>
                </a:solidFill>
                <a:effectLst/>
                <a:highlight>
                  <a:srgbClr val="FFFFFF"/>
                </a:highlight>
                <a:latin typeface="Söhne"/>
              </a:rPr>
              <a:t>Focusing on individuals, we identified standout players whose performances significantly influenced their teams' standings. We discuss key performers like Rohit Sharma, who topped the run charts, and Pat Cummins, who led in wickets, analyzing their playing styles and key innings that turned matches in their team’s favor.</a:t>
            </a:r>
            <a:endParaRPr lang="en-SA" sz="3200" dirty="0"/>
          </a:p>
        </p:txBody>
      </p:sp>
    </p:spTree>
    <p:extLst>
      <p:ext uri="{BB962C8B-B14F-4D97-AF65-F5344CB8AC3E}">
        <p14:creationId xmlns:p14="http://schemas.microsoft.com/office/powerpoint/2010/main" val="304298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3A9A-194C-3CF7-7148-C21BE17983E2}"/>
              </a:ext>
            </a:extLst>
          </p:cNvPr>
          <p:cNvSpPr>
            <a:spLocks noGrp="1"/>
          </p:cNvSpPr>
          <p:nvPr>
            <p:ph type="title"/>
          </p:nvPr>
        </p:nvSpPr>
        <p:spPr>
          <a:xfrm>
            <a:off x="0" y="365125"/>
            <a:ext cx="11436350" cy="1325563"/>
          </a:xfrm>
        </p:spPr>
        <p:txBody>
          <a:bodyPr/>
          <a:lstStyle/>
          <a:p>
            <a:r>
              <a:rPr lang="en-US" b="0" i="0" dirty="0">
                <a:solidFill>
                  <a:srgbClr val="0D0D0D"/>
                </a:solidFill>
                <a:effectLst/>
                <a:highlight>
                  <a:srgbClr val="FFFFFF"/>
                </a:highlight>
                <a:latin typeface="Söhne"/>
              </a:rPr>
              <a:t>Top Batters and Bowlers </a:t>
            </a:r>
            <a:endParaRPr lang="en-SA" dirty="0"/>
          </a:p>
        </p:txBody>
      </p:sp>
      <p:pic>
        <p:nvPicPr>
          <p:cNvPr id="5" name="Content Placeholder 4" descr="A comparison of blue and green bars&#10;&#10;Description automatically generated">
            <a:extLst>
              <a:ext uri="{FF2B5EF4-FFF2-40B4-BE49-F238E27FC236}">
                <a16:creationId xmlns:a16="http://schemas.microsoft.com/office/drawing/2014/main" id="{92848C33-F9EF-242D-9F19-C9FABD6123C8}"/>
              </a:ext>
            </a:extLst>
          </p:cNvPr>
          <p:cNvPicPr>
            <a:picLocks noGrp="1" noChangeAspect="1"/>
          </p:cNvPicPr>
          <p:nvPr>
            <p:ph idx="1"/>
          </p:nvPr>
        </p:nvPicPr>
        <p:blipFill>
          <a:blip r:embed="rId2"/>
          <a:stretch>
            <a:fillRect/>
          </a:stretch>
        </p:blipFill>
        <p:spPr>
          <a:xfrm>
            <a:off x="0" y="1825624"/>
            <a:ext cx="12192000" cy="5032375"/>
          </a:xfrm>
        </p:spPr>
      </p:pic>
    </p:spTree>
    <p:extLst>
      <p:ext uri="{BB962C8B-B14F-4D97-AF65-F5344CB8AC3E}">
        <p14:creationId xmlns:p14="http://schemas.microsoft.com/office/powerpoint/2010/main" val="252983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DB04-CBE0-84B7-A8CA-3EDCA29234CA}"/>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Opposition and Ground Analysis</a:t>
            </a:r>
            <a:endParaRPr lang="en-SA" dirty="0"/>
          </a:p>
        </p:txBody>
      </p:sp>
      <p:sp>
        <p:nvSpPr>
          <p:cNvPr id="3" name="Content Placeholder 2">
            <a:extLst>
              <a:ext uri="{FF2B5EF4-FFF2-40B4-BE49-F238E27FC236}">
                <a16:creationId xmlns:a16="http://schemas.microsoft.com/office/drawing/2014/main" id="{84EFB052-91B3-66BB-B0BA-A8EEA53BF9C2}"/>
              </a:ext>
            </a:extLst>
          </p:cNvPr>
          <p:cNvSpPr>
            <a:spLocks noGrp="1"/>
          </p:cNvSpPr>
          <p:nvPr>
            <p:ph idx="1"/>
          </p:nvPr>
        </p:nvSpPr>
        <p:spPr/>
        <p:txBody>
          <a:bodyPr>
            <a:normAutofit/>
          </a:bodyPr>
          <a:lstStyle/>
          <a:p>
            <a:r>
              <a:rPr lang="en-US" sz="3200" b="0" i="0" dirty="0">
                <a:solidFill>
                  <a:srgbClr val="0D0D0D"/>
                </a:solidFill>
                <a:effectLst/>
                <a:highlight>
                  <a:srgbClr val="FFFFFF"/>
                </a:highlight>
                <a:latin typeface="Söhne"/>
              </a:rPr>
              <a:t>Our analysis extends to performance against different opponents and at various grounds. We found that certain teams performed exceptionally well under specific conditions. For instance, teams like Pakistan showed remarkable resilience on slower pitches, while South Africa exploited fast, bouncy tracks effectively.</a:t>
            </a:r>
            <a:endParaRPr lang="en-SA" sz="3200" dirty="0"/>
          </a:p>
        </p:txBody>
      </p:sp>
    </p:spTree>
    <p:extLst>
      <p:ext uri="{BB962C8B-B14F-4D97-AF65-F5344CB8AC3E}">
        <p14:creationId xmlns:p14="http://schemas.microsoft.com/office/powerpoint/2010/main" val="2255716196"/>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413424"/>
      </a:dk2>
      <a:lt2>
        <a:srgbClr val="E2E8E4"/>
      </a:lt2>
      <a:accent1>
        <a:srgbClr val="EC70C6"/>
      </a:accent1>
      <a:accent2>
        <a:srgbClr val="E8517A"/>
      </a:accent2>
      <a:accent3>
        <a:srgbClr val="EC8270"/>
      </a:accent3>
      <a:accent4>
        <a:srgbClr val="E2912A"/>
      </a:accent4>
      <a:accent5>
        <a:srgbClr val="A8A650"/>
      </a:accent5>
      <a:accent6>
        <a:srgbClr val="83AF3D"/>
      </a:accent6>
      <a:hlink>
        <a:srgbClr val="568E67"/>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628</Words>
  <Application>Microsoft Macintosh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Gill Sans Nova</vt:lpstr>
      <vt:lpstr>Söhne</vt:lpstr>
      <vt:lpstr>ConfettiVTI</vt:lpstr>
      <vt:lpstr>Title: Comprehensive Analysis of Cricket Performance </vt:lpstr>
      <vt:lpstr>Introduction </vt:lpstr>
      <vt:lpstr>Data Overview</vt:lpstr>
      <vt:lpstr>Data Overview</vt:lpstr>
      <vt:lpstr>Team Performance Analysis</vt:lpstr>
      <vt:lpstr>PowerPoint Presentation</vt:lpstr>
      <vt:lpstr>Player Performance Analysis</vt:lpstr>
      <vt:lpstr>Top Batters and Bowlers </vt:lpstr>
      <vt:lpstr>Opposition and Ground Analysis</vt:lpstr>
      <vt:lpstr>heatmap comparing performance metrics across teams </vt:lpstr>
      <vt:lpstr>Temporal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Comprehensive Analysis of Cricket Performance </dc:title>
  <dc:creator>Office</dc:creator>
  <cp:lastModifiedBy>Office</cp:lastModifiedBy>
  <cp:revision>1</cp:revision>
  <dcterms:created xsi:type="dcterms:W3CDTF">2024-04-16T09:33:44Z</dcterms:created>
  <dcterms:modified xsi:type="dcterms:W3CDTF">2024-04-16T11:27:54Z</dcterms:modified>
</cp:coreProperties>
</file>