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E5E7F48-A903-4715-AADE-280EA727D6E5}" type="datetimeFigureOut">
              <a:rPr lang="fr-FR" smtClean="0"/>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135759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E7F48-A903-4715-AADE-280EA727D6E5}" type="datetimeFigureOut">
              <a:rPr lang="fr-FR" smtClean="0"/>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57699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E7F48-A903-4715-AADE-280EA727D6E5}" type="datetimeFigureOut">
              <a:rPr lang="fr-FR" smtClean="0"/>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356209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E7F48-A903-4715-AADE-280EA727D6E5}" type="datetimeFigureOut">
              <a:rPr lang="fr-FR" smtClean="0"/>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34442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E5E7F48-A903-4715-AADE-280EA727D6E5}" type="datetimeFigureOut">
              <a:rPr lang="fr-FR" smtClean="0"/>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244975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E5E7F48-A903-4715-AADE-280EA727D6E5}" type="datetimeFigureOut">
              <a:rPr lang="fr-FR" smtClean="0"/>
              <a:t>25/02/2023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245655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E5E7F48-A903-4715-AADE-280EA727D6E5}" type="datetimeFigureOut">
              <a:rPr lang="fr-FR" smtClean="0"/>
              <a:t>25/02/2023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237054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E5E7F48-A903-4715-AADE-280EA727D6E5}" type="datetimeFigureOut">
              <a:rPr lang="fr-FR" smtClean="0"/>
              <a:t>25/02/2023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225349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5E7F48-A903-4715-AADE-280EA727D6E5}" type="datetimeFigureOut">
              <a:rPr lang="fr-FR" smtClean="0"/>
              <a:t>25/02/2023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339581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5E7F48-A903-4715-AADE-280EA727D6E5}" type="datetimeFigureOut">
              <a:rPr lang="fr-FR" smtClean="0"/>
              <a:t>25/02/2023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316293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5E7F48-A903-4715-AADE-280EA727D6E5}" type="datetimeFigureOut">
              <a:rPr lang="fr-FR" smtClean="0"/>
              <a:t>25/02/2023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4994C3-A50C-43E8-B097-C09EA524B266}" type="slidenum">
              <a:rPr lang="fr-FR" smtClean="0"/>
              <a:t>‹N°›</a:t>
            </a:fld>
            <a:endParaRPr lang="fr-FR"/>
          </a:p>
        </p:txBody>
      </p:sp>
    </p:spTree>
    <p:extLst>
      <p:ext uri="{BB962C8B-B14F-4D97-AF65-F5344CB8AC3E}">
        <p14:creationId xmlns:p14="http://schemas.microsoft.com/office/powerpoint/2010/main" val="253661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E7F48-A903-4715-AADE-280EA727D6E5}" type="datetimeFigureOut">
              <a:rPr lang="fr-FR" smtClean="0"/>
              <a:t>25/02/2023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994C3-A50C-43E8-B097-C09EA524B266}" type="slidenum">
              <a:rPr lang="fr-FR" smtClean="0"/>
              <a:t>‹N°›</a:t>
            </a:fld>
            <a:endParaRPr lang="fr-FR"/>
          </a:p>
        </p:txBody>
      </p:sp>
    </p:spTree>
    <p:extLst>
      <p:ext uri="{BB962C8B-B14F-4D97-AF65-F5344CB8AC3E}">
        <p14:creationId xmlns:p14="http://schemas.microsoft.com/office/powerpoint/2010/main" val="382180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709717" y="399025"/>
            <a:ext cx="10772566" cy="6059949"/>
          </a:xfrm>
          <a:prstGeom prst="rect">
            <a:avLst/>
          </a:prstGeom>
        </p:spPr>
      </p:pic>
      <p:sp>
        <p:nvSpPr>
          <p:cNvPr id="6" name="Rectangle 5"/>
          <p:cNvSpPr/>
          <p:nvPr/>
        </p:nvSpPr>
        <p:spPr>
          <a:xfrm>
            <a:off x="9144000" y="3092821"/>
            <a:ext cx="1855693" cy="2893100"/>
          </a:xfrm>
          <a:prstGeom prst="rect">
            <a:avLst/>
          </a:prstGeom>
        </p:spPr>
        <p:txBody>
          <a:bodyPr wrap="square">
            <a:spAutoFit/>
          </a:bodyPr>
          <a:lstStyle/>
          <a:p>
            <a:pPr algn="ctr"/>
            <a:r>
              <a:rPr lang="ar-MA" sz="2000" b="1" u="sng" dirty="0" smtClean="0">
                <a:solidFill>
                  <a:schemeClr val="accent1"/>
                </a:solidFill>
              </a:rPr>
              <a:t>مفهوم البعث </a:t>
            </a:r>
          </a:p>
          <a:p>
            <a:r>
              <a:rPr lang="ar-MA" dirty="0" smtClean="0"/>
              <a:t>هو لغة: الارسال، واصطلاحا: انشقاق القبور و خروج الناس منها للحساب بعد بإنشاء أجسادهم وإعادة أرواحهم ،ليلقى كل واحد منهم جزاءه الذي قدر له من نعيم أو عذاب</a:t>
            </a:r>
            <a:endParaRPr lang="fr-FR" dirty="0"/>
          </a:p>
        </p:txBody>
      </p:sp>
      <p:sp>
        <p:nvSpPr>
          <p:cNvPr id="9" name="ZoneTexte 8"/>
          <p:cNvSpPr txBox="1"/>
          <p:nvPr/>
        </p:nvSpPr>
        <p:spPr>
          <a:xfrm>
            <a:off x="9009529" y="-94129"/>
            <a:ext cx="45719" cy="369332"/>
          </a:xfrm>
          <a:prstGeom prst="rect">
            <a:avLst/>
          </a:prstGeom>
          <a:noFill/>
        </p:spPr>
        <p:txBody>
          <a:bodyPr wrap="square" rtlCol="0">
            <a:spAutoFit/>
          </a:bodyPr>
          <a:lstStyle/>
          <a:p>
            <a:endParaRPr lang="fr-FR" dirty="0"/>
          </a:p>
        </p:txBody>
      </p:sp>
      <p:sp>
        <p:nvSpPr>
          <p:cNvPr id="10" name="ZoneTexte 9"/>
          <p:cNvSpPr txBox="1"/>
          <p:nvPr/>
        </p:nvSpPr>
        <p:spPr>
          <a:xfrm>
            <a:off x="2299447" y="1264024"/>
            <a:ext cx="7530353" cy="923330"/>
          </a:xfrm>
          <a:prstGeom prst="rect">
            <a:avLst/>
          </a:prstGeom>
          <a:noFill/>
        </p:spPr>
        <p:txBody>
          <a:bodyPr wrap="square" rtlCol="0">
            <a:spAutoFit/>
          </a:bodyPr>
          <a:lstStyle/>
          <a:p>
            <a:pPr algn="ctr"/>
            <a:r>
              <a:rPr lang="ar-MA" sz="5400" b="1" dirty="0" smtClean="0">
                <a:ln w="22225">
                  <a:solidFill>
                    <a:schemeClr val="accent2"/>
                  </a:solidFill>
                  <a:prstDash val="solid"/>
                </a:ln>
                <a:solidFill>
                  <a:schemeClr val="accent2">
                    <a:lumMod val="40000"/>
                    <a:lumOff val="60000"/>
                  </a:schemeClr>
                </a:solidFill>
                <a:latin typeface="Andalus" panose="02020603050405020304" pitchFamily="18" charset="-78"/>
                <a:cs typeface="Andalus" panose="02020603050405020304" pitchFamily="18" charset="-78"/>
              </a:rPr>
              <a:t>البعث والحساب</a:t>
            </a:r>
            <a:endParaRPr lang="fr-FR" sz="5400" b="1" dirty="0">
              <a:ln w="22225">
                <a:solidFill>
                  <a:schemeClr val="accent2"/>
                </a:solidFill>
                <a:prstDash val="solid"/>
              </a:ln>
              <a:solidFill>
                <a:schemeClr val="accent2">
                  <a:lumMod val="40000"/>
                  <a:lumOff val="60000"/>
                </a:schemeClr>
              </a:solidFill>
              <a:latin typeface="Andalus" panose="02020603050405020304" pitchFamily="18" charset="-78"/>
              <a:cs typeface="Andalus" panose="02020603050405020304" pitchFamily="18" charset="-78"/>
            </a:endParaRPr>
          </a:p>
        </p:txBody>
      </p:sp>
      <p:sp>
        <p:nvSpPr>
          <p:cNvPr id="11" name="Rectangle 10"/>
          <p:cNvSpPr/>
          <p:nvPr/>
        </p:nvSpPr>
        <p:spPr>
          <a:xfrm>
            <a:off x="6333563" y="3169002"/>
            <a:ext cx="2178425" cy="2339102"/>
          </a:xfrm>
          <a:prstGeom prst="rect">
            <a:avLst/>
          </a:prstGeom>
        </p:spPr>
        <p:txBody>
          <a:bodyPr wrap="square">
            <a:spAutoFit/>
          </a:bodyPr>
          <a:lstStyle/>
          <a:p>
            <a:r>
              <a:rPr lang="ar-MA" dirty="0" smtClean="0"/>
              <a:t> </a:t>
            </a:r>
            <a:r>
              <a:rPr lang="ar-MA" sz="2000" b="1" u="sng" dirty="0" smtClean="0">
                <a:solidFill>
                  <a:schemeClr val="accent1"/>
                </a:solidFill>
                <a:effectLst>
                  <a:outerShdw blurRad="38100" dist="38100" dir="2700000" algn="tl">
                    <a:srgbClr val="000000">
                      <a:alpha val="43137"/>
                    </a:srgbClr>
                  </a:outerShdw>
                </a:effectLst>
              </a:rPr>
              <a:t>تعريف الحساب</a:t>
            </a:r>
            <a:r>
              <a:rPr lang="ar-MA" dirty="0" smtClean="0"/>
              <a:t>:</a:t>
            </a:r>
          </a:p>
          <a:p>
            <a:r>
              <a:rPr lang="ar-MA" dirty="0" smtClean="0"/>
              <a:t>لغة هو العد والإحصاء، واصطلاحا: هو يوم الجزاء الذي تعرض فيه الأعمال سواء كانت خيرا أ شرا ، وتوزن بميزان توضع الحسنات في كفة و السيئات في الكفة الأخرى</a:t>
            </a:r>
            <a:endParaRPr lang="fr-FR" dirty="0"/>
          </a:p>
        </p:txBody>
      </p:sp>
      <p:sp>
        <p:nvSpPr>
          <p:cNvPr id="12" name="Rectangle 11"/>
          <p:cNvSpPr/>
          <p:nvPr/>
        </p:nvSpPr>
        <p:spPr>
          <a:xfrm>
            <a:off x="3748749" y="3204839"/>
            <a:ext cx="2102224" cy="2893100"/>
          </a:xfrm>
          <a:prstGeom prst="rect">
            <a:avLst/>
          </a:prstGeom>
        </p:spPr>
        <p:txBody>
          <a:bodyPr wrap="square">
            <a:spAutoFit/>
          </a:bodyPr>
          <a:lstStyle/>
          <a:p>
            <a:pPr algn="ctr"/>
            <a:r>
              <a:rPr lang="ar-MA" sz="2000" b="1" u="sng" dirty="0" smtClean="0">
                <a:solidFill>
                  <a:schemeClr val="accent1"/>
                </a:solidFill>
                <a:effectLst>
                  <a:outerShdw blurRad="38100" dist="38100" dir="2700000" algn="tl">
                    <a:srgbClr val="000000">
                      <a:alpha val="43137"/>
                    </a:srgbClr>
                  </a:outerShdw>
                </a:effectLst>
              </a:rPr>
              <a:t>أهمية الايمان بالبعث</a:t>
            </a:r>
          </a:p>
          <a:p>
            <a:r>
              <a:rPr lang="ar-MA" dirty="0" smtClean="0"/>
              <a:t>إيمان بالبعث واجب لا يقبل الله إيمان عبد إلا به وهو جزء من أحداث يوم القيامة، أي الركن السادس من أركان الإيمان، المسمى باليوم الآخر، والمسمى بيوم القيامة، والمسمى بيوم البعث، ومن أسمائه أيضا: اليوم الآخر ويوم القيامة.</a:t>
            </a:r>
            <a:endParaRPr lang="fr-FR" dirty="0"/>
          </a:p>
        </p:txBody>
      </p:sp>
      <p:sp>
        <p:nvSpPr>
          <p:cNvPr id="14" name="Rectangle 13"/>
          <p:cNvSpPr/>
          <p:nvPr/>
        </p:nvSpPr>
        <p:spPr>
          <a:xfrm>
            <a:off x="1095196" y="3213458"/>
            <a:ext cx="2129118" cy="2369880"/>
          </a:xfrm>
          <a:prstGeom prst="rect">
            <a:avLst/>
          </a:prstGeom>
        </p:spPr>
        <p:txBody>
          <a:bodyPr wrap="square">
            <a:spAutoFit/>
          </a:bodyPr>
          <a:lstStyle/>
          <a:p>
            <a:pPr algn="ctr"/>
            <a:r>
              <a:rPr lang="ar-MA" sz="2000" b="1" u="sng" dirty="0" smtClean="0">
                <a:solidFill>
                  <a:schemeClr val="accent1"/>
                </a:solidFill>
              </a:rPr>
              <a:t>الأدلة الشرعية على حدوث البعث:</a:t>
            </a:r>
          </a:p>
          <a:p>
            <a:r>
              <a:rPr lang="ar-MA" dirty="0" smtClean="0"/>
              <a:t>من الأدلة الشرعية عليه، قوله تعالى: ﴿ زَعَمَ الَّذِينَ كَفَرُوا أَنْ لَنْ يُبْعَثُوا قُلْ بَلَى وَرَبِّي لَتُبْعَثُنَّ ثُمَّ لَتُنَبَّؤُنَّ بِمَا عَمِلْتُمْ وَذَلِكَ عَلَى اللَّهِ يَسِيرٌ ﴾ [التغابن:7]</a:t>
            </a:r>
            <a:endParaRPr lang="fr-FR" dirty="0"/>
          </a:p>
        </p:txBody>
      </p:sp>
      <p:sp>
        <p:nvSpPr>
          <p:cNvPr id="15" name="Rectangle 14"/>
          <p:cNvSpPr/>
          <p:nvPr/>
        </p:nvSpPr>
        <p:spPr>
          <a:xfrm>
            <a:off x="886767" y="282376"/>
            <a:ext cx="2085033" cy="278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MA" dirty="0" smtClean="0"/>
              <a:t>بركادي أيوب</a:t>
            </a:r>
          </a:p>
        </p:txBody>
      </p:sp>
    </p:spTree>
    <p:extLst>
      <p:ext uri="{BB962C8B-B14F-4D97-AF65-F5344CB8AC3E}">
        <p14:creationId xmlns:p14="http://schemas.microsoft.com/office/powerpoint/2010/main" val="19724584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158</Words>
  <Application>Microsoft Office PowerPoint</Application>
  <PresentationFormat>Grand écran</PresentationFormat>
  <Paragraphs>10</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Andalus</vt: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2</cp:revision>
  <dcterms:created xsi:type="dcterms:W3CDTF">2023-02-24T23:16:41Z</dcterms:created>
  <dcterms:modified xsi:type="dcterms:W3CDTF">2023-02-24T23:24:00Z</dcterms:modified>
</cp:coreProperties>
</file>