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334" r:id="rId6"/>
    <p:sldId id="258" r:id="rId7"/>
    <p:sldId id="260" r:id="rId8"/>
    <p:sldId id="296" r:id="rId9"/>
    <p:sldId id="259" r:id="rId10"/>
    <p:sldId id="262" r:id="rId11"/>
    <p:sldId id="263" r:id="rId12"/>
    <p:sldId id="264" r:id="rId13"/>
    <p:sldId id="265" r:id="rId14"/>
    <p:sldId id="266" r:id="rId15"/>
    <p:sldId id="268" r:id="rId16"/>
    <p:sldId id="281" r:id="rId17"/>
    <p:sldId id="274" r:id="rId18"/>
    <p:sldId id="300" r:id="rId19"/>
    <p:sldId id="330" r:id="rId20"/>
    <p:sldId id="287" r:id="rId21"/>
    <p:sldId id="294" r:id="rId22"/>
    <p:sldId id="307" r:id="rId23"/>
    <p:sldId id="297"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B5AFD3-9056-4F9B-9E23-96899B95666E}" v="73" dt="2020-11-11T09:19:04.38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92" autoAdjust="0"/>
    <p:restoredTop sz="94660"/>
  </p:normalViewPr>
  <p:slideViewPr>
    <p:cSldViewPr snapToGrid="0">
      <p:cViewPr varScale="1">
        <p:scale>
          <a:sx n="94" d="100"/>
          <a:sy n="94" d="100"/>
        </p:scale>
        <p:origin x="108" y="396"/>
      </p:cViewPr>
      <p:guideLst/>
    </p:cSldViewPr>
  </p:slideViewPr>
  <p:notesTextViewPr>
    <p:cViewPr>
      <p:scale>
        <a:sx n="1" d="1"/>
        <a:sy n="1" d="1"/>
      </p:scale>
      <p:origin x="0" y="0"/>
    </p:cViewPr>
  </p:notesTextViewPr>
  <p:sorterViewPr>
    <p:cViewPr>
      <p:scale>
        <a:sx n="100" d="100"/>
        <a:sy n="100" d="100"/>
      </p:scale>
      <p:origin x="0" y="-45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8FE6B-F455-4E0C-BDB6-27D32D9D9AD3}" type="datetimeFigureOut">
              <a:rPr lang="fr-FR" smtClean="0"/>
              <a:t>02/11/2022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9D795-A2E3-47B1-A48E-8F2DC3FB94DD}" type="slidenum">
              <a:rPr lang="fr-FR" smtClean="0"/>
              <a:t>‹N°›</a:t>
            </a:fld>
            <a:endParaRPr lang="fr-FR"/>
          </a:p>
        </p:txBody>
      </p:sp>
    </p:spTree>
    <p:extLst>
      <p:ext uri="{BB962C8B-B14F-4D97-AF65-F5344CB8AC3E}">
        <p14:creationId xmlns:p14="http://schemas.microsoft.com/office/powerpoint/2010/main" val="30513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5375446-84E5-4265-938A-50F93CCAF33A}"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338629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5375446-84E5-4265-938A-50F93CCAF33A}"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304186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5375446-84E5-4265-938A-50F93CCAF33A}"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387039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5375446-84E5-4265-938A-50F93CCAF33A}"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125633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5375446-84E5-4265-938A-50F93CCAF33A}"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272840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375446-84E5-4265-938A-50F93CCAF33A}"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266368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5375446-84E5-4265-938A-50F93CCAF33A}" type="datetimeFigureOut">
              <a:rPr lang="fr-FR" smtClean="0"/>
              <a:t>02/11/2022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300172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5375446-84E5-4265-938A-50F93CCAF33A}" type="datetimeFigureOut">
              <a:rPr lang="fr-FR" smtClean="0"/>
              <a:t>02/11/2022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295425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75446-84E5-4265-938A-50F93CCAF33A}" type="datetimeFigureOut">
              <a:rPr lang="fr-FR" smtClean="0"/>
              <a:t>02/11/2022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365124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5375446-84E5-4265-938A-50F93CCAF33A}"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127856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5375446-84E5-4265-938A-50F93CCAF33A}"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A336E36-155F-4C73-A64A-296490C03F59}" type="slidenum">
              <a:rPr lang="fr-FR" smtClean="0"/>
              <a:t>‹N°›</a:t>
            </a:fld>
            <a:endParaRPr lang="fr-FR"/>
          </a:p>
        </p:txBody>
      </p:sp>
    </p:spTree>
    <p:extLst>
      <p:ext uri="{BB962C8B-B14F-4D97-AF65-F5344CB8AC3E}">
        <p14:creationId xmlns:p14="http://schemas.microsoft.com/office/powerpoint/2010/main" val="417375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75446-84E5-4265-938A-50F93CCAF33A}" type="datetimeFigureOut">
              <a:rPr lang="fr-FR" smtClean="0"/>
              <a:t>02/11/2022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36E36-155F-4C73-A64A-296490C03F59}" type="slidenum">
              <a:rPr lang="fr-FR" smtClean="0"/>
              <a:t>‹N°›</a:t>
            </a:fld>
            <a:endParaRPr lang="fr-FR"/>
          </a:p>
        </p:txBody>
      </p:sp>
    </p:spTree>
    <p:extLst>
      <p:ext uri="{BB962C8B-B14F-4D97-AF65-F5344CB8AC3E}">
        <p14:creationId xmlns:p14="http://schemas.microsoft.com/office/powerpoint/2010/main" val="423355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www.plutora.com/wp-content/uploads/2018/06/400x400_DM_F.png"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080/env-var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18" descr="DevOps Manager">
            <a:extLst>
              <a:ext uri="{FF2B5EF4-FFF2-40B4-BE49-F238E27FC236}">
                <a16:creationId xmlns:a16="http://schemas.microsoft.com/office/drawing/2014/main" id="{BDEF6EAA-C52F-A00F-C875-109E961D31A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46189" y="527704"/>
            <a:ext cx="6699968" cy="544556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7E6764EE-CAD8-5ECC-BF85-CDF8647E3E00}"/>
              </a:ext>
            </a:extLst>
          </p:cNvPr>
          <p:cNvPicPr>
            <a:picLocks noChangeAspect="1"/>
          </p:cNvPicPr>
          <p:nvPr/>
        </p:nvPicPr>
        <p:blipFill>
          <a:blip r:embed="rId4">
            <a:alphaModFix amt="96000"/>
          </a:blip>
          <a:stretch>
            <a:fillRect/>
          </a:stretch>
        </p:blipFill>
        <p:spPr>
          <a:xfrm>
            <a:off x="641014" y="50225"/>
            <a:ext cx="2532143" cy="2532143"/>
          </a:xfrm>
          <a:prstGeom prst="rect">
            <a:avLst/>
          </a:prstGeom>
        </p:spPr>
      </p:pic>
      <p:sp>
        <p:nvSpPr>
          <p:cNvPr id="10" name="ZoneTexte 9">
            <a:extLst>
              <a:ext uri="{FF2B5EF4-FFF2-40B4-BE49-F238E27FC236}">
                <a16:creationId xmlns:a16="http://schemas.microsoft.com/office/drawing/2014/main" id="{B2F7F7E7-6F8C-3FA0-F5DD-923F12D04475}"/>
              </a:ext>
            </a:extLst>
          </p:cNvPr>
          <p:cNvSpPr txBox="1"/>
          <p:nvPr/>
        </p:nvSpPr>
        <p:spPr>
          <a:xfrm>
            <a:off x="555133" y="4648856"/>
            <a:ext cx="2618024" cy="707886"/>
          </a:xfrm>
          <a:prstGeom prst="rect">
            <a:avLst/>
          </a:prstGeom>
          <a:noFill/>
        </p:spPr>
        <p:txBody>
          <a:bodyPr wrap="none" lIns="91440" tIns="45720" rIns="91440" bIns="45720" rtlCol="0" anchor="t">
            <a:spAutoFit/>
          </a:bodyPr>
          <a:lstStyle/>
          <a:p>
            <a:r>
              <a:rPr lang="fr-FR" sz="2000" dirty="0"/>
              <a:t>Présenté par : </a:t>
            </a:r>
          </a:p>
          <a:p>
            <a:r>
              <a:rPr lang="fr-FR" sz="2000" b="1" dirty="0"/>
              <a:t>	</a:t>
            </a:r>
            <a:r>
              <a:rPr lang="fr-FR" sz="2000" dirty="0"/>
              <a:t>Islem Ghouma</a:t>
            </a:r>
            <a:endParaRPr lang="fr-FR" sz="2000" dirty="0">
              <a:cs typeface="Calibri"/>
            </a:endParaRPr>
          </a:p>
        </p:txBody>
      </p:sp>
      <p:sp>
        <p:nvSpPr>
          <p:cNvPr id="11" name="TextBox 14">
            <a:extLst>
              <a:ext uri="{FF2B5EF4-FFF2-40B4-BE49-F238E27FC236}">
                <a16:creationId xmlns:a16="http://schemas.microsoft.com/office/drawing/2014/main" id="{0FDFF25E-A104-75DC-3A8C-0E0DDFE0E292}"/>
              </a:ext>
            </a:extLst>
          </p:cNvPr>
          <p:cNvSpPr txBox="1"/>
          <p:nvPr/>
        </p:nvSpPr>
        <p:spPr>
          <a:xfrm>
            <a:off x="1540235" y="2992136"/>
            <a:ext cx="2319438" cy="738664"/>
          </a:xfrm>
          <a:prstGeom prst="rect">
            <a:avLst/>
          </a:prstGeom>
          <a:noFill/>
        </p:spPr>
        <p:txBody>
          <a:bodyPr wrap="square" lIns="0" tIns="0" rIns="0" bIns="0" rtlCol="0" anchor="t">
            <a:spAutoFit/>
          </a:bodyPr>
          <a:lstStyle/>
          <a:p>
            <a:r>
              <a:rPr lang="en-US" sz="4800" b="1" dirty="0">
                <a:solidFill>
                  <a:schemeClr val="tx2">
                    <a:lumMod val="75000"/>
                  </a:schemeClr>
                </a:solidFill>
                <a:cs typeface="Calibri"/>
              </a:rPr>
              <a:t>Jenkins</a:t>
            </a:r>
          </a:p>
        </p:txBody>
      </p:sp>
      <p:grpSp>
        <p:nvGrpSpPr>
          <p:cNvPr id="12" name="Groupe 11">
            <a:extLst>
              <a:ext uri="{FF2B5EF4-FFF2-40B4-BE49-F238E27FC236}">
                <a16:creationId xmlns:a16="http://schemas.microsoft.com/office/drawing/2014/main" id="{1994CD94-CD2C-E224-850B-CBBAEBD8E478}"/>
              </a:ext>
            </a:extLst>
          </p:cNvPr>
          <p:cNvGrpSpPr/>
          <p:nvPr/>
        </p:nvGrpSpPr>
        <p:grpSpPr>
          <a:xfrm>
            <a:off x="-72887" y="5821952"/>
            <a:ext cx="12337774" cy="1116620"/>
            <a:chOff x="-72887" y="5790128"/>
            <a:chExt cx="12337774" cy="1116620"/>
          </a:xfrm>
          <a:effectLst>
            <a:outerShdw blurRad="323499" dir="300000" sx="1000" sy="1000" algn="ctr" rotWithShape="0">
              <a:srgbClr val="000000">
                <a:alpha val="23892"/>
              </a:srgbClr>
            </a:outerShdw>
          </a:effectLst>
        </p:grpSpPr>
        <p:sp>
          <p:nvSpPr>
            <p:cNvPr id="13" name="Rectangle 12">
              <a:extLst>
                <a:ext uri="{FF2B5EF4-FFF2-40B4-BE49-F238E27FC236}">
                  <a16:creationId xmlns:a16="http://schemas.microsoft.com/office/drawing/2014/main" id="{DA703A39-45B6-47B1-63DE-C757A1917141}"/>
                </a:ext>
              </a:extLst>
            </p:cNvPr>
            <p:cNvSpPr/>
            <p:nvPr/>
          </p:nvSpPr>
          <p:spPr>
            <a:xfrm>
              <a:off x="-72887" y="6720549"/>
              <a:ext cx="12337774" cy="1861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pic>
          <p:nvPicPr>
            <p:cNvPr id="14" name="Picture 2">
              <a:extLst>
                <a:ext uri="{FF2B5EF4-FFF2-40B4-BE49-F238E27FC236}">
                  <a16:creationId xmlns:a16="http://schemas.microsoft.com/office/drawing/2014/main" id="{17B580D7-6F95-4B7B-4842-1C7B4B6B6783}"/>
                </a:ext>
              </a:extLst>
            </p:cNvPr>
            <p:cNvPicPr>
              <a:picLocks noChangeAspect="1" noChangeArrowheads="1"/>
            </p:cNvPicPr>
            <p:nvPr/>
          </p:nvPicPr>
          <p:blipFill>
            <a:blip r:embed="rId5">
              <a:alphaModFix amt="69000"/>
              <a:extLst>
                <a:ext uri="{28A0092B-C50C-407E-A947-70E740481C1C}">
                  <a14:useLocalDpi xmlns:a14="http://schemas.microsoft.com/office/drawing/2010/main" val="0"/>
                </a:ext>
              </a:extLst>
            </a:blip>
            <a:srcRect/>
            <a:stretch>
              <a:fillRect/>
            </a:stretch>
          </p:blipFill>
          <p:spPr bwMode="auto">
            <a:xfrm>
              <a:off x="0" y="5790128"/>
              <a:ext cx="12192000" cy="10207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408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F49AFB3-9020-4DC2-A933-D3A573640320}"/>
              </a:ext>
            </a:extLst>
          </p:cNvPr>
          <p:cNvPicPr>
            <a:picLocks noGrp="1" noChangeAspect="1"/>
          </p:cNvPicPr>
          <p:nvPr>
            <p:ph idx="1"/>
          </p:nvPr>
        </p:nvPicPr>
        <p:blipFill rotWithShape="1">
          <a:blip r:embed="rId2"/>
          <a:srcRect r="-1" b="25403"/>
          <a:stretch/>
        </p:blipFill>
        <p:spPr>
          <a:xfrm>
            <a:off x="838200" y="1845426"/>
            <a:ext cx="10512547" cy="4450303"/>
          </a:xfrm>
          <a:prstGeom prst="rect">
            <a:avLst/>
          </a:prstGeom>
        </p:spPr>
      </p:pic>
      <p:pic>
        <p:nvPicPr>
          <p:cNvPr id="3" name="Picture 2">
            <a:extLst>
              <a:ext uri="{FF2B5EF4-FFF2-40B4-BE49-F238E27FC236}">
                <a16:creationId xmlns:a16="http://schemas.microsoft.com/office/drawing/2014/main" id="{D6C69E8A-6B51-DEF1-14B2-50D609FF6041}"/>
              </a:ext>
            </a:extLst>
          </p:cNvPr>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443B1C-D58B-13AD-93D3-E03040680DA2}"/>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1" name="ZoneTexte 10">
            <a:extLst>
              <a:ext uri="{FF2B5EF4-FFF2-40B4-BE49-F238E27FC236}">
                <a16:creationId xmlns:a16="http://schemas.microsoft.com/office/drawing/2014/main" id="{92DDF862-0869-67ED-3267-A15FE153A656}"/>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
        <p:nvSpPr>
          <p:cNvPr id="13" name="ZoneTexte 12">
            <a:extLst>
              <a:ext uri="{FF2B5EF4-FFF2-40B4-BE49-F238E27FC236}">
                <a16:creationId xmlns:a16="http://schemas.microsoft.com/office/drawing/2014/main" id="{F4C49D2B-32ED-D5A0-A332-4FCCD190A5EF}"/>
              </a:ext>
            </a:extLst>
          </p:cNvPr>
          <p:cNvSpPr txBox="1"/>
          <p:nvPr/>
        </p:nvSpPr>
        <p:spPr>
          <a:xfrm>
            <a:off x="838199" y="1199095"/>
            <a:ext cx="11176591" cy="369332"/>
          </a:xfrm>
          <a:prstGeom prst="rect">
            <a:avLst/>
          </a:prstGeom>
          <a:noFill/>
        </p:spPr>
        <p:txBody>
          <a:bodyPr wrap="square">
            <a:spAutoFit/>
          </a:bodyPr>
          <a:lstStyle/>
          <a:p>
            <a:r>
              <a:rPr lang="fr-FR" dirty="0"/>
              <a:t>• Récupérer le mot du passe du dossier indiqué sur la page web pour débloquer Jenkins :</a:t>
            </a:r>
          </a:p>
        </p:txBody>
      </p:sp>
    </p:spTree>
    <p:extLst>
      <p:ext uri="{BB962C8B-B14F-4D97-AF65-F5344CB8AC3E}">
        <p14:creationId xmlns:p14="http://schemas.microsoft.com/office/powerpoint/2010/main" val="363601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790D083-CBC7-4E2A-B542-ADC337E42A34}"/>
              </a:ext>
            </a:extLst>
          </p:cNvPr>
          <p:cNvPicPr>
            <a:picLocks noGrp="1" noChangeAspect="1"/>
          </p:cNvPicPr>
          <p:nvPr>
            <p:ph idx="1"/>
          </p:nvPr>
        </p:nvPicPr>
        <p:blipFill>
          <a:blip r:embed="rId2"/>
          <a:stretch>
            <a:fillRect/>
          </a:stretch>
        </p:blipFill>
        <p:spPr>
          <a:xfrm>
            <a:off x="2258627" y="1509326"/>
            <a:ext cx="6726941" cy="4983549"/>
          </a:xfrm>
        </p:spPr>
      </p:pic>
      <p:pic>
        <p:nvPicPr>
          <p:cNvPr id="3" name="Picture 2">
            <a:extLst>
              <a:ext uri="{FF2B5EF4-FFF2-40B4-BE49-F238E27FC236}">
                <a16:creationId xmlns:a16="http://schemas.microsoft.com/office/drawing/2014/main" id="{6CF10350-01DA-CF18-2F2B-5CEF1380CCEE}"/>
              </a:ext>
            </a:extLst>
          </p:cNvPr>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C20F92A-197B-9BBA-72D5-AFA9D37BAD19}"/>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0" name="ZoneTexte 9">
            <a:extLst>
              <a:ext uri="{FF2B5EF4-FFF2-40B4-BE49-F238E27FC236}">
                <a16:creationId xmlns:a16="http://schemas.microsoft.com/office/drawing/2014/main" id="{D14ED38B-4B57-E43E-2213-21687B3BD060}"/>
              </a:ext>
            </a:extLst>
          </p:cNvPr>
          <p:cNvSpPr txBox="1"/>
          <p:nvPr/>
        </p:nvSpPr>
        <p:spPr>
          <a:xfrm>
            <a:off x="736442" y="75598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Tree>
    <p:extLst>
      <p:ext uri="{BB962C8B-B14F-4D97-AF65-F5344CB8AC3E}">
        <p14:creationId xmlns:p14="http://schemas.microsoft.com/office/powerpoint/2010/main" val="374245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DA339D6-C58D-44DA-A7B3-E0BC9E77BDCC}"/>
              </a:ext>
            </a:extLst>
          </p:cNvPr>
          <p:cNvPicPr>
            <a:picLocks noGrp="1" noChangeAspect="1"/>
          </p:cNvPicPr>
          <p:nvPr>
            <p:ph idx="1"/>
          </p:nvPr>
        </p:nvPicPr>
        <p:blipFill>
          <a:blip r:embed="rId2"/>
          <a:stretch>
            <a:fillRect/>
          </a:stretch>
        </p:blipFill>
        <p:spPr>
          <a:xfrm>
            <a:off x="838200" y="1977589"/>
            <a:ext cx="10515600" cy="4047410"/>
          </a:xfrm>
        </p:spPr>
      </p:pic>
      <p:pic>
        <p:nvPicPr>
          <p:cNvPr id="3" name="Picture 2">
            <a:extLst>
              <a:ext uri="{FF2B5EF4-FFF2-40B4-BE49-F238E27FC236}">
                <a16:creationId xmlns:a16="http://schemas.microsoft.com/office/drawing/2014/main" id="{DA3239A8-4500-A5D5-1C1C-5DDB355DCEA9}"/>
              </a:ext>
            </a:extLst>
          </p:cNvPr>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DE974A6-F333-F582-BAA8-A073A9482C3B}"/>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8" name="ZoneTexte 7">
            <a:extLst>
              <a:ext uri="{FF2B5EF4-FFF2-40B4-BE49-F238E27FC236}">
                <a16:creationId xmlns:a16="http://schemas.microsoft.com/office/drawing/2014/main" id="{F3BB1C30-BBB3-AC43-2EAE-4B2F36F6FFF1}"/>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Tree>
    <p:extLst>
      <p:ext uri="{BB962C8B-B14F-4D97-AF65-F5344CB8AC3E}">
        <p14:creationId xmlns:p14="http://schemas.microsoft.com/office/powerpoint/2010/main" val="64570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C5AA1D5-EB53-4B0E-94FF-AC60AEF12267}"/>
              </a:ext>
            </a:extLst>
          </p:cNvPr>
          <p:cNvPicPr>
            <a:picLocks noGrp="1" noChangeAspect="1"/>
          </p:cNvPicPr>
          <p:nvPr>
            <p:ph idx="1"/>
          </p:nvPr>
        </p:nvPicPr>
        <p:blipFill>
          <a:blip r:embed="rId2"/>
          <a:stretch>
            <a:fillRect/>
          </a:stretch>
        </p:blipFill>
        <p:spPr>
          <a:xfrm>
            <a:off x="1194494" y="3030279"/>
            <a:ext cx="8567570" cy="3527804"/>
          </a:xfrm>
        </p:spPr>
      </p:pic>
      <p:pic>
        <p:nvPicPr>
          <p:cNvPr id="3" name="Picture 2">
            <a:extLst>
              <a:ext uri="{FF2B5EF4-FFF2-40B4-BE49-F238E27FC236}">
                <a16:creationId xmlns:a16="http://schemas.microsoft.com/office/drawing/2014/main" id="{7405C695-3FD0-6645-C3FA-90B2D8A3C8C0}"/>
              </a:ext>
            </a:extLst>
          </p:cNvPr>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8FB5FBCE-2A30-8DF0-AB1B-656DF701651E}"/>
              </a:ext>
            </a:extLst>
          </p:cNvPr>
          <p:cNvSpPr txBox="1"/>
          <p:nvPr/>
        </p:nvSpPr>
        <p:spPr>
          <a:xfrm>
            <a:off x="425406" y="1641479"/>
            <a:ext cx="11766594" cy="646331"/>
          </a:xfrm>
          <a:prstGeom prst="rect">
            <a:avLst/>
          </a:prstGeom>
          <a:noFill/>
        </p:spPr>
        <p:txBody>
          <a:bodyPr wrap="square">
            <a:spAutoFit/>
          </a:bodyPr>
          <a:lstStyle/>
          <a:p>
            <a:r>
              <a:rPr lang="fr-FR" dirty="0"/>
              <a:t>• Aller dans « Administrer Jenkins », cliquer sur « Mettre à jour automatiquement » pour installer les plugins manquants.</a:t>
            </a:r>
          </a:p>
          <a:p>
            <a:r>
              <a:rPr lang="fr-FR" dirty="0"/>
              <a:t>• Redémarrer le service Jenkins (dans « Services »)</a:t>
            </a:r>
          </a:p>
        </p:txBody>
      </p:sp>
      <p:sp>
        <p:nvSpPr>
          <p:cNvPr id="9" name="Rectangle 8">
            <a:extLst>
              <a:ext uri="{FF2B5EF4-FFF2-40B4-BE49-F238E27FC236}">
                <a16:creationId xmlns:a16="http://schemas.microsoft.com/office/drawing/2014/main" id="{D5B93539-C26F-A24F-DF7A-BA26E00B623B}"/>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0" name="ZoneTexte 9">
            <a:extLst>
              <a:ext uri="{FF2B5EF4-FFF2-40B4-BE49-F238E27FC236}">
                <a16:creationId xmlns:a16="http://schemas.microsoft.com/office/drawing/2014/main" id="{25139224-E5D6-7366-C5CE-9302DC3D5777}"/>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Tree>
    <p:extLst>
      <p:ext uri="{BB962C8B-B14F-4D97-AF65-F5344CB8AC3E}">
        <p14:creationId xmlns:p14="http://schemas.microsoft.com/office/powerpoint/2010/main" val="208221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C101D-4F1D-4205-BB45-AC3A5664E717}"/>
              </a:ext>
            </a:extLst>
          </p:cNvPr>
          <p:cNvSpPr>
            <a:spLocks noGrp="1"/>
          </p:cNvSpPr>
          <p:nvPr>
            <p:ph type="title"/>
          </p:nvPr>
        </p:nvSpPr>
        <p:spPr>
          <a:xfrm>
            <a:off x="829341" y="365760"/>
            <a:ext cx="5805375" cy="1188720"/>
          </a:xfrm>
        </p:spPr>
        <p:txBody>
          <a:bodyPr>
            <a:normAutofit/>
          </a:bodyPr>
          <a:lstStyle/>
          <a:p>
            <a:r>
              <a:rPr lang="fr-FR" sz="1800" b="1" dirty="0">
                <a:solidFill>
                  <a:srgbClr val="FF0000"/>
                </a:solidFill>
                <a:latin typeface="+mn-lt"/>
              </a:rPr>
              <a:t>Répertoire de base Jenkins</a:t>
            </a:r>
          </a:p>
        </p:txBody>
      </p:sp>
      <p:sp>
        <p:nvSpPr>
          <p:cNvPr id="3" name="Espace réservé du contenu 2">
            <a:extLst>
              <a:ext uri="{FF2B5EF4-FFF2-40B4-BE49-F238E27FC236}">
                <a16:creationId xmlns:a16="http://schemas.microsoft.com/office/drawing/2014/main" id="{0573A171-7B59-4F59-B28E-9C14D4042E32}"/>
              </a:ext>
            </a:extLst>
          </p:cNvPr>
          <p:cNvSpPr>
            <a:spLocks noGrp="1"/>
          </p:cNvSpPr>
          <p:nvPr>
            <p:ph idx="1"/>
          </p:nvPr>
        </p:nvSpPr>
        <p:spPr>
          <a:xfrm>
            <a:off x="585716" y="1427707"/>
            <a:ext cx="11020567" cy="4002586"/>
          </a:xfrm>
        </p:spPr>
        <p:txBody>
          <a:bodyPr anchor="t">
            <a:noAutofit/>
          </a:bodyPr>
          <a:lstStyle/>
          <a:p>
            <a:pPr>
              <a:lnSpc>
                <a:spcPct val="200000"/>
              </a:lnSpc>
            </a:pPr>
            <a:r>
              <a:rPr lang="fr-FR" sz="1800" dirty="0"/>
              <a:t>Jenkins a besoin d'espace disque pour effectuer des </a:t>
            </a:r>
            <a:r>
              <a:rPr lang="fr-FR" sz="1800" dirty="0" err="1"/>
              <a:t>builds</a:t>
            </a:r>
            <a:r>
              <a:rPr lang="fr-FR" sz="1800" dirty="0"/>
              <a:t> et conserver des archives. On peut vérifier cet emplacement depuis l'écran de configuration de Jenkins. Par défaut, il est défini sur ~ / .</a:t>
            </a:r>
            <a:r>
              <a:rPr lang="fr-FR" sz="1800" dirty="0" err="1"/>
              <a:t>jenkins</a:t>
            </a:r>
            <a:r>
              <a:rPr lang="fr-FR" sz="1800" dirty="0"/>
              <a:t>, et cet emplacement sera initialement stocké dans l'emplacement de votre profil utilisateur. Dans un environnement approprié, vous devez remplacer cet emplacement par un emplacement adéquat pour stocker toutes les versions et archives pertinentes. Une fois peut le faire des manières suivantes:</a:t>
            </a:r>
          </a:p>
          <a:p>
            <a:endParaRPr lang="fr-FR" sz="1800" dirty="0"/>
          </a:p>
          <a:p>
            <a:endParaRPr lang="fr-FR" sz="1800" dirty="0"/>
          </a:p>
        </p:txBody>
      </p:sp>
      <p:pic>
        <p:nvPicPr>
          <p:cNvPr id="4" name="Picture 2">
            <a:extLst>
              <a:ext uri="{FF2B5EF4-FFF2-40B4-BE49-F238E27FC236}">
                <a16:creationId xmlns:a16="http://schemas.microsoft.com/office/drawing/2014/main" id="{DFD89605-3395-37EF-F2F6-0E01BCFA0B14}"/>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2FA417C-1B31-5A3E-A5B6-64BB4EDBCA95}"/>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362714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3552E-6279-4475-9360-8F3C398A53EB}"/>
              </a:ext>
            </a:extLst>
          </p:cNvPr>
          <p:cNvSpPr>
            <a:spLocks noGrp="1"/>
          </p:cNvSpPr>
          <p:nvPr>
            <p:ph type="title"/>
          </p:nvPr>
        </p:nvSpPr>
        <p:spPr>
          <a:xfrm>
            <a:off x="718643" y="726974"/>
            <a:ext cx="9367203" cy="396240"/>
          </a:xfrm>
        </p:spPr>
        <p:txBody>
          <a:bodyPr>
            <a:normAutofit/>
          </a:bodyPr>
          <a:lstStyle/>
          <a:p>
            <a:r>
              <a:rPr lang="fr-FR" sz="1800" b="1" dirty="0">
                <a:solidFill>
                  <a:srgbClr val="FF0000"/>
                </a:solidFill>
                <a:latin typeface="+mn-lt"/>
              </a:rPr>
              <a:t>Configuration globale des outils</a:t>
            </a:r>
          </a:p>
        </p:txBody>
      </p:sp>
      <p:sp>
        <p:nvSpPr>
          <p:cNvPr id="3" name="Espace réservé du contenu 2">
            <a:extLst>
              <a:ext uri="{FF2B5EF4-FFF2-40B4-BE49-F238E27FC236}">
                <a16:creationId xmlns:a16="http://schemas.microsoft.com/office/drawing/2014/main" id="{8FBD24F7-E427-466B-95DB-254152EE30A0}"/>
              </a:ext>
            </a:extLst>
          </p:cNvPr>
          <p:cNvSpPr>
            <a:spLocks noGrp="1"/>
          </p:cNvSpPr>
          <p:nvPr>
            <p:ph idx="1"/>
          </p:nvPr>
        </p:nvSpPr>
        <p:spPr>
          <a:xfrm>
            <a:off x="269131" y="1351280"/>
            <a:ext cx="11653737" cy="4977802"/>
          </a:xfrm>
        </p:spPr>
        <p:txBody>
          <a:bodyPr anchor="t">
            <a:normAutofit lnSpcReduction="10000"/>
          </a:bodyPr>
          <a:lstStyle/>
          <a:p>
            <a:pPr>
              <a:lnSpc>
                <a:spcPct val="150000"/>
              </a:lnSpc>
            </a:pPr>
            <a:r>
              <a:rPr lang="fr-FR" sz="1900" dirty="0"/>
              <a:t>C'est ici que l'on peut gérer les chemins vers les différents outils à utiliser dans les </a:t>
            </a:r>
            <a:r>
              <a:rPr lang="fr-FR" sz="1900" dirty="0" err="1"/>
              <a:t>builds</a:t>
            </a:r>
            <a:r>
              <a:rPr lang="fr-FR" sz="1900" dirty="0"/>
              <a:t>, tels que les JDK, les versions d'Ant et Maven, ainsi que les options de sécurité, les serveurs de messagerie et d'autres détails de configuration à l'échelle du système. Lorsque les plugins sont installés. Jenkins ajoutera les champs de configuration requis de manière dynamique après l'installation des plugins.</a:t>
            </a:r>
          </a:p>
          <a:p>
            <a:pPr>
              <a:lnSpc>
                <a:spcPct val="150000"/>
              </a:lnSpc>
            </a:pPr>
            <a:r>
              <a:rPr lang="fr-FR" sz="1900" dirty="0"/>
              <a:t>Recharger la configuration à partir du disque</a:t>
            </a:r>
          </a:p>
          <a:p>
            <a:pPr>
              <a:lnSpc>
                <a:spcPct val="150000"/>
              </a:lnSpc>
            </a:pPr>
            <a:r>
              <a:rPr lang="fr-FR" sz="1900" dirty="0"/>
              <a:t>Jenkins stocke tous les détails de configuration de son système et de sa tâche de construction sous forme de fichiers XML qui sont stockés dans le répertoire de base de Jenkins. Ici aussi, tout l'historique de construction est stocké. Si vous migrez des travaux de </a:t>
            </a:r>
            <a:r>
              <a:rPr lang="fr-FR" sz="1900" dirty="0" err="1"/>
              <a:t>build</a:t>
            </a:r>
            <a:r>
              <a:rPr lang="fr-FR" sz="1900" dirty="0"/>
              <a:t> d'une instance Jenkins vers une autre, ou archivez d'anciens travaux de </a:t>
            </a:r>
            <a:r>
              <a:rPr lang="fr-FR" sz="1900" dirty="0" err="1"/>
              <a:t>build</a:t>
            </a:r>
            <a:r>
              <a:rPr lang="fr-FR" sz="1900" dirty="0"/>
              <a:t>, vous devrez ajouter ou supprimer les répertoires de travaux de </a:t>
            </a:r>
            <a:r>
              <a:rPr lang="fr-FR" sz="1900" dirty="0" err="1"/>
              <a:t>build</a:t>
            </a:r>
            <a:r>
              <a:rPr lang="fr-FR" sz="1900" dirty="0"/>
              <a:t> correspondants dans le répertoire </a:t>
            </a:r>
            <a:r>
              <a:rPr lang="fr-FR" sz="1900" dirty="0" err="1"/>
              <a:t>builds</a:t>
            </a:r>
            <a:r>
              <a:rPr lang="fr-FR" sz="1900" dirty="0"/>
              <a:t> de Jenkins. Vous n'avez pas besoin de mettre Jenkins hors ligne pour ce faire - vous pouvez simplement utiliser l'option «Recharger la configuration </a:t>
            </a:r>
          </a:p>
        </p:txBody>
      </p:sp>
      <p:sp>
        <p:nvSpPr>
          <p:cNvPr id="4" name="Rectangle 3">
            <a:extLst>
              <a:ext uri="{FF2B5EF4-FFF2-40B4-BE49-F238E27FC236}">
                <a16:creationId xmlns:a16="http://schemas.microsoft.com/office/drawing/2014/main" id="{507C5532-C682-E807-8725-607EBE084FEE}"/>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317753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36C5BB7B-B49C-4A5E-B9AB-E7AAA5C94EBD}"/>
              </a:ext>
            </a:extLst>
          </p:cNvPr>
          <p:cNvPicPr>
            <a:picLocks noGrp="1" noChangeAspect="1"/>
          </p:cNvPicPr>
          <p:nvPr>
            <p:ph idx="1"/>
          </p:nvPr>
        </p:nvPicPr>
        <p:blipFill>
          <a:blip r:embed="rId2"/>
          <a:stretch>
            <a:fillRect/>
          </a:stretch>
        </p:blipFill>
        <p:spPr>
          <a:xfrm>
            <a:off x="1362484" y="1825625"/>
            <a:ext cx="9467032" cy="4351338"/>
          </a:xfrm>
        </p:spPr>
      </p:pic>
      <p:pic>
        <p:nvPicPr>
          <p:cNvPr id="3" name="Picture 2">
            <a:extLst>
              <a:ext uri="{FF2B5EF4-FFF2-40B4-BE49-F238E27FC236}">
                <a16:creationId xmlns:a16="http://schemas.microsoft.com/office/drawing/2014/main" id="{7183A447-1976-D802-6B51-85522E458202}"/>
              </a:ext>
            </a:extLst>
          </p:cNvPr>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69D65122-741A-2AE7-2FC2-BFB1C4F91572}"/>
              </a:ext>
            </a:extLst>
          </p:cNvPr>
          <p:cNvSpPr txBox="1">
            <a:spLocks/>
          </p:cNvSpPr>
          <p:nvPr/>
        </p:nvSpPr>
        <p:spPr>
          <a:xfrm>
            <a:off x="718643" y="726974"/>
            <a:ext cx="9367203" cy="396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a:solidFill>
                  <a:srgbClr val="FF0000"/>
                </a:solidFill>
                <a:latin typeface="+mn-lt"/>
              </a:rPr>
              <a:t>Configuration globale des outils</a:t>
            </a:r>
            <a:endParaRPr lang="fr-FR" sz="1800" b="1" dirty="0">
              <a:solidFill>
                <a:srgbClr val="FF0000"/>
              </a:solidFill>
              <a:latin typeface="+mn-lt"/>
            </a:endParaRPr>
          </a:p>
        </p:txBody>
      </p:sp>
      <p:sp>
        <p:nvSpPr>
          <p:cNvPr id="5" name="Rectangle 4">
            <a:extLst>
              <a:ext uri="{FF2B5EF4-FFF2-40B4-BE49-F238E27FC236}">
                <a16:creationId xmlns:a16="http://schemas.microsoft.com/office/drawing/2014/main" id="{6155E9ED-9E2F-9485-6851-972F324C0251}"/>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158378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083B91D-EEB4-4D1C-8FC1-564CFB8F5B93}"/>
              </a:ext>
            </a:extLst>
          </p:cNvPr>
          <p:cNvPicPr>
            <a:picLocks noGrp="1" noChangeAspect="1"/>
          </p:cNvPicPr>
          <p:nvPr>
            <p:ph idx="1"/>
          </p:nvPr>
        </p:nvPicPr>
        <p:blipFill>
          <a:blip r:embed="rId2"/>
          <a:stretch>
            <a:fillRect/>
          </a:stretch>
        </p:blipFill>
        <p:spPr>
          <a:xfrm>
            <a:off x="1040969" y="1825625"/>
            <a:ext cx="10110061" cy="4351338"/>
          </a:xfrm>
        </p:spPr>
      </p:pic>
      <p:pic>
        <p:nvPicPr>
          <p:cNvPr id="3" name="Picture 2">
            <a:extLst>
              <a:ext uri="{FF2B5EF4-FFF2-40B4-BE49-F238E27FC236}">
                <a16:creationId xmlns:a16="http://schemas.microsoft.com/office/drawing/2014/main" id="{FF178CBE-7F09-BE95-5438-A58460A1FA8E}"/>
              </a:ext>
            </a:extLst>
          </p:cNvPr>
          <p:cNvPicPr>
            <a:picLocks noChangeAspect="1" noChangeArrowheads="1"/>
          </p:cNvPicPr>
          <p:nvPr/>
        </p:nvPicPr>
        <p:blipFill>
          <a:blip r:embed="rId3">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56BF53EA-997B-43C2-F0E1-9BE6386F6FB1}"/>
              </a:ext>
            </a:extLst>
          </p:cNvPr>
          <p:cNvSpPr>
            <a:spLocks noGrp="1"/>
          </p:cNvSpPr>
          <p:nvPr>
            <p:ph type="title"/>
          </p:nvPr>
        </p:nvSpPr>
        <p:spPr>
          <a:xfrm>
            <a:off x="718643" y="726974"/>
            <a:ext cx="9367203" cy="396240"/>
          </a:xfrm>
        </p:spPr>
        <p:txBody>
          <a:bodyPr>
            <a:normAutofit/>
          </a:bodyPr>
          <a:lstStyle/>
          <a:p>
            <a:r>
              <a:rPr lang="fr-FR" sz="1800" b="1" dirty="0">
                <a:solidFill>
                  <a:srgbClr val="FF0000"/>
                </a:solidFill>
                <a:latin typeface="+mn-lt"/>
              </a:rPr>
              <a:t>Configuration globale des outils</a:t>
            </a:r>
          </a:p>
        </p:txBody>
      </p:sp>
      <p:sp>
        <p:nvSpPr>
          <p:cNvPr id="8" name="Rectangle 7">
            <a:extLst>
              <a:ext uri="{FF2B5EF4-FFF2-40B4-BE49-F238E27FC236}">
                <a16:creationId xmlns:a16="http://schemas.microsoft.com/office/drawing/2014/main" id="{38A34974-A140-6045-8CE3-B32267196304}"/>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111720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D1C1E65-085F-4BFF-B6C9-A695450C015B}"/>
              </a:ext>
            </a:extLst>
          </p:cNvPr>
          <p:cNvSpPr>
            <a:spLocks noGrp="1"/>
          </p:cNvSpPr>
          <p:nvPr>
            <p:ph idx="1"/>
          </p:nvPr>
        </p:nvSpPr>
        <p:spPr>
          <a:xfrm>
            <a:off x="444323" y="1833136"/>
            <a:ext cx="9367204" cy="4041648"/>
          </a:xfrm>
        </p:spPr>
        <p:txBody>
          <a:bodyPr anchor="t">
            <a:normAutofit/>
          </a:bodyPr>
          <a:lstStyle/>
          <a:p>
            <a:pPr marL="0" indent="0">
              <a:lnSpc>
                <a:spcPct val="150000"/>
              </a:lnSpc>
              <a:buNone/>
            </a:pPr>
            <a:r>
              <a:rPr lang="fr-FR" sz="2400" dirty="0"/>
              <a:t>Combien de plugins Jenkins existe-t-il?</a:t>
            </a:r>
          </a:p>
          <a:p>
            <a:pPr marL="0" indent="0">
              <a:lnSpc>
                <a:spcPct val="150000"/>
              </a:lnSpc>
              <a:buNone/>
            </a:pPr>
            <a:r>
              <a:rPr lang="fr-FR" sz="2400" dirty="0"/>
              <a:t>Plus de 1700 plugins englobent la gestion du code source, l'administration, les plates-formes, l'interface utilisateur / UX, la gestion des Constructions (</a:t>
            </a:r>
            <a:r>
              <a:rPr lang="fr-FR" sz="2400" dirty="0" err="1"/>
              <a:t>build</a:t>
            </a:r>
            <a:r>
              <a:rPr lang="fr-FR" sz="2400" dirty="0"/>
              <a:t>) et bien plus encore. Avec le grand nombre de plugins disponibles, On peut choisir de déployer n'importe quel nombre d'entre eux pour améliorer la productivité.</a:t>
            </a:r>
          </a:p>
        </p:txBody>
      </p:sp>
      <p:pic>
        <p:nvPicPr>
          <p:cNvPr id="4" name="Picture 2">
            <a:extLst>
              <a:ext uri="{FF2B5EF4-FFF2-40B4-BE49-F238E27FC236}">
                <a16:creationId xmlns:a16="http://schemas.microsoft.com/office/drawing/2014/main" id="{C47A9155-9D62-C6DB-A279-BDBC89E29236}"/>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36DB8C4C-B0AB-3732-DB07-494D28F3FBD1}"/>
              </a:ext>
            </a:extLst>
          </p:cNvPr>
          <p:cNvSpPr txBox="1">
            <a:spLocks/>
          </p:cNvSpPr>
          <p:nvPr/>
        </p:nvSpPr>
        <p:spPr>
          <a:xfrm>
            <a:off x="718643" y="726974"/>
            <a:ext cx="2248077" cy="396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rgbClr val="FF0000"/>
                </a:solidFill>
                <a:latin typeface="+mn-lt"/>
              </a:rPr>
              <a:t>Gestion des plugins</a:t>
            </a:r>
          </a:p>
        </p:txBody>
      </p:sp>
      <p:sp>
        <p:nvSpPr>
          <p:cNvPr id="6" name="Rectangle 5">
            <a:extLst>
              <a:ext uri="{FF2B5EF4-FFF2-40B4-BE49-F238E27FC236}">
                <a16:creationId xmlns:a16="http://schemas.microsoft.com/office/drawing/2014/main" id="{7FBD659F-82F1-0808-D58E-D8D674B51CBE}"/>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360485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00B8128-DA9D-4B88-A0D0-8DCF83855794}"/>
              </a:ext>
            </a:extLst>
          </p:cNvPr>
          <p:cNvSpPr>
            <a:spLocks noGrp="1"/>
          </p:cNvSpPr>
          <p:nvPr>
            <p:ph idx="1"/>
          </p:nvPr>
        </p:nvSpPr>
        <p:spPr>
          <a:xfrm>
            <a:off x="1653363" y="2176272"/>
            <a:ext cx="9367204" cy="2304288"/>
          </a:xfrm>
        </p:spPr>
        <p:txBody>
          <a:bodyPr anchor="t">
            <a:normAutofit/>
          </a:bodyPr>
          <a:lstStyle/>
          <a:p>
            <a:r>
              <a:rPr lang="fr-FR" sz="1600" b="0" i="0" dirty="0">
                <a:effectLst/>
                <a:latin typeface="Arial" panose="020B0604020202020204" pitchFamily="34" charset="0"/>
              </a:rPr>
              <a:t>Jenkins est capable de gérer des </a:t>
            </a:r>
            <a:r>
              <a:rPr lang="fr-FR" sz="1600" b="0" i="0" dirty="0" err="1">
                <a:effectLst/>
                <a:latin typeface="Arial" panose="020B0604020202020204" pitchFamily="34" charset="0"/>
              </a:rPr>
              <a:t>builds</a:t>
            </a:r>
            <a:r>
              <a:rPr lang="fr-FR" sz="1600" b="0" i="0" dirty="0">
                <a:effectLst/>
                <a:latin typeface="Arial" panose="020B0604020202020204" pitchFamily="34" charset="0"/>
              </a:rPr>
              <a:t> parallèles et distribués.</a:t>
            </a:r>
          </a:p>
          <a:p>
            <a:r>
              <a:rPr lang="fr-FR" sz="1600" b="0" i="0" dirty="0">
                <a:effectLst/>
                <a:latin typeface="Arial" panose="020B0604020202020204" pitchFamily="34" charset="0"/>
              </a:rPr>
              <a:t> vous pouvez configurer le nombre de versions souhaitées.</a:t>
            </a:r>
          </a:p>
          <a:p>
            <a:r>
              <a:rPr lang="fr-FR" sz="1600" b="0" i="0" dirty="0">
                <a:effectLst/>
                <a:latin typeface="Arial" panose="020B0604020202020204" pitchFamily="34" charset="0"/>
              </a:rPr>
              <a:t> Jenkins s'exécute simultanément et, si vous utilisez des </a:t>
            </a:r>
            <a:r>
              <a:rPr lang="fr-FR" sz="1600" b="0" i="0" dirty="0" err="1">
                <a:effectLst/>
                <a:latin typeface="Arial" panose="020B0604020202020204" pitchFamily="34" charset="0"/>
              </a:rPr>
              <a:t>builds</a:t>
            </a:r>
            <a:r>
              <a:rPr lang="fr-FR" sz="1600" b="0" i="0" dirty="0">
                <a:effectLst/>
                <a:latin typeface="Arial" panose="020B0604020202020204" pitchFamily="34" charset="0"/>
              </a:rPr>
              <a:t> distribués, configurez des nœuds de </a:t>
            </a:r>
            <a:r>
              <a:rPr lang="fr-FR" sz="1600" b="0" i="0" dirty="0" err="1">
                <a:effectLst/>
                <a:latin typeface="Arial" panose="020B0604020202020204" pitchFamily="34" charset="0"/>
              </a:rPr>
              <a:t>build</a:t>
            </a:r>
            <a:r>
              <a:rPr lang="fr-FR" sz="1600" b="0" i="0" dirty="0">
                <a:effectLst/>
                <a:latin typeface="Arial" panose="020B0604020202020204" pitchFamily="34" charset="0"/>
              </a:rPr>
              <a:t>.</a:t>
            </a:r>
          </a:p>
          <a:p>
            <a:r>
              <a:rPr lang="fr-FR" sz="1600" b="0" i="0" dirty="0">
                <a:effectLst/>
                <a:latin typeface="Arial" panose="020B0604020202020204" pitchFamily="34" charset="0"/>
              </a:rPr>
              <a:t> Un nœud de construction est une autre machine que Jenkins peut utiliser pour exécuter ses constructions.</a:t>
            </a:r>
          </a:p>
          <a:p>
            <a:endParaRPr lang="fr-FR" sz="2400" dirty="0"/>
          </a:p>
        </p:txBody>
      </p:sp>
      <p:pic>
        <p:nvPicPr>
          <p:cNvPr id="4" name="Picture 2">
            <a:extLst>
              <a:ext uri="{FF2B5EF4-FFF2-40B4-BE49-F238E27FC236}">
                <a16:creationId xmlns:a16="http://schemas.microsoft.com/office/drawing/2014/main" id="{14CB57A6-BC7E-8939-4CF7-72DDAEFAE9AC}"/>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E34DBD9A-6F05-7186-24AF-69CCF5CD7FEC}"/>
              </a:ext>
            </a:extLst>
          </p:cNvPr>
          <p:cNvSpPr txBox="1">
            <a:spLocks/>
          </p:cNvSpPr>
          <p:nvPr/>
        </p:nvSpPr>
        <p:spPr>
          <a:xfrm>
            <a:off x="609601" y="832626"/>
            <a:ext cx="2225039" cy="3962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rgbClr val="FF0000"/>
                </a:solidFill>
                <a:latin typeface="+mn-lt"/>
              </a:rPr>
              <a:t>Gérer les nœuds</a:t>
            </a:r>
            <a:br>
              <a:rPr lang="fr-FR" sz="1800" b="1" dirty="0">
                <a:solidFill>
                  <a:srgbClr val="FF0000"/>
                </a:solidFill>
                <a:latin typeface="+mn-lt"/>
              </a:rPr>
            </a:br>
            <a:endParaRPr lang="fr-FR" sz="1800" b="1" dirty="0">
              <a:solidFill>
                <a:srgbClr val="FF0000"/>
              </a:solidFill>
              <a:latin typeface="+mn-lt"/>
            </a:endParaRPr>
          </a:p>
        </p:txBody>
      </p:sp>
      <p:sp>
        <p:nvSpPr>
          <p:cNvPr id="9" name="Rectangle 8">
            <a:extLst>
              <a:ext uri="{FF2B5EF4-FFF2-40B4-BE49-F238E27FC236}">
                <a16:creationId xmlns:a16="http://schemas.microsoft.com/office/drawing/2014/main" id="{678F1B90-6B8E-779E-96A3-C2F5E990BCE4}"/>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425946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D4241D-BE45-4265-9260-D01DC24922B8}"/>
              </a:ext>
            </a:extLst>
          </p:cNvPr>
          <p:cNvSpPr>
            <a:spLocks noGrp="1"/>
          </p:cNvSpPr>
          <p:nvPr>
            <p:ph idx="1"/>
          </p:nvPr>
        </p:nvSpPr>
        <p:spPr>
          <a:xfrm>
            <a:off x="1044042" y="3061556"/>
            <a:ext cx="8953398" cy="2295186"/>
          </a:xfrm>
        </p:spPr>
        <p:txBody>
          <a:bodyPr anchor="ctr">
            <a:normAutofit/>
          </a:bodyPr>
          <a:lstStyle/>
          <a:p>
            <a:r>
              <a:rPr lang="fr-FR" sz="2400" dirty="0"/>
              <a:t>Jenkins</a:t>
            </a:r>
          </a:p>
          <a:p>
            <a:r>
              <a:rPr lang="fr-FR" sz="2400" dirty="0"/>
              <a:t>Installation</a:t>
            </a:r>
          </a:p>
          <a:p>
            <a:r>
              <a:rPr lang="fr-FR" sz="2400" dirty="0"/>
              <a:t>Configuration de JENKINS </a:t>
            </a:r>
          </a:p>
          <a:p>
            <a:r>
              <a:rPr lang="en-US" sz="2400" dirty="0"/>
              <a:t>Premier job freestyle</a:t>
            </a:r>
          </a:p>
          <a:p>
            <a:endParaRPr lang="en-US" sz="2400" dirty="0"/>
          </a:p>
          <a:p>
            <a:endParaRPr lang="en-US" sz="2400" dirty="0"/>
          </a:p>
          <a:p>
            <a:endParaRPr lang="en-US" sz="2400" dirty="0"/>
          </a:p>
          <a:p>
            <a:endParaRPr lang="fr-FR" sz="2400" dirty="0"/>
          </a:p>
        </p:txBody>
      </p:sp>
      <p:grpSp>
        <p:nvGrpSpPr>
          <p:cNvPr id="4" name="Groupe 3">
            <a:extLst>
              <a:ext uri="{FF2B5EF4-FFF2-40B4-BE49-F238E27FC236}">
                <a16:creationId xmlns:a16="http://schemas.microsoft.com/office/drawing/2014/main" id="{1D01BDF8-9818-7499-67E7-5B9AE298F8CF}"/>
              </a:ext>
            </a:extLst>
          </p:cNvPr>
          <p:cNvGrpSpPr/>
          <p:nvPr/>
        </p:nvGrpSpPr>
        <p:grpSpPr>
          <a:xfrm>
            <a:off x="-72887" y="5821952"/>
            <a:ext cx="12337774" cy="1116620"/>
            <a:chOff x="-72887" y="5790128"/>
            <a:chExt cx="12337774" cy="1116620"/>
          </a:xfrm>
          <a:effectLst>
            <a:outerShdw blurRad="323499" dir="300000" sx="1000" sy="1000" algn="ctr" rotWithShape="0">
              <a:srgbClr val="000000">
                <a:alpha val="23892"/>
              </a:srgbClr>
            </a:outerShdw>
          </a:effectLst>
        </p:grpSpPr>
        <p:sp>
          <p:nvSpPr>
            <p:cNvPr id="5" name="Rectangle 4">
              <a:extLst>
                <a:ext uri="{FF2B5EF4-FFF2-40B4-BE49-F238E27FC236}">
                  <a16:creationId xmlns:a16="http://schemas.microsoft.com/office/drawing/2014/main" id="{5912B2B4-3C53-1DDB-7FDA-D24C92447BDF}"/>
                </a:ext>
              </a:extLst>
            </p:cNvPr>
            <p:cNvSpPr/>
            <p:nvPr/>
          </p:nvSpPr>
          <p:spPr>
            <a:xfrm>
              <a:off x="-72887" y="6720549"/>
              <a:ext cx="12337774" cy="1861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pic>
          <p:nvPicPr>
            <p:cNvPr id="6" name="Picture 2">
              <a:extLst>
                <a:ext uri="{FF2B5EF4-FFF2-40B4-BE49-F238E27FC236}">
                  <a16:creationId xmlns:a16="http://schemas.microsoft.com/office/drawing/2014/main" id="{D6FEB00C-F7AC-9D91-7E9A-F256B768A02E}"/>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790128"/>
              <a:ext cx="12192000" cy="102076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id="{FE3643A5-1406-AE06-5492-29D51F50E3B4}"/>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1" name="ZoneTexte 10">
            <a:extLst>
              <a:ext uri="{FF2B5EF4-FFF2-40B4-BE49-F238E27FC236}">
                <a16:creationId xmlns:a16="http://schemas.microsoft.com/office/drawing/2014/main" id="{38416728-57AD-C330-E3E5-FB9F1522BCB4}"/>
              </a:ext>
            </a:extLst>
          </p:cNvPr>
          <p:cNvSpPr txBox="1"/>
          <p:nvPr/>
        </p:nvSpPr>
        <p:spPr>
          <a:xfrm>
            <a:off x="736442" y="740428"/>
            <a:ext cx="6358378" cy="369332"/>
          </a:xfrm>
          <a:prstGeom prst="rect">
            <a:avLst/>
          </a:prstGeom>
          <a:noFill/>
        </p:spPr>
        <p:txBody>
          <a:bodyPr wrap="square">
            <a:spAutoFit/>
          </a:bodyPr>
          <a:lstStyle/>
          <a:p>
            <a:r>
              <a:rPr lang="fr-FR" sz="1800" b="1" dirty="0">
                <a:solidFill>
                  <a:srgbClr val="FF0000"/>
                </a:solidFill>
                <a:latin typeface="Poppins"/>
              </a:rPr>
              <a:t>Plan du Cours</a:t>
            </a:r>
            <a:endParaRPr lang="fr-FR" sz="1800" dirty="0">
              <a:solidFill>
                <a:srgbClr val="FF0000"/>
              </a:solidFill>
              <a:ea typeface="+mn-lt"/>
              <a:cs typeface="+mn-lt"/>
            </a:endParaRPr>
          </a:p>
        </p:txBody>
      </p:sp>
    </p:spTree>
    <p:extLst>
      <p:ext uri="{BB962C8B-B14F-4D97-AF65-F5344CB8AC3E}">
        <p14:creationId xmlns:p14="http://schemas.microsoft.com/office/powerpoint/2010/main" val="215040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646DB39-2BE3-4D62-8F64-3B2CFC56F9C3}"/>
              </a:ext>
            </a:extLst>
          </p:cNvPr>
          <p:cNvSpPr>
            <a:spLocks noGrp="1"/>
          </p:cNvSpPr>
          <p:nvPr>
            <p:ph idx="1"/>
          </p:nvPr>
        </p:nvSpPr>
        <p:spPr/>
        <p:txBody>
          <a:bodyPr/>
          <a:lstStyle/>
          <a:p>
            <a:r>
              <a:rPr lang="fr-FR" dirty="0">
                <a:hlinkClick r:id="rId2"/>
              </a:rPr>
              <a:t>http://localhost:8080/env-vars.html/</a:t>
            </a:r>
            <a:r>
              <a:rPr lang="fr-FR" dirty="0"/>
              <a:t> </a:t>
            </a:r>
          </a:p>
          <a:p>
            <a:r>
              <a:rPr lang="fr-FR" sz="1600" dirty="0" err="1"/>
              <a:t>jenkins</a:t>
            </a:r>
            <a:r>
              <a:rPr lang="fr-FR" sz="1600" dirty="0"/>
              <a:t> définit la variable d'environnement</a:t>
            </a:r>
          </a:p>
          <a:p>
            <a:r>
              <a:rPr lang="fr-FR" sz="1600" dirty="0"/>
              <a:t>Jenkins définit certaines variables d'environnement disponibles pour les scripts </a:t>
            </a:r>
            <a:r>
              <a:rPr lang="fr-FR" sz="1600" dirty="0" err="1"/>
              <a:t>shell</a:t>
            </a:r>
            <a:r>
              <a:rPr lang="fr-FR" sz="1600" dirty="0"/>
              <a:t>, les fichiers batch Windows, les fichiers Ant et Maven exécutés par Jenkins. Une liste des variables d'environnement et la manière dont elles sont utilisées sont affichées.</a:t>
            </a:r>
          </a:p>
        </p:txBody>
      </p:sp>
      <p:pic>
        <p:nvPicPr>
          <p:cNvPr id="5" name="Image 4">
            <a:extLst>
              <a:ext uri="{FF2B5EF4-FFF2-40B4-BE49-F238E27FC236}">
                <a16:creationId xmlns:a16="http://schemas.microsoft.com/office/drawing/2014/main" id="{AF2A04B7-6207-4175-A476-048D823A5C39}"/>
              </a:ext>
            </a:extLst>
          </p:cNvPr>
          <p:cNvPicPr>
            <a:picLocks noChangeAspect="1"/>
          </p:cNvPicPr>
          <p:nvPr/>
        </p:nvPicPr>
        <p:blipFill>
          <a:blip r:embed="rId3"/>
          <a:stretch>
            <a:fillRect/>
          </a:stretch>
        </p:blipFill>
        <p:spPr>
          <a:xfrm>
            <a:off x="838200" y="3724864"/>
            <a:ext cx="9662809" cy="1792466"/>
          </a:xfrm>
          <a:prstGeom prst="rect">
            <a:avLst/>
          </a:prstGeom>
        </p:spPr>
      </p:pic>
      <p:pic>
        <p:nvPicPr>
          <p:cNvPr id="4" name="Picture 2">
            <a:extLst>
              <a:ext uri="{FF2B5EF4-FFF2-40B4-BE49-F238E27FC236}">
                <a16:creationId xmlns:a16="http://schemas.microsoft.com/office/drawing/2014/main" id="{6E3FD1AD-ED4F-517D-BFF8-F3CF50770B22}"/>
              </a:ext>
            </a:extLst>
          </p:cNvPr>
          <p:cNvPicPr>
            <a:picLocks noChangeAspect="1" noChangeArrowheads="1"/>
          </p:cNvPicPr>
          <p:nvPr/>
        </p:nvPicPr>
        <p:blipFill>
          <a:blip r:embed="rId4">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F1BA1709-D29D-7D34-AF04-3FBAACD6934D}"/>
              </a:ext>
            </a:extLst>
          </p:cNvPr>
          <p:cNvSpPr txBox="1">
            <a:spLocks/>
          </p:cNvSpPr>
          <p:nvPr/>
        </p:nvSpPr>
        <p:spPr>
          <a:xfrm>
            <a:off x="609601" y="726974"/>
            <a:ext cx="3098799" cy="3962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i="0" dirty="0">
                <a:solidFill>
                  <a:srgbClr val="FF0000"/>
                </a:solidFill>
                <a:effectLst/>
                <a:latin typeface="+mn-lt"/>
              </a:rPr>
              <a:t>Variables d'environnement</a:t>
            </a:r>
            <a:endParaRPr lang="fr-FR" sz="1800" b="1" dirty="0">
              <a:solidFill>
                <a:srgbClr val="FF0000"/>
              </a:solidFill>
              <a:latin typeface="+mn-lt"/>
            </a:endParaRPr>
          </a:p>
        </p:txBody>
      </p:sp>
      <p:sp>
        <p:nvSpPr>
          <p:cNvPr id="7" name="Rectangle 6">
            <a:extLst>
              <a:ext uri="{FF2B5EF4-FFF2-40B4-BE49-F238E27FC236}">
                <a16:creationId xmlns:a16="http://schemas.microsoft.com/office/drawing/2014/main" id="{7FD4B62C-F6F4-E2A0-E9F9-BE03238E63D4}"/>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336235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C45D975-54F4-4366-96DE-48334DDA3B14}"/>
              </a:ext>
            </a:extLst>
          </p:cNvPr>
          <p:cNvSpPr>
            <a:spLocks noGrp="1"/>
          </p:cNvSpPr>
          <p:nvPr>
            <p:ph idx="1"/>
          </p:nvPr>
        </p:nvSpPr>
        <p:spPr>
          <a:xfrm>
            <a:off x="599441" y="1131851"/>
            <a:ext cx="10389687" cy="4809207"/>
          </a:xfrm>
        </p:spPr>
        <p:txBody>
          <a:bodyPr anchor="t">
            <a:normAutofit fontScale="62500" lnSpcReduction="20000"/>
          </a:bodyPr>
          <a:lstStyle/>
          <a:p>
            <a:pPr marL="0" indent="0">
              <a:lnSpc>
                <a:spcPct val="107000"/>
              </a:lnSpc>
              <a:spcAft>
                <a:spcPts val="800"/>
              </a:spcAft>
              <a:buNone/>
            </a:pPr>
            <a:r>
              <a:rPr lang="fr-FR" sz="3400" b="1" dirty="0">
                <a:effectLst/>
                <a:latin typeface="Calibri" panose="020F0502020204030204" pitchFamily="34" charset="0"/>
                <a:ea typeface="Calibri" panose="020F0502020204030204" pitchFamily="34" charset="0"/>
                <a:cs typeface="Times New Roman" panose="02020603050405020304" pitchFamily="18" charset="0"/>
              </a:rPr>
              <a:t>A- Questions</a:t>
            </a:r>
            <a:r>
              <a:rPr lang="fr-FR" sz="3400" dirty="0">
                <a:effectLst/>
                <a:latin typeface="Calibri" panose="020F0502020204030204" pitchFamily="34" charset="0"/>
                <a:ea typeface="Calibri" panose="020F0502020204030204" pitchFamily="34" charset="0"/>
                <a:cs typeface="Times New Roman" panose="02020603050405020304" pitchFamily="18" charset="0"/>
              </a:rPr>
              <a:t> : </a:t>
            </a:r>
          </a:p>
          <a:p>
            <a:pPr marL="342900" lvl="0" indent="-342900">
              <a:lnSpc>
                <a:spcPct val="107000"/>
              </a:lnSpc>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Analyser le contenu du </a:t>
            </a:r>
            <a:r>
              <a:rPr lang="fr-FR" sz="3400" dirty="0" err="1">
                <a:effectLst/>
                <a:latin typeface="Calibri" panose="020F0502020204030204" pitchFamily="34" charset="0"/>
                <a:ea typeface="Calibri" panose="020F0502020204030204" pitchFamily="34" charset="0"/>
                <a:cs typeface="Times New Roman" panose="02020603050405020304" pitchFamily="18" charset="0"/>
              </a:rPr>
              <a:t>dashboard</a:t>
            </a:r>
            <a:r>
              <a:rPr lang="fr-FR" sz="3400" dirty="0">
                <a:effectLst/>
                <a:latin typeface="Calibri" panose="020F0502020204030204" pitchFamily="34" charset="0"/>
                <a:ea typeface="Calibri" panose="020F0502020204030204" pitchFamily="34" charset="0"/>
                <a:cs typeface="Times New Roman" panose="02020603050405020304" pitchFamily="18" charset="0"/>
              </a:rPr>
              <a:t> </a:t>
            </a:r>
            <a:r>
              <a:rPr lang="fr-FR" sz="3400" dirty="0" err="1">
                <a:effectLst/>
                <a:latin typeface="Calibri" panose="020F0502020204030204" pitchFamily="34" charset="0"/>
                <a:ea typeface="Calibri" panose="020F0502020204030204" pitchFamily="34" charset="0"/>
                <a:cs typeface="Times New Roman" panose="02020603050405020304" pitchFamily="18" charset="0"/>
              </a:rPr>
              <a:t>jenkins</a:t>
            </a:r>
            <a:r>
              <a:rPr lang="fr-FR" sz="34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Quelle sont les types de job dans </a:t>
            </a:r>
            <a:r>
              <a:rPr lang="fr-FR" sz="3400" dirty="0" err="1">
                <a:effectLst/>
                <a:latin typeface="Calibri" panose="020F0502020204030204" pitchFamily="34" charset="0"/>
                <a:ea typeface="Calibri" panose="020F0502020204030204" pitchFamily="34" charset="0"/>
                <a:cs typeface="Times New Roman" panose="02020603050405020304" pitchFamily="18" charset="0"/>
              </a:rPr>
              <a:t>jenkins</a:t>
            </a:r>
            <a:endParaRPr lang="fr-FR" sz="3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Quelle sont les variables d’</a:t>
            </a:r>
            <a:r>
              <a:rPr lang="fr-FR" sz="3400" dirty="0" err="1">
                <a:effectLst/>
                <a:latin typeface="Calibri" panose="020F0502020204030204" pitchFamily="34" charset="0"/>
                <a:ea typeface="Calibri" panose="020F0502020204030204" pitchFamily="34" charset="0"/>
                <a:cs typeface="Times New Roman" panose="02020603050405020304" pitchFamily="18" charset="0"/>
              </a:rPr>
              <a:t>env</a:t>
            </a:r>
            <a:r>
              <a:rPr lang="fr-FR" sz="3400" dirty="0">
                <a:effectLst/>
                <a:latin typeface="Calibri" panose="020F0502020204030204" pitchFamily="34" charset="0"/>
                <a:ea typeface="Calibri" panose="020F0502020204030204" pitchFamily="34" charset="0"/>
                <a:cs typeface="Times New Roman" panose="02020603050405020304" pitchFamily="18" charset="0"/>
              </a:rPr>
              <a:t> dans </a:t>
            </a:r>
            <a:r>
              <a:rPr lang="fr-FR" sz="3400" dirty="0" err="1">
                <a:effectLst/>
                <a:latin typeface="Calibri" panose="020F0502020204030204" pitchFamily="34" charset="0"/>
                <a:ea typeface="Calibri" panose="020F0502020204030204" pitchFamily="34" charset="0"/>
                <a:cs typeface="Times New Roman" panose="02020603050405020304" pitchFamily="18" charset="0"/>
              </a:rPr>
              <a:t>jenkins</a:t>
            </a:r>
            <a:endParaRPr lang="fr-FR" sz="3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fr-FR" sz="3400" b="1" dirty="0">
                <a:effectLst/>
                <a:latin typeface="Calibri" panose="020F0502020204030204" pitchFamily="34" charset="0"/>
                <a:ea typeface="Calibri" panose="020F0502020204030204" pitchFamily="34" charset="0"/>
                <a:cs typeface="Times New Roman" panose="02020603050405020304" pitchFamily="18" charset="0"/>
              </a:rPr>
              <a:t>B- 1ere job freestyle : </a:t>
            </a:r>
            <a:endParaRPr lang="fr-FR" sz="3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Ecrire un job de type freestyle qui fait l’affichage du mot « hello world »</a:t>
            </a:r>
          </a:p>
          <a:p>
            <a:pPr marL="342900" lvl="0" indent="-342900">
              <a:lnSpc>
                <a:spcPct val="107000"/>
              </a:lnSpc>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Analyser les étapes du jobs freestyle</a:t>
            </a:r>
          </a:p>
          <a:p>
            <a:pPr marL="0" indent="0">
              <a:lnSpc>
                <a:spcPct val="107000"/>
              </a:lnSpc>
              <a:spcAft>
                <a:spcPts val="800"/>
              </a:spcAft>
              <a:buNone/>
            </a:pPr>
            <a:r>
              <a:rPr lang="fr-FR" sz="3400" b="1" dirty="0">
                <a:effectLst/>
                <a:latin typeface="Calibri" panose="020F0502020204030204" pitchFamily="34" charset="0"/>
                <a:ea typeface="Calibri" panose="020F0502020204030204" pitchFamily="34" charset="0"/>
                <a:cs typeface="Times New Roman" panose="02020603050405020304" pitchFamily="18" charset="0"/>
              </a:rPr>
              <a:t>C- Job d’intégration continue : </a:t>
            </a:r>
            <a:endParaRPr lang="fr-FR" sz="3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Écrire un job de type pipeline permettant de compiler, tester et déployer l'application WEB. Tester le job, vérifier les logs.</a:t>
            </a:r>
          </a:p>
          <a:p>
            <a:pPr marL="342900" lvl="0" indent="-342900">
              <a:lnSpc>
                <a:spcPct val="107000"/>
              </a:lnSpc>
              <a:spcAft>
                <a:spcPts val="800"/>
              </a:spcAft>
              <a:buFont typeface="+mj-lt"/>
              <a:buAutoNum type="arabicPeriod"/>
            </a:pPr>
            <a:r>
              <a:rPr lang="fr-FR" sz="3400" dirty="0">
                <a:effectLst/>
                <a:latin typeface="Calibri" panose="020F0502020204030204" pitchFamily="34" charset="0"/>
                <a:ea typeface="Calibri" panose="020F0502020204030204" pitchFamily="34" charset="0"/>
                <a:cs typeface="Times New Roman" panose="02020603050405020304" pitchFamily="18" charset="0"/>
              </a:rPr>
              <a:t>Détailler les étapes.</a:t>
            </a:r>
          </a:p>
        </p:txBody>
      </p:sp>
      <p:pic>
        <p:nvPicPr>
          <p:cNvPr id="3" name="Picture 2">
            <a:extLst>
              <a:ext uri="{FF2B5EF4-FFF2-40B4-BE49-F238E27FC236}">
                <a16:creationId xmlns:a16="http://schemas.microsoft.com/office/drawing/2014/main" id="{A6D05F27-0305-C3BF-3CD1-05309BB518AC}"/>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0D946C1-46F4-C9E2-61E3-A36AFDDDF3A9}"/>
              </a:ext>
            </a:extLst>
          </p:cNvPr>
          <p:cNvSpPr/>
          <p:nvPr/>
        </p:nvSpPr>
        <p:spPr>
          <a:xfrm>
            <a:off x="-254815" y="286097"/>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8" name="ZoneTexte 7">
            <a:extLst>
              <a:ext uri="{FF2B5EF4-FFF2-40B4-BE49-F238E27FC236}">
                <a16:creationId xmlns:a16="http://schemas.microsoft.com/office/drawing/2014/main" id="{24535274-69AC-B3D5-22B2-D1AFA2F93C3B}"/>
              </a:ext>
            </a:extLst>
          </p:cNvPr>
          <p:cNvSpPr txBox="1"/>
          <p:nvPr/>
        </p:nvSpPr>
        <p:spPr>
          <a:xfrm>
            <a:off x="599441" y="405202"/>
            <a:ext cx="6358378" cy="369332"/>
          </a:xfrm>
          <a:prstGeom prst="rect">
            <a:avLst/>
          </a:prstGeom>
          <a:noFill/>
        </p:spPr>
        <p:txBody>
          <a:bodyPr wrap="square">
            <a:spAutoFit/>
          </a:bodyPr>
          <a:lstStyle/>
          <a:p>
            <a:r>
              <a:rPr lang="fr-FR" sz="1800" b="1" dirty="0">
                <a:solidFill>
                  <a:srgbClr val="FF0000"/>
                </a:solidFill>
                <a:latin typeface="Poppins"/>
              </a:rPr>
              <a:t>Exercice</a:t>
            </a:r>
            <a:endParaRPr lang="fr-FR" sz="1800" dirty="0">
              <a:solidFill>
                <a:srgbClr val="FF0000"/>
              </a:solidFill>
              <a:ea typeface="+mn-lt"/>
              <a:cs typeface="+mn-lt"/>
            </a:endParaRPr>
          </a:p>
        </p:txBody>
      </p:sp>
    </p:spTree>
    <p:extLst>
      <p:ext uri="{BB962C8B-B14F-4D97-AF65-F5344CB8AC3E}">
        <p14:creationId xmlns:p14="http://schemas.microsoft.com/office/powerpoint/2010/main" val="348055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79FBAA6-2C1C-486D-99A6-C29FE283C9A5}"/>
              </a:ext>
            </a:extLst>
          </p:cNvPr>
          <p:cNvSpPr>
            <a:spLocks noGrp="1"/>
          </p:cNvSpPr>
          <p:nvPr>
            <p:ph idx="1"/>
          </p:nvPr>
        </p:nvSpPr>
        <p:spPr>
          <a:xfrm>
            <a:off x="736442" y="1747191"/>
            <a:ext cx="9399282" cy="4314185"/>
          </a:xfrm>
        </p:spPr>
        <p:txBody>
          <a:bodyPr anchor="ctr">
            <a:normAutofit/>
          </a:bodyPr>
          <a:lstStyle/>
          <a:p>
            <a:r>
              <a:rPr lang="fr-FR" sz="1900" dirty="0"/>
              <a:t>Jenkins est un serveur d'automatisation open source autonome qui peut être utilisé pour automatiser toutes sortes de tâches liées à la création, au test et à la livraison ou au déploiement de logiciels.</a:t>
            </a:r>
          </a:p>
          <a:p>
            <a:endParaRPr lang="fr-FR" sz="1900" dirty="0"/>
          </a:p>
          <a:p>
            <a:r>
              <a:rPr lang="fr-FR" sz="1900" dirty="0"/>
              <a:t>Jenkins peut être installé via des packages système natifs, Docker, ou même être exécuté de manière autonome par n'importe quelle machine avec un environnement d'exécution Java (JRE) installé.</a:t>
            </a:r>
          </a:p>
          <a:p>
            <a:endParaRPr lang="fr-FR" sz="1900" dirty="0"/>
          </a:p>
          <a:p>
            <a:endParaRPr lang="fr-FR" sz="1900" dirty="0"/>
          </a:p>
        </p:txBody>
      </p:sp>
      <p:pic>
        <p:nvPicPr>
          <p:cNvPr id="4" name="Picture 2">
            <a:extLst>
              <a:ext uri="{FF2B5EF4-FFF2-40B4-BE49-F238E27FC236}">
                <a16:creationId xmlns:a16="http://schemas.microsoft.com/office/drawing/2014/main" id="{72C4809F-2B9E-99AF-7D01-5D85F11955C8}"/>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F739DCA-8995-A69D-A208-1469DD21E8F5}"/>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6" name="ZoneTexte 5">
            <a:extLst>
              <a:ext uri="{FF2B5EF4-FFF2-40B4-BE49-F238E27FC236}">
                <a16:creationId xmlns:a16="http://schemas.microsoft.com/office/drawing/2014/main" id="{CA2653A8-5749-9253-0F38-7F0799629320}"/>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Jenkins</a:t>
            </a:r>
            <a:endParaRPr lang="fr-FR" sz="1800" dirty="0">
              <a:solidFill>
                <a:srgbClr val="FF0000"/>
              </a:solidFill>
              <a:ea typeface="+mn-lt"/>
              <a:cs typeface="+mn-lt"/>
            </a:endParaRPr>
          </a:p>
        </p:txBody>
      </p:sp>
    </p:spTree>
    <p:extLst>
      <p:ext uri="{BB962C8B-B14F-4D97-AF65-F5344CB8AC3E}">
        <p14:creationId xmlns:p14="http://schemas.microsoft.com/office/powerpoint/2010/main" val="18757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E9BD1F3-FADB-4137-A049-59D659251AA5}"/>
              </a:ext>
            </a:extLst>
          </p:cNvPr>
          <p:cNvSpPr>
            <a:spLocks noGrp="1"/>
          </p:cNvSpPr>
          <p:nvPr>
            <p:ph idx="1"/>
          </p:nvPr>
        </p:nvSpPr>
        <p:spPr>
          <a:xfrm>
            <a:off x="609601" y="1605517"/>
            <a:ext cx="15555432" cy="4065262"/>
          </a:xfrm>
        </p:spPr>
        <p:txBody>
          <a:bodyPr anchor="t">
            <a:normAutofit/>
          </a:bodyPr>
          <a:lstStyle/>
          <a:p>
            <a:r>
              <a:rPr lang="fr-FR" sz="2400" dirty="0"/>
              <a:t> C’est un ordonnanceur (</a:t>
            </a:r>
            <a:r>
              <a:rPr lang="fr-FR" sz="2400" dirty="0" err="1"/>
              <a:t>Scheduler</a:t>
            </a:r>
            <a:r>
              <a:rPr lang="fr-FR" sz="2400" dirty="0"/>
              <a:t>) </a:t>
            </a:r>
          </a:p>
          <a:p>
            <a:r>
              <a:rPr lang="fr-FR" sz="2400" dirty="0"/>
              <a:t>Il permet de créer exécuter des jobs, qui automatisent les taches  récurrentes (récupération de code source, compilation, tests, control de la qualité du code, packaging, déploiement, ….) </a:t>
            </a:r>
          </a:p>
          <a:p>
            <a:pPr marL="0" indent="0">
              <a:buNone/>
            </a:pPr>
            <a:r>
              <a:rPr lang="fr-FR" sz="2400" dirty="0"/>
              <a:t>• Il permet de créer des pipeline (exécution de plusieurs jobs  successivement) </a:t>
            </a:r>
          </a:p>
          <a:p>
            <a:pPr marL="0" indent="0">
              <a:buNone/>
            </a:pPr>
            <a:r>
              <a:rPr lang="fr-FR" sz="2400" dirty="0"/>
              <a:t>• Il est open source, écrit en Java, fork de l’outil Hudson (après son control par Oracle en 2010) </a:t>
            </a:r>
          </a:p>
          <a:p>
            <a:pPr marL="0" indent="0">
              <a:buNone/>
            </a:pPr>
            <a:r>
              <a:rPr lang="fr-FR" sz="2400" dirty="0"/>
              <a:t>• jenkins.io </a:t>
            </a:r>
          </a:p>
          <a:p>
            <a:pPr marL="0" indent="0">
              <a:buNone/>
            </a:pPr>
            <a:r>
              <a:rPr lang="fr-FR" sz="2400" dirty="0"/>
              <a:t>• Il peut s’interfacer avec différents outils : Git, Maven, Nexus, Sonar, …</a:t>
            </a:r>
          </a:p>
        </p:txBody>
      </p:sp>
      <p:pic>
        <p:nvPicPr>
          <p:cNvPr id="4" name="Picture 2">
            <a:extLst>
              <a:ext uri="{FF2B5EF4-FFF2-40B4-BE49-F238E27FC236}">
                <a16:creationId xmlns:a16="http://schemas.microsoft.com/office/drawing/2014/main" id="{EFDBF88F-255E-7806-C592-0E0B1E86E811}"/>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9F367EC-6EE2-B83C-8964-3689541E6E58}"/>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6" name="ZoneTexte 5">
            <a:extLst>
              <a:ext uri="{FF2B5EF4-FFF2-40B4-BE49-F238E27FC236}">
                <a16:creationId xmlns:a16="http://schemas.microsoft.com/office/drawing/2014/main" id="{AB735D04-DBF9-EF47-E1E4-4A2FF7636847}"/>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Jenkins</a:t>
            </a:r>
            <a:endParaRPr lang="fr-FR" sz="1800" dirty="0">
              <a:solidFill>
                <a:srgbClr val="FF0000"/>
              </a:solidFill>
              <a:ea typeface="+mn-lt"/>
              <a:cs typeface="+mn-lt"/>
            </a:endParaRPr>
          </a:p>
        </p:txBody>
      </p:sp>
    </p:spTree>
    <p:extLst>
      <p:ext uri="{BB962C8B-B14F-4D97-AF65-F5344CB8AC3E}">
        <p14:creationId xmlns:p14="http://schemas.microsoft.com/office/powerpoint/2010/main" val="237132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780BA04-98B0-4B60-92EF-053895BAFDC6}"/>
              </a:ext>
            </a:extLst>
          </p:cNvPr>
          <p:cNvSpPr>
            <a:spLocks noGrp="1"/>
          </p:cNvSpPr>
          <p:nvPr>
            <p:ph idx="1"/>
          </p:nvPr>
        </p:nvSpPr>
        <p:spPr>
          <a:xfrm>
            <a:off x="350876" y="1885431"/>
            <a:ext cx="11950864" cy="4446902"/>
          </a:xfrm>
        </p:spPr>
        <p:txBody>
          <a:bodyPr anchor="t">
            <a:normAutofit/>
          </a:bodyPr>
          <a:lstStyle/>
          <a:p>
            <a:pPr>
              <a:lnSpc>
                <a:spcPct val="200000"/>
              </a:lnSpc>
            </a:pPr>
            <a:r>
              <a:rPr lang="fr-FR" sz="1900" dirty="0"/>
              <a:t>L'avantage concurrentiel de Jenkins est que ses plugins sont au nombre de plus de 1700. Ces plugins prennent en charge l'automatisation de diverses tâches de développement et ont été principalement développés pour étancher le besoin de CI et de CD dans des environnements de code Java (JCE). Les tâches de développement prises en charge par tous ces plugins incluent, mais sans s'y limiter, l'exécution de tests, l'analyse de code statique, la création de projets et le déploiement, parmi de nombreuses autres fonctionnalités .</a:t>
            </a:r>
          </a:p>
        </p:txBody>
      </p:sp>
      <p:pic>
        <p:nvPicPr>
          <p:cNvPr id="2" name="Picture 2">
            <a:extLst>
              <a:ext uri="{FF2B5EF4-FFF2-40B4-BE49-F238E27FC236}">
                <a16:creationId xmlns:a16="http://schemas.microsoft.com/office/drawing/2014/main" id="{B07FF2D7-283C-EB48-06BE-566AD5ED09AE}"/>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2482448-760F-7121-3DE2-11A167C5201D}"/>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4" name="ZoneTexte 3">
            <a:extLst>
              <a:ext uri="{FF2B5EF4-FFF2-40B4-BE49-F238E27FC236}">
                <a16:creationId xmlns:a16="http://schemas.microsoft.com/office/drawing/2014/main" id="{5A6CC9EE-7CEC-553F-CFC3-9932400CEF72}"/>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Jenkins</a:t>
            </a:r>
            <a:endParaRPr lang="fr-FR" sz="1800" dirty="0">
              <a:solidFill>
                <a:srgbClr val="FF0000"/>
              </a:solidFill>
              <a:ea typeface="+mn-lt"/>
              <a:cs typeface="+mn-lt"/>
            </a:endParaRPr>
          </a:p>
        </p:txBody>
      </p:sp>
    </p:spTree>
    <p:extLst>
      <p:ext uri="{BB962C8B-B14F-4D97-AF65-F5344CB8AC3E}">
        <p14:creationId xmlns:p14="http://schemas.microsoft.com/office/powerpoint/2010/main" val="258486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8570F4-D71D-B585-4AD3-64121563D612}"/>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9D01AAA-DFD6-CC5F-63C2-64742B2116D7}"/>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6" name="ZoneTexte 5">
            <a:extLst>
              <a:ext uri="{FF2B5EF4-FFF2-40B4-BE49-F238E27FC236}">
                <a16:creationId xmlns:a16="http://schemas.microsoft.com/office/drawing/2014/main" id="{7033E454-61B4-2DE5-FB70-12FB672499D4}"/>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
        <p:nvSpPr>
          <p:cNvPr id="12" name="ZoneTexte 11">
            <a:extLst>
              <a:ext uri="{FF2B5EF4-FFF2-40B4-BE49-F238E27FC236}">
                <a16:creationId xmlns:a16="http://schemas.microsoft.com/office/drawing/2014/main" id="{80CB61C7-9E77-D3B7-4FA0-8B07C9D09437}"/>
              </a:ext>
            </a:extLst>
          </p:cNvPr>
          <p:cNvSpPr txBox="1"/>
          <p:nvPr/>
        </p:nvSpPr>
        <p:spPr>
          <a:xfrm>
            <a:off x="773766" y="1872734"/>
            <a:ext cx="6321054" cy="369332"/>
          </a:xfrm>
          <a:prstGeom prst="rect">
            <a:avLst/>
          </a:prstGeom>
          <a:noFill/>
        </p:spPr>
        <p:txBody>
          <a:bodyPr wrap="square">
            <a:spAutoFit/>
          </a:bodyPr>
          <a:lstStyle/>
          <a:p>
            <a:pPr lvl="0"/>
            <a:r>
              <a:rPr lang="en-US" sz="1800" dirty="0"/>
              <a:t>Minimum hardware requirements:</a:t>
            </a:r>
          </a:p>
        </p:txBody>
      </p:sp>
      <p:sp>
        <p:nvSpPr>
          <p:cNvPr id="16" name="ZoneTexte 15">
            <a:extLst>
              <a:ext uri="{FF2B5EF4-FFF2-40B4-BE49-F238E27FC236}">
                <a16:creationId xmlns:a16="http://schemas.microsoft.com/office/drawing/2014/main" id="{B5C1D349-687A-21BB-3672-7FECE415F5B5}"/>
              </a:ext>
            </a:extLst>
          </p:cNvPr>
          <p:cNvSpPr txBox="1"/>
          <p:nvPr/>
        </p:nvSpPr>
        <p:spPr>
          <a:xfrm>
            <a:off x="773765" y="2632733"/>
            <a:ext cx="10337257" cy="646331"/>
          </a:xfrm>
          <a:prstGeom prst="rect">
            <a:avLst/>
          </a:prstGeom>
          <a:noFill/>
        </p:spPr>
        <p:txBody>
          <a:bodyPr wrap="square">
            <a:spAutoFit/>
          </a:bodyPr>
          <a:lstStyle/>
          <a:p>
            <a:pPr lvl="0"/>
            <a:r>
              <a:rPr lang="en-US" sz="1800" dirty="0"/>
              <a:t>• 256 MB of RAM • 1 GB of drive space (although 10 GB is a recommended minimum if running Jenkins as a Docker container)</a:t>
            </a:r>
          </a:p>
        </p:txBody>
      </p:sp>
      <p:sp>
        <p:nvSpPr>
          <p:cNvPr id="18" name="ZoneTexte 17">
            <a:extLst>
              <a:ext uri="{FF2B5EF4-FFF2-40B4-BE49-F238E27FC236}">
                <a16:creationId xmlns:a16="http://schemas.microsoft.com/office/drawing/2014/main" id="{EE21F0A0-332E-919E-67C6-3B9DACA2EC90}"/>
              </a:ext>
            </a:extLst>
          </p:cNvPr>
          <p:cNvSpPr txBox="1"/>
          <p:nvPr/>
        </p:nvSpPr>
        <p:spPr>
          <a:xfrm>
            <a:off x="773766" y="3662677"/>
            <a:ext cx="6321054" cy="369332"/>
          </a:xfrm>
          <a:prstGeom prst="rect">
            <a:avLst/>
          </a:prstGeom>
          <a:noFill/>
        </p:spPr>
        <p:txBody>
          <a:bodyPr wrap="square">
            <a:spAutoFit/>
          </a:bodyPr>
          <a:lstStyle/>
          <a:p>
            <a:pPr lvl="0"/>
            <a:r>
              <a:rPr lang="en-US" sz="1800" dirty="0" err="1"/>
              <a:t>Sofware</a:t>
            </a:r>
            <a:r>
              <a:rPr lang="en-US" sz="1800" dirty="0"/>
              <a:t> requirements:</a:t>
            </a:r>
          </a:p>
        </p:txBody>
      </p:sp>
      <p:sp>
        <p:nvSpPr>
          <p:cNvPr id="20" name="ZoneTexte 19">
            <a:extLst>
              <a:ext uri="{FF2B5EF4-FFF2-40B4-BE49-F238E27FC236}">
                <a16:creationId xmlns:a16="http://schemas.microsoft.com/office/drawing/2014/main" id="{2C046EB2-2096-FDB8-EF61-1F3807B2CA5C}"/>
              </a:ext>
            </a:extLst>
          </p:cNvPr>
          <p:cNvSpPr txBox="1"/>
          <p:nvPr/>
        </p:nvSpPr>
        <p:spPr>
          <a:xfrm>
            <a:off x="773766" y="4465315"/>
            <a:ext cx="10624336" cy="646331"/>
          </a:xfrm>
          <a:prstGeom prst="rect">
            <a:avLst/>
          </a:prstGeom>
          <a:noFill/>
        </p:spPr>
        <p:txBody>
          <a:bodyPr wrap="square">
            <a:spAutoFit/>
          </a:bodyPr>
          <a:lstStyle/>
          <a:p>
            <a:pPr lvl="0"/>
            <a:r>
              <a:rPr lang="en-US" sz="1800" dirty="0"/>
              <a:t>• Java 8 - either a Java Runtime Environment (JRE) or a Java Development Kit (JDK) is fine Note: This is not a requirement if running Jenkins as a Docker container</a:t>
            </a:r>
          </a:p>
        </p:txBody>
      </p:sp>
    </p:spTree>
    <p:extLst>
      <p:ext uri="{BB962C8B-B14F-4D97-AF65-F5344CB8AC3E}">
        <p14:creationId xmlns:p14="http://schemas.microsoft.com/office/powerpoint/2010/main" val="121775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00A08C1-FE03-4FFF-A4ED-A1A1DBA03D4C}"/>
              </a:ext>
            </a:extLst>
          </p:cNvPr>
          <p:cNvSpPr>
            <a:spLocks noGrp="1"/>
          </p:cNvSpPr>
          <p:nvPr>
            <p:ph idx="1"/>
          </p:nvPr>
        </p:nvSpPr>
        <p:spPr>
          <a:xfrm>
            <a:off x="609601" y="1938111"/>
            <a:ext cx="10750816" cy="2800395"/>
          </a:xfrm>
        </p:spPr>
        <p:txBody>
          <a:bodyPr anchor="t">
            <a:noAutofit/>
          </a:bodyPr>
          <a:lstStyle/>
          <a:p>
            <a:r>
              <a:rPr lang="en-US" sz="1800" dirty="0"/>
              <a:t>WAR file: https://www.jenkins.io/download/</a:t>
            </a:r>
          </a:p>
          <a:p>
            <a:r>
              <a:rPr lang="en-US" sz="1800" dirty="0"/>
              <a:t>The Web application Archive (WAR) file version of Jenkins can be installed on any operating system or platform that supports Java.</a:t>
            </a:r>
          </a:p>
          <a:p>
            <a:r>
              <a:rPr lang="en-US" sz="1800" dirty="0"/>
              <a:t>To download and run the WAR file version of Jenkins:</a:t>
            </a:r>
          </a:p>
          <a:p>
            <a:r>
              <a:rPr lang="en-US" sz="1800" dirty="0"/>
              <a:t>1. </a:t>
            </a:r>
            <a:r>
              <a:rPr lang="en-US" sz="1800" dirty="0" err="1"/>
              <a:t>télécharger</a:t>
            </a:r>
            <a:r>
              <a:rPr lang="en-US" sz="1800" dirty="0"/>
              <a:t> le dernier </a:t>
            </a:r>
            <a:r>
              <a:rPr lang="en-US" sz="1800" dirty="0" err="1"/>
              <a:t>fichier</a:t>
            </a:r>
            <a:r>
              <a:rPr lang="en-US" sz="1800" dirty="0"/>
              <a:t> stable Jenkins WAR</a:t>
            </a:r>
          </a:p>
          <a:p>
            <a:r>
              <a:rPr lang="en-US" sz="1800" dirty="0"/>
              <a:t>2. </a:t>
            </a:r>
            <a:r>
              <a:rPr lang="en-US" sz="1800" dirty="0" err="1"/>
              <a:t>Ouvrir</a:t>
            </a:r>
            <a:r>
              <a:rPr lang="en-US" sz="1800" dirty="0"/>
              <a:t> le terminal/command prompt window. </a:t>
            </a:r>
          </a:p>
          <a:p>
            <a:r>
              <a:rPr lang="en-US" sz="1800" dirty="0"/>
              <a:t>3. Executer la </a:t>
            </a:r>
            <a:r>
              <a:rPr lang="en-US" sz="1800" dirty="0" err="1"/>
              <a:t>commande</a:t>
            </a:r>
            <a:r>
              <a:rPr lang="en-US" sz="1800" dirty="0"/>
              <a:t> java -jar </a:t>
            </a:r>
            <a:r>
              <a:rPr lang="en-US" sz="1800" dirty="0" err="1"/>
              <a:t>jenkins.war</a:t>
            </a:r>
            <a:r>
              <a:rPr lang="en-US" sz="1800" dirty="0"/>
              <a:t>.</a:t>
            </a:r>
          </a:p>
          <a:p>
            <a:r>
              <a:rPr lang="en-US" sz="1800" dirty="0"/>
              <a:t>4. Consulter localhost:8080 et attender </a:t>
            </a:r>
            <a:r>
              <a:rPr lang="en-US" sz="1800" dirty="0" err="1"/>
              <a:t>jusqu’a</a:t>
            </a:r>
            <a:r>
              <a:rPr lang="en-US" sz="1800" dirty="0"/>
              <a:t> la page </a:t>
            </a:r>
            <a:r>
              <a:rPr lang="en-US" sz="1800" dirty="0" err="1"/>
              <a:t>s’ouvre</a:t>
            </a:r>
            <a:r>
              <a:rPr lang="en-US" sz="1800" dirty="0"/>
              <a:t>. </a:t>
            </a:r>
          </a:p>
          <a:p>
            <a:r>
              <a:rPr lang="en-US" sz="1800" dirty="0"/>
              <a:t>5. Continuer les étapes post installation de </a:t>
            </a:r>
            <a:r>
              <a:rPr lang="en-US" sz="1800" dirty="0" err="1"/>
              <a:t>jenkins</a:t>
            </a:r>
            <a:endParaRPr lang="fr-FR" sz="1800" dirty="0"/>
          </a:p>
        </p:txBody>
      </p:sp>
      <p:pic>
        <p:nvPicPr>
          <p:cNvPr id="4" name="Picture 2">
            <a:extLst>
              <a:ext uri="{FF2B5EF4-FFF2-40B4-BE49-F238E27FC236}">
                <a16:creationId xmlns:a16="http://schemas.microsoft.com/office/drawing/2014/main" id="{290B019D-41F6-A1C7-005D-637DD0275E05}"/>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F82E170-1CFC-F8E5-1775-95B19C5DA034}"/>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9" name="ZoneTexte 8">
            <a:extLst>
              <a:ext uri="{FF2B5EF4-FFF2-40B4-BE49-F238E27FC236}">
                <a16:creationId xmlns:a16="http://schemas.microsoft.com/office/drawing/2014/main" id="{F48D6BA7-ED2E-4B9F-07FB-7EBD6CA634B1}"/>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Tree>
    <p:extLst>
      <p:ext uri="{BB962C8B-B14F-4D97-AF65-F5344CB8AC3E}">
        <p14:creationId xmlns:p14="http://schemas.microsoft.com/office/powerpoint/2010/main" val="338975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920638-3E36-47AF-AFA1-34F201D20D41}"/>
              </a:ext>
            </a:extLst>
          </p:cNvPr>
          <p:cNvSpPr>
            <a:spLocks noGrp="1"/>
          </p:cNvSpPr>
          <p:nvPr>
            <p:ph idx="1"/>
          </p:nvPr>
        </p:nvSpPr>
        <p:spPr>
          <a:xfrm>
            <a:off x="1061720" y="1933149"/>
            <a:ext cx="8074815" cy="2800395"/>
          </a:xfrm>
        </p:spPr>
        <p:txBody>
          <a:bodyPr anchor="t">
            <a:normAutofit/>
          </a:bodyPr>
          <a:lstStyle/>
          <a:p>
            <a:pPr marL="0" indent="0">
              <a:buNone/>
            </a:pPr>
            <a:r>
              <a:rPr lang="en-US" sz="2400" dirty="0"/>
              <a:t>Note: </a:t>
            </a:r>
          </a:p>
          <a:p>
            <a:pPr marL="0" indent="0">
              <a:buNone/>
            </a:pPr>
            <a:r>
              <a:rPr lang="en-US" sz="2400" dirty="0"/>
              <a:t>On </a:t>
            </a:r>
            <a:r>
              <a:rPr lang="en-US" sz="2400" dirty="0" err="1"/>
              <a:t>peut</a:t>
            </a:r>
            <a:r>
              <a:rPr lang="en-US" sz="2400" dirty="0"/>
              <a:t> changer le port de Jenkins, on  specifies </a:t>
            </a:r>
            <a:r>
              <a:rPr lang="en-US" sz="2400" dirty="0" err="1"/>
              <a:t>l’option</a:t>
            </a:r>
            <a:r>
              <a:rPr lang="en-US" sz="2400" dirty="0"/>
              <a:t> --</a:t>
            </a:r>
            <a:r>
              <a:rPr lang="en-US" sz="2400" dirty="0" err="1"/>
              <a:t>httpPort</a:t>
            </a:r>
            <a:r>
              <a:rPr lang="en-US" sz="2400" dirty="0"/>
              <a:t> </a:t>
            </a:r>
          </a:p>
          <a:p>
            <a:pPr marL="0" indent="0">
              <a:buNone/>
            </a:pPr>
            <a:r>
              <a:rPr lang="en-US" sz="2400" dirty="0"/>
              <a:t>Par </a:t>
            </a:r>
            <a:r>
              <a:rPr lang="en-US" sz="2400" dirty="0" err="1"/>
              <a:t>exemple</a:t>
            </a:r>
            <a:r>
              <a:rPr lang="en-US" sz="2400" dirty="0"/>
              <a:t> pour </a:t>
            </a:r>
            <a:r>
              <a:rPr lang="en-US" sz="2400" dirty="0" err="1"/>
              <a:t>mettre</a:t>
            </a:r>
            <a:r>
              <a:rPr lang="en-US" sz="2400" dirty="0"/>
              <a:t> Jenkins accessible via le port 9090 </a:t>
            </a:r>
            <a:r>
              <a:rPr lang="en-US" sz="2400" dirty="0" err="1"/>
              <a:t>exécuter</a:t>
            </a:r>
            <a:r>
              <a:rPr lang="en-US" sz="2400" dirty="0"/>
              <a:t> </a:t>
            </a:r>
          </a:p>
          <a:p>
            <a:pPr marL="0" indent="0">
              <a:buNone/>
            </a:pPr>
            <a:r>
              <a:rPr lang="en-US" sz="2400" b="1" dirty="0"/>
              <a:t>java -jar </a:t>
            </a:r>
            <a:r>
              <a:rPr lang="en-US" sz="2400" b="1" dirty="0" err="1"/>
              <a:t>jenkins.war</a:t>
            </a:r>
            <a:r>
              <a:rPr lang="en-US" sz="2400" b="1" dirty="0"/>
              <a:t> --</a:t>
            </a:r>
            <a:r>
              <a:rPr lang="en-US" sz="2400" b="1" dirty="0" err="1"/>
              <a:t>httpPort</a:t>
            </a:r>
            <a:r>
              <a:rPr lang="en-US" sz="2400" b="1" dirty="0"/>
              <a:t>=9090</a:t>
            </a:r>
          </a:p>
          <a:p>
            <a:endParaRPr lang="fr-FR" sz="2400" dirty="0"/>
          </a:p>
        </p:txBody>
      </p:sp>
      <p:pic>
        <p:nvPicPr>
          <p:cNvPr id="4" name="Picture 2">
            <a:extLst>
              <a:ext uri="{FF2B5EF4-FFF2-40B4-BE49-F238E27FC236}">
                <a16:creationId xmlns:a16="http://schemas.microsoft.com/office/drawing/2014/main" id="{AAE97046-2F0E-06E4-50A5-751B1CE02CA0}"/>
              </a:ext>
            </a:extLst>
          </p:cNvPr>
          <p:cNvPicPr>
            <a:picLocks noChangeAspect="1" noChangeArrowheads="1"/>
          </p:cNvPicPr>
          <p:nvPr/>
        </p:nvPicPr>
        <p:blipFill>
          <a:blip r:embed="rId2">
            <a:alphaModFix amt="69000"/>
            <a:extLst>
              <a:ext uri="{28A0092B-C50C-407E-A947-70E740481C1C}">
                <a14:useLocalDpi xmlns:a14="http://schemas.microsoft.com/office/drawing/2010/main" val="0"/>
              </a:ext>
            </a:extLst>
          </a:blip>
          <a:srcRect/>
          <a:stretch>
            <a:fillRect/>
          </a:stretch>
        </p:blipFill>
        <p:spPr bwMode="auto">
          <a:xfrm>
            <a:off x="0" y="5821952"/>
            <a:ext cx="12192000" cy="1020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CD2CE8C-4112-7675-AEEE-5FBC3AB6A0A7}"/>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8" name="ZoneTexte 7">
            <a:extLst>
              <a:ext uri="{FF2B5EF4-FFF2-40B4-BE49-F238E27FC236}">
                <a16:creationId xmlns:a16="http://schemas.microsoft.com/office/drawing/2014/main" id="{BAA85906-5165-D4C4-E81A-AB4467E13DF6}"/>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Tree>
    <p:extLst>
      <p:ext uri="{BB962C8B-B14F-4D97-AF65-F5344CB8AC3E}">
        <p14:creationId xmlns:p14="http://schemas.microsoft.com/office/powerpoint/2010/main" val="16149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C246C5F3-3383-4F6B-948A-2590CEA54323}"/>
              </a:ext>
            </a:extLst>
          </p:cNvPr>
          <p:cNvPicPr>
            <a:picLocks noGrp="1" noChangeAspect="1"/>
          </p:cNvPicPr>
          <p:nvPr>
            <p:ph idx="1"/>
          </p:nvPr>
        </p:nvPicPr>
        <p:blipFill rotWithShape="1">
          <a:blip r:embed="rId2"/>
          <a:srcRect r="16731" b="-1"/>
          <a:stretch/>
        </p:blipFill>
        <p:spPr>
          <a:xfrm>
            <a:off x="838200" y="1845426"/>
            <a:ext cx="10512547" cy="4450303"/>
          </a:xfrm>
          <a:prstGeom prst="rect">
            <a:avLst/>
          </a:prstGeom>
        </p:spPr>
      </p:pic>
      <p:sp>
        <p:nvSpPr>
          <p:cNvPr id="5" name="Rectangle 4">
            <a:extLst>
              <a:ext uri="{FF2B5EF4-FFF2-40B4-BE49-F238E27FC236}">
                <a16:creationId xmlns:a16="http://schemas.microsoft.com/office/drawing/2014/main" id="{7A8512BD-9050-4547-10D0-87EFCAC2BD48}"/>
              </a:ext>
            </a:extLst>
          </p:cNvPr>
          <p:cNvSpPr/>
          <p:nvPr/>
        </p:nvSpPr>
        <p:spPr>
          <a:xfrm>
            <a:off x="-244655" y="621323"/>
            <a:ext cx="854256" cy="607543"/>
          </a:xfrm>
          <a:prstGeom prst="rect">
            <a:avLst/>
          </a:prstGeom>
          <a:solidFill>
            <a:srgbClr val="E62B30"/>
          </a:solidFill>
          <a:ln>
            <a:noFill/>
          </a:ln>
          <a:effectLst>
            <a:outerShdw blurRad="101600" dist="50800" dir="8400000" sx="107000" sy="107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6" name="ZoneTexte 5">
            <a:extLst>
              <a:ext uri="{FF2B5EF4-FFF2-40B4-BE49-F238E27FC236}">
                <a16:creationId xmlns:a16="http://schemas.microsoft.com/office/drawing/2014/main" id="{312B29BB-A7E3-5B33-56D5-4A4E77FC85B3}"/>
              </a:ext>
            </a:extLst>
          </p:cNvPr>
          <p:cNvSpPr txBox="1"/>
          <p:nvPr/>
        </p:nvSpPr>
        <p:spPr>
          <a:xfrm>
            <a:off x="736442" y="796624"/>
            <a:ext cx="6358378" cy="369332"/>
          </a:xfrm>
          <a:prstGeom prst="rect">
            <a:avLst/>
          </a:prstGeom>
          <a:noFill/>
        </p:spPr>
        <p:txBody>
          <a:bodyPr wrap="square">
            <a:spAutoFit/>
          </a:bodyPr>
          <a:lstStyle/>
          <a:p>
            <a:r>
              <a:rPr lang="fr-FR" sz="1800" b="1" dirty="0">
                <a:solidFill>
                  <a:srgbClr val="FF0000"/>
                </a:solidFill>
                <a:latin typeface="Poppins"/>
              </a:rPr>
              <a:t>Installation</a:t>
            </a:r>
            <a:endParaRPr lang="fr-FR" sz="1800" dirty="0">
              <a:solidFill>
                <a:srgbClr val="FF0000"/>
              </a:solidFill>
              <a:ea typeface="+mn-lt"/>
              <a:cs typeface="+mn-lt"/>
            </a:endParaRPr>
          </a:p>
        </p:txBody>
      </p:sp>
    </p:spTree>
    <p:extLst>
      <p:ext uri="{BB962C8B-B14F-4D97-AF65-F5344CB8AC3E}">
        <p14:creationId xmlns:p14="http://schemas.microsoft.com/office/powerpoint/2010/main" val="4239257409"/>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41AE8B8D43C14AA44B739BFAEAA7FA" ma:contentTypeVersion="5" ma:contentTypeDescription="Create a new document." ma:contentTypeScope="" ma:versionID="451fa8e472f679a60c264ee5e7a1d871">
  <xsd:schema xmlns:xsd="http://www.w3.org/2001/XMLSchema" xmlns:xs="http://www.w3.org/2001/XMLSchema" xmlns:p="http://schemas.microsoft.com/office/2006/metadata/properties" xmlns:ns3="84b2485b-3d79-4b56-969d-ee4fd3076f0a" xmlns:ns4="c36aeb2f-d04c-4ca3-a414-839d2e49b7f0" targetNamespace="http://schemas.microsoft.com/office/2006/metadata/properties" ma:root="true" ma:fieldsID="7fee3e714fcc18eafd6d922ad94fb936" ns3:_="" ns4:_="">
    <xsd:import namespace="84b2485b-3d79-4b56-969d-ee4fd3076f0a"/>
    <xsd:import namespace="c36aeb2f-d04c-4ca3-a414-839d2e49b7f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b2485b-3d79-4b56-969d-ee4fd3076f0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6aeb2f-d04c-4ca3-a414-839d2e49b7f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A0FCB5-43F6-4B28-BB08-560465541698}">
  <ds:schemaRefs>
    <ds:schemaRef ds:uri="http://schemas.microsoft.com/sharepoint/v3/contenttype/forms"/>
  </ds:schemaRefs>
</ds:datastoreItem>
</file>

<file path=customXml/itemProps2.xml><?xml version="1.0" encoding="utf-8"?>
<ds:datastoreItem xmlns:ds="http://schemas.openxmlformats.org/officeDocument/2006/customXml" ds:itemID="{E04D64A6-6B4F-4D4D-A0E1-5D93328CB945}">
  <ds:schemaRef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c36aeb2f-d04c-4ca3-a414-839d2e49b7f0"/>
    <ds:schemaRef ds:uri="http://schemas.microsoft.com/office/2006/documentManagement/types"/>
    <ds:schemaRef ds:uri="84b2485b-3d79-4b56-969d-ee4fd3076f0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FBD12FD-93EB-4A6A-AFD5-BA2F5E93C4E4}">
  <ds:schemaRefs>
    <ds:schemaRef ds:uri="84b2485b-3d79-4b56-969d-ee4fd3076f0a"/>
    <ds:schemaRef ds:uri="c36aeb2f-d04c-4ca3-a414-839d2e49b7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24393</TotalTime>
  <Words>1092</Words>
  <Application>Microsoft Office PowerPoint</Application>
  <PresentationFormat>Grand écran</PresentationFormat>
  <Paragraphs>81</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Calibri Light</vt:lpstr>
      <vt:lpstr>Poppins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Répertoire de base Jenkins</vt:lpstr>
      <vt:lpstr>Configuration globale des outils</vt:lpstr>
      <vt:lpstr>Présentation PowerPoint</vt:lpstr>
      <vt:lpstr>Configuration globale des outils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Islem GHOUMA</dc:creator>
  <cp:lastModifiedBy>Islem GHOUMA</cp:lastModifiedBy>
  <cp:revision>10</cp:revision>
  <dcterms:created xsi:type="dcterms:W3CDTF">2020-11-11T09:20:24Z</dcterms:created>
  <dcterms:modified xsi:type="dcterms:W3CDTF">2022-11-03T08:39:34Z</dcterms:modified>
</cp:coreProperties>
</file>