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4" r:id="rId6"/>
    <p:sldId id="265" r:id="rId7"/>
    <p:sldId id="263" r:id="rId8"/>
    <p:sldId id="266" r:id="rId9"/>
    <p:sldId id="267" r:id="rId10"/>
    <p:sldId id="268" r:id="rId11"/>
    <p:sldId id="269" r:id="rId12"/>
    <p:sldId id="272" r:id="rId13"/>
    <p:sldId id="257" r:id="rId14"/>
    <p:sldId id="270" r:id="rId15"/>
    <p:sldId id="276" r:id="rId16"/>
    <p:sldId id="275" r:id="rId17"/>
    <p:sldId id="274" r:id="rId18"/>
    <p:sldId id="273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948" y="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9:07:16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426 3555 24575,'3'-1'0,"1"1"0,-1 0 0,1-1 0,-1 1 0,1-1 0,-1 0 0,0 0 0,1-1 0,-1 1 0,0-1 0,0 1 0,0-1 0,0 0 0,0 0 0,0 0 0,-1-1 0,1 1 0,-1-1 0,1 1 0,-1-1 0,0 0 0,0 0 0,0 0 0,-1 0 0,1 0 0,-1 0 0,1-1 0,-1 1 0,0 0 0,0-1 0,0-4 0,3-13 0,-2-1 0,0 1 0,-1 0 0,-2-24 0,0 20 0,0-281 0,-2-134 0,-27 78 0,6 98 0,-50-512 0,65 691 0,-4-18 0,-7-106 0,22-492 0,-6 663 0,4 38 0,0 0 0,-1-1 0,1 1 0,0-1 0,0 1 0,0 0 0,0-1 0,-1 1 0,1 0 0,0-1 0,-1 1 0,1 0 0,0-1 0,0 1 0,-1 0 0,1-1 0,0 1 0,-1 0 0,1 0 0,-1-1 0,1 1 0,0 0 0,-1 0 0,1 0 0,-1 0 0,0 0 0,0 0 0,0 0 0,0 0 0,0 1 0,0-1 0,0 1 0,0-1 0,0 1 0,0-1 0,0 1 0,0 0 0,0-1 0,0 1 0,0 0 0,1 0 0,-2 1 0,-11 15 0,1 0 0,1 0 0,1 1 0,1 1 0,-10 24 0,5-10 0,-39 93 0,6 3 0,-45 196 0,79-280 0,9-36 0,1 1 0,0 0 0,0-1 0,1 1 0,1 0 0,-1 0 0,1 11 0,1-28 0,1 1 0,-1-1 0,1 1 0,0-1 0,0 1 0,1-1 0,0 1 0,0 0 0,5-10 0,33-55 0,-28 51 0,198-327 0,-92 111 0,-87 168 0,-22 44 0,-6 14 0,1 0 0,0 0 0,1 0 0,10-17 0,-14 25 0,0 1 0,0 0 0,0 0 0,0-1 0,0 1 0,1 0 0,-1 0 0,0 0 0,0 0 0,1 1 0,-1-1 0,1 0 0,-1 0 0,0 1 0,1-1 0,-1 1 0,1-1 0,0 1 0,-1 0 0,1-1 0,-1 1 0,1 0 0,-1 0 0,1 0 0,0 0 0,-1 1 0,1-1 0,-1 0 0,1 1 0,-1-1 0,1 1 0,-1-1 0,1 1 0,-1 0 0,1-1 0,-1 1 0,0 0 0,1 0 0,0 2 0,5 2 0,-1 0 0,-1 1 0,1 0 0,-1 0 0,0 1 0,0 0 0,-1 0 0,0 0 0,4 9 0,27 77 0,-14-34 0,4-3 0,2-1 0,3-1 0,48 66 0,3 7-1365,-68-103-5461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1:03:45.9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24575,'589'0'-1365,"-561"0"-5461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1:03:47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24575,'12'5'0,"0"0"0,0-1 0,1-1 0,-1 1 0,1-2 0,24 2 0,82-2 0,-67-3 0,315 20 0,-208-13-1365,-138-6-5461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1:03:49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80 24575,'92'2'0,"103"-5"0,-180 1 0,-1-1 0,0 0 0,0-2 0,0 1 0,-1-2 0,19-9 0,-19 8 0,1 1 0,-1 0 0,1 1 0,0 0 0,0 2 0,22-4 0,69 6-283,-82 2-799,0-1-5744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1:03:50.9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24575,'583'0'-1365,"-550"0"-5461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9:07:22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1266 369 24575,'243'1'0,"265"-3"0,-101-33 0,-166 9 0,-128 16 0,409-30 0,37 8 0,63-34 0,-587 61 0,1073-92 0,-654 71 0,227-5 0,662 33 0,-1337-2 0,-1 0 0,1 0 0,-1 1 0,1-1 0,-1 1 0,1 1 0,-1-1 0,0 1 0,0 0 0,0 0 0,8 5 0,-10-5 0,0 0 0,0 1 0,0 0 0,0 0 0,-1 0 0,1 0 0,-1 0 0,0 0 0,0 1 0,0-1 0,-1 0 0,1 1 0,-1 0 0,0-1 0,0 1 0,0 0 0,0 5 0,3 31 0,-2-1 0,-5 70 0,-1-18 0,3 885 0,2-508 0,14-172 0,-2-113 0,16 817 0,-30 44 0,2-1010 0,2 1 0,1-1 0,1-1 0,14 45 0,-11-44 0,-2 0 0,-2 0 0,-1 1 0,-2 39 0,2 31 0,0-87 0,0 0 0,7 21 0,0 1 0,-1 3 0,-2-15 0,-1 1 0,2 36 0,3 0 0,-8-51 0,-1-1 0,0 1 0,1 21 0,-4-32 0,1 0 0,-1-1 0,1 1 0,-1 0 0,0-1 0,0 1 0,0-1 0,0 0 0,0 1 0,-1-1 0,1 0 0,-1 0 0,0 1 0,0-1 0,1 0 0,-1-1 0,0 1 0,-1 0 0,1-1 0,0 1 0,0-1 0,-1 0 0,1 1 0,-1-1 0,1 0 0,-1 0 0,1-1 0,-1 1 0,1-1 0,-4 1 0,-11 2 0,0-1 0,0-1 0,-27-1 0,29 0 0,-1351-5 0,1008 7 0,-424-6 0,351-22 0,31 2 0,-854 15 0,710 12 0,423-2 0,-369-13 0,-538-7 0,672 21 0,-131-2 0,483 0 0,0 0 0,-1-1 0,1 1 0,0-1 0,0 0 0,0 0 0,0-1 0,0 1 0,0-1 0,0 0 0,0 0 0,0 0 0,1 0 0,-1-1 0,1 0 0,0 1 0,0-1 0,0-1 0,0 1 0,0 0 0,1-1 0,0 1 0,-1-1 0,1 1 0,0-1 0,1 0 0,-1 0 0,1 0 0,-2-5 0,-2-13 0,0 1 0,2-1 0,0 0 0,1-30 0,2 49 0,-1-539 0,4 253 0,-20-483 0,12 640 0,1 7 0,-32-199 0,-32 31 0,-17-92 0,-20-181 0,58 332 0,15-70 0,12 79 0,8 131 0,0-3 0,-31-123 0,39 206 0,1 5 0,0 0 0,1 1 0,0-1 0,0-17 0,2 24 0,0 0 0,0 1 0,0-1 0,0 0 0,0 0 0,1 1 0,-1-1 0,1 0 0,-1 1 0,1-1 0,0 0 0,0 1 0,0-1 0,0 1 0,0-1 0,0 1 0,0-1 0,0 1 0,0 0 0,1 0 0,-1-1 0,0 1 0,1 0 0,-1 0 0,1 0 0,0 1 0,-1-1 0,1 0 0,-1 1 0,3-2 0,20-2 0,1 1 0,-1 1 0,0 2 0,1 0 0,43 6 0,-61-5 0,26 3 0,1 3 0,33 10 0,-35-8 0,-1-1 0,42 4 0,130-11 0,-15 0 0,-93 13 0,-62-8 0,48 2 0,-46-7-54,-12-2-601,41 7-1,-34 0-6170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9:47:16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24575,'0'55'0,"2"-1"0,16 92 0,-3-45-1365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9:47:18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1 24575,'-3'0'0,"-2"0"0,-1 2 0,0 3 0,0 2 0,0 1 0,-1 1 0,-2 5 0,-2 5 0,1 0 0,3 1 0,-1-1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9:47:19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24575,'2'0'0,"4"0"0,2 0 0,3 0 0,2 0 0,1 0 0,0 0 0,4 0 0,-1 0 0,1 0 0,-1 0 0,-1 0 0,2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9:47:22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24575,'0'282'-1365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9:47:23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0 24575,'-3'0'0,"-2"0"0,-4 0 0,-2 0 0,1 3 0,2 2 0,2 4 0,0 2 0,1 2 0,-1 1 0,0 0 0,-1 1 0,1 0 0,-2-3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9:47:24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24575,'3'0'0,"2"0"0,4 0 0,2 0 0,2 0 0,1 0 0,0 0 0,1 0 0,0 0 0,-1 0 0,1 0 0,-1 0 0,0 0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1:06:20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354E-06DB-AE3F-3C90-051131F70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7A5B5-381C-D6D5-080F-7D67C64EE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F43C-CA12-EB5F-723F-9879BB29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CA87-A2A8-48E5-B2F6-7D6262137F4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0D098-F1C0-32F3-74CB-73FD2BB1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1DFF3-F82F-1D2B-6BED-88175515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E098-639F-45F2-A768-BB1EB54B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5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A10C-CA83-3DA1-EB5C-0F509357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84282-F679-BD1E-E9B2-BE0DC9EC1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D8526-C6FE-6F9E-34A4-FA0223EA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CA87-A2A8-48E5-B2F6-7D6262137F4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4D38-8951-D235-0486-0B97C9C4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9BA89-A342-DDA1-DFA0-E9834FAB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E098-639F-45F2-A768-BB1EB54B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2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C9967F-3D0A-ECFB-5DD1-69333E419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1D83E-DBA7-6AF9-201D-5A80AE5EF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3E356-66F1-9069-7B36-DE8990F4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CA87-A2A8-48E5-B2F6-7D6262137F4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B5726-1AAA-965C-1970-4ED074DF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76B23-3857-005D-6226-0D810286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E098-639F-45F2-A768-BB1EB54B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6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2714-5DE5-C95C-4139-1E4D50BD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33428-A513-0E60-FAC2-C052D0B9F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695CD-51F9-2059-AC8A-CC69A700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CA87-A2A8-48E5-B2F6-7D6262137F4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5A2F2-1E30-6DC1-C15E-F4DA6EBD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7DD46-DC78-5AF3-A1C4-3109482C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E098-639F-45F2-A768-BB1EB54B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3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5D01-BFB7-3E1D-4D1B-BAD5B529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FD749-1691-48BC-CF0F-06D74A1E5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AD0BA-5687-82BE-11CF-6039AB18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CA87-A2A8-48E5-B2F6-7D6262137F4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FB847-155B-4104-B758-6096C90A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AAC76-BF9A-25EF-68DD-F40C85B9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E098-639F-45F2-A768-BB1EB54B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6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525D-F7F9-9574-0895-C7E5E4CF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1E1EC-1886-6C0C-88AC-A69034652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C4B95-1D17-0CE9-54A2-F669125C9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0CF61-172A-FE1E-0B3F-BA541160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CA87-A2A8-48E5-B2F6-7D6262137F4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5FAF1-7004-785F-2EC1-6584447A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045F5-F6AD-749C-1260-FF0BF89E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E098-639F-45F2-A768-BB1EB54B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4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DF12-8930-04EA-F04E-EBAC2B7F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2CEA7-FC15-53CA-60FD-A90D8B783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B7A6E-BD4E-0EBE-D018-79767E4E0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BB100-326D-07AC-CFA1-89BE93671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BC5BD-A59A-367A-2342-119C3FA77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5550E4-3981-23E2-7255-1F0AA5EA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CA87-A2A8-48E5-B2F6-7D6262137F4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C4AC1-6574-92B6-FB70-4E17D292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51AEBF-0970-2354-05E0-D72861D8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E098-639F-45F2-A768-BB1EB54B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8685-6A70-8A4A-5518-50562899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E79EA-B24D-475C-5BC2-83B5EED9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CA87-A2A8-48E5-B2F6-7D6262137F4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7DF45-02F1-052A-003C-77B35DBD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4D97A-DE2B-B796-A2D3-064C2478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E098-639F-45F2-A768-BB1EB54B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6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69702-F08A-309A-3E50-55284418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CA87-A2A8-48E5-B2F6-7D6262137F4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43A91-38D1-8393-028E-3445E38F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B529A-991D-EFDF-237D-E4975B7F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E098-639F-45F2-A768-BB1EB54B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3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9154-8977-78B6-B078-5745AA79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54314-BA51-8CA7-A25F-5BE0FD421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1C9A4-1F6C-C085-E659-3EF252849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49923-28BC-05B9-A087-D0A6C770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CA87-A2A8-48E5-B2F6-7D6262137F4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D7241-890B-8A97-1A75-D741A365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F78FD-C733-9979-60B0-9A812EA1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E098-639F-45F2-A768-BB1EB54B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8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8972-32A6-B7D7-8C95-D375F8AE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850E0-29C2-DF64-E35A-EC8E0488F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7EA78-124F-69F1-361E-1824BE8F2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71897-DFD7-FBD9-EC58-C3F1378F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CA87-A2A8-48E5-B2F6-7D6262137F4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F60BD-4098-407B-BB2A-3DFF1F33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63CC6-5097-2C52-81B4-CBBB1DF0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E098-639F-45F2-A768-BB1EB54B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4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2A1FB-A585-CE64-B79C-884A00A9B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02CFC-D512-22FA-76D1-DB34CC7AF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13FE4-776F-C61E-5EE5-6C4033019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BCA87-A2A8-48E5-B2F6-7D6262137F4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41285-E344-58A5-BE9D-854D4A3CB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EB21A-3D52-F8A6-690C-DC49CE13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EE098-639F-45F2-A768-BB1EB54B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5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44DA-7EA7-C831-88E7-D907B0004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Floyd’s Algorithm for the All-Pairs Shortest-Paths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CC8D6-2C12-EABE-42CF-95F827D4EF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all-pairs shortest-paths problem</a:t>
            </a:r>
            <a:r>
              <a:rPr lang="en-US" dirty="0"/>
              <a:t> asks to find the distances―i.e., the lengths of the shortest paths―from each vertex to all other vertices</a:t>
            </a:r>
          </a:p>
        </p:txBody>
      </p:sp>
    </p:spTree>
    <p:extLst>
      <p:ext uri="{BB962C8B-B14F-4D97-AF65-F5344CB8AC3E}">
        <p14:creationId xmlns:p14="http://schemas.microsoft.com/office/powerpoint/2010/main" val="159500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AE28-0807-3C31-FFE8-96E69840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501" y="-261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Ex: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57E2F-E71C-FD87-3365-5B88A4979A8E}"/>
              </a:ext>
            </a:extLst>
          </p:cNvPr>
          <p:cNvSpPr/>
          <p:nvPr/>
        </p:nvSpPr>
        <p:spPr>
          <a:xfrm>
            <a:off x="3321546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6322833-A9A7-A65F-1C42-DA0A1BBB1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06929"/>
              </p:ext>
            </p:extLst>
          </p:nvPr>
        </p:nvGraphicFramePr>
        <p:xfrm>
          <a:off x="3461465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781696E-F677-2051-62D9-1CD3B65E70B4}"/>
              </a:ext>
            </a:extLst>
          </p:cNvPr>
          <p:cNvSpPr txBox="1"/>
          <p:nvPr/>
        </p:nvSpPr>
        <p:spPr>
          <a:xfrm>
            <a:off x="3610554" y="4209962"/>
            <a:ext cx="2196438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D(1)</a:t>
            </a:r>
            <a:br>
              <a:rPr lang="en-US" sz="2000" b="1" dirty="0"/>
            </a:br>
            <a:r>
              <a:rPr lang="en-US" sz="1050" b="1" dirty="0"/>
              <a:t>(A) </a:t>
            </a:r>
            <a:r>
              <a:rPr lang="en-US" sz="1050" dirty="0"/>
              <a:t>in the middle of any path</a:t>
            </a:r>
            <a:endParaRPr lang="en-US" sz="105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5DE2BE-3DAF-7180-F994-2C90BEE73208}"/>
              </a:ext>
            </a:extLst>
          </p:cNvPr>
          <p:cNvSpPr/>
          <p:nvPr/>
        </p:nvSpPr>
        <p:spPr>
          <a:xfrm>
            <a:off x="341731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81F2634-D709-019B-3494-EAF5F272D548}"/>
              </a:ext>
            </a:extLst>
          </p:cNvPr>
          <p:cNvGraphicFramePr>
            <a:graphicFrameLocks noGrp="1"/>
          </p:cNvGraphicFramePr>
          <p:nvPr/>
        </p:nvGraphicFramePr>
        <p:xfrm>
          <a:off x="481650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9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1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7B53F2F-35FC-7EF4-5586-0A3E40A95C09}"/>
              </a:ext>
            </a:extLst>
          </p:cNvPr>
          <p:cNvSpPr txBox="1"/>
          <p:nvPr/>
        </p:nvSpPr>
        <p:spPr>
          <a:xfrm>
            <a:off x="879872" y="4209962"/>
            <a:ext cx="169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D(0) == 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8566A-0F03-9865-EE6D-077124FBD968}"/>
              </a:ext>
            </a:extLst>
          </p:cNvPr>
          <p:cNvSpPr/>
          <p:nvPr/>
        </p:nvSpPr>
        <p:spPr>
          <a:xfrm>
            <a:off x="6286172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A5F86B3-A9E4-7B05-CC42-FD8AAE7E4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380869"/>
              </p:ext>
            </p:extLst>
          </p:nvPr>
        </p:nvGraphicFramePr>
        <p:xfrm>
          <a:off x="6426091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058B4D64-EC20-7B52-9A19-12E167FD011F}"/>
              </a:ext>
            </a:extLst>
          </p:cNvPr>
          <p:cNvSpPr txBox="1"/>
          <p:nvPr/>
        </p:nvSpPr>
        <p:spPr>
          <a:xfrm>
            <a:off x="6575180" y="4209962"/>
            <a:ext cx="2196438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D(2)</a:t>
            </a:r>
            <a:br>
              <a:rPr lang="en-US" sz="2000" b="1" dirty="0"/>
            </a:br>
            <a:r>
              <a:rPr lang="en-US" sz="1050" b="1" dirty="0"/>
              <a:t>(B) </a:t>
            </a:r>
            <a:r>
              <a:rPr lang="en-US" sz="1050" dirty="0"/>
              <a:t>in the middle of any path</a:t>
            </a:r>
            <a:endParaRPr lang="en-US" sz="105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09DB2D-2AE7-694A-8FBD-64FE3CB3243F}"/>
              </a:ext>
            </a:extLst>
          </p:cNvPr>
          <p:cNvSpPr/>
          <p:nvPr/>
        </p:nvSpPr>
        <p:spPr>
          <a:xfrm>
            <a:off x="9250798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EB600C90-5ED0-63C2-1C0C-F6AEDBC22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83704"/>
              </p:ext>
            </p:extLst>
          </p:nvPr>
        </p:nvGraphicFramePr>
        <p:xfrm>
          <a:off x="9390717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A3A530BE-A32B-F123-8C1C-1FE8E06EA6E2}"/>
              </a:ext>
            </a:extLst>
          </p:cNvPr>
          <p:cNvSpPr txBox="1"/>
          <p:nvPr/>
        </p:nvSpPr>
        <p:spPr>
          <a:xfrm>
            <a:off x="9539806" y="4209962"/>
            <a:ext cx="2196438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D(3)</a:t>
            </a:r>
            <a:br>
              <a:rPr lang="en-US" sz="2000" b="1" dirty="0"/>
            </a:br>
            <a:r>
              <a:rPr lang="en-US" sz="1050" b="1" dirty="0"/>
              <a:t>(C) </a:t>
            </a:r>
            <a:r>
              <a:rPr lang="en-US" sz="1050" dirty="0"/>
              <a:t>in the middle of any path</a:t>
            </a:r>
            <a:endParaRPr lang="en-US" sz="1050" b="1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C9B281A-A80C-5C00-442B-D420CF509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324" y="9998"/>
            <a:ext cx="4476647" cy="7824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9439D7-4831-1A93-BB72-78C4F2D5E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46641" y="906302"/>
            <a:ext cx="33065626" cy="301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3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L 0.84701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AE28-0807-3C31-FFE8-96E69840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501" y="-261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Ex: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57E2F-E71C-FD87-3365-5B88A4979A8E}"/>
              </a:ext>
            </a:extLst>
          </p:cNvPr>
          <p:cNvSpPr/>
          <p:nvPr/>
        </p:nvSpPr>
        <p:spPr>
          <a:xfrm>
            <a:off x="3321546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6322833-A9A7-A65F-1C42-DA0A1BBB1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971371"/>
              </p:ext>
            </p:extLst>
          </p:nvPr>
        </p:nvGraphicFramePr>
        <p:xfrm>
          <a:off x="3461465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781696E-F677-2051-62D9-1CD3B65E70B4}"/>
              </a:ext>
            </a:extLst>
          </p:cNvPr>
          <p:cNvSpPr txBox="1"/>
          <p:nvPr/>
        </p:nvSpPr>
        <p:spPr>
          <a:xfrm>
            <a:off x="3610554" y="4209962"/>
            <a:ext cx="2196438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D(1)</a:t>
            </a:r>
            <a:br>
              <a:rPr lang="en-US" sz="2000" b="1" dirty="0"/>
            </a:br>
            <a:r>
              <a:rPr lang="en-US" sz="1050" b="1" dirty="0"/>
              <a:t>(A) </a:t>
            </a:r>
            <a:r>
              <a:rPr lang="en-US" sz="1050" dirty="0"/>
              <a:t>in the middle of any path</a:t>
            </a:r>
            <a:endParaRPr lang="en-US" sz="105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5DE2BE-3DAF-7180-F994-2C90BEE73208}"/>
              </a:ext>
            </a:extLst>
          </p:cNvPr>
          <p:cNvSpPr/>
          <p:nvPr/>
        </p:nvSpPr>
        <p:spPr>
          <a:xfrm>
            <a:off x="341731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81F2634-D709-019B-3494-EAF5F272D548}"/>
              </a:ext>
            </a:extLst>
          </p:cNvPr>
          <p:cNvGraphicFramePr>
            <a:graphicFrameLocks noGrp="1"/>
          </p:cNvGraphicFramePr>
          <p:nvPr/>
        </p:nvGraphicFramePr>
        <p:xfrm>
          <a:off x="481650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9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1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7B53F2F-35FC-7EF4-5586-0A3E40A95C09}"/>
              </a:ext>
            </a:extLst>
          </p:cNvPr>
          <p:cNvSpPr txBox="1"/>
          <p:nvPr/>
        </p:nvSpPr>
        <p:spPr>
          <a:xfrm>
            <a:off x="879872" y="4209962"/>
            <a:ext cx="169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D(0) == 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8566A-0F03-9865-EE6D-077124FBD968}"/>
              </a:ext>
            </a:extLst>
          </p:cNvPr>
          <p:cNvSpPr/>
          <p:nvPr/>
        </p:nvSpPr>
        <p:spPr>
          <a:xfrm>
            <a:off x="6286172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A5F86B3-A9E4-7B05-CC42-FD8AAE7E4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155501"/>
              </p:ext>
            </p:extLst>
          </p:nvPr>
        </p:nvGraphicFramePr>
        <p:xfrm>
          <a:off x="6426091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058B4D64-EC20-7B52-9A19-12E167FD011F}"/>
              </a:ext>
            </a:extLst>
          </p:cNvPr>
          <p:cNvSpPr txBox="1"/>
          <p:nvPr/>
        </p:nvSpPr>
        <p:spPr>
          <a:xfrm>
            <a:off x="6575180" y="4209962"/>
            <a:ext cx="2196438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D(2)</a:t>
            </a:r>
            <a:br>
              <a:rPr lang="en-US" sz="2000" b="1" dirty="0"/>
            </a:br>
            <a:r>
              <a:rPr lang="en-US" sz="1050" b="1" dirty="0"/>
              <a:t>(B) </a:t>
            </a:r>
            <a:r>
              <a:rPr lang="en-US" sz="1050" dirty="0"/>
              <a:t>in the middle of any path</a:t>
            </a:r>
            <a:endParaRPr lang="en-US" sz="105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09DB2D-2AE7-694A-8FBD-64FE3CB3243F}"/>
              </a:ext>
            </a:extLst>
          </p:cNvPr>
          <p:cNvSpPr/>
          <p:nvPr/>
        </p:nvSpPr>
        <p:spPr>
          <a:xfrm>
            <a:off x="9250798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EB600C90-5ED0-63C2-1C0C-F6AEDBC22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37744"/>
              </p:ext>
            </p:extLst>
          </p:nvPr>
        </p:nvGraphicFramePr>
        <p:xfrm>
          <a:off x="9390717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A3A530BE-A32B-F123-8C1C-1FE8E06EA6E2}"/>
              </a:ext>
            </a:extLst>
          </p:cNvPr>
          <p:cNvSpPr txBox="1"/>
          <p:nvPr/>
        </p:nvSpPr>
        <p:spPr>
          <a:xfrm>
            <a:off x="9539806" y="4209962"/>
            <a:ext cx="2196438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D(3)</a:t>
            </a:r>
            <a:br>
              <a:rPr lang="en-US" sz="2000" b="1" dirty="0"/>
            </a:br>
            <a:r>
              <a:rPr lang="en-US" sz="1050" b="1" dirty="0"/>
              <a:t>(C) </a:t>
            </a:r>
            <a:r>
              <a:rPr lang="en-US" sz="1050" dirty="0"/>
              <a:t>in the middle of any path</a:t>
            </a:r>
            <a:endParaRPr lang="en-US" sz="1050" b="1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C9B281A-A80C-5C00-442B-D420CF509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324" y="9998"/>
            <a:ext cx="4476647" cy="7824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9439D7-4831-1A93-BB72-78C4F2D5E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46641" y="906302"/>
            <a:ext cx="33065626" cy="301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7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L -0.87929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9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C372-FAD5-51D5-DDF9-32785148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187" y="-251881"/>
            <a:ext cx="1352694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And for all n x n matrix: for only 3 nodes, 243 calls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85151-C9C2-0064-717D-EDE5DA0E4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6" y="865561"/>
            <a:ext cx="11879151" cy="55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9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B903-17D5-48DD-21DD-6686F1E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219"/>
            <a:ext cx="10515600" cy="1325563"/>
          </a:xfrm>
        </p:spPr>
        <p:txBody>
          <a:bodyPr/>
          <a:lstStyle/>
          <a:p>
            <a:r>
              <a:rPr lang="en-US" dirty="0"/>
              <a:t>Dynamic Programing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FE3E-383F-BE46-3150-FCB34014E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433"/>
            <a:ext cx="10515600" cy="4351338"/>
          </a:xfrm>
        </p:spPr>
        <p:txBody>
          <a:bodyPr/>
          <a:lstStyle/>
          <a:p>
            <a:r>
              <a:rPr lang="en-US" dirty="0"/>
              <a:t>Divide the problem into simpler subproblems and </a:t>
            </a:r>
            <a:r>
              <a:rPr lang="en-US" b="1" dirty="0"/>
              <a:t>reuse the results of these subproblems</a:t>
            </a:r>
          </a:p>
          <a:p>
            <a:r>
              <a:rPr lang="en-US" dirty="0"/>
              <a:t>Careful brute force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9C918-941F-997D-6507-8AF7EC95B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88" y="2845836"/>
            <a:ext cx="7729423" cy="355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1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AE28-0807-3C31-FFE8-96E69840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94" y="5241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Ex: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57E2F-E71C-FD87-3365-5B88A4979A8E}"/>
              </a:ext>
            </a:extLst>
          </p:cNvPr>
          <p:cNvSpPr/>
          <p:nvPr/>
        </p:nvSpPr>
        <p:spPr>
          <a:xfrm>
            <a:off x="3321546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6322833-A9A7-A65F-1C42-DA0A1BBB10B3}"/>
              </a:ext>
            </a:extLst>
          </p:cNvPr>
          <p:cNvGraphicFramePr>
            <a:graphicFrameLocks noGrp="1"/>
          </p:cNvGraphicFramePr>
          <p:nvPr/>
        </p:nvGraphicFramePr>
        <p:xfrm>
          <a:off x="3461465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9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1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781696E-F677-2051-62D9-1CD3B65E70B4}"/>
              </a:ext>
            </a:extLst>
          </p:cNvPr>
          <p:cNvSpPr txBox="1"/>
          <p:nvPr/>
        </p:nvSpPr>
        <p:spPr>
          <a:xfrm>
            <a:off x="3610554" y="4209962"/>
            <a:ext cx="2196438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D(1)</a:t>
            </a:r>
            <a:br>
              <a:rPr lang="en-US" sz="2000" b="1" dirty="0"/>
            </a:br>
            <a:r>
              <a:rPr lang="en-US" sz="1050" b="1" dirty="0"/>
              <a:t>(A) </a:t>
            </a:r>
            <a:r>
              <a:rPr lang="en-US" sz="1050" dirty="0"/>
              <a:t>in the middle of any path</a:t>
            </a:r>
            <a:endParaRPr lang="en-US" sz="105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5DE2BE-3DAF-7180-F994-2C90BEE73208}"/>
              </a:ext>
            </a:extLst>
          </p:cNvPr>
          <p:cNvSpPr/>
          <p:nvPr/>
        </p:nvSpPr>
        <p:spPr>
          <a:xfrm>
            <a:off x="341731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81F2634-D709-019B-3494-EAF5F272D548}"/>
              </a:ext>
            </a:extLst>
          </p:cNvPr>
          <p:cNvGraphicFramePr>
            <a:graphicFrameLocks noGrp="1"/>
          </p:cNvGraphicFramePr>
          <p:nvPr/>
        </p:nvGraphicFramePr>
        <p:xfrm>
          <a:off x="481650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9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1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7B53F2F-35FC-7EF4-5586-0A3E40A95C09}"/>
              </a:ext>
            </a:extLst>
          </p:cNvPr>
          <p:cNvSpPr txBox="1"/>
          <p:nvPr/>
        </p:nvSpPr>
        <p:spPr>
          <a:xfrm>
            <a:off x="879872" y="4209962"/>
            <a:ext cx="169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D(0) == 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8566A-0F03-9865-EE6D-077124FBD968}"/>
              </a:ext>
            </a:extLst>
          </p:cNvPr>
          <p:cNvSpPr/>
          <p:nvPr/>
        </p:nvSpPr>
        <p:spPr>
          <a:xfrm>
            <a:off x="6286172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A5F86B3-A9E4-7B05-CC42-FD8AAE7E40B7}"/>
              </a:ext>
            </a:extLst>
          </p:cNvPr>
          <p:cNvGraphicFramePr>
            <a:graphicFrameLocks noGrp="1"/>
          </p:cNvGraphicFramePr>
          <p:nvPr/>
        </p:nvGraphicFramePr>
        <p:xfrm>
          <a:off x="6426091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/>
                        <a:t>A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/>
                        <a:t>B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/>
                        <a:t>1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/>
                        <a:t>5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058B4D64-EC20-7B52-9A19-12E167FD011F}"/>
              </a:ext>
            </a:extLst>
          </p:cNvPr>
          <p:cNvSpPr txBox="1"/>
          <p:nvPr/>
        </p:nvSpPr>
        <p:spPr>
          <a:xfrm>
            <a:off x="6575180" y="4209962"/>
            <a:ext cx="2196438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D(2)</a:t>
            </a:r>
            <a:br>
              <a:rPr lang="en-US" sz="2000" b="1" dirty="0"/>
            </a:br>
            <a:r>
              <a:rPr lang="en-US" sz="1050" b="1" dirty="0"/>
              <a:t>(B) </a:t>
            </a:r>
            <a:r>
              <a:rPr lang="en-US" sz="1050" dirty="0"/>
              <a:t>in the middle of any path</a:t>
            </a:r>
            <a:endParaRPr lang="en-US" sz="105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09DB2D-2AE7-694A-8FBD-64FE3CB3243F}"/>
              </a:ext>
            </a:extLst>
          </p:cNvPr>
          <p:cNvSpPr/>
          <p:nvPr/>
        </p:nvSpPr>
        <p:spPr>
          <a:xfrm>
            <a:off x="9250798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EB600C90-5ED0-63C2-1C0C-F6AEDBC2258C}"/>
              </a:ext>
            </a:extLst>
          </p:cNvPr>
          <p:cNvGraphicFramePr>
            <a:graphicFrameLocks noGrp="1"/>
          </p:cNvGraphicFramePr>
          <p:nvPr/>
        </p:nvGraphicFramePr>
        <p:xfrm>
          <a:off x="9390717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/>
                        <a:t>1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/>
                        <a:t>0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/>
                        <a:t>5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A3A530BE-A32B-F123-8C1C-1FE8E06EA6E2}"/>
              </a:ext>
            </a:extLst>
          </p:cNvPr>
          <p:cNvSpPr txBox="1"/>
          <p:nvPr/>
        </p:nvSpPr>
        <p:spPr>
          <a:xfrm>
            <a:off x="9539806" y="4209962"/>
            <a:ext cx="2196438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D(3)</a:t>
            </a:r>
            <a:br>
              <a:rPr lang="en-US" sz="2000" b="1" dirty="0"/>
            </a:br>
            <a:r>
              <a:rPr lang="en-US" sz="1050" b="1" dirty="0"/>
              <a:t>(C) </a:t>
            </a:r>
            <a:r>
              <a:rPr lang="en-US" sz="1050" dirty="0"/>
              <a:t>in the middle of any path</a:t>
            </a:r>
            <a:endParaRPr lang="en-US" sz="1050" b="1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C9B281A-A80C-5C00-442B-D420CF509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61" y="1377973"/>
            <a:ext cx="9077445" cy="180729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3CC4610-B6DE-EFF5-34DA-5748D7B0E33F}"/>
              </a:ext>
            </a:extLst>
          </p:cNvPr>
          <p:cNvSpPr txBox="1"/>
          <p:nvPr/>
        </p:nvSpPr>
        <p:spPr>
          <a:xfrm>
            <a:off x="9993086" y="1914631"/>
            <a:ext cx="2005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theta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94D7E0-774B-D2A6-63AC-EBFD8C0B9784}"/>
                  </a:ext>
                </a:extLst>
              </p14:cNvPr>
              <p14:cNvContentPartPr/>
              <p14:nvPr/>
            </p14:nvContentPartPr>
            <p14:xfrm>
              <a:off x="10786408" y="292979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94D7E0-774B-D2A6-63AC-EBFD8C0B97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68408" y="291179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0547EA3-C1DC-06F8-BC00-21FB4B2B13DF}"/>
              </a:ext>
            </a:extLst>
          </p:cNvPr>
          <p:cNvSpPr txBox="1"/>
          <p:nvPr/>
        </p:nvSpPr>
        <p:spPr>
          <a:xfrm>
            <a:off x="10290379" y="2671207"/>
            <a:ext cx="2491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N^3</a:t>
            </a:r>
          </a:p>
        </p:txBody>
      </p:sp>
    </p:spTree>
    <p:extLst>
      <p:ext uri="{BB962C8B-B14F-4D97-AF65-F5344CB8AC3E}">
        <p14:creationId xmlns:p14="http://schemas.microsoft.com/office/powerpoint/2010/main" val="3301815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A14B-06D8-4DFF-8959-71398427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987735-DC91-F071-C00D-33C3797B6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223" y="0"/>
            <a:ext cx="10663577" cy="6923367"/>
          </a:xfrm>
        </p:spPr>
      </p:pic>
    </p:spTree>
    <p:extLst>
      <p:ext uri="{BB962C8B-B14F-4D97-AF65-F5344CB8AC3E}">
        <p14:creationId xmlns:p14="http://schemas.microsoft.com/office/powerpoint/2010/main" val="3732295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AE28-0807-3C31-FFE8-96E69840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501" y="-261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Ex: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57E2F-E71C-FD87-3365-5B88A4979A8E}"/>
              </a:ext>
            </a:extLst>
          </p:cNvPr>
          <p:cNvSpPr/>
          <p:nvPr/>
        </p:nvSpPr>
        <p:spPr>
          <a:xfrm>
            <a:off x="3321546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6322833-A9A7-A65F-1C42-DA0A1BBB10B3}"/>
              </a:ext>
            </a:extLst>
          </p:cNvPr>
          <p:cNvGraphicFramePr>
            <a:graphicFrameLocks noGrp="1"/>
          </p:cNvGraphicFramePr>
          <p:nvPr/>
        </p:nvGraphicFramePr>
        <p:xfrm>
          <a:off x="3461465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781696E-F677-2051-62D9-1CD3B65E70B4}"/>
              </a:ext>
            </a:extLst>
          </p:cNvPr>
          <p:cNvSpPr txBox="1"/>
          <p:nvPr/>
        </p:nvSpPr>
        <p:spPr>
          <a:xfrm>
            <a:off x="3610554" y="4209962"/>
            <a:ext cx="2196438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D(1)</a:t>
            </a:r>
            <a:br>
              <a:rPr lang="en-US" sz="2000" b="1" dirty="0"/>
            </a:br>
            <a:r>
              <a:rPr lang="en-US" sz="1050" b="1" dirty="0"/>
              <a:t>(A) </a:t>
            </a:r>
            <a:r>
              <a:rPr lang="en-US" sz="1050" dirty="0"/>
              <a:t>in the middle of any path</a:t>
            </a:r>
            <a:endParaRPr lang="en-US" sz="105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5DE2BE-3DAF-7180-F994-2C90BEE73208}"/>
              </a:ext>
            </a:extLst>
          </p:cNvPr>
          <p:cNvSpPr/>
          <p:nvPr/>
        </p:nvSpPr>
        <p:spPr>
          <a:xfrm>
            <a:off x="341731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81F2634-D709-019B-3494-EAF5F272D548}"/>
              </a:ext>
            </a:extLst>
          </p:cNvPr>
          <p:cNvGraphicFramePr>
            <a:graphicFrameLocks noGrp="1"/>
          </p:cNvGraphicFramePr>
          <p:nvPr/>
        </p:nvGraphicFramePr>
        <p:xfrm>
          <a:off x="481650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9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1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7B53F2F-35FC-7EF4-5586-0A3E40A95C09}"/>
              </a:ext>
            </a:extLst>
          </p:cNvPr>
          <p:cNvSpPr txBox="1"/>
          <p:nvPr/>
        </p:nvSpPr>
        <p:spPr>
          <a:xfrm>
            <a:off x="879872" y="4209962"/>
            <a:ext cx="169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D(0) == 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8566A-0F03-9865-EE6D-077124FBD968}"/>
              </a:ext>
            </a:extLst>
          </p:cNvPr>
          <p:cNvSpPr/>
          <p:nvPr/>
        </p:nvSpPr>
        <p:spPr>
          <a:xfrm>
            <a:off x="6286172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A5F86B3-A9E4-7B05-CC42-FD8AAE7E40B7}"/>
              </a:ext>
            </a:extLst>
          </p:cNvPr>
          <p:cNvGraphicFramePr>
            <a:graphicFrameLocks noGrp="1"/>
          </p:cNvGraphicFramePr>
          <p:nvPr/>
        </p:nvGraphicFramePr>
        <p:xfrm>
          <a:off x="6426091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058B4D64-EC20-7B52-9A19-12E167FD011F}"/>
              </a:ext>
            </a:extLst>
          </p:cNvPr>
          <p:cNvSpPr txBox="1"/>
          <p:nvPr/>
        </p:nvSpPr>
        <p:spPr>
          <a:xfrm>
            <a:off x="6575180" y="4209962"/>
            <a:ext cx="2196438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D(2)</a:t>
            </a:r>
            <a:br>
              <a:rPr lang="en-US" sz="2000" b="1" dirty="0"/>
            </a:br>
            <a:r>
              <a:rPr lang="en-US" sz="1050" b="1" dirty="0"/>
              <a:t>(B) </a:t>
            </a:r>
            <a:r>
              <a:rPr lang="en-US" sz="1050" dirty="0"/>
              <a:t>in the middle of any path</a:t>
            </a:r>
            <a:endParaRPr lang="en-US" sz="105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09DB2D-2AE7-694A-8FBD-64FE3CB3243F}"/>
              </a:ext>
            </a:extLst>
          </p:cNvPr>
          <p:cNvSpPr/>
          <p:nvPr/>
        </p:nvSpPr>
        <p:spPr>
          <a:xfrm>
            <a:off x="9250798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EB600C90-5ED0-63C2-1C0C-F6AEDBC2258C}"/>
              </a:ext>
            </a:extLst>
          </p:cNvPr>
          <p:cNvGraphicFramePr>
            <a:graphicFrameLocks noGrp="1"/>
          </p:cNvGraphicFramePr>
          <p:nvPr/>
        </p:nvGraphicFramePr>
        <p:xfrm>
          <a:off x="9390717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A3A530BE-A32B-F123-8C1C-1FE8E06EA6E2}"/>
              </a:ext>
            </a:extLst>
          </p:cNvPr>
          <p:cNvSpPr txBox="1"/>
          <p:nvPr/>
        </p:nvSpPr>
        <p:spPr>
          <a:xfrm>
            <a:off x="9539806" y="4209962"/>
            <a:ext cx="2196438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D(3)</a:t>
            </a:r>
            <a:br>
              <a:rPr lang="en-US" sz="2000" b="1" dirty="0"/>
            </a:br>
            <a:r>
              <a:rPr lang="en-US" sz="1050" b="1" dirty="0"/>
              <a:t>(C) </a:t>
            </a:r>
            <a:r>
              <a:rPr lang="en-US" sz="1050" dirty="0"/>
              <a:t>in the middle of any path</a:t>
            </a:r>
            <a:endParaRPr lang="en-US" sz="1050" b="1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C9B281A-A80C-5C00-442B-D420CF509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324" y="9998"/>
            <a:ext cx="4476647" cy="7824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9439D7-4831-1A93-BB72-78C4F2D5E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875976" y="906302"/>
            <a:ext cx="18324296" cy="301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4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119 0.01783 L -0.24309 -0.0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-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AE28-0807-3C31-FFE8-96E69840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501" y="-261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Ex: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57E2F-E71C-FD87-3365-5B88A4979A8E}"/>
              </a:ext>
            </a:extLst>
          </p:cNvPr>
          <p:cNvSpPr/>
          <p:nvPr/>
        </p:nvSpPr>
        <p:spPr>
          <a:xfrm>
            <a:off x="3321546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6322833-A9A7-A65F-1C42-DA0A1BBB10B3}"/>
              </a:ext>
            </a:extLst>
          </p:cNvPr>
          <p:cNvGraphicFramePr>
            <a:graphicFrameLocks noGrp="1"/>
          </p:cNvGraphicFramePr>
          <p:nvPr/>
        </p:nvGraphicFramePr>
        <p:xfrm>
          <a:off x="3461465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781696E-F677-2051-62D9-1CD3B65E70B4}"/>
              </a:ext>
            </a:extLst>
          </p:cNvPr>
          <p:cNvSpPr txBox="1"/>
          <p:nvPr/>
        </p:nvSpPr>
        <p:spPr>
          <a:xfrm>
            <a:off x="3610554" y="4209962"/>
            <a:ext cx="2196438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D(1)</a:t>
            </a:r>
            <a:br>
              <a:rPr lang="en-US" sz="2000" b="1" dirty="0"/>
            </a:br>
            <a:r>
              <a:rPr lang="en-US" sz="1050" b="1" dirty="0"/>
              <a:t>(A) </a:t>
            </a:r>
            <a:r>
              <a:rPr lang="en-US" sz="1050" dirty="0"/>
              <a:t>in the middle of any path</a:t>
            </a:r>
            <a:endParaRPr lang="en-US" sz="105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5DE2BE-3DAF-7180-F994-2C90BEE73208}"/>
              </a:ext>
            </a:extLst>
          </p:cNvPr>
          <p:cNvSpPr/>
          <p:nvPr/>
        </p:nvSpPr>
        <p:spPr>
          <a:xfrm>
            <a:off x="341731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81F2634-D709-019B-3494-EAF5F272D548}"/>
              </a:ext>
            </a:extLst>
          </p:cNvPr>
          <p:cNvGraphicFramePr>
            <a:graphicFrameLocks noGrp="1"/>
          </p:cNvGraphicFramePr>
          <p:nvPr/>
        </p:nvGraphicFramePr>
        <p:xfrm>
          <a:off x="481650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9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1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7B53F2F-35FC-7EF4-5586-0A3E40A95C09}"/>
              </a:ext>
            </a:extLst>
          </p:cNvPr>
          <p:cNvSpPr txBox="1"/>
          <p:nvPr/>
        </p:nvSpPr>
        <p:spPr>
          <a:xfrm>
            <a:off x="879872" y="4209962"/>
            <a:ext cx="169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D(0) == 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8566A-0F03-9865-EE6D-077124FBD968}"/>
              </a:ext>
            </a:extLst>
          </p:cNvPr>
          <p:cNvSpPr/>
          <p:nvPr/>
        </p:nvSpPr>
        <p:spPr>
          <a:xfrm>
            <a:off x="6286172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A5F86B3-A9E4-7B05-CC42-FD8AAE7E40B7}"/>
              </a:ext>
            </a:extLst>
          </p:cNvPr>
          <p:cNvGraphicFramePr>
            <a:graphicFrameLocks noGrp="1"/>
          </p:cNvGraphicFramePr>
          <p:nvPr/>
        </p:nvGraphicFramePr>
        <p:xfrm>
          <a:off x="6426091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058B4D64-EC20-7B52-9A19-12E167FD011F}"/>
              </a:ext>
            </a:extLst>
          </p:cNvPr>
          <p:cNvSpPr txBox="1"/>
          <p:nvPr/>
        </p:nvSpPr>
        <p:spPr>
          <a:xfrm>
            <a:off x="6575180" y="4209962"/>
            <a:ext cx="2196438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D(2)</a:t>
            </a:r>
            <a:br>
              <a:rPr lang="en-US" sz="2000" b="1" dirty="0"/>
            </a:br>
            <a:r>
              <a:rPr lang="en-US" sz="1050" b="1" dirty="0"/>
              <a:t>(B) </a:t>
            </a:r>
            <a:r>
              <a:rPr lang="en-US" sz="1050" dirty="0"/>
              <a:t>in the middle of any path</a:t>
            </a:r>
            <a:endParaRPr lang="en-US" sz="105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09DB2D-2AE7-694A-8FBD-64FE3CB3243F}"/>
              </a:ext>
            </a:extLst>
          </p:cNvPr>
          <p:cNvSpPr/>
          <p:nvPr/>
        </p:nvSpPr>
        <p:spPr>
          <a:xfrm>
            <a:off x="9250798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EB600C90-5ED0-63C2-1C0C-F6AEDBC2258C}"/>
              </a:ext>
            </a:extLst>
          </p:cNvPr>
          <p:cNvGraphicFramePr>
            <a:graphicFrameLocks noGrp="1"/>
          </p:cNvGraphicFramePr>
          <p:nvPr/>
        </p:nvGraphicFramePr>
        <p:xfrm>
          <a:off x="9390717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A3A530BE-A32B-F123-8C1C-1FE8E06EA6E2}"/>
              </a:ext>
            </a:extLst>
          </p:cNvPr>
          <p:cNvSpPr txBox="1"/>
          <p:nvPr/>
        </p:nvSpPr>
        <p:spPr>
          <a:xfrm>
            <a:off x="9539806" y="4209962"/>
            <a:ext cx="2196438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D(3)</a:t>
            </a:r>
            <a:br>
              <a:rPr lang="en-US" sz="2000" b="1" dirty="0"/>
            </a:br>
            <a:r>
              <a:rPr lang="en-US" sz="1050" b="1" dirty="0"/>
              <a:t>(C) </a:t>
            </a:r>
            <a:r>
              <a:rPr lang="en-US" sz="1050" dirty="0"/>
              <a:t>in the middle of any path</a:t>
            </a:r>
            <a:endParaRPr lang="en-US" sz="1050" b="1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C9B281A-A80C-5C00-442B-D420CF509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324" y="9998"/>
            <a:ext cx="4476647" cy="7824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9439D7-4831-1A93-BB72-78C4F2D5E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875976" y="906302"/>
            <a:ext cx="18324296" cy="301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5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L 0.25469 0.012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34" y="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ECF378-8428-ABF3-533D-C841F4BC9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3" y="864173"/>
            <a:ext cx="11975514" cy="561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00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AE28-0807-3C31-FFE8-96E69840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adjustment for the code to work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1DD949-EBA0-C5B7-6414-604A3BC6C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911" y="1934836"/>
            <a:ext cx="6119716" cy="4238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7B8864-D051-24B6-8A37-89C76F5C8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96" y="2030087"/>
            <a:ext cx="6119716" cy="40481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DAD52F9-D043-094C-3C5F-2AFF9AAE413B}"/>
                  </a:ext>
                </a:extLst>
              </p14:cNvPr>
              <p14:cNvContentPartPr/>
              <p14:nvPr/>
            </p14:nvContentPartPr>
            <p14:xfrm>
              <a:off x="9162808" y="3125630"/>
              <a:ext cx="22248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DAD52F9-D043-094C-3C5F-2AFF9AAE41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44808" y="3107630"/>
                <a:ext cx="258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995CF16-42D2-B663-9CE7-968DFA3DC5DA}"/>
                  </a:ext>
                </a:extLst>
              </p14:cNvPr>
              <p14:cNvContentPartPr/>
              <p14:nvPr/>
            </p14:nvContentPartPr>
            <p14:xfrm>
              <a:off x="11382928" y="3143990"/>
              <a:ext cx="298800" cy="19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995CF16-42D2-B663-9CE7-968DFA3DC5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65288" y="3126350"/>
                <a:ext cx="3344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BDE1F2A-F472-F9BB-042F-A60037DB8D4A}"/>
                  </a:ext>
                </a:extLst>
              </p14:cNvPr>
              <p14:cNvContentPartPr/>
              <p14:nvPr/>
            </p14:nvContentPartPr>
            <p14:xfrm>
              <a:off x="2994928" y="3777950"/>
              <a:ext cx="242280" cy="29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BDE1F2A-F472-F9BB-042F-A60037DB8D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76928" y="3760310"/>
                <a:ext cx="27792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FFD40D0-6C3B-6D35-598A-AFCFE37C9921}"/>
                  </a:ext>
                </a:extLst>
              </p14:cNvPr>
              <p14:cNvContentPartPr/>
              <p14:nvPr/>
            </p14:nvContentPartPr>
            <p14:xfrm>
              <a:off x="5057008" y="3918710"/>
              <a:ext cx="22212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FFD40D0-6C3B-6D35-598A-AFCFE37C99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39008" y="3900710"/>
                <a:ext cx="25776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617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AE28-0807-3C31-FFE8-96E69840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D2E31548-59B3-9662-456E-0F9F595755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66219" y="-341611"/>
            <a:ext cx="1" cy="4913853"/>
          </a:xfrm>
          <a:prstGeom prst="curvedConnector3">
            <a:avLst>
              <a:gd name="adj1" fmla="val -4227240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F5AE8EFE-DCB9-849F-34B1-9249AE251309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016598" y="-799705"/>
            <a:ext cx="1" cy="4812828"/>
          </a:xfrm>
          <a:prstGeom prst="curvedConnector3">
            <a:avLst>
              <a:gd name="adj1" fmla="val -2286000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D5496EBF-131F-B969-B99A-46E8D17450E4}"/>
              </a:ext>
            </a:extLst>
          </p:cNvPr>
          <p:cNvCxnSpPr>
            <a:cxnSpLocks/>
          </p:cNvCxnSpPr>
          <p:nvPr/>
        </p:nvCxnSpPr>
        <p:spPr>
          <a:xfrm rot="240000" flipV="1">
            <a:off x="3222771" y="2482900"/>
            <a:ext cx="12700" cy="3254000"/>
          </a:xfrm>
          <a:prstGeom prst="curvedConnector3">
            <a:avLst>
              <a:gd name="adj1" fmla="val 3328535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2475EEA3-FECD-12F0-0CB8-62CD4DF14ACC}"/>
              </a:ext>
            </a:extLst>
          </p:cNvPr>
          <p:cNvCxnSpPr>
            <a:cxnSpLocks/>
          </p:cNvCxnSpPr>
          <p:nvPr/>
        </p:nvCxnSpPr>
        <p:spPr>
          <a:xfrm rot="540000" flipH="1">
            <a:off x="2794725" y="1252857"/>
            <a:ext cx="12700" cy="3254000"/>
          </a:xfrm>
          <a:prstGeom prst="curvedConnector3">
            <a:avLst>
              <a:gd name="adj1" fmla="val 3328535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264FA41-E69B-7C7F-9617-58A2F8CA9D7C}"/>
              </a:ext>
            </a:extLst>
          </p:cNvPr>
          <p:cNvSpPr/>
          <p:nvPr/>
        </p:nvSpPr>
        <p:spPr>
          <a:xfrm>
            <a:off x="2284621" y="4481105"/>
            <a:ext cx="1325563" cy="13255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1E036C-C737-C908-673A-65BEBA46F575}"/>
              </a:ext>
            </a:extLst>
          </p:cNvPr>
          <p:cNvSpPr/>
          <p:nvPr/>
        </p:nvSpPr>
        <p:spPr>
          <a:xfrm>
            <a:off x="2291285" y="1221133"/>
            <a:ext cx="1325563" cy="13255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5395D5-7545-2A33-AF7F-A97FCF4F4C01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3610184" y="2521111"/>
            <a:ext cx="4812829" cy="26227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A1C9251-D09F-0D04-413C-9AE1EB431D24}"/>
              </a:ext>
            </a:extLst>
          </p:cNvPr>
          <p:cNvSpPr/>
          <p:nvPr/>
        </p:nvSpPr>
        <p:spPr>
          <a:xfrm>
            <a:off x="8065362" y="1195548"/>
            <a:ext cx="1325563" cy="13255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9C4CCA-C34B-BFF1-B9AF-BAAEEF703697}"/>
              </a:ext>
            </a:extLst>
          </p:cNvPr>
          <p:cNvSpPr txBox="1"/>
          <p:nvPr/>
        </p:nvSpPr>
        <p:spPr>
          <a:xfrm>
            <a:off x="5686048" y="909906"/>
            <a:ext cx="681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4054DC-E108-1117-E8D8-F314DDD853F2}"/>
              </a:ext>
            </a:extLst>
          </p:cNvPr>
          <p:cNvSpPr txBox="1"/>
          <p:nvPr/>
        </p:nvSpPr>
        <p:spPr>
          <a:xfrm>
            <a:off x="5679230" y="2039343"/>
            <a:ext cx="681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B4766C-8412-CD53-FCB2-E0144935665E}"/>
              </a:ext>
            </a:extLst>
          </p:cNvPr>
          <p:cNvSpPr txBox="1"/>
          <p:nvPr/>
        </p:nvSpPr>
        <p:spPr>
          <a:xfrm>
            <a:off x="1957394" y="3213018"/>
            <a:ext cx="681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6F597C-4BAA-83FB-F4DF-A5BA989E3CC8}"/>
              </a:ext>
            </a:extLst>
          </p:cNvPr>
          <p:cNvSpPr txBox="1"/>
          <p:nvPr/>
        </p:nvSpPr>
        <p:spPr>
          <a:xfrm>
            <a:off x="3276148" y="3213018"/>
            <a:ext cx="681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183A4F-E974-872D-FEDD-45DD1DE364E2}"/>
              </a:ext>
            </a:extLst>
          </p:cNvPr>
          <p:cNvSpPr txBox="1"/>
          <p:nvPr/>
        </p:nvSpPr>
        <p:spPr>
          <a:xfrm>
            <a:off x="5599443" y="3429000"/>
            <a:ext cx="681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5894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AE28-0807-3C31-FFE8-96E69840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FAC43-2471-B111-59CE-59D0F53A7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8" t="6596" r="20557" b="8506"/>
          <a:stretch/>
        </p:blipFill>
        <p:spPr>
          <a:xfrm>
            <a:off x="3870418" y="159251"/>
            <a:ext cx="5011001" cy="3261127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8EE87C4-87CC-5197-CADF-95975A730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830122"/>
              </p:ext>
            </p:extLst>
          </p:nvPr>
        </p:nvGraphicFramePr>
        <p:xfrm>
          <a:off x="1990299" y="3815602"/>
          <a:ext cx="3200400" cy="2258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564501"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56450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56450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56450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2BBA227-62C5-110C-3B19-621317F0F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657933"/>
              </p:ext>
            </p:extLst>
          </p:nvPr>
        </p:nvGraphicFramePr>
        <p:xfrm>
          <a:off x="8153400" y="3815602"/>
          <a:ext cx="3200400" cy="2258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564501"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56450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56450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56450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2CF64C5-8952-13DD-7EC5-324737559075}"/>
              </a:ext>
            </a:extLst>
          </p:cNvPr>
          <p:cNvSpPr txBox="1"/>
          <p:nvPr/>
        </p:nvSpPr>
        <p:spPr>
          <a:xfrm>
            <a:off x="466532" y="4606050"/>
            <a:ext cx="17075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</a:t>
            </a:r>
          </a:p>
          <a:p>
            <a:pPr algn="ctr"/>
            <a:r>
              <a:rPr lang="en-US" sz="1400" dirty="0"/>
              <a:t>(weight matrix)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614E53-386B-4E00-4ED9-004CF81972E3}"/>
              </a:ext>
            </a:extLst>
          </p:cNvPr>
          <p:cNvSpPr txBox="1"/>
          <p:nvPr/>
        </p:nvSpPr>
        <p:spPr>
          <a:xfrm>
            <a:off x="6714466" y="4606050"/>
            <a:ext cx="17075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</a:t>
            </a:r>
          </a:p>
          <a:p>
            <a:pPr algn="ctr"/>
            <a:r>
              <a:rPr lang="en-US" sz="1400" dirty="0"/>
              <a:t>(distance matrix)</a:t>
            </a:r>
          </a:p>
        </p:txBody>
      </p:sp>
    </p:spTree>
    <p:extLst>
      <p:ext uri="{BB962C8B-B14F-4D97-AF65-F5344CB8AC3E}">
        <p14:creationId xmlns:p14="http://schemas.microsoft.com/office/powerpoint/2010/main" val="163336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AE28-0807-3C31-FFE8-96E69840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FAC43-2471-B111-59CE-59D0F53A7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8" t="6596" r="20557" b="8506"/>
          <a:stretch/>
        </p:blipFill>
        <p:spPr>
          <a:xfrm>
            <a:off x="4196729" y="253577"/>
            <a:ext cx="4416492" cy="2874222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8EE87C4-87CC-5197-CADF-95975A730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479274"/>
              </p:ext>
            </p:extLst>
          </p:nvPr>
        </p:nvGraphicFramePr>
        <p:xfrm>
          <a:off x="1343863" y="1904065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9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1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2BBA227-62C5-110C-3B19-621317F0F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537908"/>
              </p:ext>
            </p:extLst>
          </p:nvPr>
        </p:nvGraphicFramePr>
        <p:xfrm>
          <a:off x="9760388" y="1690688"/>
          <a:ext cx="2431612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3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3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3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3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2CF64C5-8952-13DD-7EC5-324737559075}"/>
              </a:ext>
            </a:extLst>
          </p:cNvPr>
          <p:cNvSpPr txBox="1"/>
          <p:nvPr/>
        </p:nvSpPr>
        <p:spPr>
          <a:xfrm>
            <a:off x="-43788" y="2278995"/>
            <a:ext cx="17075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</a:t>
            </a:r>
          </a:p>
          <a:p>
            <a:pPr algn="ctr"/>
            <a:r>
              <a:rPr lang="en-US" sz="1400" dirty="0"/>
              <a:t>(weight matrix)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614E53-386B-4E00-4ED9-004CF81972E3}"/>
              </a:ext>
            </a:extLst>
          </p:cNvPr>
          <p:cNvSpPr txBox="1"/>
          <p:nvPr/>
        </p:nvSpPr>
        <p:spPr>
          <a:xfrm>
            <a:off x="8276008" y="2268428"/>
            <a:ext cx="17075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</a:t>
            </a:r>
          </a:p>
          <a:p>
            <a:pPr algn="ctr"/>
            <a:r>
              <a:rPr lang="en-US" sz="1400" dirty="0"/>
              <a:t>(distance matrix)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F9ED4D-7661-128B-BAA3-0DBD6230A09D}"/>
              </a:ext>
            </a:extLst>
          </p:cNvPr>
          <p:cNvSpPr/>
          <p:nvPr/>
        </p:nvSpPr>
        <p:spPr>
          <a:xfrm>
            <a:off x="341731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C6079D-95C5-4E3C-F64F-3AC85041B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714967"/>
              </p:ext>
            </p:extLst>
          </p:nvPr>
        </p:nvGraphicFramePr>
        <p:xfrm>
          <a:off x="481650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9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1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8AA74E6-239B-31F4-B4B8-2A9F72184F79}"/>
              </a:ext>
            </a:extLst>
          </p:cNvPr>
          <p:cNvSpPr txBox="1"/>
          <p:nvPr/>
        </p:nvSpPr>
        <p:spPr>
          <a:xfrm>
            <a:off x="879872" y="4209962"/>
            <a:ext cx="169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D(0) == 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B22F76-1756-C5F4-8F49-1057A60611DF}"/>
              </a:ext>
            </a:extLst>
          </p:cNvPr>
          <p:cNvSpPr/>
          <p:nvPr/>
        </p:nvSpPr>
        <p:spPr>
          <a:xfrm>
            <a:off x="3481225" y="4096139"/>
            <a:ext cx="8430758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58EC3E-DF98-DB5F-9C52-2F4931076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902772"/>
              </p:ext>
            </p:extLst>
          </p:nvPr>
        </p:nvGraphicFramePr>
        <p:xfrm>
          <a:off x="3481225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BDAEA0-FA2E-7550-382A-63201189C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726629"/>
              </p:ext>
            </p:extLst>
          </p:nvPr>
        </p:nvGraphicFramePr>
        <p:xfrm>
          <a:off x="6480800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9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1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301B1B-2B02-4D1E-B316-8595F624E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29239"/>
              </p:ext>
            </p:extLst>
          </p:nvPr>
        </p:nvGraphicFramePr>
        <p:xfrm>
          <a:off x="9480375" y="4778144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9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1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8FCC087-8F7D-716F-6B78-B001A94E574F}"/>
              </a:ext>
            </a:extLst>
          </p:cNvPr>
          <p:cNvSpPr txBox="1"/>
          <p:nvPr/>
        </p:nvSpPr>
        <p:spPr>
          <a:xfrm>
            <a:off x="4694963" y="4206284"/>
            <a:ext cx="6001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D(1) </a:t>
            </a:r>
            <a:r>
              <a:rPr lang="en-US" sz="2000" dirty="0"/>
              <a:t>put vertices </a:t>
            </a:r>
            <a:r>
              <a:rPr lang="en-US" sz="2000" b="1" dirty="0"/>
              <a:t>(A) </a:t>
            </a:r>
            <a:r>
              <a:rPr lang="en-US" sz="2000" dirty="0"/>
              <a:t>in the middle of any path </a:t>
            </a:r>
          </a:p>
        </p:txBody>
      </p:sp>
    </p:spTree>
    <p:extLst>
      <p:ext uri="{BB962C8B-B14F-4D97-AF65-F5344CB8AC3E}">
        <p14:creationId xmlns:p14="http://schemas.microsoft.com/office/powerpoint/2010/main" val="164531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 animBg="1"/>
      <p:bldP spid="7" grpId="0"/>
      <p:bldP spid="9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AE28-0807-3C31-FFE8-96E69840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FAC43-2471-B111-59CE-59D0F53A7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8" t="6596" r="20557" b="8506"/>
          <a:stretch/>
        </p:blipFill>
        <p:spPr>
          <a:xfrm>
            <a:off x="4196729" y="253577"/>
            <a:ext cx="4416492" cy="2874222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8EE87C4-87CC-5197-CADF-95975A730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805049"/>
              </p:ext>
            </p:extLst>
          </p:nvPr>
        </p:nvGraphicFramePr>
        <p:xfrm>
          <a:off x="1343863" y="1904065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9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1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2BBA227-62C5-110C-3B19-621317F0F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533156"/>
              </p:ext>
            </p:extLst>
          </p:nvPr>
        </p:nvGraphicFramePr>
        <p:xfrm>
          <a:off x="9760388" y="1690688"/>
          <a:ext cx="2431612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3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3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3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3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2CF64C5-8952-13DD-7EC5-324737559075}"/>
              </a:ext>
            </a:extLst>
          </p:cNvPr>
          <p:cNvSpPr txBox="1"/>
          <p:nvPr/>
        </p:nvSpPr>
        <p:spPr>
          <a:xfrm>
            <a:off x="-43788" y="2278995"/>
            <a:ext cx="17075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</a:t>
            </a:r>
          </a:p>
          <a:p>
            <a:pPr algn="ctr"/>
            <a:r>
              <a:rPr lang="en-US" sz="1400" dirty="0"/>
              <a:t>(weight matrix)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614E53-386B-4E00-4ED9-004CF81972E3}"/>
              </a:ext>
            </a:extLst>
          </p:cNvPr>
          <p:cNvSpPr txBox="1"/>
          <p:nvPr/>
        </p:nvSpPr>
        <p:spPr>
          <a:xfrm>
            <a:off x="8276008" y="2268428"/>
            <a:ext cx="17075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</a:t>
            </a:r>
          </a:p>
          <a:p>
            <a:pPr algn="ctr"/>
            <a:r>
              <a:rPr lang="en-US" sz="1400" dirty="0"/>
              <a:t>(distance matrix)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F9ED4D-7661-128B-BAA3-0DBD6230A09D}"/>
              </a:ext>
            </a:extLst>
          </p:cNvPr>
          <p:cNvSpPr/>
          <p:nvPr/>
        </p:nvSpPr>
        <p:spPr>
          <a:xfrm>
            <a:off x="341731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C6079D-95C5-4E3C-F64F-3AC85041B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096042"/>
              </p:ext>
            </p:extLst>
          </p:nvPr>
        </p:nvGraphicFramePr>
        <p:xfrm>
          <a:off x="481650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9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3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8AA74E6-239B-31F4-B4B8-2A9F72184F79}"/>
              </a:ext>
            </a:extLst>
          </p:cNvPr>
          <p:cNvSpPr txBox="1"/>
          <p:nvPr/>
        </p:nvSpPr>
        <p:spPr>
          <a:xfrm>
            <a:off x="879872" y="4209962"/>
            <a:ext cx="169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D(0) == 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B22F76-1756-C5F4-8F49-1057A60611DF}"/>
              </a:ext>
            </a:extLst>
          </p:cNvPr>
          <p:cNvSpPr/>
          <p:nvPr/>
        </p:nvSpPr>
        <p:spPr>
          <a:xfrm>
            <a:off x="3481225" y="4096139"/>
            <a:ext cx="8430758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58EC3E-DF98-DB5F-9C52-2F49310768C9}"/>
              </a:ext>
            </a:extLst>
          </p:cNvPr>
          <p:cNvGraphicFramePr>
            <a:graphicFrameLocks noGrp="1"/>
          </p:cNvGraphicFramePr>
          <p:nvPr/>
        </p:nvGraphicFramePr>
        <p:xfrm>
          <a:off x="3481225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BDAEA0-FA2E-7550-382A-63201189CE5D}"/>
              </a:ext>
            </a:extLst>
          </p:cNvPr>
          <p:cNvGraphicFramePr>
            <a:graphicFrameLocks noGrp="1"/>
          </p:cNvGraphicFramePr>
          <p:nvPr/>
        </p:nvGraphicFramePr>
        <p:xfrm>
          <a:off x="6480800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9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3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301B1B-2B02-4D1E-B316-8595F624E68C}"/>
              </a:ext>
            </a:extLst>
          </p:cNvPr>
          <p:cNvGraphicFramePr>
            <a:graphicFrameLocks noGrp="1"/>
          </p:cNvGraphicFramePr>
          <p:nvPr/>
        </p:nvGraphicFramePr>
        <p:xfrm>
          <a:off x="9480375" y="4778144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9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3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8FCC087-8F7D-716F-6B78-B001A94E574F}"/>
              </a:ext>
            </a:extLst>
          </p:cNvPr>
          <p:cNvSpPr txBox="1"/>
          <p:nvPr/>
        </p:nvSpPr>
        <p:spPr>
          <a:xfrm>
            <a:off x="4694963" y="4206284"/>
            <a:ext cx="6001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D(1) </a:t>
            </a:r>
            <a:r>
              <a:rPr lang="en-US" sz="2000" dirty="0"/>
              <a:t>put vertices </a:t>
            </a:r>
            <a:r>
              <a:rPr lang="en-US" sz="2000" b="1" dirty="0"/>
              <a:t>(A) </a:t>
            </a:r>
            <a:r>
              <a:rPr lang="en-US" sz="2000" dirty="0"/>
              <a:t>in the middle of any path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FED9E9-F0E3-55A2-F6BB-CCA5E4042DB8}"/>
              </a:ext>
            </a:extLst>
          </p:cNvPr>
          <p:cNvSpPr/>
          <p:nvPr/>
        </p:nvSpPr>
        <p:spPr>
          <a:xfrm>
            <a:off x="341731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5226FD0-C2BD-6F58-1324-5FFFBBFB0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362906"/>
              </p:ext>
            </p:extLst>
          </p:nvPr>
        </p:nvGraphicFramePr>
        <p:xfrm>
          <a:off x="481650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9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1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FB5CB68-C323-29D3-5408-F93E58138F8B}"/>
              </a:ext>
            </a:extLst>
          </p:cNvPr>
          <p:cNvSpPr txBox="1"/>
          <p:nvPr/>
        </p:nvSpPr>
        <p:spPr>
          <a:xfrm>
            <a:off x="630739" y="4209962"/>
            <a:ext cx="2196438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D(1)</a:t>
            </a:r>
            <a:br>
              <a:rPr lang="en-US" sz="2000" b="1" dirty="0"/>
            </a:br>
            <a:r>
              <a:rPr lang="en-US" sz="1050" b="1" dirty="0"/>
              <a:t>(A) </a:t>
            </a:r>
            <a:r>
              <a:rPr lang="en-US" sz="1050" dirty="0"/>
              <a:t>in the middle of any path</a:t>
            </a:r>
            <a:endParaRPr lang="en-US" sz="105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F06139-611C-6617-1F29-923E424E82B6}"/>
              </a:ext>
            </a:extLst>
          </p:cNvPr>
          <p:cNvSpPr/>
          <p:nvPr/>
        </p:nvSpPr>
        <p:spPr>
          <a:xfrm>
            <a:off x="3481225" y="4096139"/>
            <a:ext cx="8430758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B4DF8BC-636A-E551-2E02-9809467DA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984148"/>
              </p:ext>
            </p:extLst>
          </p:nvPr>
        </p:nvGraphicFramePr>
        <p:xfrm>
          <a:off x="3481225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AB1A728-54D5-2D63-0841-2D8C9E428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078687"/>
              </p:ext>
            </p:extLst>
          </p:nvPr>
        </p:nvGraphicFramePr>
        <p:xfrm>
          <a:off x="6480800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1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B807A93-1E7B-A59E-2E43-DC3CDB31B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45123"/>
              </p:ext>
            </p:extLst>
          </p:nvPr>
        </p:nvGraphicFramePr>
        <p:xfrm>
          <a:off x="9480375" y="4778144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1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4E071BF-46D7-2DE1-B9C1-570ED1A81273}"/>
              </a:ext>
            </a:extLst>
          </p:cNvPr>
          <p:cNvSpPr txBox="1"/>
          <p:nvPr/>
        </p:nvSpPr>
        <p:spPr>
          <a:xfrm>
            <a:off x="4694963" y="4206284"/>
            <a:ext cx="6001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D(2) </a:t>
            </a:r>
            <a:r>
              <a:rPr lang="en-US" sz="2000" dirty="0"/>
              <a:t>put vertices </a:t>
            </a:r>
            <a:r>
              <a:rPr lang="en-US" sz="2000" b="1" dirty="0"/>
              <a:t>(B) </a:t>
            </a:r>
            <a:r>
              <a:rPr lang="en-US" sz="2000" dirty="0"/>
              <a:t>in the middle of any path </a:t>
            </a:r>
          </a:p>
        </p:txBody>
      </p:sp>
    </p:spTree>
    <p:extLst>
      <p:ext uri="{BB962C8B-B14F-4D97-AF65-F5344CB8AC3E}">
        <p14:creationId xmlns:p14="http://schemas.microsoft.com/office/powerpoint/2010/main" val="132542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-2.70833E-6 -0.3909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56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3.125E-6 -0.3803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02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3.125E-6 -0.39838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 animBg="1"/>
      <p:bldP spid="7" grpId="0"/>
      <p:bldP spid="14" grpId="0"/>
      <p:bldP spid="15" grpId="0" animBg="1"/>
      <p:bldP spid="18" grpId="0"/>
      <p:bldP spid="19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AE28-0807-3C31-FFE8-96E69840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56504"/>
            <a:ext cx="10515600" cy="1325563"/>
          </a:xfrm>
        </p:spPr>
        <p:txBody>
          <a:bodyPr>
            <a:normAutofit/>
          </a:bodyPr>
          <a:lstStyle/>
          <a:p>
            <a:r>
              <a:rPr lang="en-US" sz="1200" dirty="0"/>
              <a:t>Ex: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FAC43-2471-B111-59CE-59D0F53A7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8" t="6596" r="20557" b="8506"/>
          <a:stretch/>
        </p:blipFill>
        <p:spPr>
          <a:xfrm>
            <a:off x="4196729" y="253577"/>
            <a:ext cx="4416492" cy="287422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2BBA227-62C5-110C-3B19-621317F0F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50390"/>
              </p:ext>
            </p:extLst>
          </p:nvPr>
        </p:nvGraphicFramePr>
        <p:xfrm>
          <a:off x="9760388" y="1690688"/>
          <a:ext cx="2431612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3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3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3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3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8614E53-386B-4E00-4ED9-004CF81972E3}"/>
              </a:ext>
            </a:extLst>
          </p:cNvPr>
          <p:cNvSpPr txBox="1"/>
          <p:nvPr/>
        </p:nvSpPr>
        <p:spPr>
          <a:xfrm>
            <a:off x="8276008" y="2268428"/>
            <a:ext cx="17075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</a:t>
            </a:r>
          </a:p>
          <a:p>
            <a:pPr algn="ctr"/>
            <a:r>
              <a:rPr lang="en-US" sz="1400" dirty="0"/>
              <a:t>(distance matrix)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F9ED4D-7661-128B-BAA3-0DBD6230A09D}"/>
              </a:ext>
            </a:extLst>
          </p:cNvPr>
          <p:cNvSpPr/>
          <p:nvPr/>
        </p:nvSpPr>
        <p:spPr>
          <a:xfrm>
            <a:off x="341731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C6079D-95C5-4E3C-F64F-3AC85041B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74244"/>
              </p:ext>
            </p:extLst>
          </p:nvPr>
        </p:nvGraphicFramePr>
        <p:xfrm>
          <a:off x="481650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1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8AA74E6-239B-31F4-B4B8-2A9F72184F79}"/>
              </a:ext>
            </a:extLst>
          </p:cNvPr>
          <p:cNvSpPr txBox="1"/>
          <p:nvPr/>
        </p:nvSpPr>
        <p:spPr>
          <a:xfrm>
            <a:off x="630739" y="4209962"/>
            <a:ext cx="2196438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D(2)</a:t>
            </a:r>
            <a:br>
              <a:rPr lang="en-US" sz="2000" b="1" dirty="0"/>
            </a:br>
            <a:r>
              <a:rPr lang="en-US" sz="1050" b="1" dirty="0"/>
              <a:t>(B) </a:t>
            </a:r>
            <a:r>
              <a:rPr lang="en-US" sz="1050" dirty="0"/>
              <a:t>in the middle of any path</a:t>
            </a:r>
            <a:endParaRPr lang="en-US" sz="105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B22F76-1756-C5F4-8F49-1057A60611DF}"/>
              </a:ext>
            </a:extLst>
          </p:cNvPr>
          <p:cNvSpPr/>
          <p:nvPr/>
        </p:nvSpPr>
        <p:spPr>
          <a:xfrm>
            <a:off x="3481225" y="4096139"/>
            <a:ext cx="8430758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58EC3E-DF98-DB5F-9C52-2F49310768C9}"/>
              </a:ext>
            </a:extLst>
          </p:cNvPr>
          <p:cNvGraphicFramePr>
            <a:graphicFrameLocks noGrp="1"/>
          </p:cNvGraphicFramePr>
          <p:nvPr/>
        </p:nvGraphicFramePr>
        <p:xfrm>
          <a:off x="3481225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BDAEA0-FA2E-7550-382A-63201189C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281633"/>
              </p:ext>
            </p:extLst>
          </p:nvPr>
        </p:nvGraphicFramePr>
        <p:xfrm>
          <a:off x="6480800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6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6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301B1B-2B02-4D1E-B316-8595F624E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629471"/>
              </p:ext>
            </p:extLst>
          </p:nvPr>
        </p:nvGraphicFramePr>
        <p:xfrm>
          <a:off x="9480375" y="4778144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8FCC087-8F7D-716F-6B78-B001A94E574F}"/>
              </a:ext>
            </a:extLst>
          </p:cNvPr>
          <p:cNvSpPr txBox="1"/>
          <p:nvPr/>
        </p:nvSpPr>
        <p:spPr>
          <a:xfrm>
            <a:off x="4694963" y="4206284"/>
            <a:ext cx="6001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D(3) </a:t>
            </a:r>
            <a:r>
              <a:rPr lang="en-US" sz="2000" dirty="0"/>
              <a:t>put vertices </a:t>
            </a:r>
            <a:r>
              <a:rPr lang="en-US" sz="2000" b="1" dirty="0"/>
              <a:t>(C) </a:t>
            </a:r>
            <a:r>
              <a:rPr lang="en-US" sz="2000" dirty="0"/>
              <a:t>in the middle of any path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CA7678-D3D1-2325-3DAB-C267BE3C2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30" y="-75930"/>
            <a:ext cx="2156647" cy="41151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DE1DB87-A5DF-29B0-8920-D250B20E8BF1}"/>
                  </a:ext>
                </a:extLst>
              </p14:cNvPr>
              <p14:cNvContentPartPr/>
              <p14:nvPr/>
            </p14:nvContentPartPr>
            <p14:xfrm>
              <a:off x="10870520" y="3505680"/>
              <a:ext cx="320760" cy="1279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DE1DB87-A5DF-29B0-8920-D250B20E8B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52520" y="3487680"/>
                <a:ext cx="356400" cy="13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778EC95-A143-F44A-7D86-2B70458DA0E0}"/>
                  </a:ext>
                </a:extLst>
              </p14:cNvPr>
              <p14:cNvContentPartPr/>
              <p14:nvPr/>
            </p14:nvContentPartPr>
            <p14:xfrm>
              <a:off x="9115160" y="4662720"/>
              <a:ext cx="3023640" cy="1923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778EC95-A143-F44A-7D86-2B70458DA0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7520" y="4644720"/>
                <a:ext cx="3059280" cy="195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A1F4EE5-E7E2-BAE7-B7EE-F8CCC9DE207A}"/>
              </a:ext>
            </a:extLst>
          </p:cNvPr>
          <p:cNvGrpSpPr/>
          <p:nvPr/>
        </p:nvGrpSpPr>
        <p:grpSpPr>
          <a:xfrm>
            <a:off x="1478520" y="3296720"/>
            <a:ext cx="66960" cy="148680"/>
            <a:chOff x="1478520" y="3296720"/>
            <a:chExt cx="66960" cy="14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86D7651-58F9-46F2-2880-D1E6309C1E84}"/>
                    </a:ext>
                  </a:extLst>
                </p14:cNvPr>
                <p14:cNvContentPartPr/>
                <p14:nvPr/>
              </p14:nvContentPartPr>
              <p14:xfrm>
                <a:off x="1518840" y="3317240"/>
                <a:ext cx="12960" cy="128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86D7651-58F9-46F2-2880-D1E6309C1E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00840" y="3299240"/>
                  <a:ext cx="48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E4C593F-E39A-77FB-3E7D-E36FB00CCE6E}"/>
                    </a:ext>
                  </a:extLst>
                </p14:cNvPr>
                <p14:cNvContentPartPr/>
                <p14:nvPr/>
              </p14:nvContentPartPr>
              <p14:xfrm>
                <a:off x="1478520" y="3296720"/>
                <a:ext cx="30600" cy="44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E4C593F-E39A-77FB-3E7D-E36FB00CCE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0520" y="3279080"/>
                  <a:ext cx="662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582BF16-E449-AFB3-61B5-2060C93DA6CC}"/>
                    </a:ext>
                  </a:extLst>
                </p14:cNvPr>
                <p14:cNvContentPartPr/>
                <p14:nvPr/>
              </p14:nvContentPartPr>
              <p14:xfrm>
                <a:off x="1483200" y="3443960"/>
                <a:ext cx="6228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582BF16-E449-AFB3-61B5-2060C93DA6C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65560" y="3426320"/>
                  <a:ext cx="9792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00FBFD6-7D8A-AEF2-4F0C-354D0E2D2E74}"/>
              </a:ext>
            </a:extLst>
          </p:cNvPr>
          <p:cNvGrpSpPr/>
          <p:nvPr/>
        </p:nvGrpSpPr>
        <p:grpSpPr>
          <a:xfrm>
            <a:off x="1474200" y="1264760"/>
            <a:ext cx="65880" cy="122040"/>
            <a:chOff x="1474200" y="1264760"/>
            <a:chExt cx="65880" cy="12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4B89FD7-24E6-EF4B-EF10-9557462B3F07}"/>
                    </a:ext>
                  </a:extLst>
                </p14:cNvPr>
                <p14:cNvContentPartPr/>
                <p14:nvPr/>
              </p14:nvContentPartPr>
              <p14:xfrm>
                <a:off x="1513800" y="1274840"/>
                <a:ext cx="360" cy="101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4B89FD7-24E6-EF4B-EF10-9557462B3F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95800" y="1257200"/>
                  <a:ext cx="36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2335402-413C-C709-C884-D2E0964A6266}"/>
                    </a:ext>
                  </a:extLst>
                </p14:cNvPr>
                <p14:cNvContentPartPr/>
                <p14:nvPr/>
              </p14:nvContentPartPr>
              <p14:xfrm>
                <a:off x="1474200" y="1264760"/>
                <a:ext cx="34560" cy="40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2335402-413C-C709-C884-D2E0964A62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56200" y="1246760"/>
                  <a:ext cx="702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2F204E0-6C8F-001D-53ED-AF8778231696}"/>
                    </a:ext>
                  </a:extLst>
                </p14:cNvPr>
                <p14:cNvContentPartPr/>
                <p14:nvPr/>
              </p14:nvContentPartPr>
              <p14:xfrm>
                <a:off x="1478160" y="1386440"/>
                <a:ext cx="6192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2F204E0-6C8F-001D-53ED-AF87782316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60160" y="1368800"/>
                  <a:ext cx="9756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7083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9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AE28-0807-3C31-FFE8-96E69840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94" y="5241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Ex: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FAC43-2471-B111-59CE-59D0F53A7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8" t="6596" r="20557" b="8506"/>
          <a:stretch/>
        </p:blipFill>
        <p:spPr>
          <a:xfrm>
            <a:off x="4196729" y="253577"/>
            <a:ext cx="4416492" cy="287422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2BBA227-62C5-110C-3B19-621317F0F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42273"/>
              </p:ext>
            </p:extLst>
          </p:nvPr>
        </p:nvGraphicFramePr>
        <p:xfrm>
          <a:off x="9760388" y="1690688"/>
          <a:ext cx="2431612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3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3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3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3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3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8614E53-386B-4E00-4ED9-004CF81972E3}"/>
              </a:ext>
            </a:extLst>
          </p:cNvPr>
          <p:cNvSpPr txBox="1"/>
          <p:nvPr/>
        </p:nvSpPr>
        <p:spPr>
          <a:xfrm>
            <a:off x="8276008" y="2268428"/>
            <a:ext cx="17075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</a:t>
            </a:r>
          </a:p>
          <a:p>
            <a:pPr algn="ctr"/>
            <a:r>
              <a:rPr lang="en-US" sz="1400" dirty="0"/>
              <a:t>(distance matrix)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F9ED4D-7661-128B-BAA3-0DBD6230A09D}"/>
              </a:ext>
            </a:extLst>
          </p:cNvPr>
          <p:cNvSpPr/>
          <p:nvPr/>
        </p:nvSpPr>
        <p:spPr>
          <a:xfrm>
            <a:off x="3321546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C6079D-95C5-4E3C-F64F-3AC85041B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352083"/>
              </p:ext>
            </p:extLst>
          </p:nvPr>
        </p:nvGraphicFramePr>
        <p:xfrm>
          <a:off x="3461465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9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1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8AA74E6-239B-31F4-B4B8-2A9F72184F79}"/>
              </a:ext>
            </a:extLst>
          </p:cNvPr>
          <p:cNvSpPr txBox="1"/>
          <p:nvPr/>
        </p:nvSpPr>
        <p:spPr>
          <a:xfrm>
            <a:off x="3610554" y="4209962"/>
            <a:ext cx="2196438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D(1)</a:t>
            </a:r>
            <a:br>
              <a:rPr lang="en-US" sz="2000" b="1" dirty="0"/>
            </a:br>
            <a:r>
              <a:rPr lang="en-US" sz="1050" b="1" dirty="0"/>
              <a:t>(A) </a:t>
            </a:r>
            <a:r>
              <a:rPr lang="en-US" sz="1050" dirty="0"/>
              <a:t>in the middle of any path</a:t>
            </a:r>
            <a:endParaRPr lang="en-US" sz="105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0F5A7C-7313-DEA3-E2D8-D9DAC91AC88C}"/>
              </a:ext>
            </a:extLst>
          </p:cNvPr>
          <p:cNvSpPr/>
          <p:nvPr/>
        </p:nvSpPr>
        <p:spPr>
          <a:xfrm>
            <a:off x="341731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B001044-8A9D-5551-30AB-6AE838AD8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40971"/>
              </p:ext>
            </p:extLst>
          </p:nvPr>
        </p:nvGraphicFramePr>
        <p:xfrm>
          <a:off x="481650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9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1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AD3E946-F125-4EE9-8769-87030F24A15A}"/>
              </a:ext>
            </a:extLst>
          </p:cNvPr>
          <p:cNvSpPr txBox="1"/>
          <p:nvPr/>
        </p:nvSpPr>
        <p:spPr>
          <a:xfrm>
            <a:off x="879872" y="4209962"/>
            <a:ext cx="169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D(0) == 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47C173-0B73-CC14-73DF-67D9C85D1216}"/>
              </a:ext>
            </a:extLst>
          </p:cNvPr>
          <p:cNvSpPr/>
          <p:nvPr/>
        </p:nvSpPr>
        <p:spPr>
          <a:xfrm>
            <a:off x="6286172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22CE01B-8C11-C48C-3A3B-D4CB888B1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80564"/>
              </p:ext>
            </p:extLst>
          </p:nvPr>
        </p:nvGraphicFramePr>
        <p:xfrm>
          <a:off x="6426091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1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E1C08C8-7F64-991E-8BA7-AD2905D7C9C3}"/>
              </a:ext>
            </a:extLst>
          </p:cNvPr>
          <p:cNvSpPr txBox="1"/>
          <p:nvPr/>
        </p:nvSpPr>
        <p:spPr>
          <a:xfrm>
            <a:off x="6575180" y="4209962"/>
            <a:ext cx="2196438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D(2)</a:t>
            </a:r>
            <a:br>
              <a:rPr lang="en-US" sz="2000" b="1" dirty="0"/>
            </a:br>
            <a:r>
              <a:rPr lang="en-US" sz="1050" b="1" dirty="0"/>
              <a:t>(B) </a:t>
            </a:r>
            <a:r>
              <a:rPr lang="en-US" sz="1050" dirty="0"/>
              <a:t>in the middle of any path</a:t>
            </a:r>
            <a:endParaRPr lang="en-US" sz="105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A27459-5291-6134-EC1B-3F226C129326}"/>
              </a:ext>
            </a:extLst>
          </p:cNvPr>
          <p:cNvSpPr/>
          <p:nvPr/>
        </p:nvSpPr>
        <p:spPr>
          <a:xfrm>
            <a:off x="9250798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D2728D1-4381-2F2B-6C17-D7AE978B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028334"/>
              </p:ext>
            </p:extLst>
          </p:nvPr>
        </p:nvGraphicFramePr>
        <p:xfrm>
          <a:off x="9390717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1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EFAB5DC3-5FCF-9A1D-B6E3-E05D3A635A2F}"/>
              </a:ext>
            </a:extLst>
          </p:cNvPr>
          <p:cNvSpPr txBox="1"/>
          <p:nvPr/>
        </p:nvSpPr>
        <p:spPr>
          <a:xfrm>
            <a:off x="9539806" y="4209962"/>
            <a:ext cx="2196438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D(3)</a:t>
            </a:r>
            <a:br>
              <a:rPr lang="en-US" sz="2000" b="1" dirty="0"/>
            </a:br>
            <a:r>
              <a:rPr lang="en-US" sz="1050" b="1" dirty="0"/>
              <a:t>(C) </a:t>
            </a:r>
            <a:r>
              <a:rPr lang="en-US" sz="1050" dirty="0"/>
              <a:t>in the middle of any path</a:t>
            </a:r>
            <a:endParaRPr lang="en-US" sz="1050" b="1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22B64DF-9246-3BF5-D91D-89466DAEF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191937"/>
              </p:ext>
            </p:extLst>
          </p:nvPr>
        </p:nvGraphicFramePr>
        <p:xfrm>
          <a:off x="1362239" y="1810529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9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1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DBA1433-6C97-5404-F7EC-D0FB4033568F}"/>
              </a:ext>
            </a:extLst>
          </p:cNvPr>
          <p:cNvSpPr txBox="1"/>
          <p:nvPr/>
        </p:nvSpPr>
        <p:spPr>
          <a:xfrm>
            <a:off x="-43788" y="2278995"/>
            <a:ext cx="17075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</a:t>
            </a:r>
          </a:p>
          <a:p>
            <a:pPr algn="ctr"/>
            <a:r>
              <a:rPr lang="en-US" sz="1400" dirty="0"/>
              <a:t>(weight matrix)</a:t>
            </a:r>
          </a:p>
        </p:txBody>
      </p:sp>
    </p:spTree>
    <p:extLst>
      <p:ext uri="{BB962C8B-B14F-4D97-AF65-F5344CB8AC3E}">
        <p14:creationId xmlns:p14="http://schemas.microsoft.com/office/powerpoint/2010/main" val="423649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AE28-0807-3C31-FFE8-96E69840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94" y="5241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Ex: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FAC43-2471-B111-59CE-59D0F53A7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8" t="6596" r="20557" b="8506"/>
          <a:stretch/>
        </p:blipFill>
        <p:spPr>
          <a:xfrm>
            <a:off x="1113300" y="362425"/>
            <a:ext cx="4416492" cy="28742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87D478-01FE-003A-C48B-C94CDAD666CF}"/>
              </a:ext>
            </a:extLst>
          </p:cNvPr>
          <p:cNvSpPr txBox="1"/>
          <p:nvPr/>
        </p:nvSpPr>
        <p:spPr>
          <a:xfrm>
            <a:off x="6182498" y="530525"/>
            <a:ext cx="630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So, What is the recurrence?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E2659F-E8EF-B87B-3DFE-745FD60D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89" y="1042624"/>
            <a:ext cx="1479417" cy="10484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CDE5DC-A327-CBF7-7A0E-F02676AAD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206" y="1062738"/>
            <a:ext cx="3852583" cy="8581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D489C66-B6AD-972A-53A7-0F823D44C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9309" y="1185286"/>
            <a:ext cx="1033769" cy="66503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15E3CF6-13FF-EFF2-0281-13C4B3E9E1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3624" y="1907260"/>
            <a:ext cx="1076325" cy="8001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76E43CC-80A0-9BF1-EC85-54CAB8438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0269" y="1971699"/>
            <a:ext cx="638175" cy="66675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14E5796-F1AC-6478-A60E-4EBE35B2FB3A}"/>
              </a:ext>
            </a:extLst>
          </p:cNvPr>
          <p:cNvSpPr/>
          <p:nvPr/>
        </p:nvSpPr>
        <p:spPr>
          <a:xfrm>
            <a:off x="3321546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92E724B-7EB6-E6EB-9DBF-5B421230D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34070"/>
              </p:ext>
            </p:extLst>
          </p:nvPr>
        </p:nvGraphicFramePr>
        <p:xfrm>
          <a:off x="3461465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9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1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2021A710-77A6-2542-0DCC-06D30468AE49}"/>
              </a:ext>
            </a:extLst>
          </p:cNvPr>
          <p:cNvSpPr txBox="1"/>
          <p:nvPr/>
        </p:nvSpPr>
        <p:spPr>
          <a:xfrm>
            <a:off x="3610554" y="4209962"/>
            <a:ext cx="2196438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D(1)</a:t>
            </a:r>
            <a:br>
              <a:rPr lang="en-US" sz="2000" b="1" dirty="0"/>
            </a:br>
            <a:r>
              <a:rPr lang="en-US" sz="1050" b="1" dirty="0"/>
              <a:t>(A) </a:t>
            </a:r>
            <a:r>
              <a:rPr lang="en-US" sz="1050" dirty="0"/>
              <a:t>in the middle of any path</a:t>
            </a:r>
            <a:endParaRPr lang="en-US" sz="105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258CE9-82DF-085A-8091-E8741E831AEF}"/>
              </a:ext>
            </a:extLst>
          </p:cNvPr>
          <p:cNvSpPr/>
          <p:nvPr/>
        </p:nvSpPr>
        <p:spPr>
          <a:xfrm>
            <a:off x="341731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112EAF6-FAEB-53BD-3046-C93C897CC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84374"/>
              </p:ext>
            </p:extLst>
          </p:nvPr>
        </p:nvGraphicFramePr>
        <p:xfrm>
          <a:off x="481650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9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1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D3673B1A-F991-49D8-25AB-E82E8012AB77}"/>
              </a:ext>
            </a:extLst>
          </p:cNvPr>
          <p:cNvSpPr txBox="1"/>
          <p:nvPr/>
        </p:nvSpPr>
        <p:spPr>
          <a:xfrm>
            <a:off x="879872" y="4209962"/>
            <a:ext cx="169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D(0) == W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61C3E4-904F-56B7-9D6C-70C63EA5EB93}"/>
              </a:ext>
            </a:extLst>
          </p:cNvPr>
          <p:cNvSpPr/>
          <p:nvPr/>
        </p:nvSpPr>
        <p:spPr>
          <a:xfrm>
            <a:off x="6286172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E02938C8-5EB0-824F-2DC5-2620A4A98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597190"/>
              </p:ext>
            </p:extLst>
          </p:nvPr>
        </p:nvGraphicFramePr>
        <p:xfrm>
          <a:off x="6426091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1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3D7CA404-2BFB-A650-9BB8-F511F2585A83}"/>
              </a:ext>
            </a:extLst>
          </p:cNvPr>
          <p:cNvSpPr txBox="1"/>
          <p:nvPr/>
        </p:nvSpPr>
        <p:spPr>
          <a:xfrm>
            <a:off x="6575180" y="4209962"/>
            <a:ext cx="2196438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D(2)</a:t>
            </a:r>
            <a:br>
              <a:rPr lang="en-US" sz="2000" b="1" dirty="0"/>
            </a:br>
            <a:r>
              <a:rPr lang="en-US" sz="1050" b="1" dirty="0"/>
              <a:t>(B) </a:t>
            </a:r>
            <a:r>
              <a:rPr lang="en-US" sz="1050" dirty="0"/>
              <a:t>in the middle of any path</a:t>
            </a:r>
            <a:endParaRPr lang="en-US" sz="105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2BA5728-A9B4-C095-6E79-A77A9693387F}"/>
              </a:ext>
            </a:extLst>
          </p:cNvPr>
          <p:cNvSpPr/>
          <p:nvPr/>
        </p:nvSpPr>
        <p:spPr>
          <a:xfrm>
            <a:off x="9250798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3B919075-D43E-4F84-E9B3-CD0A65418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273458"/>
              </p:ext>
            </p:extLst>
          </p:nvPr>
        </p:nvGraphicFramePr>
        <p:xfrm>
          <a:off x="9390717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1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E7C409B7-BEE8-4A76-F382-3EA48F3F46CA}"/>
              </a:ext>
            </a:extLst>
          </p:cNvPr>
          <p:cNvSpPr txBox="1"/>
          <p:nvPr/>
        </p:nvSpPr>
        <p:spPr>
          <a:xfrm>
            <a:off x="9539806" y="4209962"/>
            <a:ext cx="2196438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D(3)</a:t>
            </a:r>
            <a:br>
              <a:rPr lang="en-US" sz="2000" b="1" dirty="0"/>
            </a:br>
            <a:r>
              <a:rPr lang="en-US" sz="1050" b="1" dirty="0"/>
              <a:t>(C) </a:t>
            </a:r>
            <a:r>
              <a:rPr lang="en-US" sz="1050" dirty="0"/>
              <a:t>in the middle of any path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49300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AE28-0807-3C31-FFE8-96E69840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32215"/>
            <a:ext cx="10515600" cy="1325563"/>
          </a:xfrm>
        </p:spPr>
        <p:txBody>
          <a:bodyPr>
            <a:normAutofit/>
          </a:bodyPr>
          <a:lstStyle/>
          <a:p>
            <a:r>
              <a:rPr lang="en-US" sz="1600" dirty="0"/>
              <a:t>Ex: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57E2F-E71C-FD87-3365-5B88A4979A8E}"/>
              </a:ext>
            </a:extLst>
          </p:cNvPr>
          <p:cNvSpPr/>
          <p:nvPr/>
        </p:nvSpPr>
        <p:spPr>
          <a:xfrm>
            <a:off x="3321546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6322833-A9A7-A65F-1C42-DA0A1BBB1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34070"/>
              </p:ext>
            </p:extLst>
          </p:nvPr>
        </p:nvGraphicFramePr>
        <p:xfrm>
          <a:off x="3461465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9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1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781696E-F677-2051-62D9-1CD3B65E70B4}"/>
              </a:ext>
            </a:extLst>
          </p:cNvPr>
          <p:cNvSpPr txBox="1"/>
          <p:nvPr/>
        </p:nvSpPr>
        <p:spPr>
          <a:xfrm>
            <a:off x="3610554" y="4209962"/>
            <a:ext cx="2196438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D(1)</a:t>
            </a:r>
            <a:br>
              <a:rPr lang="en-US" sz="2000" b="1" dirty="0"/>
            </a:br>
            <a:r>
              <a:rPr lang="en-US" sz="1050" b="1" dirty="0"/>
              <a:t>(A) </a:t>
            </a:r>
            <a:r>
              <a:rPr lang="en-US" sz="1050" dirty="0"/>
              <a:t>in the middle of any path</a:t>
            </a:r>
            <a:endParaRPr lang="en-US" sz="105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5DE2BE-3DAF-7180-F994-2C90BEE73208}"/>
              </a:ext>
            </a:extLst>
          </p:cNvPr>
          <p:cNvSpPr/>
          <p:nvPr/>
        </p:nvSpPr>
        <p:spPr>
          <a:xfrm>
            <a:off x="341731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81F2634-D709-019B-3494-EAF5F272D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84374"/>
              </p:ext>
            </p:extLst>
          </p:nvPr>
        </p:nvGraphicFramePr>
        <p:xfrm>
          <a:off x="481650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9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1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5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7B53F2F-35FC-7EF4-5586-0A3E40A95C09}"/>
              </a:ext>
            </a:extLst>
          </p:cNvPr>
          <p:cNvSpPr txBox="1"/>
          <p:nvPr/>
        </p:nvSpPr>
        <p:spPr>
          <a:xfrm>
            <a:off x="879872" y="4209962"/>
            <a:ext cx="169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D(0) == 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8566A-0F03-9865-EE6D-077124FBD968}"/>
              </a:ext>
            </a:extLst>
          </p:cNvPr>
          <p:cNvSpPr/>
          <p:nvPr/>
        </p:nvSpPr>
        <p:spPr>
          <a:xfrm>
            <a:off x="6286172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A5F86B3-A9E4-7B05-CC42-FD8AAE7E4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449366"/>
              </p:ext>
            </p:extLst>
          </p:nvPr>
        </p:nvGraphicFramePr>
        <p:xfrm>
          <a:off x="6426091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/>
                        <a:t>A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/>
                        <a:t>B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/>
                        <a:t>1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/>
                        <a:t>5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058B4D64-EC20-7B52-9A19-12E167FD011F}"/>
              </a:ext>
            </a:extLst>
          </p:cNvPr>
          <p:cNvSpPr txBox="1"/>
          <p:nvPr/>
        </p:nvSpPr>
        <p:spPr>
          <a:xfrm>
            <a:off x="6575180" y="4209962"/>
            <a:ext cx="2196438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D(2)</a:t>
            </a:r>
            <a:br>
              <a:rPr lang="en-US" sz="2000" b="1" dirty="0"/>
            </a:br>
            <a:r>
              <a:rPr lang="en-US" sz="1050" b="1" dirty="0"/>
              <a:t>(B) </a:t>
            </a:r>
            <a:r>
              <a:rPr lang="en-US" sz="1050" dirty="0"/>
              <a:t>in the middle of any path</a:t>
            </a:r>
            <a:endParaRPr lang="en-US" sz="105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09DB2D-2AE7-694A-8FBD-64FE3CB3243F}"/>
              </a:ext>
            </a:extLst>
          </p:cNvPr>
          <p:cNvSpPr/>
          <p:nvPr/>
        </p:nvSpPr>
        <p:spPr>
          <a:xfrm>
            <a:off x="9250798" y="4096139"/>
            <a:ext cx="2774454" cy="2569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EB600C90-5ED0-63C2-1C0C-F6AEDBC22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407422"/>
              </p:ext>
            </p:extLst>
          </p:nvPr>
        </p:nvGraphicFramePr>
        <p:xfrm>
          <a:off x="9390717" y="4779983"/>
          <a:ext cx="2431608" cy="171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02">
                  <a:extLst>
                    <a:ext uri="{9D8B030D-6E8A-4147-A177-3AD203B41FA5}">
                      <a16:colId xmlns:a16="http://schemas.microsoft.com/office/drawing/2014/main" val="4221123328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671789286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2869734601"/>
                    </a:ext>
                  </a:extLst>
                </a:gridCol>
                <a:gridCol w="607902">
                  <a:extLst>
                    <a:ext uri="{9D8B030D-6E8A-4147-A177-3AD203B41FA5}">
                      <a16:colId xmlns:a16="http://schemas.microsoft.com/office/drawing/2014/main" val="1056715236"/>
                    </a:ext>
                  </a:extLst>
                </a:gridCol>
              </a:tblGrid>
              <a:tr h="428898"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1588546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A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336880515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/>
                        <a:t>1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/>
                        <a:t>0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4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62505764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C</a:t>
                      </a: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/>
                        <a:t>5</a:t>
                      </a:r>
                      <a:endParaRPr lang="en-US" sz="1900" b="0" dirty="0"/>
                    </a:p>
                  </a:txBody>
                  <a:tcPr marL="69474" marR="69474" marT="34738" marB="34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0</a:t>
                      </a:r>
                    </a:p>
                  </a:txBody>
                  <a:tcPr marL="69474" marR="69474" marT="34738" marB="34738" anchor="ctr"/>
                </a:tc>
                <a:extLst>
                  <a:ext uri="{0D108BD9-81ED-4DB2-BD59-A6C34878D82A}">
                    <a16:rowId xmlns:a16="http://schemas.microsoft.com/office/drawing/2014/main" val="104913969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A3A530BE-A32B-F123-8C1C-1FE8E06EA6E2}"/>
              </a:ext>
            </a:extLst>
          </p:cNvPr>
          <p:cNvSpPr txBox="1"/>
          <p:nvPr/>
        </p:nvSpPr>
        <p:spPr>
          <a:xfrm>
            <a:off x="9539806" y="4209962"/>
            <a:ext cx="2196438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D(3)</a:t>
            </a:r>
            <a:br>
              <a:rPr lang="en-US" sz="2000" b="1" dirty="0"/>
            </a:br>
            <a:r>
              <a:rPr lang="en-US" sz="1050" b="1" dirty="0"/>
              <a:t>(C) </a:t>
            </a:r>
            <a:r>
              <a:rPr lang="en-US" sz="1050" dirty="0"/>
              <a:t>in the middle of any path</a:t>
            </a:r>
            <a:endParaRPr lang="en-US" sz="1050" b="1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C9B281A-A80C-5C00-442B-D420CF509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3" y="311202"/>
            <a:ext cx="9077445" cy="180729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5D403AE-338A-64B4-4D2B-D68746E06D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731"/>
          <a:stretch/>
        </p:blipFill>
        <p:spPr>
          <a:xfrm>
            <a:off x="481650" y="2176130"/>
            <a:ext cx="7731647" cy="183505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0EC1780-A633-2DA6-757F-A13B19FF7559}"/>
              </a:ext>
            </a:extLst>
          </p:cNvPr>
          <p:cNvSpPr txBox="1"/>
          <p:nvPr/>
        </p:nvSpPr>
        <p:spPr>
          <a:xfrm>
            <a:off x="9993086" y="1914631"/>
            <a:ext cx="2005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3^n!!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359544-8511-6B0C-8270-B8AF66B7BF09}"/>
              </a:ext>
            </a:extLst>
          </p:cNvPr>
          <p:cNvSpPr txBox="1"/>
          <p:nvPr/>
        </p:nvSpPr>
        <p:spPr>
          <a:xfrm>
            <a:off x="9700070" y="2885066"/>
            <a:ext cx="2491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And with the two loops n^2*3^n</a:t>
            </a:r>
          </a:p>
        </p:txBody>
      </p:sp>
    </p:spTree>
    <p:extLst>
      <p:ext uri="{BB962C8B-B14F-4D97-AF65-F5344CB8AC3E}">
        <p14:creationId xmlns:p14="http://schemas.microsoft.com/office/powerpoint/2010/main" val="393833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1383</Words>
  <Application>Microsoft Office PowerPoint</Application>
  <PresentationFormat>Widescreen</PresentationFormat>
  <Paragraphs>810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Floyd’s Algorithm for the All-Pairs Shortest-Paths Problem</vt:lpstr>
      <vt:lpstr>Ex:</vt:lpstr>
      <vt:lpstr>Ex:</vt:lpstr>
      <vt:lpstr>Ex:</vt:lpstr>
      <vt:lpstr>Ex:</vt:lpstr>
      <vt:lpstr>Ex:</vt:lpstr>
      <vt:lpstr>Ex:</vt:lpstr>
      <vt:lpstr>Ex:</vt:lpstr>
      <vt:lpstr>Ex:</vt:lpstr>
      <vt:lpstr>Ex:</vt:lpstr>
      <vt:lpstr>Ex:</vt:lpstr>
      <vt:lpstr>And for all n x n matrix: for only 3 nodes, 243 calls</vt:lpstr>
      <vt:lpstr>Dynamic Programing</vt:lpstr>
      <vt:lpstr>Ex:</vt:lpstr>
      <vt:lpstr>PowerPoint Presentation</vt:lpstr>
      <vt:lpstr>Ex:</vt:lpstr>
      <vt:lpstr>Ex:</vt:lpstr>
      <vt:lpstr>PowerPoint Presentation</vt:lpstr>
      <vt:lpstr>Small adjustment for the code to work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Floyd’s Algorithm for the All-Pairs Shortest-Paths Problem</dc:title>
  <dc:creator>Ahmed Diaaeldin</dc:creator>
  <cp:lastModifiedBy>Ahmed Diaaeldin</cp:lastModifiedBy>
  <cp:revision>5</cp:revision>
  <dcterms:created xsi:type="dcterms:W3CDTF">2023-12-31T18:40:49Z</dcterms:created>
  <dcterms:modified xsi:type="dcterms:W3CDTF">2024-01-02T22:46:03Z</dcterms:modified>
</cp:coreProperties>
</file>