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9" r:id="rId5"/>
    <p:sldId id="270" r:id="rId6"/>
    <p:sldId id="271" r:id="rId7"/>
    <p:sldId id="259" r:id="rId8"/>
    <p:sldId id="264" r:id="rId9"/>
    <p:sldId id="260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89104" autoAdjust="0"/>
  </p:normalViewPr>
  <p:slideViewPr>
    <p:cSldViewPr snapToGrid="0">
      <p:cViewPr varScale="1">
        <p:scale>
          <a:sx n="98" d="100"/>
          <a:sy n="98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7:12:36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1511 1 24575,'-23'13'0,"-30"20"0,-25 16 0,-22 20 0,-22 20 0,-13 18 0,-6 14 0,-2 14 0,-1 11 0,7 5 0,13-6 0,18-9 0,17-18 0,21-20 0,20-27-8191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7:12:37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24575,'5'1'0,"-1"1"0,1-1 0,0 1 0,-1 0 0,1 0 0,-1 1 0,0-1 0,0 1 0,0 0 0,0 0 0,0 0 0,0 1 0,-1-1 0,0 1 0,5 7 0,2 0 0,40 45 0,-4 3 0,-2 2 0,-3 1 0,59 119 0,99 290 0,-173-405 0,152 451 0,-102-289 0,-56-171-1365,-3-18-5461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07:12:45.7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1990 24575,'-2'149'0,"5"160"0,-3-307 0,0 0 0,0 0 0,0 0 0,0 0 0,1 0 0,-1 0 0,1 0 0,-1-1 0,1 1 0,0 0 0,0 0 0,0-1 0,0 1 0,0 0 0,0-1 0,1 2 0,-1-2 0,0-1 0,0 1 0,0-1 0,0 1 0,0-1 0,0 0 0,0 1 0,0-1 0,0 0 0,0 0 0,0 0 0,0 0 0,0 0 0,0 0 0,0 0 0,0 0 0,0 0 0,0 0 0,0 0 0,0-1 0,1 0 0,6-2 0,0-1 0,-1 0 0,0-1 0,0 0 0,0 0 0,6-7 0,68-60 0,124-101 0,192-83-342,23 22-164,-246 140 434,792-467 72,-47-74 0,-488 285-1212,-350 282-4847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0D956-CFCF-43B7-8A7D-0700E4D0DE29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7F2C9-C728-41B6-98D4-E9DADFC9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77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7F2C9-C728-41B6-98D4-E9DADFC9E9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24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OBU On Board Unit.</a:t>
            </a:r>
            <a:b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Lack of real-time information: Insufficient access to accurate and up-to-date information about bus locations, schedules, and route deviations, leading to passenger inconvenience and potential delays.</a:t>
            </a:r>
            <a:b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Route optimization: Efficiently planning and scheduling multiple routes to ensure optimal vehicular availability and minimize delays. This involves considering factors such as passenger demand, traffic conditions, and the availability of vehicles.</a:t>
            </a:r>
            <a:b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</a:br>
            <a:b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Harsh acceleration and braking: vehicle speed and acceleration patterns.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Cornering behavior: vehicle speed, acceleration, and steering inputs(ex: Steering angle sensor or mobile)</a:t>
            </a:r>
            <a:b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</a:br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Didn’t show how to calc speed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7F2C9-C728-41B6-98D4-E9DADFC9E9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87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5FDE-9332-BC6D-5F6D-B058C2FD6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AF079-808C-0600-6DD1-2BEDA5E85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E993-DAE4-915C-7862-D0006850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7195-AB1D-4BA0-B626-080DC11131D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EDF1D-7D36-ACFE-C685-8278DB8D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A889-D1BC-FD57-6937-CFBBBDD1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0029-740D-4FC5-ADB3-44D5ACCB6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5888-AB9B-1B2D-22C9-1060E7F8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6A438-F6C3-3796-3CAF-298F64EC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9B0AD-0231-446F-37D8-755179B9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7195-AB1D-4BA0-B626-080DC11131D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F422F-828D-AE1A-2398-9DFA8DF1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C20AF-2617-997D-9F58-AEB9E7C1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0029-740D-4FC5-ADB3-44D5ACCB6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8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3A3A3-0803-A009-06D7-99D55DCE4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29B07-5C5D-01A3-37B2-EB8358082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43F17-6EBC-1A1A-8B59-A098E90A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7195-AB1D-4BA0-B626-080DC11131D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1DE03-92FC-B066-6B8B-D063BA59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FECF0-B8A4-F66F-59B4-7E45F88E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0029-740D-4FC5-ADB3-44D5ACCB6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9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3408-2EB2-050A-2DE8-F646CD85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147A7-5AFA-4F8A-E132-BB41B2DCB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7CED3-5073-657F-A923-D786C5D3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7195-AB1D-4BA0-B626-080DC11131D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EE6D8-20C0-D52A-2F62-A7B972D0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B7E16-E36B-BDBB-19BE-DEA61A4F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0029-740D-4FC5-ADB3-44D5ACCB6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9768-C008-3080-B137-FAD934761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75535-03CD-6593-CA14-4A20CC70A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26FD1-45CB-7031-4CA6-67B9A25D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7195-AB1D-4BA0-B626-080DC11131D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86F6C-CCF9-FDA4-6F7D-5FBAF565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5C83F-5530-1BA9-1DC8-F63C9039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0029-740D-4FC5-ADB3-44D5ACCB6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1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FB10-3739-48F8-A333-FF31CD5B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1B1B-91B9-F2AB-4FEF-706609206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AD736-0163-327A-77E2-C6B89B7B4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E073A-36E1-1087-8496-5283343E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7195-AB1D-4BA0-B626-080DC11131D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8124A-A097-4CBE-CE23-425AC737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A17E3-BFE1-F6F1-387A-3CAFF25C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0029-740D-4FC5-ADB3-44D5ACCB6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1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9E9E-FEA8-6066-F324-73163A0E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7F4B8-FC09-7571-0EB1-65C0110C5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92D72-4EAF-A33A-C317-22A924B31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EF4CC-A487-7324-0DD4-05BF9988A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98F56-906F-0C76-CE07-247F5354E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7DAAD2-59C4-3579-BC32-2D8659B8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7195-AB1D-4BA0-B626-080DC11131D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553622-E412-62AB-DD40-BCF48686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9FB3A-C972-4F6F-5B09-7CEDC534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0029-740D-4FC5-ADB3-44D5ACCB6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4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DCE8-4534-006E-26D6-27E50B81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26B43-05BB-3235-9130-4C07BD113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7195-AB1D-4BA0-B626-080DC11131D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26AB7-F59D-6DD0-9617-C945C11B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8E7D6-D3B7-DB82-41BB-4B8DBA0E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0029-740D-4FC5-ADB3-44D5ACCB6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3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6D31F-C263-9FF7-4554-F49EE983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7195-AB1D-4BA0-B626-080DC11131D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EF18A-BD57-AF71-1C29-B894E64C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D8771-3830-B955-B19F-0A92D49D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0029-740D-4FC5-ADB3-44D5ACCB6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ACD8-FE5F-15A5-C449-B3B4DD3E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2AA3A-41C1-0CCD-8C81-E28D5A6C5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329B8-A9AE-8690-A8BB-FA3FE88D5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68AF6-4804-6FAC-936E-019AF6FC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7195-AB1D-4BA0-B626-080DC11131D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EF3A7-940A-85D3-2BD8-64D6179A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7F560-77A5-B267-7079-C1F9CCD7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0029-740D-4FC5-ADB3-44D5ACCB6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1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0572-3C96-76F3-8B7D-81B86CCDA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96A89-4B40-BA1B-1FA9-8AF9D7CE9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63BB8-407E-3D50-DA35-52437656D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D2BE1-D868-7E5E-F61D-0E5CA151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7195-AB1D-4BA0-B626-080DC11131D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D9AEE-E73C-B67E-2BAC-F319942A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B4B9C-EF8F-40C7-74E1-27ED7DD5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0029-740D-4FC5-ADB3-44D5ACCB6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7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A6376-12F1-1383-7AE3-C964BB28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803B6-8F6E-88FC-326D-414852634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B84DB-06D3-DD40-FF89-78561D4DA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A7195-AB1D-4BA0-B626-080DC11131D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82865-BC44-2BF1-5778-A0C553937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3528F-D410-9C95-7C52-6E6FB77B7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10029-740D-4FC5-ADB3-44D5ACCB6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0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1720836_Road_Traffic_Injuries_and_Data_Systems_in_Egypt_Addressing_the_Challenges#:~:text=Current%20estimates%20for%20Egypt%20show,DALYs)%20lost%20in%20the%20country" TargetMode="External"/><Relationship Id="rId2" Type="http://schemas.openxmlformats.org/officeDocument/2006/relationships/hyperlink" Target="https://doi.org/10.3390/en1614525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utonews.com/mobility-report-newsletter/average-time-spent-us-traffic-jams-cut-73-hours-during-pandemic-study#:~:text=Traffic%20delays%20fell%20nearly%2050,been%20wasted%20sitting%20in%20traffi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21720836_Road_Traffic_Injuries_and_Data_Systems_in_Egypt_Addressing_the_Challenges#:~:text=Current%20estimates%20for%20Egypt%20show,DALYs)%20lost%20in%20the%20countr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datasets/colorfulintelligence/fuel-consumption-prediction-of-vehicl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7734-08E1-B711-CD5F-4FBCA245C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677" y="2333943"/>
            <a:ext cx="10168646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 cross platform fleet management app offering a driver behavior tracking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8EC2B-6ED2-5EE7-CA88-4955E398D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3461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Supervisor: </a:t>
            </a:r>
            <a:r>
              <a:rPr lang="en-US" sz="3200" dirty="0" err="1"/>
              <a:t>Dr.Islam</a:t>
            </a:r>
            <a:r>
              <a:rPr lang="en-US" sz="3200" dirty="0"/>
              <a:t> </a:t>
            </a:r>
            <a:r>
              <a:rPr lang="en-US" sz="3200" dirty="0" err="1"/>
              <a:t>Elsharawy</a:t>
            </a:r>
            <a:br>
              <a:rPr lang="en-US" sz="2800" dirty="0"/>
            </a:br>
            <a:r>
              <a:rPr lang="en-US" sz="2800" dirty="0"/>
              <a:t>CO-Supervisor: </a:t>
            </a:r>
            <a:r>
              <a:rPr lang="en-US" sz="2800" dirty="0" err="1"/>
              <a:t>Dr.momen</a:t>
            </a:r>
            <a:r>
              <a:rPr lang="en-US" sz="2800" dirty="0"/>
              <a:t> </a:t>
            </a:r>
            <a:r>
              <a:rPr lang="en-US" sz="2800" dirty="0" err="1"/>
              <a:t>zaher</a:t>
            </a:r>
            <a:endParaRPr lang="en-US" sz="2800" dirty="0"/>
          </a:p>
          <a:p>
            <a:r>
              <a:rPr lang="en-US" dirty="0"/>
              <a:t>Ahmed Diaaeldin 210137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8DD70-F3B3-5F27-C4B9-FF3F7D26C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22" y="0"/>
            <a:ext cx="9782355" cy="280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47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7F9B-20F6-56BC-8C8C-CC50D6B3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-736600"/>
            <a:ext cx="11010900" cy="2427289"/>
          </a:xfrm>
        </p:spPr>
        <p:txBody>
          <a:bodyPr/>
          <a:lstStyle/>
          <a:p>
            <a:r>
              <a:rPr lang="en-US" dirty="0"/>
              <a:t>Proposed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C7F43D-D1D0-EA4B-B37D-8F0EA3752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549" y="903288"/>
            <a:ext cx="6900063" cy="5802312"/>
          </a:xfrm>
        </p:spPr>
      </p:pic>
    </p:spTree>
    <p:extLst>
      <p:ext uri="{BB962C8B-B14F-4D97-AF65-F5344CB8AC3E}">
        <p14:creationId xmlns:p14="http://schemas.microsoft.com/office/powerpoint/2010/main" val="35720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0EC0-0198-FEEE-D819-52420026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9" y="-554477"/>
            <a:ext cx="11266251" cy="2245165"/>
          </a:xfrm>
        </p:spPr>
        <p:txBody>
          <a:bodyPr/>
          <a:lstStyle/>
          <a:p>
            <a:r>
              <a:rPr lang="en-US" dirty="0"/>
              <a:t>Model Retraining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5EAAC-8E76-A274-D1BE-810F746B5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53" y="1183599"/>
            <a:ext cx="11266250" cy="4964281"/>
          </a:xfrm>
        </p:spPr>
        <p:txBody>
          <a:bodyPr/>
          <a:lstStyle/>
          <a:p>
            <a:r>
              <a:rPr lang="en-US" dirty="0"/>
              <a:t>The final goal of all industrial machine learning (ML) projects is to develop ML products and rapidly bring them into production.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0D3BB-9455-1C22-9143-AC7E24E7DAAD}"/>
              </a:ext>
            </a:extLst>
          </p:cNvPr>
          <p:cNvSpPr txBox="1"/>
          <p:nvPr/>
        </p:nvSpPr>
        <p:spPr>
          <a:xfrm>
            <a:off x="87549" y="6196519"/>
            <a:ext cx="12104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D. </a:t>
            </a:r>
            <a:r>
              <a:rPr lang="en-US" sz="1400" dirty="0" err="1"/>
              <a:t>Kreuzberger</a:t>
            </a:r>
            <a:r>
              <a:rPr lang="en-US" sz="1400" dirty="0"/>
              <a:t>, N. </a:t>
            </a:r>
            <a:r>
              <a:rPr lang="en-US" sz="1400" dirty="0" err="1"/>
              <a:t>Kühl</a:t>
            </a:r>
            <a:r>
              <a:rPr lang="en-US" sz="1400" dirty="0"/>
              <a:t> and S. </a:t>
            </a:r>
            <a:r>
              <a:rPr lang="en-US" sz="1400" dirty="0" err="1"/>
              <a:t>Hirschl</a:t>
            </a:r>
            <a:r>
              <a:rPr lang="en-US" sz="1400" dirty="0"/>
              <a:t>, "Machine Learning Operations (</a:t>
            </a:r>
            <a:r>
              <a:rPr lang="en-US" sz="1400" dirty="0" err="1"/>
              <a:t>MLOps</a:t>
            </a:r>
            <a:r>
              <a:rPr lang="en-US" sz="1400" dirty="0"/>
              <a:t>): Overview, Definition, and Architecture," </a:t>
            </a:r>
            <a:r>
              <a:rPr lang="en-US" sz="1400" b="1" dirty="0"/>
              <a:t>in IEEE </a:t>
            </a:r>
            <a:r>
              <a:rPr lang="en-US" sz="1400" dirty="0"/>
              <a:t>Access, vol. 11, pp. 31866-31879, </a:t>
            </a:r>
            <a:r>
              <a:rPr lang="en-US" sz="1400" b="1" dirty="0"/>
              <a:t>2023</a:t>
            </a:r>
            <a:r>
              <a:rPr lang="en-US" sz="1400" dirty="0"/>
              <a:t>, </a:t>
            </a:r>
            <a:r>
              <a:rPr lang="en-US" sz="1400" dirty="0" err="1"/>
              <a:t>doi</a:t>
            </a:r>
            <a:r>
              <a:rPr lang="en-US" sz="1400" dirty="0"/>
              <a:t>: 10.1109/ACCESS.2023.3262138.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2D6CA-31FF-03C6-547A-1DAB1BD7B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6" b="16214"/>
          <a:stretch/>
        </p:blipFill>
        <p:spPr>
          <a:xfrm>
            <a:off x="2763469" y="2635233"/>
            <a:ext cx="1575879" cy="2616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33DD9-ADB9-F585-86AE-D2C6A17F7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22" b="499"/>
          <a:stretch/>
        </p:blipFill>
        <p:spPr>
          <a:xfrm>
            <a:off x="5901447" y="2071765"/>
            <a:ext cx="2617574" cy="402611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A343EB9-D878-32FC-192C-3DB60CE2045A}"/>
              </a:ext>
            </a:extLst>
          </p:cNvPr>
          <p:cNvGrpSpPr/>
          <p:nvPr/>
        </p:nvGrpSpPr>
        <p:grpSpPr>
          <a:xfrm>
            <a:off x="2140805" y="3540814"/>
            <a:ext cx="544320" cy="668880"/>
            <a:chOff x="2140805" y="3540814"/>
            <a:chExt cx="544320" cy="66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7799CE7-8F71-4913-D5ED-FE31C2A71970}"/>
                    </a:ext>
                  </a:extLst>
                </p14:cNvPr>
                <p14:cNvContentPartPr/>
                <p14:nvPr/>
              </p14:nvContentPartPr>
              <p14:xfrm>
                <a:off x="2140805" y="3608494"/>
                <a:ext cx="544320" cy="533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7799CE7-8F71-4913-D5ED-FE31C2A7197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2805" y="3590854"/>
                  <a:ext cx="57996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3999261-F3DB-C475-0369-3A32EE0F1903}"/>
                    </a:ext>
                  </a:extLst>
                </p14:cNvPr>
                <p14:cNvContentPartPr/>
                <p14:nvPr/>
              </p14:nvContentPartPr>
              <p14:xfrm>
                <a:off x="2159525" y="3540814"/>
                <a:ext cx="316080" cy="668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3999261-F3DB-C475-0369-3A32EE0F190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41885" y="3522814"/>
                  <a:ext cx="351720" cy="70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535A51F-5F35-DC91-69D2-A5A051F4E5B7}"/>
                  </a:ext>
                </a:extLst>
              </p14:cNvPr>
              <p14:cNvContentPartPr/>
              <p14:nvPr/>
            </p14:nvContentPartPr>
            <p14:xfrm>
              <a:off x="8452325" y="3330214"/>
              <a:ext cx="1356840" cy="894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535A51F-5F35-DC91-69D2-A5A051F4E5B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34685" y="3312574"/>
                <a:ext cx="1392480" cy="9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8152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49693F-7F7D-5BAC-AF5F-59448C049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4559"/>
            <a:ext cx="10515600" cy="4088882"/>
          </a:xfrm>
        </p:spPr>
      </p:pic>
    </p:spTree>
    <p:extLst>
      <p:ext uri="{BB962C8B-B14F-4D97-AF65-F5344CB8AC3E}">
        <p14:creationId xmlns:p14="http://schemas.microsoft.com/office/powerpoint/2010/main" val="4180789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DF7F-A30E-3686-6EF7-B3E4A028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4F2C-515A-DC04-B0F6-D5801E8B0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D. </a:t>
            </a:r>
            <a:r>
              <a:rPr lang="en-US" sz="1200" dirty="0" err="1"/>
              <a:t>Kreuzberger</a:t>
            </a:r>
            <a:r>
              <a:rPr lang="en-US" sz="1200" dirty="0"/>
              <a:t>, N. </a:t>
            </a:r>
            <a:r>
              <a:rPr lang="en-US" sz="1200" dirty="0" err="1"/>
              <a:t>Kühl</a:t>
            </a:r>
            <a:r>
              <a:rPr lang="en-US" sz="1200" dirty="0"/>
              <a:t> and S. </a:t>
            </a:r>
            <a:r>
              <a:rPr lang="en-US" sz="1200" dirty="0" err="1"/>
              <a:t>Hirschl</a:t>
            </a:r>
            <a:r>
              <a:rPr lang="en-US" sz="1200" dirty="0"/>
              <a:t>, "Machine Learning Operations (</a:t>
            </a:r>
            <a:r>
              <a:rPr lang="en-US" sz="1200" dirty="0" err="1"/>
              <a:t>MLOps</a:t>
            </a:r>
            <a:r>
              <a:rPr lang="en-US" sz="1200" dirty="0"/>
              <a:t>): Overview, Definition, and Architecture," in IEEE Access, vol. 11, pp. 31866-31879, 2023, </a:t>
            </a:r>
            <a:r>
              <a:rPr lang="en-US" sz="1200" dirty="0" err="1"/>
              <a:t>doi</a:t>
            </a:r>
            <a:r>
              <a:rPr lang="en-US" sz="1200" dirty="0"/>
              <a:t>: 10.1109/ACCESS.2023.3262138.</a:t>
            </a:r>
          </a:p>
          <a:p>
            <a:r>
              <a:rPr lang="en-US" sz="1200" i="0" dirty="0">
                <a:solidFill>
                  <a:srgbClr val="333333"/>
                </a:solidFill>
                <a:effectLst/>
                <a:latin typeface="HelveticaNeue Regular"/>
              </a:rPr>
              <a:t>V. S. Padilla, A. </a:t>
            </a:r>
            <a:r>
              <a:rPr lang="en-US" sz="1200" i="0" dirty="0" err="1">
                <a:solidFill>
                  <a:srgbClr val="333333"/>
                </a:solidFill>
                <a:effectLst/>
                <a:latin typeface="HelveticaNeue Regular"/>
              </a:rPr>
              <a:t>Collaguazo</a:t>
            </a:r>
            <a:r>
              <a:rPr lang="en-US" sz="1200" i="0" dirty="0">
                <a:solidFill>
                  <a:srgbClr val="333333"/>
                </a:solidFill>
                <a:effectLst/>
                <a:latin typeface="HelveticaNeue Regular"/>
              </a:rPr>
              <a:t>, J. J. Cabrera and J. </a:t>
            </a:r>
            <a:r>
              <a:rPr lang="en-US" sz="1200" i="0" dirty="0" err="1">
                <a:solidFill>
                  <a:srgbClr val="333333"/>
                </a:solidFill>
                <a:effectLst/>
                <a:latin typeface="HelveticaNeue Regular"/>
              </a:rPr>
              <a:t>Pesantez</a:t>
            </a:r>
            <a:r>
              <a:rPr lang="en-US" sz="1200" i="0" dirty="0">
                <a:solidFill>
                  <a:srgbClr val="333333"/>
                </a:solidFill>
                <a:effectLst/>
                <a:latin typeface="HelveticaNeue Regular"/>
              </a:rPr>
              <a:t>, "M2M technology for bus fleet management. Case study: A college transportation system," </a:t>
            </a:r>
            <a:r>
              <a:rPr lang="en-US" sz="1200" i="1" dirty="0">
                <a:solidFill>
                  <a:srgbClr val="333333"/>
                </a:solidFill>
                <a:effectLst/>
                <a:latin typeface="HelveticaNeue Regular"/>
              </a:rPr>
              <a:t>2020 IEEE Technology &amp; Engineering Management Conference (TEMSCON)</a:t>
            </a:r>
            <a:r>
              <a:rPr lang="en-US" sz="1200" i="0" dirty="0">
                <a:solidFill>
                  <a:srgbClr val="333333"/>
                </a:solidFill>
                <a:effectLst/>
                <a:latin typeface="HelveticaNeue Regular"/>
              </a:rPr>
              <a:t>, Novi, MI, USA, 2020, pp. 1-5, </a:t>
            </a:r>
            <a:r>
              <a:rPr lang="en-US" sz="1200" i="0" dirty="0" err="1">
                <a:solidFill>
                  <a:srgbClr val="333333"/>
                </a:solidFill>
                <a:effectLst/>
                <a:latin typeface="HelveticaNeue Regular"/>
              </a:rPr>
              <a:t>doi</a:t>
            </a:r>
            <a:r>
              <a:rPr lang="en-US" sz="1200" i="0" dirty="0">
                <a:solidFill>
                  <a:srgbClr val="333333"/>
                </a:solidFill>
                <a:effectLst/>
                <a:latin typeface="HelveticaNeue Regular"/>
              </a:rPr>
              <a:t>: 10.1109/TEMSCON47658.2020.9140131.</a:t>
            </a:r>
          </a:p>
          <a:p>
            <a:r>
              <a:rPr lang="en-US" sz="1200" i="0" dirty="0">
                <a:solidFill>
                  <a:srgbClr val="222222"/>
                </a:solidFill>
                <a:effectLst/>
                <a:latin typeface="helvetica neue"/>
              </a:rPr>
              <a:t>Zhao, </a:t>
            </a:r>
            <a:r>
              <a:rPr lang="en-US" sz="1200" i="0" dirty="0" err="1">
                <a:solidFill>
                  <a:srgbClr val="222222"/>
                </a:solidFill>
                <a:effectLst/>
                <a:latin typeface="helvetica neue"/>
              </a:rPr>
              <a:t>Dengfeng</a:t>
            </a:r>
            <a:r>
              <a:rPr lang="en-US" sz="1200" i="0" dirty="0">
                <a:solidFill>
                  <a:srgbClr val="222222"/>
                </a:solidFill>
                <a:effectLst/>
                <a:latin typeface="helvetica neue"/>
              </a:rPr>
              <a:t>, Haiyang Li, </a:t>
            </a:r>
            <a:r>
              <a:rPr lang="en-US" sz="1200" i="0" dirty="0" err="1">
                <a:solidFill>
                  <a:srgbClr val="222222"/>
                </a:solidFill>
                <a:effectLst/>
                <a:latin typeface="helvetica neue"/>
              </a:rPr>
              <a:t>Junjian</a:t>
            </a:r>
            <a:r>
              <a:rPr lang="en-US" sz="1200" i="0" dirty="0">
                <a:solidFill>
                  <a:srgbClr val="222222"/>
                </a:solidFill>
                <a:effectLst/>
                <a:latin typeface="helvetica neue"/>
              </a:rPr>
              <a:t> Hou, </a:t>
            </a:r>
            <a:r>
              <a:rPr lang="en-US" sz="1200" i="0" dirty="0" err="1">
                <a:solidFill>
                  <a:srgbClr val="222222"/>
                </a:solidFill>
                <a:effectLst/>
                <a:latin typeface="helvetica neue"/>
              </a:rPr>
              <a:t>Pengliang</a:t>
            </a:r>
            <a:r>
              <a:rPr lang="en-US" sz="1200" i="0" dirty="0">
                <a:solidFill>
                  <a:srgbClr val="222222"/>
                </a:solidFill>
                <a:effectLst/>
                <a:latin typeface="helvetica neue"/>
              </a:rPr>
              <a:t> Gong, </a:t>
            </a:r>
            <a:r>
              <a:rPr lang="en-US" sz="1200" i="0" dirty="0" err="1">
                <a:solidFill>
                  <a:srgbClr val="222222"/>
                </a:solidFill>
                <a:effectLst/>
                <a:latin typeface="helvetica neue"/>
              </a:rPr>
              <a:t>Yudong</a:t>
            </a:r>
            <a:r>
              <a:rPr lang="en-US" sz="1200" i="0" dirty="0">
                <a:solidFill>
                  <a:srgbClr val="222222"/>
                </a:solidFill>
                <a:effectLst/>
                <a:latin typeface="helvetica neue"/>
              </a:rPr>
              <a:t> Zhong, </a:t>
            </a:r>
            <a:r>
              <a:rPr lang="en-US" sz="1200" i="0" dirty="0" err="1">
                <a:solidFill>
                  <a:srgbClr val="222222"/>
                </a:solidFill>
                <a:effectLst/>
                <a:latin typeface="helvetica neue"/>
              </a:rPr>
              <a:t>Wenbin</a:t>
            </a:r>
            <a:r>
              <a:rPr lang="en-US" sz="1200" i="0" dirty="0">
                <a:solidFill>
                  <a:srgbClr val="222222"/>
                </a:solidFill>
                <a:effectLst/>
                <a:latin typeface="helvetica neue"/>
              </a:rPr>
              <a:t> He, and Zhijun Fu. 2023. "A Review of the Data-Driven Prediction Method of Vehicle Fuel Consumption" </a:t>
            </a:r>
            <a:r>
              <a:rPr lang="en-US" sz="1200" i="1" dirty="0">
                <a:solidFill>
                  <a:srgbClr val="222222"/>
                </a:solidFill>
                <a:effectLst/>
                <a:latin typeface="helvetica neue"/>
              </a:rPr>
              <a:t>Energies</a:t>
            </a:r>
            <a:r>
              <a:rPr lang="en-US" sz="1200" i="0" dirty="0">
                <a:solidFill>
                  <a:srgbClr val="222222"/>
                </a:solidFill>
                <a:effectLst/>
                <a:latin typeface="helvetica neue"/>
              </a:rPr>
              <a:t> 16, no. 14: 5258. </a:t>
            </a:r>
            <a:r>
              <a:rPr lang="en-US" sz="1200" i="0" dirty="0">
                <a:solidFill>
                  <a:srgbClr val="222222"/>
                </a:solidFill>
                <a:effectLst/>
                <a:latin typeface="helvetica neue"/>
                <a:hlinkClick r:id="rId2"/>
              </a:rPr>
              <a:t>https://doi.org/10.3390/en16145258</a:t>
            </a:r>
            <a:endParaRPr lang="en-US" sz="1200" i="0" dirty="0">
              <a:solidFill>
                <a:srgbClr val="222222"/>
              </a:solidFill>
              <a:effectLst/>
              <a:latin typeface="helvetica neue"/>
            </a:endParaRPr>
          </a:p>
          <a:p>
            <a:r>
              <a:rPr lang="en-US" sz="1200" dirty="0">
                <a:hlinkClick r:id="rId3"/>
              </a:rPr>
              <a:t>https://www.researchgate.net/publication/221720836_Road_Traffic_Injuries_and_Data_Systems_in_Egypt_Addressing_the_Challenges#:~:text=Current%20estimates%20for%20Egypt%20show,DALYs)%20lost%20in%20the%20country</a:t>
            </a:r>
            <a:r>
              <a:rPr lang="en-US" sz="1200" dirty="0"/>
              <a:t>.</a:t>
            </a:r>
          </a:p>
          <a:p>
            <a:r>
              <a:rPr lang="en-US" sz="1200" dirty="0">
                <a:hlinkClick r:id="rId4"/>
              </a:rPr>
              <a:t>https://www.autonews.com/mobility-report-newsletter/average-time-spent-us-traffic-jams-cut-73-hours-during-pandemic-study#:~:text=Traffic%20delays%20fell%20nearly%2050,been%20wasted%20sitting%20in%20traffic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Wanli</a:t>
            </a:r>
            <a:r>
              <a:rPr lang="en-US" sz="1200" dirty="0"/>
              <a:t> Han, </a:t>
            </a:r>
            <a:r>
              <a:rPr lang="en-US" sz="1200" dirty="0" err="1"/>
              <a:t>Jianyou</a:t>
            </a:r>
            <a:r>
              <a:rPr lang="en-US" sz="1200" dirty="0"/>
              <a:t> </a:t>
            </a:r>
            <a:r>
              <a:rPr lang="en-US" sz="1200" dirty="0" err="1"/>
              <a:t>Zhao,Driver</a:t>
            </a:r>
            <a:r>
              <a:rPr lang="en-US" sz="1200" dirty="0"/>
              <a:t> </a:t>
            </a:r>
            <a:r>
              <a:rPr lang="en-US" sz="1200" dirty="0" err="1"/>
              <a:t>behaviour</a:t>
            </a:r>
            <a:r>
              <a:rPr lang="en-US" sz="1200" dirty="0"/>
              <a:t> and traffic accident involvement among professional urban bus drivers in </a:t>
            </a:r>
            <a:r>
              <a:rPr lang="en-US" sz="1200" dirty="0" err="1"/>
              <a:t>China,Transportation</a:t>
            </a:r>
            <a:r>
              <a:rPr lang="en-US" sz="1200" dirty="0"/>
              <a:t> Research Part F: Traffic Psychology and </a:t>
            </a:r>
            <a:r>
              <a:rPr lang="en-US" sz="1200" dirty="0" err="1"/>
              <a:t>Behaviour,Volume</a:t>
            </a:r>
            <a:r>
              <a:rPr lang="en-US" sz="1200" dirty="0"/>
              <a:t> 74,2020,Pages 184-197,ISSN 1369-8478,https://doi.org/10.1016/j.trf.2020.08.007.(https://www.sciencedirect.com/science/article/pii/S1369847820304897)</a:t>
            </a:r>
          </a:p>
          <a:p>
            <a:pPr marL="0" indent="0">
              <a:buNone/>
            </a:pP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8240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C00B-8A89-2AEF-7524-A08477CB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1/2</a:t>
            </a:r>
          </a:p>
        </p:txBody>
      </p:sp>
      <p:pic>
        <p:nvPicPr>
          <p:cNvPr id="1026" name="Picture 2" descr="Photo: The Sustainable Development Goals: 17 Goals to Transform Our World">
            <a:extLst>
              <a:ext uri="{FF2B5EF4-FFF2-40B4-BE49-F238E27FC236}">
                <a16:creationId xmlns:a16="http://schemas.microsoft.com/office/drawing/2014/main" id="{FA6346F3-2A44-F0DE-582C-856796A285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904" y="1010463"/>
            <a:ext cx="5576275" cy="345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34B834-1473-8543-E0A8-EE03CBCDC1EF}"/>
              </a:ext>
            </a:extLst>
          </p:cNvPr>
          <p:cNvSpPr txBox="1"/>
          <p:nvPr/>
        </p:nvSpPr>
        <p:spPr>
          <a:xfrm>
            <a:off x="822960" y="1889760"/>
            <a:ext cx="47704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UN goals: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Climate action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decent work economic growth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Egypt show a road traffic fatality rate of 42 deaths per 100,000 population-one of the highest in the Eastern Mediterranean Region.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American driver spent 26 hours in traffic jams in 2020.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427881-CF9A-E9FE-D0F6-254C44C0E5DA}"/>
              </a:ext>
            </a:extLst>
          </p:cNvPr>
          <p:cNvSpPr txBox="1"/>
          <p:nvPr/>
        </p:nvSpPr>
        <p:spPr>
          <a:xfrm>
            <a:off x="0" y="6186791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hlinkClick r:id="rId4"/>
              </a:rPr>
              <a:t>https://www.researchgate.net/publication/221720836_Road_Traffic_Injuries_and_Data_Systems_in_Egypt_Addressing_the_Challenges#:~:text=Current%20estimates%20for%20Egypt%20show,DALYs)%20lost%20in%20the%20country</a:t>
            </a:r>
            <a:r>
              <a:rPr lang="en-US" sz="1050" dirty="0"/>
              <a:t>.</a:t>
            </a:r>
          </a:p>
          <a:p>
            <a:r>
              <a:rPr lang="en-US" sz="1050" dirty="0"/>
              <a:t>https://www.autonews.com/mobility-report-newsletter/average-time-spent-us-traffic-jams-cut-73-hours-during-pandemic-study#:~:text=Traffic%20delays%20fell%20nearly%2050,been%20wasted%20sitting%20in%20traffic.</a:t>
            </a:r>
          </a:p>
        </p:txBody>
      </p:sp>
    </p:spTree>
    <p:extLst>
      <p:ext uri="{BB962C8B-B14F-4D97-AF65-F5344CB8AC3E}">
        <p14:creationId xmlns:p14="http://schemas.microsoft.com/office/powerpoint/2010/main" val="271016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08CE-99DF-5487-8307-D8F161EC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8FB63-A77A-B13D-BDDB-D8D4C9338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professional drivers face with high risk of death in road traffic accidents, among which, 85% are caused by man-made errors.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Similarly, Lynn and Lockwood (1999) pointed out in their research that considering the company's high mileage of car drivers, their accidents were 50% more often than that of ordinary drivers.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48A0D-E7D5-0BF7-EC2B-E5883DB1A716}"/>
              </a:ext>
            </a:extLst>
          </p:cNvPr>
          <p:cNvSpPr txBox="1"/>
          <p:nvPr/>
        </p:nvSpPr>
        <p:spPr>
          <a:xfrm>
            <a:off x="265890" y="5850235"/>
            <a:ext cx="1192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Wanli</a:t>
            </a:r>
            <a:r>
              <a:rPr lang="en-US" sz="1200" dirty="0"/>
              <a:t> Han, </a:t>
            </a:r>
            <a:r>
              <a:rPr lang="en-US" sz="1200" dirty="0" err="1"/>
              <a:t>Jianyou</a:t>
            </a:r>
            <a:r>
              <a:rPr lang="en-US" sz="1200" dirty="0"/>
              <a:t> </a:t>
            </a:r>
            <a:r>
              <a:rPr lang="en-US" sz="1200" dirty="0" err="1"/>
              <a:t>Zhao,Driver</a:t>
            </a:r>
            <a:r>
              <a:rPr lang="en-US" sz="1200" dirty="0"/>
              <a:t> </a:t>
            </a:r>
            <a:r>
              <a:rPr lang="en-US" sz="1200" dirty="0" err="1"/>
              <a:t>behaviour</a:t>
            </a:r>
            <a:r>
              <a:rPr lang="en-US" sz="1200" dirty="0"/>
              <a:t> and traffic accident involvement among professional urban bus drivers in </a:t>
            </a:r>
            <a:r>
              <a:rPr lang="en-US" sz="1200" dirty="0" err="1"/>
              <a:t>China,Transportation</a:t>
            </a:r>
            <a:r>
              <a:rPr lang="en-US" sz="1200" dirty="0"/>
              <a:t> Research Part F: Traffic Psychology and </a:t>
            </a:r>
            <a:r>
              <a:rPr lang="en-US" sz="1200" dirty="0" err="1"/>
              <a:t>Behaviour,Volume</a:t>
            </a:r>
            <a:r>
              <a:rPr lang="en-US" sz="1200" dirty="0"/>
              <a:t> 74,</a:t>
            </a:r>
            <a:r>
              <a:rPr lang="en-US" sz="1200" b="1" dirty="0"/>
              <a:t>2020</a:t>
            </a:r>
            <a:r>
              <a:rPr lang="en-US" sz="1200" dirty="0"/>
              <a:t>,Pages 184-197,ISSN 1369-8478,https://doi.org/10.1016/j.trf.2020.08.007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974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0BAE-0AA1-BBF5-D911-852E587F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CA137-F1A9-E4B1-A3C9-2BB2E9E1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8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E907-C5E8-1E9B-CB6F-8DCC41DA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Motivation: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F7357-E788-715F-9C9A-01051D50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1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22C7-F00D-B199-D443-85D878B3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Technical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AD021-34EF-8FA3-EBFF-5A71459AB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9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3A25-AF20-3ECE-C4B6-70AE42A05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-291830"/>
            <a:ext cx="11877040" cy="1982519"/>
          </a:xfrm>
        </p:spPr>
        <p:txBody>
          <a:bodyPr>
            <a:normAutofit/>
          </a:bodyPr>
          <a:lstStyle/>
          <a:p>
            <a:r>
              <a:rPr lang="en-US" sz="4000" b="1" dirty="0"/>
              <a:t>Related work 1/2 : </a:t>
            </a:r>
            <a:r>
              <a:rPr lang="en-US" sz="3200" b="1" dirty="0"/>
              <a:t>M2M technology for bus fleet management.</a:t>
            </a:r>
            <a:br>
              <a:rPr lang="en-US" sz="3200" b="1" dirty="0"/>
            </a:br>
            <a:r>
              <a:rPr lang="en-US" sz="3200" b="1" dirty="0"/>
              <a:t>Case study: A college transportation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5A2AD-2F5E-6181-4ED7-13C0AC7D3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1" y="1825625"/>
            <a:ext cx="594424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Optimization of transportation services and addressing planning, scheduling, and management challenges in a college campus.</a:t>
            </a:r>
          </a:p>
          <a:p>
            <a:r>
              <a:rPr lang="en-US" sz="2000" dirty="0"/>
              <a:t>M2M for real-time bus location tracking and analysis for offering speeding real-time notifications, and route compliance (sticking to the planed route).</a:t>
            </a:r>
          </a:p>
          <a:p>
            <a:r>
              <a:rPr lang="en-US" sz="2000" dirty="0"/>
              <a:t>A system was deployed successfully, After the installation of the geolocation device, the bus driver respected the speed limit on most parts of the route.</a:t>
            </a:r>
          </a:p>
          <a:p>
            <a:r>
              <a:rPr lang="en-US" sz="2000" dirty="0"/>
              <a:t>Offered only speeding real-time notifications, and route compliance, while more outcome to evaluate driver behavior could  have been taken like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Harsh acceleration and braking.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</a:rPr>
              <a:t>Cornering behavior.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231FB-F8E6-6805-C6F6-F61EF6ED1658}"/>
              </a:ext>
            </a:extLst>
          </p:cNvPr>
          <p:cNvSpPr txBox="1"/>
          <p:nvPr/>
        </p:nvSpPr>
        <p:spPr>
          <a:xfrm>
            <a:off x="-77821" y="6297716"/>
            <a:ext cx="12398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333333"/>
                </a:solidFill>
                <a:effectLst/>
                <a:latin typeface="HelveticaNeue Regular"/>
              </a:rPr>
              <a:t>V. S. Padilla, A.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HelveticaNeue Regular"/>
              </a:rPr>
              <a:t>Collaguazo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Neue Regular"/>
              </a:rPr>
              <a:t>, J. J. Cabrera and J.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HelveticaNeue Regular"/>
              </a:rPr>
              <a:t>Pesantez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Neue Regular"/>
              </a:rPr>
              <a:t>, "M2M technology for bus fleet management. Case study: A college transportation system," </a:t>
            </a:r>
            <a:r>
              <a:rPr lang="en-US" sz="1200" b="1" i="1" dirty="0">
                <a:solidFill>
                  <a:srgbClr val="333333"/>
                </a:solidFill>
                <a:effectLst/>
                <a:latin typeface="HelveticaNeue Regular"/>
              </a:rPr>
              <a:t>2020 IEEE </a:t>
            </a:r>
            <a:r>
              <a:rPr lang="en-US" sz="1200" b="0" i="1" dirty="0">
                <a:solidFill>
                  <a:srgbClr val="333333"/>
                </a:solidFill>
                <a:effectLst/>
                <a:latin typeface="HelveticaNeue Regular"/>
              </a:rPr>
              <a:t>Technology &amp; Engineering Management Conference (TEMSCON)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Neue Regular"/>
              </a:rPr>
              <a:t>, Novi, MI, USA, 2020, pp. 1-5,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HelveticaNeue Regular"/>
              </a:rPr>
              <a:t>doi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Neue Regular"/>
              </a:rPr>
              <a:t>: 10.1109/TEMSCON47658.2020.9140131.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336354-0A2A-66A9-A1A3-39DD4E69D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725" y="1189942"/>
            <a:ext cx="5805395" cy="2973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C96242-726B-1788-EAD6-6BD2F9777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745" y="4163437"/>
            <a:ext cx="3684515" cy="213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3A25-AF20-3ECE-C4B6-70AE42A05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9" y="-77821"/>
            <a:ext cx="11972371" cy="1768510"/>
          </a:xfrm>
        </p:spPr>
        <p:txBody>
          <a:bodyPr>
            <a:normAutofit/>
          </a:bodyPr>
          <a:lstStyle/>
          <a:p>
            <a:r>
              <a:rPr lang="en-US" sz="4000" b="1" dirty="0"/>
              <a:t>Related work 2/2 : </a:t>
            </a:r>
            <a:r>
              <a:rPr lang="en-US" sz="3200" b="1" dirty="0"/>
              <a:t>comprehensive review of data-driven fuel consumption prediction models.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5A2AD-2F5E-6181-4ED7-13C0AC7D3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0" y="1575881"/>
            <a:ext cx="6583680" cy="4601082"/>
          </a:xfrm>
        </p:spPr>
        <p:txBody>
          <a:bodyPr>
            <a:normAutofit/>
          </a:bodyPr>
          <a:lstStyle/>
          <a:p>
            <a:r>
              <a:rPr lang="en-US" sz="2400" dirty="0"/>
              <a:t>Accurately and efficiently predicting the fuel consumption of vehicles is the key to improving their fuel economy.</a:t>
            </a:r>
          </a:p>
          <a:p>
            <a:r>
              <a:rPr lang="en-US" sz="2400" dirty="0"/>
              <a:t>This paper provides a comprehensive review of data-driven fuel consumption prediction models</a:t>
            </a:r>
          </a:p>
          <a:p>
            <a:r>
              <a:rPr lang="en-US" sz="2400" dirty="0"/>
              <a:t>Used neural networks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such as BPNN and DNN</a:t>
            </a:r>
            <a:r>
              <a:rPr lang="en-US" sz="2400" dirty="0"/>
              <a:t>) and the hybrid model (</a:t>
            </a:r>
            <a:r>
              <a:rPr lang="en-US" sz="1800" dirty="0"/>
              <a:t>combining ML and neural network techniques leverage the advantages of different models</a:t>
            </a:r>
            <a:r>
              <a:rPr lang="en-US" sz="2400" dirty="0"/>
              <a:t>)</a:t>
            </a:r>
          </a:p>
          <a:p>
            <a:r>
              <a:rPr lang="en-US" sz="2400" dirty="0"/>
              <a:t>Both consistently exhibit a coefficient of determination above 0.90 and a root mean square error below 0.40.</a:t>
            </a:r>
          </a:p>
          <a:p>
            <a:r>
              <a:rPr lang="en-US" sz="1600" dirty="0">
                <a:hlinkClick r:id="rId2"/>
              </a:rPr>
              <a:t>Fuel Consumption Prediction of Vehicles (kaggle.com)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231FB-F8E6-6805-C6F6-F61EF6ED1658}"/>
              </a:ext>
            </a:extLst>
          </p:cNvPr>
          <p:cNvSpPr txBox="1"/>
          <p:nvPr/>
        </p:nvSpPr>
        <p:spPr>
          <a:xfrm>
            <a:off x="838200" y="6371324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222222"/>
                </a:solidFill>
                <a:effectLst/>
                <a:latin typeface="helvetica neue"/>
              </a:rPr>
              <a:t>Zhao,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helvetica neue"/>
              </a:rPr>
              <a:t>Dengfeng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helvetica neue"/>
              </a:rPr>
              <a:t>, Haiyang Li,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helvetica neue"/>
              </a:rPr>
              <a:t>Junjian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helvetica neue"/>
              </a:rPr>
              <a:t> Hou,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helvetica neue"/>
              </a:rPr>
              <a:t>Pengliang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helvetica neue"/>
              </a:rPr>
              <a:t> Gong,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helvetica neue"/>
              </a:rPr>
              <a:t>Yudong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helvetica neue"/>
              </a:rPr>
              <a:t> Zhong,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helvetica neue"/>
              </a:rPr>
              <a:t>Wenbin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helvetica neue"/>
              </a:rPr>
              <a:t> He, and Zhijun Fu. </a:t>
            </a:r>
            <a:r>
              <a:rPr lang="en-US" sz="1200" b="1" i="0" dirty="0">
                <a:solidFill>
                  <a:srgbClr val="222222"/>
                </a:solidFill>
                <a:effectLst/>
                <a:latin typeface="helvetica neue"/>
              </a:rPr>
              <a:t>2023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helvetica neue"/>
              </a:rPr>
              <a:t>. "A Review of the Data-Driven Prediction Method of Vehicle Fuel Consumption" </a:t>
            </a:r>
            <a:r>
              <a:rPr lang="en-US" sz="1200" b="1" i="1" dirty="0">
                <a:solidFill>
                  <a:srgbClr val="222222"/>
                </a:solidFill>
                <a:effectLst/>
                <a:latin typeface="helvetica neue"/>
              </a:rPr>
              <a:t>Energies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helvetica neue"/>
              </a:rPr>
              <a:t> 16, no. 14: 5258. https://doi.org/10.3390/en16145258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6A4D15-D6BB-F3A1-7FCE-15CF5AB1FE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0" t="17310" r="48450"/>
          <a:stretch/>
        </p:blipFill>
        <p:spPr>
          <a:xfrm>
            <a:off x="8107580" y="886491"/>
            <a:ext cx="3540418" cy="28156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666C3E-CD18-CC39-8616-AF0E136F75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68" t="20831"/>
          <a:stretch/>
        </p:blipFill>
        <p:spPr>
          <a:xfrm>
            <a:off x="8107581" y="3702189"/>
            <a:ext cx="3540417" cy="266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8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3935-C03D-936D-8B2B-907230FC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860FF-D2C9-A9A5-AD35-6BD6DC633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cross platform fleet management app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offering a driver behavior tracking system to ensure </a:t>
            </a:r>
            <a:r>
              <a:rPr lang="en-US" dirty="0">
                <a:solidFill>
                  <a:srgbClr val="FF0000"/>
                </a:solidFill>
              </a:rPr>
              <a:t>safe driving </a:t>
            </a:r>
            <a:r>
              <a:rPr lang="en-US" dirty="0"/>
              <a:t>and minimize  </a:t>
            </a:r>
            <a:r>
              <a:rPr lang="en-US" dirty="0">
                <a:solidFill>
                  <a:srgbClr val="FF0000"/>
                </a:solidFill>
              </a:rPr>
              <a:t>fuel consumption.</a:t>
            </a:r>
          </a:p>
        </p:txBody>
      </p:sp>
    </p:spTree>
    <p:extLst>
      <p:ext uri="{BB962C8B-B14F-4D97-AF65-F5344CB8AC3E}">
        <p14:creationId xmlns:p14="http://schemas.microsoft.com/office/powerpoint/2010/main" val="355895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1166</Words>
  <Application>Microsoft Office PowerPoint</Application>
  <PresentationFormat>Widescreen</PresentationFormat>
  <Paragraphs>53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ElsevierGulliver</vt:lpstr>
      <vt:lpstr>helvetica neue</vt:lpstr>
      <vt:lpstr>HelveticaNeue Regular</vt:lpstr>
      <vt:lpstr>Arial</vt:lpstr>
      <vt:lpstr>Calibri</vt:lpstr>
      <vt:lpstr>Calibri Light</vt:lpstr>
      <vt:lpstr>Office Theme</vt:lpstr>
      <vt:lpstr>A cross platform fleet management app offering a driver behavior tracking system</vt:lpstr>
      <vt:lpstr>Introduction 1/2</vt:lpstr>
      <vt:lpstr>Introduction 2/2</vt:lpstr>
      <vt:lpstr>Background:</vt:lpstr>
      <vt:lpstr>Motivation:</vt:lpstr>
      <vt:lpstr>Technical Problem</vt:lpstr>
      <vt:lpstr>Related work 1/2 : M2M technology for bus fleet management. Case study: A college transportation system</vt:lpstr>
      <vt:lpstr>Related work 2/2 : comprehensive review of data-driven fuel consumption prediction models.</vt:lpstr>
      <vt:lpstr>Problem statement</vt:lpstr>
      <vt:lpstr>Proposed Solution</vt:lpstr>
      <vt:lpstr>Model Retraining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mobile and web flutter to manage MSA fleet</dc:title>
  <dc:creator>Ahmed Diaaeldin</dc:creator>
  <cp:lastModifiedBy>Ahmed Diaaeldin</cp:lastModifiedBy>
  <cp:revision>6</cp:revision>
  <dcterms:created xsi:type="dcterms:W3CDTF">2023-10-24T08:58:33Z</dcterms:created>
  <dcterms:modified xsi:type="dcterms:W3CDTF">2024-01-22T18:30:18Z</dcterms:modified>
</cp:coreProperties>
</file>