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465" r:id="rId2"/>
    <p:sldId id="2466" r:id="rId3"/>
    <p:sldId id="2467" r:id="rId4"/>
    <p:sldId id="2475" r:id="rId5"/>
    <p:sldId id="2476" r:id="rId6"/>
    <p:sldId id="2469" r:id="rId7"/>
    <p:sldId id="2480" r:id="rId8"/>
    <p:sldId id="2477" r:id="rId9"/>
    <p:sldId id="2478" r:id="rId10"/>
    <p:sldId id="2479" r:id="rId11"/>
    <p:sldId id="2474" r:id="rId12"/>
    <p:sldId id="247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355"/>
    <a:srgbClr val="FFCA24"/>
    <a:srgbClr val="FC6C37"/>
    <a:srgbClr val="923D33"/>
    <a:srgbClr val="FF9900"/>
    <a:srgbClr val="EAA757"/>
    <a:srgbClr val="4E79AC"/>
    <a:srgbClr val="70BFD7"/>
    <a:srgbClr val="1584A7"/>
    <a:srgbClr val="F7E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89" autoAdjust="0"/>
  </p:normalViewPr>
  <p:slideViewPr>
    <p:cSldViewPr snapToGrid="0" snapToObjects="1">
      <p:cViewPr>
        <p:scale>
          <a:sx n="33" d="100"/>
          <a:sy n="33" d="100"/>
        </p:scale>
        <p:origin x="1626" y="1110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rapide des bases utilisées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7" y="0"/>
            <a:ext cx="24371555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40746-3BCD-46DA-89E8-55BC1BC9315E}"/>
              </a:ext>
            </a:extLst>
          </p:cNvPr>
          <p:cNvSpPr txBox="1"/>
          <p:nvPr/>
        </p:nvSpPr>
        <p:spPr>
          <a:xfrm>
            <a:off x="785145" y="8323954"/>
            <a:ext cx="1337330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FF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Classifiez automatiquement des biens de consommation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63DBC-BD54-296E-F65C-B0E4598A4C43}"/>
              </a:ext>
            </a:extLst>
          </p:cNvPr>
          <p:cNvSpPr txBox="1"/>
          <p:nvPr/>
        </p:nvSpPr>
        <p:spPr>
          <a:xfrm>
            <a:off x="14948512" y="13008114"/>
            <a:ext cx="111375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i="1" dirty="0">
                <a:solidFill>
                  <a:srgbClr val="0B43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Ahmed Douaya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8DC89-D261-174A-15DA-49964F2F9A0A}"/>
              </a:ext>
            </a:extLst>
          </p:cNvPr>
          <p:cNvSpPr txBox="1"/>
          <p:nvPr/>
        </p:nvSpPr>
        <p:spPr>
          <a:xfrm>
            <a:off x="785146" y="6350168"/>
            <a:ext cx="318524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000" i="1" dirty="0">
                <a:solidFill>
                  <a:srgbClr val="0B43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 6</a:t>
            </a:r>
          </a:p>
        </p:txBody>
      </p:sp>
    </p:spTree>
    <p:extLst>
      <p:ext uri="{BB962C8B-B14F-4D97-AF65-F5344CB8AC3E}">
        <p14:creationId xmlns:p14="http://schemas.microsoft.com/office/powerpoint/2010/main" val="27531646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-58939" y="287876"/>
            <a:ext cx="2238305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Images</a:t>
            </a:r>
            <a:r>
              <a:rPr lang="en-US" sz="6000" dirty="0"/>
              <a:t> – Description et classification des articles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0B26607-5D6B-E532-792D-4D3BC347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69" y="4256377"/>
            <a:ext cx="56069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b="1" dirty="0">
                <a:solidFill>
                  <a:srgbClr val="FF9900"/>
                </a:solidFill>
                <a:ea typeface="Lato Black" charset="0"/>
                <a:cs typeface="Lato Black" charset="0"/>
              </a:rPr>
              <a:t>Transfer Learning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CCC212-BCD6-C8CA-4BBC-8566C883A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87" y="3737340"/>
            <a:ext cx="16520212" cy="847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9459D69-6FF7-6105-2E4E-D4C88A2E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69" y="5519172"/>
            <a:ext cx="56069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VGG16 nous permet, après factorisation, d’obtenir la visualisation ci-contre. </a:t>
            </a:r>
          </a:p>
          <a:p>
            <a:endParaRPr lang="fr-FR" altLang="fr-FR" sz="2800" dirty="0">
              <a:solidFill>
                <a:srgbClr val="0B4355"/>
              </a:solidFill>
              <a:ea typeface="Lato Black" charset="0"/>
              <a:cs typeface="Lato Black" charset="0"/>
            </a:endParaRPr>
          </a:p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Elle montre des clusters clairement définis.</a:t>
            </a:r>
          </a:p>
        </p:txBody>
      </p:sp>
    </p:spTree>
    <p:extLst>
      <p:ext uri="{BB962C8B-B14F-4D97-AF65-F5344CB8AC3E}">
        <p14:creationId xmlns:p14="http://schemas.microsoft.com/office/powerpoint/2010/main" val="24124165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3532177" y="1444015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296061" y="228282"/>
            <a:ext cx="1748908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Clustering des images et texte groupés</a:t>
            </a:r>
            <a:endParaRPr lang="en-US" sz="6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7896360-B7EE-4624-5376-3CEF24E3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4" y="3619428"/>
            <a:ext cx="16593097" cy="85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E74A62D8-FC2D-BFDC-1842-FAFCC405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1" y="6079241"/>
            <a:ext cx="56069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En assemblant les données texte et image, nous observons que les clusters texte ne sont que très peu impactés par l’ajout des images</a:t>
            </a:r>
          </a:p>
        </p:txBody>
      </p:sp>
    </p:spTree>
    <p:extLst>
      <p:ext uri="{BB962C8B-B14F-4D97-AF65-F5344CB8AC3E}">
        <p14:creationId xmlns:p14="http://schemas.microsoft.com/office/powerpoint/2010/main" val="28909859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20139" y="245694"/>
            <a:ext cx="1190582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Performance du 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CEB2C9-C131-82AD-B8DD-01988AC1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33" y="2185660"/>
            <a:ext cx="17872297" cy="601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CF2EB4D-715E-FAA2-B7E9-D48E629C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844" y="9617833"/>
            <a:ext cx="16955961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En établissant une comparaison exhaustive des différents modèles (et en incluant le word2vec de spacy) nous constatons des performances variables selon l’ARI moyen observé pour chaque modèle d’extraction de features.</a:t>
            </a:r>
          </a:p>
          <a:p>
            <a:endParaRPr lang="fr-FR" altLang="fr-FR" sz="2800" dirty="0">
              <a:solidFill>
                <a:srgbClr val="0B4355"/>
              </a:solidFill>
              <a:ea typeface="Lato Black" charset="0"/>
              <a:cs typeface="Lato Black" charset="0"/>
            </a:endParaRPr>
          </a:p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Nous pouvons conclure que les images et le texte contiennent assez d’informations pour entraîner un modèle de classification solide, même si la pertinence des données image est à déterminer.</a:t>
            </a:r>
          </a:p>
        </p:txBody>
      </p:sp>
      <p:pic>
        <p:nvPicPr>
          <p:cNvPr id="3" name="Graphic 2" descr="Target with solid fill">
            <a:extLst>
              <a:ext uri="{FF2B5EF4-FFF2-40B4-BE49-F238E27FC236}">
                <a16:creationId xmlns:a16="http://schemas.microsoft.com/office/drawing/2014/main" id="{371888DE-89C9-28FE-BF11-C2C45070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4181" y="9978605"/>
            <a:ext cx="1956111" cy="19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723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56AED5-0E46-4DFD-8524-3AAFB46931D6}"/>
              </a:ext>
            </a:extLst>
          </p:cNvPr>
          <p:cNvCxnSpPr/>
          <p:nvPr/>
        </p:nvCxnSpPr>
        <p:spPr>
          <a:xfrm>
            <a:off x="2900105" y="1751148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CCDA91-E778-45D3-9D6E-5129AE7E961F}"/>
              </a:ext>
            </a:extLst>
          </p:cNvPr>
          <p:cNvSpPr txBox="1"/>
          <p:nvPr/>
        </p:nvSpPr>
        <p:spPr>
          <a:xfrm>
            <a:off x="937763" y="291524"/>
            <a:ext cx="5085046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rPr>
              <a:t>Sommaire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A64C7-AAF9-43D9-954A-F1AFCB416AB1}"/>
              </a:ext>
            </a:extLst>
          </p:cNvPr>
          <p:cNvSpPr txBox="1"/>
          <p:nvPr/>
        </p:nvSpPr>
        <p:spPr>
          <a:xfrm>
            <a:off x="2900105" y="2726854"/>
            <a:ext cx="1581172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Présentation des données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1773C-32C2-4FE9-9AB7-A13CE07CEDAC}"/>
              </a:ext>
            </a:extLst>
          </p:cNvPr>
          <p:cNvSpPr txBox="1"/>
          <p:nvPr/>
        </p:nvSpPr>
        <p:spPr>
          <a:xfrm>
            <a:off x="2900105" y="5535936"/>
            <a:ext cx="2047080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Texte – Description et classification des articles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B4D58-51B4-4879-AB04-A07A9AB2F3EF}"/>
              </a:ext>
            </a:extLst>
          </p:cNvPr>
          <p:cNvSpPr txBox="1"/>
          <p:nvPr/>
        </p:nvSpPr>
        <p:spPr>
          <a:xfrm>
            <a:off x="2900104" y="8217439"/>
            <a:ext cx="191490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Images – Description et classification des articles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3FF42-50C5-4B30-A67F-D7384049F8FB}"/>
              </a:ext>
            </a:extLst>
          </p:cNvPr>
          <p:cNvSpPr txBox="1"/>
          <p:nvPr/>
        </p:nvSpPr>
        <p:spPr>
          <a:xfrm>
            <a:off x="2900105" y="10898942"/>
            <a:ext cx="1618909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Performance des méthodes de classification</a:t>
            </a:r>
          </a:p>
        </p:txBody>
      </p:sp>
      <p:pic>
        <p:nvPicPr>
          <p:cNvPr id="14" name="Graphic 13" descr="Folder Search with solid fill">
            <a:extLst>
              <a:ext uri="{FF2B5EF4-FFF2-40B4-BE49-F238E27FC236}">
                <a16:creationId xmlns:a16="http://schemas.microsoft.com/office/drawing/2014/main" id="{81723C30-6467-4933-82F3-DCB3894F2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29980"/>
            <a:ext cx="2393580" cy="2393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0AD089-A0A8-4F41-AA5A-9106E72920A0}"/>
              </a:ext>
            </a:extLst>
          </p:cNvPr>
          <p:cNvSpPr txBox="1"/>
          <p:nvPr/>
        </p:nvSpPr>
        <p:spPr>
          <a:xfrm>
            <a:off x="3686400" y="3790791"/>
            <a:ext cx="196845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spc="800" dirty="0">
                <a:solidFill>
                  <a:srgbClr val="1584A7"/>
                </a:solidFill>
                <a:ea typeface="Lato Black" charset="0"/>
                <a:cs typeface="Lato Black" charset="0"/>
              </a:rPr>
              <a:t>Nettoyage, exploration et premières observations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8E6B6-C8F9-4F33-A509-AF0C1AF2476F}"/>
              </a:ext>
            </a:extLst>
          </p:cNvPr>
          <p:cNvSpPr txBox="1"/>
          <p:nvPr/>
        </p:nvSpPr>
        <p:spPr>
          <a:xfrm>
            <a:off x="3702681" y="6472294"/>
            <a:ext cx="196845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spc="800" dirty="0">
                <a:solidFill>
                  <a:srgbClr val="1584A7"/>
                </a:solidFill>
                <a:ea typeface="Lato Black" charset="0"/>
                <a:cs typeface="Lato Black" charset="0"/>
              </a:rPr>
              <a:t>Création d’un corpus final et clustering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FF174-5ED7-45CB-9B47-CB46C1466683}"/>
              </a:ext>
            </a:extLst>
          </p:cNvPr>
          <p:cNvSpPr txBox="1"/>
          <p:nvPr/>
        </p:nvSpPr>
        <p:spPr>
          <a:xfrm>
            <a:off x="3686400" y="11835300"/>
            <a:ext cx="196845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spc="800" dirty="0">
                <a:solidFill>
                  <a:srgbClr val="1584A7"/>
                </a:solidFill>
                <a:ea typeface="Lato Black" charset="0"/>
                <a:cs typeface="Lato Black" charset="0"/>
              </a:rPr>
              <a:t>Utilisation de l’ARI pour determiner la performance de classification selon les modèles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AE49EE-EC49-4BCF-9F83-B5D84224F56E}"/>
              </a:ext>
            </a:extLst>
          </p:cNvPr>
          <p:cNvSpPr/>
          <p:nvPr/>
        </p:nvSpPr>
        <p:spPr>
          <a:xfrm>
            <a:off x="2632757" y="2552683"/>
            <a:ext cx="45719" cy="1069762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7EF8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B91FB-3A0E-4F86-8274-B4C50BFC6A27}"/>
              </a:ext>
            </a:extLst>
          </p:cNvPr>
          <p:cNvSpPr txBox="1"/>
          <p:nvPr/>
        </p:nvSpPr>
        <p:spPr>
          <a:xfrm>
            <a:off x="3702681" y="9155620"/>
            <a:ext cx="1968451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spc="800" dirty="0">
                <a:solidFill>
                  <a:srgbClr val="1584A7"/>
                </a:solidFill>
                <a:ea typeface="Lato Black" charset="0"/>
                <a:cs typeface="Lato Black" charset="0"/>
              </a:rPr>
              <a:t>Edition des images et établissement de clustering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61559539-C54E-7908-0E23-0AFB4D2B3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260751"/>
            <a:ext cx="2394000" cy="2394000"/>
          </a:xfrm>
          <a:prstGeom prst="rect">
            <a:avLst/>
          </a:prstGeom>
        </p:spPr>
      </p:pic>
      <p:pic>
        <p:nvPicPr>
          <p:cNvPr id="7" name="Graphic 6" descr="Images with solid fill">
            <a:extLst>
              <a:ext uri="{FF2B5EF4-FFF2-40B4-BE49-F238E27FC236}">
                <a16:creationId xmlns:a16="http://schemas.microsoft.com/office/drawing/2014/main" id="{5BE8A5A7-84E8-23AA-15E6-2BF8911E4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8091942"/>
            <a:ext cx="2394000" cy="2394000"/>
          </a:xfrm>
          <a:prstGeom prst="rect">
            <a:avLst/>
          </a:prstGeom>
        </p:spPr>
      </p:pic>
      <p:pic>
        <p:nvPicPr>
          <p:cNvPr id="13" name="Graphic 12" descr="Signal with solid fill">
            <a:extLst>
              <a:ext uri="{FF2B5EF4-FFF2-40B4-BE49-F238E27FC236}">
                <a16:creationId xmlns:a16="http://schemas.microsoft.com/office/drawing/2014/main" id="{4D157520-37C3-C338-BBCA-8E6EC6F30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0923132"/>
            <a:ext cx="2394000" cy="23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51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ED2F8C-0DBD-4002-8524-131F3E33EE61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D8D155-DA36-4420-BC8B-D0D99E85541E}"/>
              </a:ext>
            </a:extLst>
          </p:cNvPr>
          <p:cNvSpPr txBox="1"/>
          <p:nvPr/>
        </p:nvSpPr>
        <p:spPr>
          <a:xfrm>
            <a:off x="0" y="0"/>
            <a:ext cx="13106473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rPr>
              <a:t>Présentation des données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9F868F4-EED2-53CF-BC46-838C9712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95" y="4035874"/>
            <a:ext cx="6499224" cy="85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uniq_id</a:t>
            </a:r>
            <a:endParaRPr lang="fr-FR" altLang="fr-FR" sz="4000" dirty="0">
              <a:solidFill>
                <a:srgbClr val="0B4355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crawl_timestamp</a:t>
            </a:r>
            <a:endParaRPr lang="fr-FR" altLang="fr-FR" sz="4000" dirty="0">
              <a:solidFill>
                <a:srgbClr val="0B4355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product_url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product_name</a:t>
            </a:r>
            <a:endParaRPr lang="fr-FR" altLang="fr-FR" sz="4000" b="1" dirty="0">
              <a:solidFill>
                <a:srgbClr val="FF99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product_category_tree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pid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retail_price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discounted_price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4000" b="1" dirty="0">
                <a:solidFill>
                  <a:srgbClr val="FF9900"/>
                </a:solidFill>
              </a:rPr>
              <a:t>i</a:t>
            </a: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is_FK_Advantage_product   </a:t>
            </a: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</a:rPr>
              <a:t>description</a:t>
            </a:r>
            <a:r>
              <a:rPr kumimoji="0" lang="fr-FR" altLang="fr-FR" sz="4000" b="1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product_rating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overall_rating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B4355"/>
                </a:solidFill>
                <a:effectLst/>
              </a:rPr>
              <a:t>brand product_specifications</a:t>
            </a:r>
            <a:endParaRPr kumimoji="0" lang="fr-FR" altLang="fr-FR" sz="8800" b="0" i="0" u="none" strike="noStrike" cap="none" normalizeH="0" baseline="0" dirty="0">
              <a:ln>
                <a:noFill/>
              </a:ln>
              <a:solidFill>
                <a:srgbClr val="0B4355"/>
              </a:solidFill>
              <a:effectLst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C39D17F-71F7-AA6A-27DF-30995880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195" y="3156129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altLang="fr-FR" sz="4800" b="1" spc="800" dirty="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rPr>
              <a:t>CSV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1ADC953-EBA8-7BC6-9F4D-B21B66AD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3196" y="2893540"/>
            <a:ext cx="27703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altLang="fr-FR" sz="4800" b="1" spc="800" dirty="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rPr>
              <a:t>Images</a:t>
            </a:r>
          </a:p>
        </p:txBody>
      </p:sp>
      <p:pic>
        <p:nvPicPr>
          <p:cNvPr id="14" name="Picture 13" descr="A picture containing text, case, accessory&#10;&#10;Description automatically generated">
            <a:extLst>
              <a:ext uri="{FF2B5EF4-FFF2-40B4-BE49-F238E27FC236}">
                <a16:creationId xmlns:a16="http://schemas.microsoft.com/office/drawing/2014/main" id="{4D2DFFC6-353C-4BB9-8F4F-B802765758E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932" y="3987126"/>
            <a:ext cx="5147968" cy="5886450"/>
          </a:xfrm>
          <a:prstGeom prst="rect">
            <a:avLst/>
          </a:prstGeom>
          <a:ln w="76200">
            <a:solidFill>
              <a:srgbClr val="FF9900"/>
            </a:solidFill>
          </a:ln>
        </p:spPr>
      </p:pic>
      <p:pic>
        <p:nvPicPr>
          <p:cNvPr id="18" name="Picture 17" descr="A picture containing indoor, blue, cup, tableware&#10;&#10;Description automatically generated">
            <a:extLst>
              <a:ext uri="{FF2B5EF4-FFF2-40B4-BE49-F238E27FC236}">
                <a16:creationId xmlns:a16="http://schemas.microsoft.com/office/drawing/2014/main" id="{BA7B044E-0D0D-4C17-651D-3A5FB33DA7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507" y="3987126"/>
            <a:ext cx="5028872" cy="9337453"/>
          </a:xfrm>
          <a:prstGeom prst="rect">
            <a:avLst/>
          </a:prstGeom>
          <a:ln w="76200">
            <a:solidFill>
              <a:srgbClr val="FF9900"/>
            </a:solidFill>
          </a:ln>
        </p:spPr>
      </p:pic>
      <p:pic>
        <p:nvPicPr>
          <p:cNvPr id="20" name="Picture 19" descr="A picture containing person, clothing, trouser, wearing&#10;&#10;Description automatically generated">
            <a:extLst>
              <a:ext uri="{FF2B5EF4-FFF2-40B4-BE49-F238E27FC236}">
                <a16:creationId xmlns:a16="http://schemas.microsoft.com/office/drawing/2014/main" id="{3BC572AA-6CB0-1B04-BC50-E2367FC944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932" y="10399495"/>
            <a:ext cx="1855045" cy="2925084"/>
          </a:xfrm>
          <a:prstGeom prst="rect">
            <a:avLst/>
          </a:prstGeom>
          <a:ln w="76200">
            <a:solidFill>
              <a:srgbClr val="FF9900"/>
            </a:solidFill>
          </a:ln>
        </p:spPr>
      </p:pic>
      <p:pic>
        <p:nvPicPr>
          <p:cNvPr id="22" name="Picture 21" descr="A picture containing cup, coffee, mug, vessel&#10;&#10;Description automatically generated">
            <a:extLst>
              <a:ext uri="{FF2B5EF4-FFF2-40B4-BE49-F238E27FC236}">
                <a16:creationId xmlns:a16="http://schemas.microsoft.com/office/drawing/2014/main" id="{03B10A1B-8027-9264-8D0A-A3678C75557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737" y="10618238"/>
            <a:ext cx="2965116" cy="2706342"/>
          </a:xfrm>
          <a:prstGeom prst="rect">
            <a:avLst/>
          </a:prstGeom>
          <a:ln w="7620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0932595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216779" y="287876"/>
            <a:ext cx="2183161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Texte</a:t>
            </a:r>
            <a:r>
              <a:rPr lang="en-US" sz="6000" dirty="0"/>
              <a:t> – Description et classification des articles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9F9A07-6D90-44B9-8A44-1F1EB15C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73" y="3776664"/>
            <a:ext cx="46257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1" u="none" strike="noStrike" cap="none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</a:rPr>
              <a:t>'Key Features of Elegance Polyester Multicolor Abstract Eyelet Door Curtain Floral Curtain,Elegance Polyester Multicolor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343C5B5-77B3-62D7-2743-603B8C93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663" y="2692532"/>
            <a:ext cx="197361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altLang="fr-FR" sz="2800" b="1" dirty="0">
                <a:solidFill>
                  <a:srgbClr val="0B4355"/>
                </a:solidFill>
              </a:rPr>
              <a:t>Description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F5FFE57-1AFD-4B74-9132-FD2A20F2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914" y="2753236"/>
            <a:ext cx="215636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B4355"/>
                </a:solidFill>
              </a:rPr>
              <a:t>Tokenisation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79499B-2067-2E6B-826B-9CDA3DA3CF32}"/>
              </a:ext>
            </a:extLst>
          </p:cNvPr>
          <p:cNvSpPr/>
          <p:nvPr/>
        </p:nvSpPr>
        <p:spPr>
          <a:xfrm>
            <a:off x="5590607" y="4213721"/>
            <a:ext cx="3423081" cy="724618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DEBC798-4967-94DD-9974-AFCAC642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73" y="9361374"/>
            <a:ext cx="355461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B4355"/>
                </a:solidFill>
              </a:rPr>
              <a:t>Suppression des mots non-alphabétiques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E95344F-CC33-352F-89AE-A0B80FA0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243" y="9361374"/>
            <a:ext cx="320151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B4355"/>
                </a:solidFill>
              </a:rPr>
              <a:t>Suppression de la ponctuation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EFF4E8-F6FD-B4FE-E034-9F963E6E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3815" y="2753236"/>
            <a:ext cx="11544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B4355"/>
                </a:solidFill>
              </a:rPr>
              <a:t>Lower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62E4A55-95F0-39C4-D7FE-F3413ED2C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7470" y="8668877"/>
            <a:ext cx="214470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B4355"/>
                </a:solidFill>
              </a:rPr>
              <a:t>Stemming (Snowball)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A040C1-AB3B-6213-D51F-BF9644D28408}"/>
              </a:ext>
            </a:extLst>
          </p:cNvPr>
          <p:cNvSpPr txBox="1"/>
          <p:nvPr/>
        </p:nvSpPr>
        <p:spPr>
          <a:xfrm>
            <a:off x="4986767" y="9361374"/>
            <a:ext cx="3378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B4355"/>
                </a:solidFill>
              </a:rPr>
              <a:t>Filtre stopwords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04B1F741-183D-32D6-5F18-009270BF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46" y="9944129"/>
            <a:ext cx="63963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key', 'featur', 'eleg', 'polyest', 'multicolor', 'abstract', 'eyelet', 'door', 'curtain', 'floral', 'curtain', 'eleg', 'polyest', 'multicolor',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8F1CBA9-27C8-9A4A-EF61-E47E106F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437" y="3652701"/>
            <a:ext cx="505541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'Key', 'Features', 'of', 'Elegance', 'Polyester', 'Multicolor', 'Abstract’ 'Eyelet', 'Door', 'Curtain', 'Floral', 'Curtain', 'Elegance', 'Polyester', 'Multicolor'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661E07B-E704-1789-BC3A-39573153B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7076" y="3837367"/>
            <a:ext cx="53767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'key', 'features', 'of', 'elegance', 'polyester', 'multicolor', 'abstract’ 'eyelet', 'door', 'curtain', 'floral', 'curtain', 'elegance', 'polyester', 'multicolor'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5497FD4-74A1-E49B-A886-9B28A6368522}"/>
              </a:ext>
            </a:extLst>
          </p:cNvPr>
          <p:cNvSpPr/>
          <p:nvPr/>
        </p:nvSpPr>
        <p:spPr>
          <a:xfrm>
            <a:off x="14491922" y="4218988"/>
            <a:ext cx="3423081" cy="724618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F8622F6-F85A-46F8-0D14-546900C3093F}"/>
              </a:ext>
            </a:extLst>
          </p:cNvPr>
          <p:cNvSpPr/>
          <p:nvPr/>
        </p:nvSpPr>
        <p:spPr>
          <a:xfrm>
            <a:off x="751327" y="10288693"/>
            <a:ext cx="3423081" cy="724618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C001DB6-1685-2887-40E6-36E44B9DD598}"/>
              </a:ext>
            </a:extLst>
          </p:cNvPr>
          <p:cNvSpPr/>
          <p:nvPr/>
        </p:nvSpPr>
        <p:spPr>
          <a:xfrm>
            <a:off x="4942194" y="10288693"/>
            <a:ext cx="3423081" cy="724618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A2075D4-78B8-43A6-A891-69079DFA2875}"/>
              </a:ext>
            </a:extLst>
          </p:cNvPr>
          <p:cNvSpPr/>
          <p:nvPr/>
        </p:nvSpPr>
        <p:spPr>
          <a:xfrm>
            <a:off x="9150950" y="10288693"/>
            <a:ext cx="3423081" cy="724618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ACA577-FB77-70E1-EA25-B2B7D9431687}"/>
              </a:ext>
            </a:extLst>
          </p:cNvPr>
          <p:cNvSpPr/>
          <p:nvPr/>
        </p:nvSpPr>
        <p:spPr>
          <a:xfrm rot="5400000">
            <a:off x="11572967" y="-3560275"/>
            <a:ext cx="49919" cy="2238305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7EF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366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216779" y="287876"/>
            <a:ext cx="2183161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Texte</a:t>
            </a:r>
            <a:r>
              <a:rPr lang="en-US" sz="6000" dirty="0"/>
              <a:t> – Description et classification des articles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7EE7C1-074B-3A4A-2C3D-2CA9E43F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7" y="3316267"/>
            <a:ext cx="4243265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['key', 'featur', 'eleg', 'polyest', 'multicolor', 'abstract', 'eyelet', 'door', 'curtain', 'floral', 'curtain', 'eleg', 'polyest', 'multicolor', 'abstract', 'eyelet', 'door', 'curtain', 'height', 'pack', 'price', 'curtain', 'enhanc', 'look', 'curtain', 'made', 'high', 'qualiti', 'polyest', 'featur', 'eyelet', 'style', 'stitch', 'metal', 'make', 'room', 'environ', 'romant', 'curtain', 'wrinkl', 'anti', 'shrinkag', 'eleg', 'home', 'bright', 'modernist', 'appeal', 'design', 'surreal', 'attent', 'sure', 'steal', 'heart', 'contemporari', 'eyelet', 'valanc', 'curtain', 'slide', 'smooth', 'draw', 'apart', 'first', 'thing', 'morn', 'welcom', 'bright', 'sun', 'ray', 'want', 'wish', 'good', 'morn', 'whole', 'world', 'draw', 'close', 'even', 'creat', 'special', 'moment', 'joyous', 'beauti', 'given', 'sooth', 'print', 'bring', 'home', 'eleg', 'curtain', 'soft', 'filter', 'light', 'room', 'get', 'right', 'amount', 'specif', 'eleg', 'polyest', 'multicolor', 'abstract', 'eyelet', 'door', 'curtain', 'height', 'pack', 'general', 'brand', 'eleg', 'design', 'door', 'type', 'eyelet', 'model', 'name', 'abstract', 'polyest', 'door', 'curtain', 'set', 'model', 'color', 'multicolor', 'dimens', 'length', 'box', 'number', 'content', 'sale', 'packag', 'pack', 'sale', 'packag', 'curtain', 'bodi', 'design', 'materi', 'polyest']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261412-9F3E-D19C-476C-AA47CB9A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20" y="2692414"/>
            <a:ext cx="55707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altLang="fr-FR" sz="2800" spc="300" dirty="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rPr>
              <a:t>Clean Corpus&amp; Word Cloud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3EB2458-58A3-9F7E-EE71-27ADD949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6" y="11121698"/>
            <a:ext cx="4543446" cy="23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F0072E85-C8FD-22BD-E058-95F67E8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92" y="3216606"/>
            <a:ext cx="1514610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Une fonction de factorisation nous a permis de constater qu’enlever 80% des colonnes de données n’enlève que 1% des données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52FF0-3F55-8660-0C5D-5F8754776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636" y="4529723"/>
            <a:ext cx="6283342" cy="11998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C8431-928F-1CB8-2FEA-F1E720B3FB39}"/>
              </a:ext>
            </a:extLst>
          </p:cNvPr>
          <p:cNvSpPr/>
          <p:nvPr/>
        </p:nvSpPr>
        <p:spPr>
          <a:xfrm>
            <a:off x="6579839" y="2692414"/>
            <a:ext cx="45719" cy="1069762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7EF89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7FF4E13-8308-E9B3-7970-C841A0C8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92" y="5903893"/>
            <a:ext cx="151461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Nous travaillerons donc avec un DataFrame plus « compact 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7E5A9-59F0-6D6D-25E1-6D1DF2936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36" y="6603314"/>
            <a:ext cx="3266707" cy="1298482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6B881386-7AB9-F798-0BDB-B67D8DDF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93" y="8094954"/>
            <a:ext cx="1514610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Une nouvelle fonction va permettre de visualiser en T-SNE les clusters obtenus, en supervisé et non supervisé (ainsi que le calcul de l’ARI correspondante)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15AB18-0EDC-2A08-D692-EDBAACD2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93" y="9108624"/>
            <a:ext cx="8318940" cy="42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723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216779" y="287876"/>
            <a:ext cx="2183161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Texte</a:t>
            </a:r>
            <a:r>
              <a:rPr lang="en-US" sz="6000" dirty="0"/>
              <a:t> – Description et classification des articles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FD02EF-F732-AD4E-3CE8-8D19D0B9F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02" y="1789072"/>
            <a:ext cx="22182247" cy="114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182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216779" y="287876"/>
            <a:ext cx="2183161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Texte</a:t>
            </a:r>
            <a:r>
              <a:rPr lang="en-US" sz="6000" dirty="0"/>
              <a:t> – Description et classification des articles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934DD-7740-E82A-51AB-7554411C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19" y="2835573"/>
            <a:ext cx="14560777" cy="10086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191C7B-B915-044F-0DB7-45B9A8353F27}"/>
              </a:ext>
            </a:extLst>
          </p:cNvPr>
          <p:cNvSpPr/>
          <p:nvPr/>
        </p:nvSpPr>
        <p:spPr>
          <a:xfrm>
            <a:off x="4848045" y="11317857"/>
            <a:ext cx="4192438" cy="1500996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13887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-58939" y="287876"/>
            <a:ext cx="2238305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Images</a:t>
            </a:r>
            <a:r>
              <a:rPr lang="en-US" sz="6000" dirty="0"/>
              <a:t> – Description et classification des articles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7E8A00-4482-A621-0399-1DBA29FD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363788"/>
            <a:ext cx="5010070" cy="34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E681724-147B-97A9-5107-A337E49F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26" y="2662813"/>
            <a:ext cx="37994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altLang="fr-FR" sz="2800" spc="800" dirty="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rPr>
              <a:t>Image initiale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DEF004-D51F-2984-6CEB-69BBF8C98773}"/>
              </a:ext>
            </a:extLst>
          </p:cNvPr>
          <p:cNvSpPr/>
          <p:nvPr/>
        </p:nvSpPr>
        <p:spPr>
          <a:xfrm>
            <a:off x="5835030" y="4745315"/>
            <a:ext cx="2584352" cy="724618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B30D92-C91F-9458-BB19-F3131159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503" y="7485519"/>
            <a:ext cx="501007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En utilisant OpenCV, nous importons l’image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DEF433-0326-7B20-6532-62F956C5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942" y="3363788"/>
            <a:ext cx="5010070" cy="34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AF1B621-1015-FBB3-21D1-9F251697354A}"/>
              </a:ext>
            </a:extLst>
          </p:cNvPr>
          <p:cNvSpPr/>
          <p:nvPr/>
        </p:nvSpPr>
        <p:spPr>
          <a:xfrm>
            <a:off x="14266573" y="4745315"/>
            <a:ext cx="2416914" cy="724618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5ABF973-87A6-0B31-80FC-8A28EF65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724" y="7468266"/>
            <a:ext cx="337706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Puis nous égalisons l’histogramme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11F5291-5B64-A28B-8BB6-9C8C0AB7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048" y="3363787"/>
            <a:ext cx="5010070" cy="348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C3F2EF-B750-C775-40D0-570B6C59CFE2}"/>
              </a:ext>
            </a:extLst>
          </p:cNvPr>
          <p:cNvSpPr/>
          <p:nvPr/>
        </p:nvSpPr>
        <p:spPr>
          <a:xfrm rot="5400000">
            <a:off x="11572967" y="-2420539"/>
            <a:ext cx="49919" cy="2238305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7EF89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0A66929-01F0-9692-AFC6-A9CF623B8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8" t="11625" r="29056" b="51074"/>
          <a:stretch/>
        </p:blipFill>
        <p:spPr bwMode="auto">
          <a:xfrm>
            <a:off x="591613" y="9304349"/>
            <a:ext cx="4824857" cy="397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DDC14407-0026-7C59-E9CE-BE24C5CB1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051" y="11028724"/>
            <a:ext cx="169559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Le traitement ORB nous permet d’extraire des features et nous montre où se situent les points importants</a:t>
            </a:r>
          </a:p>
        </p:txBody>
      </p:sp>
    </p:spTree>
    <p:extLst>
      <p:ext uri="{BB962C8B-B14F-4D97-AF65-F5344CB8AC3E}">
        <p14:creationId xmlns:p14="http://schemas.microsoft.com/office/powerpoint/2010/main" val="22933552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4E5B7D-9C2F-79BA-7251-02738885D73A}"/>
              </a:ext>
            </a:extLst>
          </p:cNvPr>
          <p:cNvCxnSpPr/>
          <p:nvPr/>
        </p:nvCxnSpPr>
        <p:spPr>
          <a:xfrm>
            <a:off x="5973051" y="1633796"/>
            <a:ext cx="1192923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3B222-FE5D-9B80-9DD7-2F49FF5A8542}"/>
              </a:ext>
            </a:extLst>
          </p:cNvPr>
          <p:cNvSpPr txBox="1"/>
          <p:nvPr/>
        </p:nvSpPr>
        <p:spPr>
          <a:xfrm>
            <a:off x="-58939" y="287876"/>
            <a:ext cx="2238305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0" b="1" spc="800">
                <a:solidFill>
                  <a:srgbClr val="0B4355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6000" b="1" spc="800" dirty="0">
                <a:solidFill>
                  <a:srgbClr val="0B4355"/>
                </a:solidFill>
                <a:ea typeface="Lato Black" charset="0"/>
                <a:cs typeface="Lato Black" charset="0"/>
              </a:rPr>
              <a:t>Images</a:t>
            </a:r>
            <a:r>
              <a:rPr lang="en-US" sz="6000" dirty="0"/>
              <a:t> – Description et classification des articles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17B628-8BB9-6A63-68F6-030A0FD5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97" y="3782196"/>
            <a:ext cx="15264615" cy="78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50B26607-5D6B-E532-792D-4D3BC347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44" y="4872841"/>
            <a:ext cx="56069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Après comptage des features par image, nous créons un histogramme représentant les features pour chaque image du dossier</a:t>
            </a:r>
          </a:p>
          <a:p>
            <a:endParaRPr lang="fr-FR" altLang="fr-FR" sz="2800" dirty="0">
              <a:solidFill>
                <a:srgbClr val="0B4355"/>
              </a:solidFill>
              <a:ea typeface="Lato Black" charset="0"/>
              <a:cs typeface="Lato Black" charset="0"/>
            </a:endParaRPr>
          </a:p>
          <a:p>
            <a:r>
              <a:rPr lang="fr-FR" altLang="fr-FR" sz="2800" dirty="0">
                <a:solidFill>
                  <a:srgbClr val="0B4355"/>
                </a:solidFill>
                <a:ea typeface="Lato Black" charset="0"/>
                <a:cs typeface="Lato Black" charset="0"/>
              </a:rPr>
              <a:t>Nous les factorisons et obtenons le résultat ci-contre, assez peu satisfaisant.</a:t>
            </a:r>
          </a:p>
        </p:txBody>
      </p:sp>
    </p:spTree>
    <p:extLst>
      <p:ext uri="{BB962C8B-B14F-4D97-AF65-F5344CB8AC3E}">
        <p14:creationId xmlns:p14="http://schemas.microsoft.com/office/powerpoint/2010/main" val="12149702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36623</TotalTime>
  <Words>809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 Light</vt:lpstr>
      <vt:lpstr>Lato</vt:lpstr>
      <vt:lpstr>Lato Black</vt:lpstr>
      <vt:lpstr>Lato Light</vt:lpstr>
      <vt:lpstr>Poppins Light</vt:lpstr>
      <vt:lpstr>Segoe UI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>Shadow</dc:creator>
  <cp:keywords/>
  <dc:description/>
  <cp:lastModifiedBy>Ahmed Douaya</cp:lastModifiedBy>
  <cp:revision>6160</cp:revision>
  <cp:lastPrinted>2018-10-04T13:38:44Z</cp:lastPrinted>
  <dcterms:created xsi:type="dcterms:W3CDTF">2014-11-12T21:47:38Z</dcterms:created>
  <dcterms:modified xsi:type="dcterms:W3CDTF">2022-05-07T10:23:09Z</dcterms:modified>
  <cp:category/>
</cp:coreProperties>
</file>