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5297e72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5297e72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5297e72c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5297e72c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45297e72c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45297e72c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531fd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4531fd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531fd5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531fd5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531fd5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531fd5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b1446a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b1446a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91806f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91806f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491806f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491806f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531fd5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531fd5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d5f9a3c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d5f9a3c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531fd5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531fd5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b1446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b1446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4b1446a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4b1446a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4531fd5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4531fd5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4b1446a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4b1446a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4ddea35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4ddea3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4c5fe98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4c5fe98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4c5fe9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4c5fe9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c5fe98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4c5fe98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49af923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49af923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531fd5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531fd5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9af923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49af923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49af923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49af923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49af923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49af923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49af923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49af923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4531fd5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4531fd5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4d9e2373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4d9e2373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4d9e2373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4d9e237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4d9e2373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4d9e2373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4d9e237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4d9e237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d5f9a3c6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d5f9a3c6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d5f9a3c6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d5f9a3c6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45297e72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45297e72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45297e72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45297e72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5297e72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5297e72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45297e72c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45297e72c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ownsampling_(signal_processing)" TargetMode="External"/><Relationship Id="rId4" Type="http://schemas.openxmlformats.org/officeDocument/2006/relationships/hyperlink" Target="https://en.wikipedia.org/wiki/Downsampling_(signal_processing)" TargetMode="External"/><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open?id=1GufiT8UztTIDM096whOElNHCVW8AZV_9&amp;disco=AAAAHJrL-E8" TargetMode="External"/><Relationship Id="rId4" Type="http://schemas.openxmlformats.org/officeDocument/2006/relationships/hyperlink" Target="https://drive.google.com/open?id=1GufiT8UztTIDM096whOElNHCVW8AZV_9&amp;disco=AAAAHJxpDmA" TargetMode="External"/><Relationship Id="rId5" Type="http://schemas.openxmlformats.org/officeDocument/2006/relationships/hyperlink" Target="https://drive.google.com/open?id=1GufiT8UztTIDM096whOElNHCVW8AZV_9&amp;disco=AAAAHJrL9wI" TargetMode="External"/><Relationship Id="rId6" Type="http://schemas.openxmlformats.org/officeDocument/2006/relationships/image" Target="../media/image4.png"/><Relationship Id="rId7"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open?id=1GufiT8UztTIDM096whOElNHCVW8AZV_9&amp;disco=AAAAHJxpEks" TargetMode="External"/><Relationship Id="rId4" Type="http://schemas.openxmlformats.org/officeDocument/2006/relationships/hyperlink" Target="https://drive.google.com/open?id=1GufiT8UztTIDM096whOElNHCVW8AZV_9&amp;disco=AAAAHJxpEr4" TargetMode="External"/><Relationship Id="rId5" Type="http://schemas.openxmlformats.org/officeDocument/2006/relationships/image" Target="../media/image16.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open?id=1EX3anP5rL6eDDSdmb4HCJVvGJ4gmnr21&amp;disco=AAAAKkZCq5w" TargetMode="External"/><Relationship Id="rId4" Type="http://schemas.openxmlformats.org/officeDocument/2006/relationships/hyperlink" Target="https://drive.google.com/open?id=1EX3anP5rL6eDDSdmb4HCJVvGJ4gmnr21&amp;disco=AAAAKkZCq78" TargetMode="External"/><Relationship Id="rId5" Type="http://schemas.openxmlformats.org/officeDocument/2006/relationships/hyperlink" Target="https://drive.google.com/open?id=1EX3anP5rL6eDDSdmb4HCJVvGJ4gmnr21&amp;disco=AAAAKkZCq8g" TargetMode="External"/><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google.com/file/d/1YbwFIL43Okr-ccHWKIh3HJL6hMBN-9Hm/edit?disco=AAAAHJRsNFY" TargetMode="External"/><Relationship Id="rId4" Type="http://schemas.openxmlformats.org/officeDocument/2006/relationships/hyperlink" Target="https://drive.google.com/open?id=1EX3anP5rL6eDDSdmb4HCJVvGJ4gmnr21&amp;disco=AAAAKkZCrE4" TargetMode="External"/><Relationship Id="rId5" Type="http://schemas.openxmlformats.org/officeDocument/2006/relationships/image" Target="../media/image12.png"/><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open?id=1V_E0fXEm4hlTy7EU6eAa9Dnq-2EC7H7R&amp;disco=AAAAKj10PJA" TargetMode="External"/><Relationship Id="rId4" Type="http://schemas.openxmlformats.org/officeDocument/2006/relationships/hyperlink" Target="https://en.wikipedia.org/wiki/Gaussian_filter" TargetMode="External"/><Relationship Id="rId5" Type="http://schemas.openxmlformats.org/officeDocument/2006/relationships/hyperlink" Target="https://drive.google.com/open?id=1V_E0fXEm4hlTy7EU6eAa9Dnq-2EC7H7R&amp;disco=AAAAHI0fssQ" TargetMode="External"/><Relationship Id="rId6" Type="http://schemas.openxmlformats.org/officeDocument/2006/relationships/image" Target="../media/image11.png"/><Relationship Id="rId7"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ishack.in/tutorials/normalized-rgb/" TargetMode="External"/><Relationship Id="rId4" Type="http://schemas.openxmlformats.org/officeDocument/2006/relationships/hyperlink" Target="https://drive.google.com/open?id=1V_E0fXEm4hlTy7EU6eAa9Dnq-2EC7H7R&amp;disco=AAAAHI0fsqw" TargetMode="External"/><Relationship Id="rId10" Type="http://schemas.openxmlformats.org/officeDocument/2006/relationships/image" Target="../media/image24.png"/><Relationship Id="rId9" Type="http://schemas.openxmlformats.org/officeDocument/2006/relationships/image" Target="../media/image8.png"/><Relationship Id="rId5" Type="http://schemas.openxmlformats.org/officeDocument/2006/relationships/hyperlink" Target="https://drive.google.com/open?id=1V_E0fXEm4hlTy7EU6eAa9Dnq-2EC7H7R&amp;disco=AAAAHI0fst0" TargetMode="External"/><Relationship Id="rId6" Type="http://schemas.openxmlformats.org/officeDocument/2006/relationships/hyperlink" Target="https://drive.google.com/open?id=1V_E0fXEm4hlTy7EU6eAa9Dnq-2EC7H7R&amp;disco=AAAAHI0fst4" TargetMode="External"/><Relationship Id="rId7" Type="http://schemas.openxmlformats.org/officeDocument/2006/relationships/image" Target="../media/image13.png"/><Relationship Id="rId8"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Deep_neural_network" TargetMode="External"/><Relationship Id="rId4" Type="http://schemas.openxmlformats.org/officeDocument/2006/relationships/hyperlink" Target="https://en.wikipedia.org/wiki/Deep_neural_network" TargetMode="External"/><Relationship Id="rId5" Type="http://schemas.openxmlformats.org/officeDocument/2006/relationships/hyperlink" Target="https://en.wikipedia.org/wiki/Multilayer_perceptron#Layers" TargetMode="External"/><Relationship Id="rId6" Type="http://schemas.openxmlformats.org/officeDocument/2006/relationships/hyperlink" Target="https://en.wikipedia.org/wiki/Multilayer_perceptron#Layers" TargetMode="External"/><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 Id="rId4" Type="http://schemas.openxmlformats.org/officeDocument/2006/relationships/hyperlink" Target="https://en.wikipedia.org/wiki/Tensor" TargetMode="External"/><Relationship Id="rId5" Type="http://schemas.openxmlformats.org/officeDocument/2006/relationships/hyperlink" Target="https://en.wikipedia.org/wiki/Tens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Precision Agriculture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595959"/>
                </a:solidFill>
              </a:rPr>
              <a:t>Week 2</a:t>
            </a:r>
            <a:endParaRPr>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Pooling is a form of non-linear</a:t>
            </a:r>
            <a:r>
              <a:rPr lang="en" sz="1100">
                <a:solidFill>
                  <a:srgbClr val="595959"/>
                </a:solidFill>
                <a:uFill>
                  <a:noFill/>
                </a:uFill>
                <a:hlinkClick r:id="rId3">
                  <a:extLst>
                    <a:ext uri="{A12FA001-AC4F-418D-AE19-62706E023703}">
                      <ahyp:hlinkClr val="tx"/>
                    </a:ext>
                  </a:extLst>
                </a:hlinkClick>
              </a:rPr>
              <a:t> </a:t>
            </a:r>
            <a:r>
              <a:rPr lang="en" sz="1100" u="sng">
                <a:solidFill>
                  <a:srgbClr val="0097A7"/>
                </a:solidFill>
                <a:hlinkClick r:id="rId4">
                  <a:extLst>
                    <a:ext uri="{A12FA001-AC4F-418D-AE19-62706E023703}">
                      <ahyp:hlinkClr val="tx"/>
                    </a:ext>
                  </a:extLst>
                </a:hlinkClick>
              </a:rPr>
              <a:t>downsampling</a:t>
            </a:r>
            <a:r>
              <a:rPr lang="en" sz="1100">
                <a:solidFill>
                  <a:srgbClr val="595959"/>
                </a:solidFill>
              </a:rPr>
              <a:t> which reduces the height and width of the input which helps reduce computational complexity </a:t>
            </a:r>
            <a:r>
              <a:rPr lang="en" sz="1100">
                <a:solidFill>
                  <a:srgbClr val="595959"/>
                </a:solidFill>
              </a:rPr>
              <a:t>as well</a:t>
            </a:r>
            <a:r>
              <a:rPr lang="en" sz="1100">
                <a:solidFill>
                  <a:srgbClr val="595959"/>
                </a:solidFill>
              </a:rPr>
              <a:t> as memory footprint.</a:t>
            </a:r>
            <a:endParaRPr sz="1100">
              <a:solidFill>
                <a:srgbClr val="595959"/>
              </a:solidFill>
            </a:endParaRPr>
          </a:p>
          <a:p>
            <a:pPr indent="0" lvl="0" marL="0" rtl="0" algn="l">
              <a:spcBef>
                <a:spcPts val="1600"/>
              </a:spcBef>
              <a:spcAft>
                <a:spcPts val="1600"/>
              </a:spcAft>
              <a:buNone/>
            </a:pPr>
            <a:r>
              <a:rPr lang="en" sz="1100"/>
              <a:t>Pooling slides a window of shape f x f with a specified stride value as can be seen in Figure 5. Where f and stride are the pooling layer hyperparameters.</a:t>
            </a:r>
            <a:endParaRPr sz="1100">
              <a:solidFill>
                <a:srgbClr val="595959"/>
              </a:solidFill>
            </a:endParaRPr>
          </a:p>
        </p:txBody>
      </p:sp>
      <p:pic>
        <p:nvPicPr>
          <p:cNvPr id="120" name="Google Shape;120;p22"/>
          <p:cNvPicPr preferRelativeResize="0"/>
          <p:nvPr/>
        </p:nvPicPr>
        <p:blipFill>
          <a:blip r:embed="rId5">
            <a:alphaModFix/>
          </a:blip>
          <a:stretch>
            <a:fillRect/>
          </a:stretch>
        </p:blipFill>
        <p:spPr>
          <a:xfrm>
            <a:off x="311700" y="2319824"/>
            <a:ext cx="8520600" cy="2568350"/>
          </a:xfrm>
          <a:prstGeom prst="rect">
            <a:avLst/>
          </a:prstGeom>
          <a:noFill/>
          <a:ln>
            <a:noFill/>
          </a:ln>
        </p:spPr>
      </p:pic>
      <p:sp>
        <p:nvSpPr>
          <p:cNvPr id="121" name="Google Shape;121;p22"/>
          <p:cNvSpPr txBox="1"/>
          <p:nvPr/>
        </p:nvSpPr>
        <p:spPr>
          <a:xfrm>
            <a:off x="3700194" y="4833293"/>
            <a:ext cx="17436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Figure 5 - Pooling types</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Cont.</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100"/>
              <a:t>After the pooling the output is of shape (number of images)  x (n_H) x (n_W) x (image depth) where n_H and n_W are preprocessed values obtained by using Equation 2.</a:t>
            </a:r>
            <a:endParaRPr sz="1100"/>
          </a:p>
        </p:txBody>
      </p:sp>
      <p:pic>
        <p:nvPicPr>
          <p:cNvPr id="128" name="Google Shape;128;p23"/>
          <p:cNvPicPr preferRelativeResize="0"/>
          <p:nvPr/>
        </p:nvPicPr>
        <p:blipFill>
          <a:blip r:embed="rId3">
            <a:alphaModFix/>
          </a:blip>
          <a:stretch>
            <a:fillRect/>
          </a:stretch>
        </p:blipFill>
        <p:spPr>
          <a:xfrm>
            <a:off x="2560863" y="2098250"/>
            <a:ext cx="4022275" cy="2470625"/>
          </a:xfrm>
          <a:prstGeom prst="rect">
            <a:avLst/>
          </a:prstGeom>
          <a:noFill/>
          <a:ln>
            <a:noFill/>
          </a:ln>
        </p:spPr>
      </p:pic>
      <p:sp>
        <p:nvSpPr>
          <p:cNvPr id="129" name="Google Shape;129;p23"/>
          <p:cNvSpPr txBox="1"/>
          <p:nvPr/>
        </p:nvSpPr>
        <p:spPr>
          <a:xfrm>
            <a:off x="3700200" y="4568879"/>
            <a:ext cx="1743600" cy="4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Equation 2 - Preprocessing pooling output shape</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layer</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 Max</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Review</a:t>
            </a:r>
            <a:endParaRPr>
              <a:solidFill>
                <a:srgbClr val="CC0000"/>
              </a:solidFill>
            </a:endParaRPr>
          </a:p>
        </p:txBody>
      </p:sp>
      <p:sp>
        <p:nvSpPr>
          <p:cNvPr id="147" name="Google Shape;147;p26"/>
          <p:cNvSpPr txBox="1"/>
          <p:nvPr>
            <p:ph idx="1" type="body"/>
          </p:nvPr>
        </p:nvSpPr>
        <p:spPr>
          <a:xfrm>
            <a:off x="269125" y="1160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goal into reviewing academic papers are to ensure proper overall understanding going forward.</a:t>
            </a:r>
            <a:endParaRPr sz="1100"/>
          </a:p>
          <a:p>
            <a:pPr indent="0" lvl="0" marL="0" rtl="0" algn="l">
              <a:spcBef>
                <a:spcPts val="1600"/>
              </a:spcBef>
              <a:spcAft>
                <a:spcPts val="0"/>
              </a:spcAft>
              <a:buNone/>
            </a:pPr>
            <a:r>
              <a:rPr lang="en" sz="1100"/>
              <a:t>The main focus points we reviewed are:</a:t>
            </a:r>
            <a:endParaRPr sz="1100"/>
          </a:p>
          <a:p>
            <a:pPr indent="-298450" lvl="0" marL="457200" rtl="0" algn="l">
              <a:spcBef>
                <a:spcPts val="1600"/>
              </a:spcBef>
              <a:spcAft>
                <a:spcPts val="0"/>
              </a:spcAft>
              <a:buSzPts val="1100"/>
              <a:buChar char="●"/>
            </a:pPr>
            <a:r>
              <a:rPr lang="en" sz="1100"/>
              <a:t>Plant disease detection using CNN.</a:t>
            </a:r>
            <a:endParaRPr sz="1100"/>
          </a:p>
          <a:p>
            <a:pPr indent="-298450" lvl="0" marL="457200" rtl="0" algn="l">
              <a:spcBef>
                <a:spcPts val="0"/>
              </a:spcBef>
              <a:spcAft>
                <a:spcPts val="0"/>
              </a:spcAft>
              <a:buSzPts val="1100"/>
              <a:buChar char="●"/>
            </a:pPr>
            <a:r>
              <a:rPr lang="en" sz="1100"/>
              <a:t>DL FPGA </a:t>
            </a:r>
            <a:r>
              <a:rPr lang="en" sz="1100"/>
              <a:t>implementations.</a:t>
            </a:r>
            <a:endParaRPr sz="1100"/>
          </a:p>
          <a:p>
            <a:pPr indent="-298450" lvl="0" marL="457200" rtl="0" algn="l">
              <a:spcBef>
                <a:spcPts val="0"/>
              </a:spcBef>
              <a:spcAft>
                <a:spcPts val="0"/>
              </a:spcAft>
              <a:buSzPts val="1100"/>
              <a:buChar char="●"/>
            </a:pPr>
            <a:r>
              <a:rPr lang="en" sz="1100"/>
              <a:t>FPGA DL acceleration.</a:t>
            </a:r>
            <a:endParaRPr sz="1100"/>
          </a:p>
          <a:p>
            <a:pPr indent="0" lvl="0" marL="457200" rtl="0" algn="l">
              <a:spcBef>
                <a:spcPts val="1600"/>
              </a:spcBef>
              <a:spcAft>
                <a:spcPts val="160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1111"/>
                </a:solidFill>
              </a:rPr>
              <a:t>Plant disease detection</a:t>
            </a:r>
            <a:endParaRPr>
              <a:solidFill>
                <a:srgbClr val="111111"/>
              </a:solidFill>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The aim of this review is to dissect low memory footprint Deep CNN training methods by referencing these papers:</a:t>
            </a:r>
            <a:endParaRPr sz="1100">
              <a:solidFill>
                <a:srgbClr val="595959"/>
              </a:solidFill>
            </a:endParaRPr>
          </a:p>
          <a:p>
            <a:pPr indent="-298450" lvl="0" marL="457200" rtl="0" algn="l">
              <a:spcBef>
                <a:spcPts val="1600"/>
              </a:spcBef>
              <a:spcAft>
                <a:spcPts val="0"/>
              </a:spcAft>
              <a:buClr>
                <a:srgbClr val="595959"/>
              </a:buClr>
              <a:buSzPts val="1100"/>
              <a:buAutoNum type="arabicPeriod"/>
            </a:pPr>
            <a:r>
              <a:rPr lang="en" sz="1100">
                <a:solidFill>
                  <a:srgbClr val="595959"/>
                </a:solidFill>
              </a:rPr>
              <a:t>“Tomato Disease Detection and Classification by Deep Learning” - Huiqun Hong et al, College of Artificial </a:t>
            </a:r>
            <a:r>
              <a:rPr lang="en" sz="1100">
                <a:solidFill>
                  <a:srgbClr val="595959"/>
                </a:solidFill>
              </a:rPr>
              <a:t>Intelligence</a:t>
            </a:r>
            <a:r>
              <a:rPr lang="en" sz="1100">
                <a:solidFill>
                  <a:srgbClr val="595959"/>
                </a:solidFill>
              </a:rPr>
              <a:t>, China.</a:t>
            </a:r>
            <a:endParaRPr sz="1100">
              <a:solidFill>
                <a:srgbClr val="595959"/>
              </a:solidFill>
            </a:endParaRPr>
          </a:p>
          <a:p>
            <a:pPr indent="-298450" lvl="0" marL="457200" rtl="0" algn="l">
              <a:spcBef>
                <a:spcPts val="0"/>
              </a:spcBef>
              <a:spcAft>
                <a:spcPts val="0"/>
              </a:spcAft>
              <a:buClr>
                <a:srgbClr val="595959"/>
              </a:buClr>
              <a:buSzPts val="1100"/>
              <a:buAutoNum type="arabicPeriod"/>
            </a:pPr>
            <a:r>
              <a:rPr lang="en" sz="1100">
                <a:solidFill>
                  <a:srgbClr val="595959"/>
                </a:solidFill>
              </a:rPr>
              <a:t>“Health Detection for Potato Leaf with Convolutional Neural Network” - Trong-Yen Lee et al, National Taipei University of Technology, Taiwan.</a:t>
            </a:r>
            <a:endParaRPr sz="1100">
              <a:solidFill>
                <a:srgbClr val="595959"/>
              </a:solidFill>
            </a:endParaRPr>
          </a:p>
          <a:p>
            <a:pPr indent="-298450" lvl="0" marL="457200" rtl="0" algn="l">
              <a:spcBef>
                <a:spcPts val="0"/>
              </a:spcBef>
              <a:spcAft>
                <a:spcPts val="0"/>
              </a:spcAft>
              <a:buClr>
                <a:srgbClr val="595959"/>
              </a:buClr>
              <a:buSzPts val="1100"/>
              <a:buAutoNum type="arabicPeriod"/>
            </a:pPr>
            <a:r>
              <a:rPr lang="en" sz="1100">
                <a:solidFill>
                  <a:srgbClr val="595959"/>
                </a:solidFill>
              </a:rPr>
              <a:t>“Identification of Maize Leaf Diseases Using Improved Deep Convolutional Neural Networks” - Xihai Zhang et al, IEEE Member.</a:t>
            </a:r>
            <a:endParaRPr sz="1100">
              <a:solidFill>
                <a:srgbClr val="595959"/>
              </a:solidFill>
            </a:endParaRPr>
          </a:p>
          <a:p>
            <a:pPr indent="-298450" lvl="0" marL="457200" rtl="0" algn="l">
              <a:spcBef>
                <a:spcPts val="0"/>
              </a:spcBef>
              <a:spcAft>
                <a:spcPts val="0"/>
              </a:spcAft>
              <a:buClr>
                <a:srgbClr val="595959"/>
              </a:buClr>
              <a:buSzPts val="1100"/>
              <a:buAutoNum type="arabicPeriod"/>
            </a:pPr>
            <a:r>
              <a:rPr lang="en" sz="1100">
                <a:solidFill>
                  <a:srgbClr val="595959"/>
                </a:solidFill>
              </a:rPr>
              <a:t>“Mobile Platform Implementation of Lightweight Neural Network Model for Plant Disease Detection and Recognition” - Anton Louise P. de Ocampo et al, </a:t>
            </a:r>
            <a:r>
              <a:rPr lang="en" sz="1100">
                <a:solidFill>
                  <a:srgbClr val="595959"/>
                </a:solidFill>
                <a:highlight>
                  <a:srgbClr val="FFFFFF"/>
                </a:highlight>
              </a:rPr>
              <a:t>De La Salle University, </a:t>
            </a:r>
            <a:r>
              <a:rPr lang="en" sz="1100">
                <a:solidFill>
                  <a:srgbClr val="595959"/>
                </a:solidFill>
                <a:highlight>
                  <a:srgbClr val="FFFFFF"/>
                </a:highlight>
              </a:rPr>
              <a:t>Philippines</a:t>
            </a:r>
            <a:r>
              <a:rPr lang="en" sz="1100">
                <a:solidFill>
                  <a:srgbClr val="595959"/>
                </a:solidFill>
                <a:highlight>
                  <a:srgbClr val="FFFFFF"/>
                </a:highlight>
              </a:rPr>
              <a:t>.</a:t>
            </a:r>
            <a:endParaRPr sz="11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9" name="Google Shape;159;p28"/>
          <p:cNvSpPr txBox="1"/>
          <p:nvPr>
            <p:ph idx="1" type="body"/>
          </p:nvPr>
        </p:nvSpPr>
        <p:spPr>
          <a:xfrm>
            <a:off x="311700" y="1152475"/>
            <a:ext cx="509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aim of this paper is to carry out general leaf disease detection based on 5 types of common plant diseases. The lightweight MobileNet architecture steered the implementation.</a:t>
            </a:r>
            <a:endParaRPr sz="1100"/>
          </a:p>
          <a:p>
            <a:pPr indent="0" lvl="0" marL="0" rtl="0" algn="l">
              <a:spcBef>
                <a:spcPts val="1600"/>
              </a:spcBef>
              <a:spcAft>
                <a:spcPts val="0"/>
              </a:spcAft>
              <a:buNone/>
            </a:pPr>
            <a:r>
              <a:rPr lang="en" sz="1100"/>
              <a:t>A custom dataset containing 6,970 images was used, the 224 x 224 images were subjected to random augmentations to create different views of the same image, to help in the reduction of overfitting. 63% of the dataset was used for training, 16% for validation and 21% for testing.</a:t>
            </a:r>
            <a:endParaRPr sz="1100"/>
          </a:p>
          <a:p>
            <a:pPr indent="0" lvl="0" marL="0" rtl="0" algn="l">
              <a:spcBef>
                <a:spcPts val="1600"/>
              </a:spcBef>
              <a:spcAft>
                <a:spcPts val="1600"/>
              </a:spcAft>
              <a:buNone/>
            </a:pPr>
            <a:r>
              <a:rPr lang="en" sz="1100"/>
              <a:t>An important note to understand about this paper’s dataset is that its diversified. Where as most models are optimized for a specific plant and its diseases, this paper chooses to tackle the most common diseases seen in plants.</a:t>
            </a:r>
            <a:endParaRPr sz="1100"/>
          </a:p>
        </p:txBody>
      </p:sp>
      <p:sp>
        <p:nvSpPr>
          <p:cNvPr id="160" name="Google Shape;160;p28"/>
          <p:cNvSpPr txBox="1"/>
          <p:nvPr/>
        </p:nvSpPr>
        <p:spPr>
          <a:xfrm>
            <a:off x="6796050" y="93125"/>
            <a:ext cx="23478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Mobile Platform Implementation</a:t>
            </a:r>
            <a:endParaRPr sz="1600">
              <a:solidFill>
                <a:srgbClr val="595959"/>
              </a:solidFill>
            </a:endParaRPr>
          </a:p>
        </p:txBody>
      </p:sp>
      <p:pic>
        <p:nvPicPr>
          <p:cNvPr id="161" name="Google Shape;161;p28"/>
          <p:cNvPicPr preferRelativeResize="0"/>
          <p:nvPr/>
        </p:nvPicPr>
        <p:blipFill>
          <a:blip r:embed="rId3">
            <a:alphaModFix/>
          </a:blip>
          <a:stretch>
            <a:fillRect/>
          </a:stretch>
        </p:blipFill>
        <p:spPr>
          <a:xfrm>
            <a:off x="5409000" y="1017725"/>
            <a:ext cx="3463126" cy="303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MobileNet</a:t>
            </a:r>
            <a:endParaRPr/>
          </a:p>
        </p:txBody>
      </p:sp>
      <p:sp>
        <p:nvSpPr>
          <p:cNvPr id="167" name="Google Shape;167;p29"/>
          <p:cNvSpPr txBox="1"/>
          <p:nvPr>
            <p:ph idx="1" type="body"/>
          </p:nvPr>
        </p:nvSpPr>
        <p:spPr>
          <a:xfrm>
            <a:off x="311700" y="1152475"/>
            <a:ext cx="512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MobileNet is a lightweight architecture that relies on </a:t>
            </a:r>
            <a:r>
              <a:rPr lang="en" sz="1100" u="sng">
                <a:solidFill>
                  <a:schemeClr val="hlink"/>
                </a:solidFill>
                <a:hlinkClick r:id="rId3"/>
              </a:rPr>
              <a:t>depthwise and pointwise convolutions</a:t>
            </a:r>
            <a:r>
              <a:rPr lang="en" sz="1100"/>
              <a:t>, to obtain its main pillar; the depth-wise separable convolutional layers. MobileNet has 27 convolutional layers as can be seen by </a:t>
            </a:r>
            <a:r>
              <a:rPr lang="en" sz="1100"/>
              <a:t>architecture's</a:t>
            </a:r>
            <a:r>
              <a:rPr lang="en" sz="1100"/>
              <a:t> whole topology in Table X.</a:t>
            </a:r>
            <a:endParaRPr sz="1100"/>
          </a:p>
          <a:p>
            <a:pPr indent="0" lvl="0" marL="0" rtl="0" algn="l">
              <a:spcBef>
                <a:spcPts val="1600"/>
              </a:spcBef>
              <a:spcAft>
                <a:spcPts val="0"/>
              </a:spcAft>
              <a:buNone/>
            </a:pPr>
            <a:r>
              <a:rPr lang="en" sz="1100">
                <a:solidFill>
                  <a:srgbClr val="595959"/>
                </a:solidFill>
                <a:highlight>
                  <a:srgbClr val="FFFFFF"/>
                </a:highlight>
              </a:rPr>
              <a:t>Depthwise Separable (DS) convolution uses a depthwise convolution followed by a pointwise convolution. In a addition it introduces two hyperparameters: the width multiplier that thins the number of channels, and the resolution multiplier that reduces the feature maps spatial dimensions. For this paper the width modifier used is </a:t>
            </a:r>
            <a:r>
              <a:rPr lang="en" sz="1100" u="sng">
                <a:solidFill>
                  <a:schemeClr val="hlink"/>
                </a:solidFill>
                <a:highlight>
                  <a:srgbClr val="FFFFFF"/>
                </a:highlight>
                <a:hlinkClick r:id="rId4"/>
              </a:rPr>
              <a:t>50%</a:t>
            </a:r>
            <a:r>
              <a:rPr lang="en" sz="1100">
                <a:solidFill>
                  <a:srgbClr val="595959"/>
                </a:solidFill>
                <a:highlight>
                  <a:srgbClr val="FFFFFF"/>
                </a:highlight>
              </a:rPr>
              <a:t>. Figure X entails the workflow between standard the Conv. </a:t>
            </a:r>
            <a:r>
              <a:rPr lang="en" sz="1100">
                <a:solidFill>
                  <a:srgbClr val="595959"/>
                </a:solidFill>
                <a:highlight>
                  <a:srgbClr val="FFFFFF"/>
                </a:highlight>
              </a:rPr>
              <a:t>and DS Conv.</a:t>
            </a:r>
            <a:endParaRPr sz="1100">
              <a:solidFill>
                <a:srgbClr val="595959"/>
              </a:solidFill>
              <a:highlight>
                <a:srgbClr val="FFFFFF"/>
              </a:highlight>
            </a:endParaRPr>
          </a:p>
          <a:p>
            <a:pPr indent="0" lvl="0" marL="0" rtl="0" algn="l">
              <a:spcBef>
                <a:spcPts val="1600"/>
              </a:spcBef>
              <a:spcAft>
                <a:spcPts val="1600"/>
              </a:spcAft>
              <a:buNone/>
            </a:pPr>
            <a:r>
              <a:rPr lang="en" sz="1100"/>
              <a:t>The Model’s </a:t>
            </a:r>
            <a:r>
              <a:rPr lang="en" sz="1100">
                <a:solidFill>
                  <a:srgbClr val="CC0000"/>
                </a:solidFill>
              </a:rPr>
              <a:t>parameters</a:t>
            </a:r>
            <a:r>
              <a:rPr lang="en" sz="1100"/>
              <a:t> summed up to 1.3 million which the </a:t>
            </a:r>
            <a:r>
              <a:rPr lang="en" sz="1100" u="sng">
                <a:solidFill>
                  <a:schemeClr val="hlink"/>
                </a:solidFill>
                <a:hlinkClick r:id="rId5"/>
              </a:rPr>
              <a:t>author declared</a:t>
            </a:r>
            <a:r>
              <a:rPr lang="en" sz="1100"/>
              <a:t> was </a:t>
            </a:r>
            <a:r>
              <a:rPr lang="en" sz="1100"/>
              <a:t>relatively</a:t>
            </a:r>
            <a:r>
              <a:rPr lang="en" sz="1100"/>
              <a:t> smaller than other CNN models.</a:t>
            </a:r>
            <a:endParaRPr sz="1100"/>
          </a:p>
        </p:txBody>
      </p:sp>
      <p:sp>
        <p:nvSpPr>
          <p:cNvPr id="168" name="Google Shape;168;p29"/>
          <p:cNvSpPr txBox="1"/>
          <p:nvPr/>
        </p:nvSpPr>
        <p:spPr>
          <a:xfrm>
            <a:off x="6796050" y="93125"/>
            <a:ext cx="23478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Mobile Platform Implementation</a:t>
            </a:r>
            <a:endParaRPr sz="1600">
              <a:solidFill>
                <a:srgbClr val="595959"/>
              </a:solidFill>
            </a:endParaRPr>
          </a:p>
        </p:txBody>
      </p:sp>
      <p:pic>
        <p:nvPicPr>
          <p:cNvPr id="169" name="Google Shape;169;p29"/>
          <p:cNvPicPr preferRelativeResize="0"/>
          <p:nvPr/>
        </p:nvPicPr>
        <p:blipFill>
          <a:blip r:embed="rId6">
            <a:alphaModFix/>
          </a:blip>
          <a:stretch>
            <a:fillRect/>
          </a:stretch>
        </p:blipFill>
        <p:spPr>
          <a:xfrm>
            <a:off x="5906975" y="445025"/>
            <a:ext cx="2925325" cy="2966275"/>
          </a:xfrm>
          <a:prstGeom prst="rect">
            <a:avLst/>
          </a:prstGeom>
          <a:noFill/>
          <a:ln>
            <a:noFill/>
          </a:ln>
        </p:spPr>
      </p:pic>
      <p:pic>
        <p:nvPicPr>
          <p:cNvPr id="170" name="Google Shape;170;p29"/>
          <p:cNvPicPr preferRelativeResize="0"/>
          <p:nvPr/>
        </p:nvPicPr>
        <p:blipFill>
          <a:blip r:embed="rId7">
            <a:alphaModFix/>
          </a:blip>
          <a:stretch>
            <a:fillRect/>
          </a:stretch>
        </p:blipFill>
        <p:spPr>
          <a:xfrm>
            <a:off x="6329106" y="3411300"/>
            <a:ext cx="2081032" cy="157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1152475"/>
            <a:ext cx="53628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This paper leverages the use of transfer learning to reduce the amount of time spent on training their model. The model used in this paper was pre-trained on 60,000 images of different objects including things, persons, plants and animals. This works since in any CNN model, the earlier layers’ filters learn to infer low level features like edges and more abstract shapes. The </a:t>
            </a:r>
            <a:r>
              <a:rPr lang="en" sz="1100"/>
              <a:t>principles and techniques disclosed in the paper</a:t>
            </a:r>
            <a:r>
              <a:rPr lang="en" sz="1100"/>
              <a:t> behind retraining the pre-trained model are outlined </a:t>
            </a:r>
            <a:r>
              <a:rPr lang="en" sz="1100" u="sng">
                <a:solidFill>
                  <a:schemeClr val="hlink"/>
                </a:solidFill>
                <a:hlinkClick r:id="rId3"/>
              </a:rPr>
              <a:t>here</a:t>
            </a:r>
            <a:r>
              <a:rPr lang="en" sz="1100"/>
              <a:t>.</a:t>
            </a:r>
            <a:endParaRPr sz="1100"/>
          </a:p>
          <a:p>
            <a:pPr indent="0" lvl="0" marL="0" rtl="0" algn="l">
              <a:spcBef>
                <a:spcPts val="1600"/>
              </a:spcBef>
              <a:spcAft>
                <a:spcPts val="0"/>
              </a:spcAft>
              <a:buNone/>
            </a:pPr>
            <a:r>
              <a:rPr lang="en" sz="1100"/>
              <a:t>During the optimization stage, nodes that are not needed by Tensorflow libraries are removed, this reduces the complexity of calculations by merging batch norm operations into the convolutional weights. </a:t>
            </a:r>
            <a:endParaRPr sz="1100"/>
          </a:p>
          <a:p>
            <a:pPr indent="0" lvl="0" marL="0" rtl="0" algn="l">
              <a:spcBef>
                <a:spcPts val="1600"/>
              </a:spcBef>
              <a:spcAft>
                <a:spcPts val="0"/>
              </a:spcAft>
              <a:buNone/>
            </a:pPr>
            <a:r>
              <a:rPr lang="en" sz="1100"/>
              <a:t>Quantization is also </a:t>
            </a:r>
            <a:r>
              <a:rPr lang="en" sz="1100"/>
              <a:t>utilized where </a:t>
            </a:r>
            <a:r>
              <a:rPr lang="en" sz="1100"/>
              <a:t>weights are mapped into smaller numbers without changing the architecture or structure of the classifier model.</a:t>
            </a:r>
            <a:endParaRPr sz="1100"/>
          </a:p>
          <a:p>
            <a:pPr indent="0" lvl="0" marL="0" rtl="0" algn="l">
              <a:spcBef>
                <a:spcPts val="1600"/>
              </a:spcBef>
              <a:spcAft>
                <a:spcPts val="0"/>
              </a:spcAft>
              <a:buNone/>
            </a:pPr>
            <a:r>
              <a:rPr lang="en" sz="1100"/>
              <a:t>After these compression methods the data has a much smaller size with the model accuracy being undegraded, as shown in Figure X and X </a:t>
            </a:r>
            <a:r>
              <a:rPr lang="en" sz="1100"/>
              <a:t>respectively</a:t>
            </a:r>
            <a:r>
              <a:rPr lang="en" sz="1100"/>
              <a:t>. </a:t>
            </a:r>
            <a:endParaRPr sz="1100"/>
          </a:p>
          <a:p>
            <a:pPr indent="0" lvl="0" marL="0" rtl="0" algn="l">
              <a:spcBef>
                <a:spcPts val="1600"/>
              </a:spcBef>
              <a:spcAft>
                <a:spcPts val="1600"/>
              </a:spcAft>
              <a:buNone/>
            </a:pPr>
            <a:r>
              <a:rPr lang="en" sz="1100"/>
              <a:t>The final test accuracy has reached </a:t>
            </a:r>
            <a:r>
              <a:rPr lang="en" sz="1100" u="sng">
                <a:solidFill>
                  <a:schemeClr val="hlink"/>
                </a:solidFill>
                <a:hlinkClick r:id="rId4"/>
              </a:rPr>
              <a:t>89%</a:t>
            </a:r>
            <a:r>
              <a:rPr lang="en" sz="1100"/>
              <a:t> during testing.</a:t>
            </a:r>
            <a:endParaRPr sz="1100"/>
          </a:p>
        </p:txBody>
      </p:sp>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Optimization</a:t>
            </a:r>
            <a:endParaRPr/>
          </a:p>
        </p:txBody>
      </p:sp>
      <p:sp>
        <p:nvSpPr>
          <p:cNvPr id="177" name="Google Shape;177;p30"/>
          <p:cNvSpPr txBox="1"/>
          <p:nvPr/>
        </p:nvSpPr>
        <p:spPr>
          <a:xfrm>
            <a:off x="6796050" y="93125"/>
            <a:ext cx="23478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Mobile Platform Implementation</a:t>
            </a:r>
            <a:endParaRPr sz="1600">
              <a:solidFill>
                <a:srgbClr val="595959"/>
              </a:solidFill>
            </a:endParaRPr>
          </a:p>
        </p:txBody>
      </p:sp>
      <p:pic>
        <p:nvPicPr>
          <p:cNvPr id="178" name="Google Shape;178;p30"/>
          <p:cNvPicPr preferRelativeResize="0"/>
          <p:nvPr/>
        </p:nvPicPr>
        <p:blipFill>
          <a:blip r:embed="rId5">
            <a:alphaModFix/>
          </a:blip>
          <a:stretch>
            <a:fillRect/>
          </a:stretch>
        </p:blipFill>
        <p:spPr>
          <a:xfrm>
            <a:off x="5844172" y="1017722"/>
            <a:ext cx="2988125" cy="1182350"/>
          </a:xfrm>
          <a:prstGeom prst="rect">
            <a:avLst/>
          </a:prstGeom>
          <a:noFill/>
          <a:ln>
            <a:noFill/>
          </a:ln>
        </p:spPr>
      </p:pic>
      <p:pic>
        <p:nvPicPr>
          <p:cNvPr id="179" name="Google Shape;179;p30"/>
          <p:cNvPicPr preferRelativeResize="0"/>
          <p:nvPr/>
        </p:nvPicPr>
        <p:blipFill>
          <a:blip r:embed="rId6">
            <a:alphaModFix/>
          </a:blip>
          <a:stretch>
            <a:fillRect/>
          </a:stretch>
        </p:blipFill>
        <p:spPr>
          <a:xfrm>
            <a:off x="5844175" y="2677700"/>
            <a:ext cx="2988125" cy="177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85" name="Google Shape;185;p31"/>
          <p:cNvSpPr txBox="1"/>
          <p:nvPr>
            <p:ph idx="1" type="body"/>
          </p:nvPr>
        </p:nvSpPr>
        <p:spPr>
          <a:xfrm>
            <a:off x="311700" y="1152475"/>
            <a:ext cx="48849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aim of this paper is to carry out tomato leaf disease detection based on 9 types of common tomato diseases and as shown in Figure X, the data is has</a:t>
            </a:r>
            <a:r>
              <a:rPr lang="en" sz="1100"/>
              <a:t> 18 classifications based on stages of disease.</a:t>
            </a:r>
            <a:endParaRPr sz="1100"/>
          </a:p>
          <a:p>
            <a:pPr indent="0" lvl="0" marL="0" rtl="0" algn="l">
              <a:spcBef>
                <a:spcPts val="1600"/>
              </a:spcBef>
              <a:spcAft>
                <a:spcPts val="0"/>
              </a:spcAft>
              <a:buNone/>
            </a:pPr>
            <a:r>
              <a:rPr lang="en" sz="1100"/>
              <a:t>The images were pulled from the open sourced “</a:t>
            </a:r>
            <a:r>
              <a:rPr lang="en" sz="1100" u="sng">
                <a:solidFill>
                  <a:schemeClr val="hlink"/>
                </a:solidFill>
                <a:hlinkClick r:id="rId3"/>
              </a:rPr>
              <a:t>Plant Village</a:t>
            </a:r>
            <a:r>
              <a:rPr lang="en" sz="1100"/>
              <a:t>” dataset which contains 13,112 images for tomato leaves.</a:t>
            </a:r>
            <a:endParaRPr sz="1100"/>
          </a:p>
          <a:p>
            <a:pPr indent="0" lvl="0" marL="0" rtl="0" algn="l">
              <a:spcBef>
                <a:spcPts val="1600"/>
              </a:spcBef>
              <a:spcAft>
                <a:spcPts val="0"/>
              </a:spcAft>
              <a:buNone/>
            </a:pPr>
            <a:r>
              <a:rPr lang="en" sz="1100"/>
              <a:t>In order to enhance the model, they introduced </a:t>
            </a:r>
            <a:r>
              <a:rPr lang="en" sz="1100" u="sng">
                <a:solidFill>
                  <a:schemeClr val="hlink"/>
                </a:solidFill>
                <a:hlinkClick r:id="rId4"/>
              </a:rPr>
              <a:t>image augmentations</a:t>
            </a:r>
            <a:r>
              <a:rPr lang="en" sz="1100"/>
              <a:t> to their data, which further increased the dataset by 41,263 images.</a:t>
            </a:r>
            <a:endParaRPr sz="1100"/>
          </a:p>
          <a:p>
            <a:pPr indent="0" lvl="0" marL="0" rtl="0" algn="l">
              <a:spcBef>
                <a:spcPts val="1600"/>
              </a:spcBef>
              <a:spcAft>
                <a:spcPts val="0"/>
              </a:spcAft>
              <a:buNone/>
            </a:pPr>
            <a:r>
              <a:rPr lang="en" sz="1100"/>
              <a:t>The images were </a:t>
            </a:r>
            <a:r>
              <a:rPr lang="en" sz="1100" u="sng">
                <a:solidFill>
                  <a:schemeClr val="hlink"/>
                </a:solidFill>
                <a:hlinkClick r:id="rId5"/>
              </a:rPr>
              <a:t>normalized</a:t>
            </a:r>
            <a:r>
              <a:rPr lang="en" sz="1100"/>
              <a:t> to a resolution of 224 x 224 with RGB + grayscale color depth.</a:t>
            </a:r>
            <a:endParaRPr sz="1100"/>
          </a:p>
          <a:p>
            <a:pPr indent="0" lvl="0" marL="0" rtl="0" algn="l">
              <a:spcBef>
                <a:spcPts val="1600"/>
              </a:spcBef>
              <a:spcAft>
                <a:spcPts val="1600"/>
              </a:spcAft>
              <a:buNone/>
            </a:pPr>
            <a:r>
              <a:rPr lang="en" sz="1100"/>
              <a:t>The dataset was split 80% for training and 20% for validation. This large split was plausible since their dataset was large.</a:t>
            </a:r>
            <a:endParaRPr sz="1100"/>
          </a:p>
        </p:txBody>
      </p:sp>
      <p:pic>
        <p:nvPicPr>
          <p:cNvPr id="186" name="Google Shape;186;p31"/>
          <p:cNvPicPr preferRelativeResize="0"/>
          <p:nvPr/>
        </p:nvPicPr>
        <p:blipFill>
          <a:blip r:embed="rId6">
            <a:alphaModFix/>
          </a:blip>
          <a:stretch>
            <a:fillRect/>
          </a:stretch>
        </p:blipFill>
        <p:spPr>
          <a:xfrm>
            <a:off x="5196600" y="445025"/>
            <a:ext cx="3849324" cy="4360000"/>
          </a:xfrm>
          <a:prstGeom prst="rect">
            <a:avLst/>
          </a:prstGeom>
          <a:noFill/>
          <a:ln>
            <a:noFill/>
          </a:ln>
        </p:spPr>
      </p:pic>
      <p:sp>
        <p:nvSpPr>
          <p:cNvPr id="187" name="Google Shape;187;p31"/>
          <p:cNvSpPr txBox="1"/>
          <p:nvPr/>
        </p:nvSpPr>
        <p:spPr>
          <a:xfrm>
            <a:off x="7101300" y="93125"/>
            <a:ext cx="20427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Tomato Disease Detection</a:t>
            </a:r>
            <a:endParaRPr sz="16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Statement</a:t>
            </a:r>
            <a:endParaRPr/>
          </a:p>
        </p:txBody>
      </p:sp>
      <p:sp>
        <p:nvSpPr>
          <p:cNvPr id="61" name="Google Shape;61;p14"/>
          <p:cNvSpPr txBox="1"/>
          <p:nvPr>
            <p:ph idx="1" type="body"/>
          </p:nvPr>
        </p:nvSpPr>
        <p:spPr>
          <a:xfrm>
            <a:off x="311700" y="1152475"/>
            <a:ext cx="8520600" cy="35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Even if the tremendous effort is deployed by the world to decreases the plant loss and food scarcity, several references [1] [2] confirm that more than 20% of crop losses in global scenario is due to plant diseases.</a:t>
            </a:r>
            <a:endParaRPr sz="1100"/>
          </a:p>
          <a:p>
            <a:pPr indent="0" lvl="0" marL="0" rtl="0" algn="l">
              <a:spcBef>
                <a:spcPts val="1600"/>
              </a:spcBef>
              <a:spcAft>
                <a:spcPts val="0"/>
              </a:spcAft>
              <a:buNone/>
            </a:pPr>
            <a:r>
              <a:rPr lang="en" sz="1100"/>
              <a:t>Unavailability</a:t>
            </a:r>
            <a:r>
              <a:rPr lang="en" sz="1100"/>
              <a:t> of proper plant disease diagnosis in rural and poor farming areas.</a:t>
            </a:r>
            <a:endParaRPr sz="1100"/>
          </a:p>
          <a:p>
            <a:pPr indent="0" lvl="0" marL="0" rtl="0" algn="l">
              <a:spcBef>
                <a:spcPts val="1600"/>
              </a:spcBef>
              <a:spcAft>
                <a:spcPts val="1600"/>
              </a:spcAft>
              <a:buNone/>
            </a:pPr>
            <a:r>
              <a:rPr lang="en" sz="1100"/>
              <a:t>A need for a portable device for plant disease detection on site.</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ShuffleNet</a:t>
            </a:r>
            <a:endParaRPr/>
          </a:p>
        </p:txBody>
      </p:sp>
      <p:sp>
        <p:nvSpPr>
          <p:cNvPr id="193" name="Google Shape;193;p32"/>
          <p:cNvSpPr txBox="1"/>
          <p:nvPr>
            <p:ph idx="1" type="body"/>
          </p:nvPr>
        </p:nvSpPr>
        <p:spPr>
          <a:xfrm>
            <a:off x="311700" y="1152475"/>
            <a:ext cx="432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paper compared 5 CNN models to try and find the </a:t>
            </a:r>
            <a:r>
              <a:rPr lang="en" sz="1100"/>
              <a:t>leverage</a:t>
            </a:r>
            <a:r>
              <a:rPr lang="en" sz="1100"/>
              <a:t> point between accuracy and parameter density.</a:t>
            </a:r>
            <a:endParaRPr sz="1100"/>
          </a:p>
          <a:p>
            <a:pPr indent="0" lvl="0" marL="0" rtl="0" algn="l">
              <a:spcBef>
                <a:spcPts val="1600"/>
              </a:spcBef>
              <a:spcAft>
                <a:spcPts val="0"/>
              </a:spcAft>
              <a:buNone/>
            </a:pPr>
            <a:r>
              <a:rPr lang="en" sz="1100" u="sng">
                <a:solidFill>
                  <a:schemeClr val="hlink"/>
                </a:solidFill>
                <a:hlinkClick r:id="rId3"/>
              </a:rPr>
              <a:t>ShuffleNet</a:t>
            </a:r>
            <a:r>
              <a:rPr lang="en" sz="1100"/>
              <a:t> architecture is especially designed for mobile devices (ARM chips), thus making it a possible DL model to </a:t>
            </a:r>
            <a:r>
              <a:rPr lang="en" sz="1100"/>
              <a:t>spearhead</a:t>
            </a:r>
            <a:r>
              <a:rPr lang="en" sz="1100"/>
              <a:t> this project. This lightweight model carries out </a:t>
            </a:r>
            <a:r>
              <a:rPr lang="en" sz="1100" u="sng">
                <a:solidFill>
                  <a:schemeClr val="hlink"/>
                </a:solidFill>
                <a:hlinkClick r:id="rId4"/>
              </a:rPr>
              <a:t>depthwise and pointwise group convolution and channel shuffle</a:t>
            </a:r>
            <a:r>
              <a:rPr lang="en" sz="1100"/>
              <a:t>, to greatly reduce computation cost while maintaining accuracy. And as can be seen in Figure X, the parameter size is greatly reduced compared to other models.</a:t>
            </a:r>
            <a:endParaRPr sz="1100"/>
          </a:p>
          <a:p>
            <a:pPr indent="0" lvl="0" marL="0" rtl="0" algn="l">
              <a:spcBef>
                <a:spcPts val="1600"/>
              </a:spcBef>
              <a:spcAft>
                <a:spcPts val="0"/>
              </a:spcAft>
              <a:buNone/>
            </a:pPr>
            <a:r>
              <a:rPr lang="en" sz="1100"/>
              <a:t>While at the same time, the accuracy is maintained, as shown in Figure X. Compared to MobileNet which is also leveraging the same two variables as ShuffleNet, the </a:t>
            </a:r>
            <a:r>
              <a:rPr lang="en" sz="1100"/>
              <a:t>comparable</a:t>
            </a:r>
            <a:r>
              <a:rPr lang="en" sz="1100"/>
              <a:t> size to accuracy difference is worth going deeper into implementations of ShuffleNet on FPGAs.</a:t>
            </a:r>
            <a:endParaRPr sz="1100"/>
          </a:p>
          <a:p>
            <a:pPr indent="0" lvl="0" marL="0" rtl="0" algn="l">
              <a:spcBef>
                <a:spcPts val="1600"/>
              </a:spcBef>
              <a:spcAft>
                <a:spcPts val="1600"/>
              </a:spcAft>
              <a:buNone/>
            </a:pPr>
            <a:r>
              <a:t/>
            </a:r>
            <a:endParaRPr sz="1100"/>
          </a:p>
        </p:txBody>
      </p:sp>
      <p:pic>
        <p:nvPicPr>
          <p:cNvPr id="194" name="Google Shape;194;p32"/>
          <p:cNvPicPr preferRelativeResize="0"/>
          <p:nvPr/>
        </p:nvPicPr>
        <p:blipFill>
          <a:blip r:embed="rId5">
            <a:alphaModFix/>
          </a:blip>
          <a:stretch>
            <a:fillRect/>
          </a:stretch>
        </p:blipFill>
        <p:spPr>
          <a:xfrm>
            <a:off x="5481902" y="445014"/>
            <a:ext cx="3350400" cy="2800453"/>
          </a:xfrm>
          <a:prstGeom prst="rect">
            <a:avLst/>
          </a:prstGeom>
          <a:noFill/>
          <a:ln>
            <a:noFill/>
          </a:ln>
        </p:spPr>
      </p:pic>
      <p:pic>
        <p:nvPicPr>
          <p:cNvPr id="195" name="Google Shape;195;p32"/>
          <p:cNvPicPr preferRelativeResize="0"/>
          <p:nvPr/>
        </p:nvPicPr>
        <p:blipFill>
          <a:blip r:embed="rId6">
            <a:alphaModFix/>
          </a:blip>
          <a:stretch>
            <a:fillRect/>
          </a:stretch>
        </p:blipFill>
        <p:spPr>
          <a:xfrm>
            <a:off x="5442150" y="3530588"/>
            <a:ext cx="3390150" cy="1314450"/>
          </a:xfrm>
          <a:prstGeom prst="rect">
            <a:avLst/>
          </a:prstGeom>
          <a:noFill/>
          <a:ln>
            <a:noFill/>
          </a:ln>
        </p:spPr>
      </p:pic>
      <p:sp>
        <p:nvSpPr>
          <p:cNvPr id="196" name="Google Shape;196;p32"/>
          <p:cNvSpPr txBox="1"/>
          <p:nvPr/>
        </p:nvSpPr>
        <p:spPr>
          <a:xfrm>
            <a:off x="7101300" y="93125"/>
            <a:ext cx="20427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Tomato Disease Detection</a:t>
            </a:r>
            <a:endParaRPr sz="16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02" name="Google Shape;202;p33"/>
          <p:cNvSpPr txBox="1"/>
          <p:nvPr>
            <p:ph idx="1" type="body"/>
          </p:nvPr>
        </p:nvSpPr>
        <p:spPr>
          <a:xfrm>
            <a:off x="311700" y="1152475"/>
            <a:ext cx="4878300" cy="18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aim of this paper is to carry out potato leaf detection based on 2 types of fungal diseases that are common amongst potatoes as shown in Figure X, the size of the paper is </a:t>
            </a:r>
            <a:r>
              <a:rPr lang="en" sz="1100" u="sng">
                <a:solidFill>
                  <a:schemeClr val="hlink"/>
                </a:solidFill>
                <a:hlinkClick r:id="rId3"/>
              </a:rPr>
              <a:t>small</a:t>
            </a:r>
            <a:r>
              <a:rPr lang="en" sz="1100"/>
              <a:t>. However, that does not reduce the accuracy of the model since the preprocessing done to the dataset is extensive.</a:t>
            </a:r>
            <a:endParaRPr sz="1100"/>
          </a:p>
          <a:p>
            <a:pPr indent="0" lvl="0" marL="0" rtl="0" algn="l">
              <a:spcBef>
                <a:spcPts val="1600"/>
              </a:spcBef>
              <a:spcAft>
                <a:spcPts val="0"/>
              </a:spcAft>
              <a:buNone/>
            </a:pPr>
            <a:r>
              <a:rPr lang="en" sz="1100"/>
              <a:t>Firstly, a </a:t>
            </a:r>
            <a:r>
              <a:rPr lang="en" sz="1100" u="sng">
                <a:solidFill>
                  <a:schemeClr val="hlink"/>
                </a:solidFill>
                <a:hlinkClick r:id="rId4"/>
              </a:rPr>
              <a:t>Gaussian filter</a:t>
            </a:r>
            <a:r>
              <a:rPr lang="en" sz="1100"/>
              <a:t> is </a:t>
            </a:r>
            <a:r>
              <a:rPr lang="en" sz="1100" u="sng">
                <a:solidFill>
                  <a:schemeClr val="hlink"/>
                </a:solidFill>
                <a:hlinkClick r:id="rId5"/>
              </a:rPr>
              <a:t>applied</a:t>
            </a:r>
            <a:r>
              <a:rPr lang="en" sz="1100"/>
              <a:t> to the images to normalize blur as displayed in Figure X.</a:t>
            </a:r>
            <a:endParaRPr sz="1100"/>
          </a:p>
          <a:p>
            <a:pPr indent="0" lvl="0" marL="0" rtl="0" algn="l">
              <a:spcBef>
                <a:spcPts val="1600"/>
              </a:spcBef>
              <a:spcAft>
                <a:spcPts val="1600"/>
              </a:spcAft>
              <a:buNone/>
            </a:pPr>
            <a:r>
              <a:t/>
            </a:r>
            <a:endParaRPr sz="1100"/>
          </a:p>
        </p:txBody>
      </p:sp>
      <p:sp>
        <p:nvSpPr>
          <p:cNvPr id="203" name="Google Shape;203;p33"/>
          <p:cNvSpPr txBox="1"/>
          <p:nvPr/>
        </p:nvSpPr>
        <p:spPr>
          <a:xfrm>
            <a:off x="6809325" y="93125"/>
            <a:ext cx="23346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100">
                <a:solidFill>
                  <a:schemeClr val="dk2"/>
                </a:solidFill>
              </a:rPr>
              <a:t>Health Detection for Potato Leaf</a:t>
            </a:r>
            <a:endParaRPr sz="1600">
              <a:solidFill>
                <a:srgbClr val="595959"/>
              </a:solidFill>
            </a:endParaRPr>
          </a:p>
        </p:txBody>
      </p:sp>
      <p:pic>
        <p:nvPicPr>
          <p:cNvPr id="204" name="Google Shape;204;p33"/>
          <p:cNvPicPr preferRelativeResize="0"/>
          <p:nvPr/>
        </p:nvPicPr>
        <p:blipFill>
          <a:blip r:embed="rId6">
            <a:alphaModFix/>
          </a:blip>
          <a:stretch>
            <a:fillRect/>
          </a:stretch>
        </p:blipFill>
        <p:spPr>
          <a:xfrm>
            <a:off x="5289500" y="445025"/>
            <a:ext cx="3542800" cy="3543675"/>
          </a:xfrm>
          <a:prstGeom prst="rect">
            <a:avLst/>
          </a:prstGeom>
          <a:noFill/>
          <a:ln>
            <a:noFill/>
          </a:ln>
        </p:spPr>
      </p:pic>
      <p:pic>
        <p:nvPicPr>
          <p:cNvPr id="205" name="Google Shape;205;p33"/>
          <p:cNvPicPr preferRelativeResize="0"/>
          <p:nvPr/>
        </p:nvPicPr>
        <p:blipFill>
          <a:blip r:embed="rId7">
            <a:alphaModFix/>
          </a:blip>
          <a:stretch>
            <a:fillRect/>
          </a:stretch>
        </p:blipFill>
        <p:spPr>
          <a:xfrm>
            <a:off x="1204462" y="2999825"/>
            <a:ext cx="3092800" cy="1604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Cont.</a:t>
            </a:r>
            <a:endParaRPr/>
          </a:p>
        </p:txBody>
      </p:sp>
      <p:sp>
        <p:nvSpPr>
          <p:cNvPr id="211" name="Google Shape;211;p34"/>
          <p:cNvSpPr txBox="1"/>
          <p:nvPr>
            <p:ph idx="1" type="body"/>
          </p:nvPr>
        </p:nvSpPr>
        <p:spPr>
          <a:xfrm>
            <a:off x="311700" y="1152475"/>
            <a:ext cx="507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Then the </a:t>
            </a:r>
            <a:r>
              <a:rPr lang="en" sz="1100" u="sng">
                <a:solidFill>
                  <a:schemeClr val="hlink"/>
                </a:solidFill>
                <a:hlinkClick r:id="rId3"/>
              </a:rPr>
              <a:t>RGB</a:t>
            </a:r>
            <a:r>
              <a:rPr lang="en" sz="1100"/>
              <a:t> channels of the dataset are </a:t>
            </a:r>
            <a:r>
              <a:rPr lang="en" sz="1100" u="sng">
                <a:solidFill>
                  <a:schemeClr val="hlink"/>
                </a:solidFill>
                <a:hlinkClick r:id="rId4"/>
              </a:rPr>
              <a:t>normalized</a:t>
            </a:r>
            <a:r>
              <a:rPr lang="en" sz="1100"/>
              <a:t> to reduce the effect of lighting and shadow on the image, shown in Fig. X, by using Equation X.</a:t>
            </a:r>
            <a:endParaRPr sz="1100"/>
          </a:p>
          <a:p>
            <a:pPr indent="0" lvl="0" marL="0" rtl="0" algn="l">
              <a:spcBef>
                <a:spcPts val="1600"/>
              </a:spcBef>
              <a:spcAft>
                <a:spcPts val="0"/>
              </a:spcAft>
              <a:buNone/>
            </a:pPr>
            <a:r>
              <a:rPr lang="en" sz="1100"/>
              <a:t>After that, the paper is slightly </a:t>
            </a:r>
            <a:r>
              <a:rPr lang="en" sz="1100" u="sng">
                <a:solidFill>
                  <a:schemeClr val="hlink"/>
                </a:solidFill>
                <a:hlinkClick r:id="rId5"/>
              </a:rPr>
              <a:t>ambiguous</a:t>
            </a:r>
            <a:r>
              <a:rPr lang="en" sz="1100"/>
              <a:t> on this step where the green region of </a:t>
            </a:r>
            <a:r>
              <a:rPr lang="en" sz="1100"/>
              <a:t>interest</a:t>
            </a:r>
            <a:r>
              <a:rPr lang="en" sz="1100"/>
              <a:t> is inverted, parts of the image that is not green will turn black.</a:t>
            </a:r>
            <a:endParaRPr sz="1100"/>
          </a:p>
          <a:p>
            <a:pPr indent="0" lvl="0" marL="0" rtl="0" algn="l">
              <a:spcBef>
                <a:spcPts val="1600"/>
              </a:spcBef>
              <a:spcAft>
                <a:spcPts val="1600"/>
              </a:spcAft>
              <a:buNone/>
            </a:pPr>
            <a:r>
              <a:rPr lang="en" sz="1100"/>
              <a:t>Then lastly the </a:t>
            </a:r>
            <a:r>
              <a:rPr lang="en" sz="1100" u="sng">
                <a:solidFill>
                  <a:schemeClr val="hlink"/>
                </a:solidFill>
                <a:hlinkClick r:id="rId6"/>
              </a:rPr>
              <a:t>paper</a:t>
            </a:r>
            <a:r>
              <a:rPr lang="en" sz="1100"/>
              <a:t> reintroduces the original image Fig. X, to have a final output of Fig. X.</a:t>
            </a:r>
            <a:endParaRPr sz="1100"/>
          </a:p>
        </p:txBody>
      </p:sp>
      <p:sp>
        <p:nvSpPr>
          <p:cNvPr id="212" name="Google Shape;212;p34"/>
          <p:cNvSpPr txBox="1"/>
          <p:nvPr/>
        </p:nvSpPr>
        <p:spPr>
          <a:xfrm>
            <a:off x="6809325" y="93125"/>
            <a:ext cx="23346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Health Detection for Potato Leaf</a:t>
            </a:r>
            <a:endParaRPr sz="1600">
              <a:solidFill>
                <a:srgbClr val="595959"/>
              </a:solidFill>
            </a:endParaRPr>
          </a:p>
        </p:txBody>
      </p:sp>
      <p:pic>
        <p:nvPicPr>
          <p:cNvPr id="213" name="Google Shape;213;p34"/>
          <p:cNvPicPr preferRelativeResize="0"/>
          <p:nvPr/>
        </p:nvPicPr>
        <p:blipFill>
          <a:blip r:embed="rId7">
            <a:alphaModFix/>
          </a:blip>
          <a:stretch>
            <a:fillRect/>
          </a:stretch>
        </p:blipFill>
        <p:spPr>
          <a:xfrm>
            <a:off x="5564025" y="2420447"/>
            <a:ext cx="3305175" cy="647700"/>
          </a:xfrm>
          <a:prstGeom prst="rect">
            <a:avLst/>
          </a:prstGeom>
          <a:noFill/>
          <a:ln>
            <a:noFill/>
          </a:ln>
        </p:spPr>
      </p:pic>
      <p:pic>
        <p:nvPicPr>
          <p:cNvPr id="214" name="Google Shape;214;p34"/>
          <p:cNvPicPr preferRelativeResize="0"/>
          <p:nvPr/>
        </p:nvPicPr>
        <p:blipFill>
          <a:blip r:embed="rId8">
            <a:alphaModFix/>
          </a:blip>
          <a:stretch>
            <a:fillRect/>
          </a:stretch>
        </p:blipFill>
        <p:spPr>
          <a:xfrm>
            <a:off x="5464396" y="445025"/>
            <a:ext cx="3404800" cy="1738900"/>
          </a:xfrm>
          <a:prstGeom prst="rect">
            <a:avLst/>
          </a:prstGeom>
          <a:noFill/>
          <a:ln>
            <a:noFill/>
          </a:ln>
        </p:spPr>
      </p:pic>
      <p:pic>
        <p:nvPicPr>
          <p:cNvPr id="215" name="Google Shape;215;p34"/>
          <p:cNvPicPr preferRelativeResize="0"/>
          <p:nvPr/>
        </p:nvPicPr>
        <p:blipFill>
          <a:blip r:embed="rId9">
            <a:alphaModFix/>
          </a:blip>
          <a:stretch>
            <a:fillRect/>
          </a:stretch>
        </p:blipFill>
        <p:spPr>
          <a:xfrm>
            <a:off x="1085484" y="2911050"/>
            <a:ext cx="3529928" cy="1657825"/>
          </a:xfrm>
          <a:prstGeom prst="rect">
            <a:avLst/>
          </a:prstGeom>
          <a:noFill/>
          <a:ln>
            <a:noFill/>
          </a:ln>
        </p:spPr>
      </p:pic>
      <p:pic>
        <p:nvPicPr>
          <p:cNvPr id="216" name="Google Shape;216;p34"/>
          <p:cNvPicPr preferRelativeResize="0"/>
          <p:nvPr/>
        </p:nvPicPr>
        <p:blipFill>
          <a:blip r:embed="rId10">
            <a:alphaModFix/>
          </a:blip>
          <a:stretch>
            <a:fillRect/>
          </a:stretch>
        </p:blipFill>
        <p:spPr>
          <a:xfrm>
            <a:off x="6809313" y="3304675"/>
            <a:ext cx="1984525" cy="150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FPGA </a:t>
            </a:r>
            <a:r>
              <a:rPr lang="en"/>
              <a:t>Implementation</a:t>
            </a:r>
            <a:endParaRPr/>
          </a:p>
        </p:txBody>
      </p:sp>
      <p:sp>
        <p:nvSpPr>
          <p:cNvPr id="222" name="Google Shape;22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aim of this review is to dive deep into implementations of CNN on FPGAs by referencing these papers:</a:t>
            </a:r>
            <a:endParaRPr sz="1100"/>
          </a:p>
          <a:p>
            <a:pPr indent="-298450" lvl="0" marL="457200" rtl="0" algn="l">
              <a:spcBef>
                <a:spcPts val="1600"/>
              </a:spcBef>
              <a:spcAft>
                <a:spcPts val="0"/>
              </a:spcAft>
              <a:buSzPts val="1100"/>
              <a:buAutoNum type="arabicPeriod"/>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9" name="Google Shape;229;p36"/>
          <p:cNvSpPr txBox="1"/>
          <p:nvPr/>
        </p:nvSpPr>
        <p:spPr>
          <a:xfrm>
            <a:off x="7101300" y="93125"/>
            <a:ext cx="2042700" cy="35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2"/>
                </a:solidFill>
              </a:rPr>
              <a:t>Paper title</a:t>
            </a:r>
            <a:endParaRPr sz="1600">
              <a:solidFill>
                <a:srgbClr val="595959"/>
              </a:solidFill>
            </a:endParaRPr>
          </a:p>
        </p:txBody>
      </p:sp>
      <p:pic>
        <p:nvPicPr>
          <p:cNvPr id="230" name="Google Shape;230;p36"/>
          <p:cNvPicPr preferRelativeResize="0"/>
          <p:nvPr/>
        </p:nvPicPr>
        <p:blipFill>
          <a:blip r:embed="rId3">
            <a:alphaModFix/>
          </a:blip>
          <a:stretch>
            <a:fillRect/>
          </a:stretch>
        </p:blipFill>
        <p:spPr>
          <a:xfrm>
            <a:off x="199875" y="631100"/>
            <a:ext cx="8579849" cy="4272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7"/>
          <p:cNvPicPr preferRelativeResize="0"/>
          <p:nvPr/>
        </p:nvPicPr>
        <p:blipFill>
          <a:blip r:embed="rId3">
            <a:alphaModFix/>
          </a:blip>
          <a:stretch>
            <a:fillRect/>
          </a:stretch>
        </p:blipFill>
        <p:spPr>
          <a:xfrm>
            <a:off x="357625" y="445025"/>
            <a:ext cx="8414725" cy="4209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8"/>
          <p:cNvPicPr preferRelativeResize="0"/>
          <p:nvPr/>
        </p:nvPicPr>
        <p:blipFill>
          <a:blip r:embed="rId3">
            <a:alphaModFix/>
          </a:blip>
          <a:stretch>
            <a:fillRect/>
          </a:stretch>
        </p:blipFill>
        <p:spPr>
          <a:xfrm>
            <a:off x="311700" y="1152475"/>
            <a:ext cx="8025550" cy="4123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39"/>
          <p:cNvPicPr preferRelativeResize="0"/>
          <p:nvPr/>
        </p:nvPicPr>
        <p:blipFill>
          <a:blip r:embed="rId3">
            <a:alphaModFix/>
          </a:blip>
          <a:stretch>
            <a:fillRect/>
          </a:stretch>
        </p:blipFill>
        <p:spPr>
          <a:xfrm>
            <a:off x="311700" y="1176350"/>
            <a:ext cx="8460650"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45025"/>
            <a:ext cx="85206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5B0F00"/>
                </a:solidFill>
              </a:rPr>
              <a:t>FPGA-Based Reduction Techniques for Efficient Deep Neural Network Deployment</a:t>
            </a:r>
            <a:endParaRPr b="1" sz="2200">
              <a:solidFill>
                <a:srgbClr val="5B0F00"/>
              </a:solidFill>
            </a:endParaRPr>
          </a:p>
          <a:p>
            <a:pPr indent="0" lvl="0" marL="0" rtl="0" algn="l">
              <a:spcBef>
                <a:spcPts val="0"/>
              </a:spcBef>
              <a:spcAft>
                <a:spcPts val="0"/>
              </a:spcAft>
              <a:buNone/>
            </a:pPr>
            <a:r>
              <a:t/>
            </a:r>
            <a:endParaRPr/>
          </a:p>
        </p:txBody>
      </p:sp>
      <p:sp>
        <p:nvSpPr>
          <p:cNvPr id="257" name="Google Shape;257;p40"/>
          <p:cNvSpPr txBox="1"/>
          <p:nvPr>
            <p:ph idx="1" type="body"/>
          </p:nvPr>
        </p:nvSpPr>
        <p:spPr>
          <a:xfrm>
            <a:off x="311700" y="1337450"/>
            <a:ext cx="8520600" cy="32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This paper mainly focus on the reduce complexity and to efficiently deploy deep networks in an embedded FPGA-based setting with strict power and area budget.</a:t>
            </a:r>
            <a:endParaRPr>
              <a:solidFill>
                <a:srgbClr val="000000"/>
              </a:solidFill>
            </a:endParaRPr>
          </a:p>
          <a:p>
            <a:pPr indent="0" lvl="0" marL="0" rtl="0" algn="l">
              <a:spcBef>
                <a:spcPts val="1600"/>
              </a:spcBef>
              <a:spcAft>
                <a:spcPts val="0"/>
              </a:spcAft>
              <a:buNone/>
            </a:pPr>
            <a:r>
              <a:rPr lang="en">
                <a:solidFill>
                  <a:srgbClr val="5B0F00"/>
                </a:solidFill>
              </a:rPr>
              <a:t> </a:t>
            </a:r>
            <a:r>
              <a:rPr lang="en">
                <a:solidFill>
                  <a:srgbClr val="5B0F00"/>
                </a:solidFill>
              </a:rPr>
              <a:t>By applying both:</a:t>
            </a:r>
            <a:endParaRPr>
              <a:solidFill>
                <a:srgbClr val="5B0F00"/>
              </a:solidFill>
            </a:endParaRPr>
          </a:p>
          <a:p>
            <a:pPr indent="457200" lvl="0" marL="0" rtl="0" algn="l">
              <a:spcBef>
                <a:spcPts val="1600"/>
              </a:spcBef>
              <a:spcAft>
                <a:spcPts val="0"/>
              </a:spcAft>
              <a:buNone/>
            </a:pPr>
            <a:r>
              <a:rPr lang="en">
                <a:solidFill>
                  <a:srgbClr val="000000"/>
                </a:solidFill>
              </a:rPr>
              <a:t>fixed-point quantization and low-rank weight approximation.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Reduction Techniques</a:t>
            </a:r>
            <a:endParaRPr>
              <a:solidFill>
                <a:srgbClr val="5B0F00"/>
              </a:solidFill>
            </a:endParaRPr>
          </a:p>
        </p:txBody>
      </p:sp>
      <p:sp>
        <p:nvSpPr>
          <p:cNvPr id="263" name="Google Shape;26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1) Fixed-Point Quantization:</a:t>
            </a:r>
            <a:endParaRPr>
              <a:solidFill>
                <a:srgbClr val="5B0F00"/>
              </a:solidFill>
            </a:endParaRPr>
          </a:p>
          <a:p>
            <a:pPr indent="-342900" lvl="0" marL="457200" rtl="0" algn="just">
              <a:spcBef>
                <a:spcPts val="1600"/>
              </a:spcBef>
              <a:spcAft>
                <a:spcPts val="0"/>
              </a:spcAft>
              <a:buClr>
                <a:srgbClr val="000000"/>
              </a:buClr>
              <a:buSzPts val="1800"/>
              <a:buChar char="●"/>
            </a:pPr>
            <a:r>
              <a:rPr lang="en">
                <a:solidFill>
                  <a:srgbClr val="000000"/>
                </a:solidFill>
              </a:rPr>
              <a:t>Instead of using high-precision floating-point representations of convolutional weights, we look to utilize only low precision, fixed-point </a:t>
            </a:r>
            <a:r>
              <a:rPr lang="en">
                <a:solidFill>
                  <a:srgbClr val="000000"/>
                </a:solidFill>
              </a:rPr>
              <a:t>representations</a:t>
            </a:r>
            <a:r>
              <a:rPr lang="en">
                <a:solidFill>
                  <a:srgbClr val="000000"/>
                </a:solidFill>
              </a:rPr>
              <a:t>. Utilizing lower-precision weights with stochastic rounding has previously been shown to improve classification accuracy by acting as a form of regularization. We look to further exploit this to significantly reduce power and area.</a:t>
            </a:r>
            <a:endParaRPr>
              <a:solidFill>
                <a:srgbClr val="000000"/>
              </a:solidFill>
            </a:endParaRPr>
          </a:p>
          <a:p>
            <a:pPr indent="0" lvl="0" marL="0" rtl="0" algn="l">
              <a:spcBef>
                <a:spcPts val="1600"/>
              </a:spcBef>
              <a:spcAft>
                <a:spcPts val="1600"/>
              </a:spcAft>
              <a:buNone/>
            </a:pPr>
            <a:r>
              <a:t/>
            </a:r>
            <a:endParaRPr>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rPr>
              <a:t>Designing a portable plant disease </a:t>
            </a:r>
            <a:r>
              <a:rPr lang="en" sz="1100">
                <a:solidFill>
                  <a:srgbClr val="595959"/>
                </a:solidFill>
              </a:rPr>
              <a:t>detection system</a:t>
            </a:r>
            <a:r>
              <a:rPr lang="en" sz="1100">
                <a:solidFill>
                  <a:srgbClr val="595959"/>
                </a:solidFill>
              </a:rPr>
              <a:t> using image </a:t>
            </a:r>
            <a:r>
              <a:rPr lang="en" sz="1100">
                <a:solidFill>
                  <a:srgbClr val="595959"/>
                </a:solidFill>
              </a:rPr>
              <a:t>recognition running on FPGA.</a:t>
            </a:r>
            <a:endParaRPr sz="1100">
              <a:solidFill>
                <a:srgbClr val="595959"/>
              </a:solidFill>
            </a:endParaRPr>
          </a:p>
          <a:p>
            <a:pPr indent="0" lvl="0" marL="0" rtl="0" algn="l">
              <a:spcBef>
                <a:spcPts val="1600"/>
              </a:spcBef>
              <a:spcAft>
                <a:spcPts val="0"/>
              </a:spcAft>
              <a:buNone/>
            </a:pPr>
            <a:r>
              <a:rPr lang="en" sz="1100">
                <a:solidFill>
                  <a:srgbClr val="595959"/>
                </a:solidFill>
              </a:rPr>
              <a:t>Understanding fundamentals of current image detection algorithms and models.</a:t>
            </a:r>
            <a:endParaRPr sz="1100">
              <a:solidFill>
                <a:srgbClr val="595959"/>
              </a:solidFill>
            </a:endParaRPr>
          </a:p>
          <a:p>
            <a:pPr indent="0" lvl="0" marL="0" rtl="0" algn="l">
              <a:spcBef>
                <a:spcPts val="1600"/>
              </a:spcBef>
              <a:spcAft>
                <a:spcPts val="0"/>
              </a:spcAft>
              <a:buNone/>
            </a:pPr>
            <a:r>
              <a:rPr lang="en" sz="1100">
                <a:solidFill>
                  <a:srgbClr val="595959"/>
                </a:solidFill>
              </a:rPr>
              <a:t>Training a traditional vertical slice prototype model for plant leaf disease detection.</a:t>
            </a:r>
            <a:endParaRPr sz="1100">
              <a:solidFill>
                <a:srgbClr val="595959"/>
              </a:solidFill>
            </a:endParaRPr>
          </a:p>
          <a:p>
            <a:pPr indent="0" lvl="0" marL="0" rtl="0" algn="l">
              <a:spcBef>
                <a:spcPts val="1600"/>
              </a:spcBef>
              <a:spcAft>
                <a:spcPts val="0"/>
              </a:spcAft>
              <a:buNone/>
            </a:pPr>
            <a:r>
              <a:rPr lang="en" sz="1100">
                <a:solidFill>
                  <a:srgbClr val="595959"/>
                </a:solidFill>
              </a:rPr>
              <a:t>Acquiring further understanding into low footprint designs to introduce into FPGA.</a:t>
            </a:r>
            <a:endParaRPr sz="1100">
              <a:solidFill>
                <a:srgbClr val="595959"/>
              </a:solidFill>
            </a:endParaRPr>
          </a:p>
          <a:p>
            <a:pPr indent="0" lvl="0" marL="0" rtl="0" algn="l">
              <a:spcBef>
                <a:spcPts val="1600"/>
              </a:spcBef>
              <a:spcAft>
                <a:spcPts val="0"/>
              </a:spcAft>
              <a:buNone/>
            </a:pPr>
            <a:r>
              <a:rPr lang="en" sz="1100">
                <a:solidFill>
                  <a:srgbClr val="595959"/>
                </a:solidFill>
              </a:rPr>
              <a:t>Running inference model on FPGA.</a:t>
            </a:r>
            <a:endParaRPr sz="1100">
              <a:solidFill>
                <a:srgbClr val="595959"/>
              </a:solidFill>
            </a:endParaRPr>
          </a:p>
          <a:p>
            <a:pPr indent="0" lvl="0" marL="0" rtl="0" algn="l">
              <a:spcBef>
                <a:spcPts val="1600"/>
              </a:spcBef>
              <a:spcAft>
                <a:spcPts val="1600"/>
              </a:spcAft>
              <a:buNone/>
            </a:pPr>
            <a:r>
              <a:rPr lang="en" sz="1100">
                <a:solidFill>
                  <a:srgbClr val="595959"/>
                </a:solidFill>
              </a:rPr>
              <a:t>Training model on FPGA.</a:t>
            </a:r>
            <a:endParaRPr sz="1100">
              <a:solidFill>
                <a:srgbClr val="59595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5B0F00"/>
                </a:solidFill>
              </a:rPr>
              <a:t>Reduction Techniques</a:t>
            </a:r>
            <a:endParaRPr/>
          </a:p>
        </p:txBody>
      </p:sp>
      <p:sp>
        <p:nvSpPr>
          <p:cNvPr id="269" name="Google Shape;26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2) </a:t>
            </a:r>
            <a:r>
              <a:rPr lang="en">
                <a:solidFill>
                  <a:srgbClr val="5B0F00"/>
                </a:solidFill>
              </a:rPr>
              <a:t>Singular Value Decomposition:</a:t>
            </a:r>
            <a:endParaRPr>
              <a:solidFill>
                <a:srgbClr val="5B0F00"/>
              </a:solidFill>
            </a:endParaRPr>
          </a:p>
          <a:p>
            <a:pPr indent="-342900" lvl="0" marL="457200" rtl="0" algn="just">
              <a:spcBef>
                <a:spcPts val="1600"/>
              </a:spcBef>
              <a:spcAft>
                <a:spcPts val="0"/>
              </a:spcAft>
              <a:buClr>
                <a:srgbClr val="000000"/>
              </a:buClr>
              <a:buSzPts val="1800"/>
              <a:buChar char="●"/>
            </a:pPr>
            <a:r>
              <a:rPr lang="en">
                <a:solidFill>
                  <a:srgbClr val="000000"/>
                </a:solidFill>
              </a:rPr>
              <a:t> Given a fully-connected layer with N neurons and M inputs, the weight matrix WM,N can be factorized as UM,NΣN,NVT N,N, where U and V are unitary matrices and Σ is a rectangular diagonal matrix containing singular values. If the weight matrix is sparse, then we can keep only the K largest singular values. When K  N, this can be approximated as UM,K ΣK,KVT N,K = UM,KV K,N.</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Reduction Evaluation</a:t>
            </a:r>
            <a:endParaRPr>
              <a:solidFill>
                <a:srgbClr val="5B0F00"/>
              </a:solidFill>
            </a:endParaRPr>
          </a:p>
        </p:txBody>
      </p:sp>
      <p:sp>
        <p:nvSpPr>
          <p:cNvPr id="275" name="Google Shape;27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By two reduction techniques were applied to three popular computer vision datasets:</a:t>
            </a:r>
            <a:endParaRPr>
              <a:solidFill>
                <a:srgbClr val="000000"/>
              </a:solidFill>
            </a:endParaRPr>
          </a:p>
          <a:p>
            <a:pPr indent="-342900" lvl="0" marL="457200" rtl="0" algn="l">
              <a:spcBef>
                <a:spcPts val="1600"/>
              </a:spcBef>
              <a:spcAft>
                <a:spcPts val="0"/>
              </a:spcAft>
              <a:buClr>
                <a:srgbClr val="5B0F00"/>
              </a:buClr>
              <a:buSzPts val="1800"/>
              <a:buChar char="●"/>
            </a:pPr>
            <a:r>
              <a:rPr lang="en">
                <a:solidFill>
                  <a:srgbClr val="5B0F00"/>
                </a:solidFill>
              </a:rPr>
              <a:t>MNIST, CIFAR, </a:t>
            </a:r>
            <a:r>
              <a:rPr lang="en">
                <a:solidFill>
                  <a:srgbClr val="000000"/>
                </a:solidFill>
              </a:rPr>
              <a:t>and</a:t>
            </a:r>
            <a:r>
              <a:rPr lang="en">
                <a:solidFill>
                  <a:srgbClr val="5B0F00"/>
                </a:solidFill>
              </a:rPr>
              <a:t> SVHN.</a:t>
            </a:r>
            <a:endParaRPr>
              <a:solidFill>
                <a:srgbClr val="5B0F00"/>
              </a:solidFill>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idx="1" type="body"/>
          </p:nvPr>
        </p:nvSpPr>
        <p:spPr>
          <a:xfrm>
            <a:off x="1106600" y="715800"/>
            <a:ext cx="7725600" cy="385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44"/>
          <p:cNvPicPr preferRelativeResize="0"/>
          <p:nvPr/>
        </p:nvPicPr>
        <p:blipFill>
          <a:blip r:embed="rId3">
            <a:alphaModFix/>
          </a:blip>
          <a:stretch>
            <a:fillRect/>
          </a:stretch>
        </p:blipFill>
        <p:spPr>
          <a:xfrm>
            <a:off x="1106600" y="826500"/>
            <a:ext cx="7476825" cy="3363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Results of Reduction </a:t>
            </a:r>
            <a:endParaRPr>
              <a:solidFill>
                <a:srgbClr val="5B0F00"/>
              </a:solidFill>
            </a:endParaRPr>
          </a:p>
        </p:txBody>
      </p:sp>
      <p:sp>
        <p:nvSpPr>
          <p:cNvPr id="287" name="Google Shape;28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When running on an Xilinx Artix-7 FPGA, experimental results demonstrated the ability to achieve a classification throughput of 16 images/sec and consume less than 700 mW at 200 MHz when applied to three popular computer vision datasets. In addition, the reduced networks are able to, on average, reduce power and area utilization by 37% and 44%, respectively, while only incurring less than 0.20% decrease in accuracy.</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10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5B0F00"/>
                </a:solidFill>
              </a:rPr>
              <a:t>Implementation of Data-optimized FPGA-based</a:t>
            </a:r>
            <a:endParaRPr b="1">
              <a:solidFill>
                <a:srgbClr val="5B0F00"/>
              </a:solidFill>
            </a:endParaRPr>
          </a:p>
          <a:p>
            <a:pPr indent="0" lvl="0" marL="0" rtl="0" algn="l">
              <a:spcBef>
                <a:spcPts val="0"/>
              </a:spcBef>
              <a:spcAft>
                <a:spcPts val="0"/>
              </a:spcAft>
              <a:buClr>
                <a:schemeClr val="dk1"/>
              </a:buClr>
              <a:buSzPts val="1100"/>
              <a:buFont typeface="Arial"/>
              <a:buNone/>
            </a:pPr>
            <a:r>
              <a:rPr b="1" lang="en">
                <a:solidFill>
                  <a:srgbClr val="5B0F00"/>
                </a:solidFill>
              </a:rPr>
              <a:t>Accelerator for Convolutional Neural Network</a:t>
            </a:r>
            <a:endParaRPr b="1">
              <a:solidFill>
                <a:srgbClr val="5B0F00"/>
              </a:solidFill>
            </a:endParaRPr>
          </a:p>
          <a:p>
            <a:pPr indent="0" lvl="0" marL="0" rtl="0" algn="l">
              <a:spcBef>
                <a:spcPts val="0"/>
              </a:spcBef>
              <a:spcAft>
                <a:spcPts val="0"/>
              </a:spcAft>
              <a:buNone/>
            </a:pPr>
            <a:r>
              <a:t/>
            </a:r>
            <a:endParaRPr/>
          </a:p>
        </p:txBody>
      </p:sp>
      <p:sp>
        <p:nvSpPr>
          <p:cNvPr id="293" name="Google Shape;293;p46"/>
          <p:cNvSpPr txBox="1"/>
          <p:nvPr>
            <p:ph idx="1" type="body"/>
          </p:nvPr>
        </p:nvSpPr>
        <p:spPr>
          <a:xfrm>
            <a:off x="311700" y="1465325"/>
            <a:ext cx="8520600" cy="33081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a:solidFill>
                  <a:srgbClr val="000000"/>
                </a:solidFill>
              </a:rPr>
              <a:t>LeNet-5 CNN architecture for MNIST handwritten digit recognition. The accelerator is synthesized with Xilinx Vivado High-Level Synthesis (HLS) tool (v2017.2), targeting </a:t>
            </a:r>
            <a:r>
              <a:rPr lang="en">
                <a:solidFill>
                  <a:srgbClr val="5B0F00"/>
                </a:solidFill>
              </a:rPr>
              <a:t>xczu9eg-ffvb1156-2-i</a:t>
            </a:r>
            <a:r>
              <a:rPr lang="en">
                <a:solidFill>
                  <a:srgbClr val="000000"/>
                </a:solidFill>
              </a:rPr>
              <a:t> FPGA board. The proposed accelerator focuses on reducing latency and memory usage, and the performance is compared with a conventional floating point design.Our proposed accelerator can achieve latency reduction up to 90% and memory usage reduction up to 40% without any accuracy loss, compared to the conventional design.</a:t>
            </a:r>
            <a:endParaRPr>
              <a:solidFill>
                <a:srgbClr val="000000"/>
              </a:solidFill>
            </a:endParaRPr>
          </a:p>
          <a:p>
            <a:pPr indent="457200" lvl="0" marL="0" rtl="0" algn="l">
              <a:spcBef>
                <a:spcPts val="1600"/>
              </a:spcBef>
              <a:spcAft>
                <a:spcPts val="0"/>
              </a:spcAft>
              <a:buClr>
                <a:schemeClr val="dk1"/>
              </a:buClr>
              <a:buSzPts val="1100"/>
              <a:buFont typeface="Arial"/>
              <a:buNone/>
            </a:pPr>
            <a:r>
              <a:t/>
            </a:r>
            <a:endParaRPr>
              <a:solidFill>
                <a:srgbClr val="000000"/>
              </a:solidFill>
            </a:endParaRPr>
          </a:p>
          <a:p>
            <a:pPr indent="0" lvl="0" marL="0" rtl="0" algn="l">
              <a:spcBef>
                <a:spcPts val="1600"/>
              </a:spcBef>
              <a:spcAft>
                <a:spcPts val="1600"/>
              </a:spcAft>
              <a:buNone/>
            </a:pPr>
            <a:r>
              <a:t/>
            </a:r>
            <a:endParaRPr>
              <a:solidFill>
                <a:srgbClr val="5B0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5B0F00"/>
                </a:solidFill>
              </a:rPr>
              <a:t>Why we are going to use CNN on Embedded FPGA ?</a:t>
            </a:r>
            <a:endParaRPr b="1" sz="3600"/>
          </a:p>
        </p:txBody>
      </p:sp>
      <p:sp>
        <p:nvSpPr>
          <p:cNvPr id="299" name="Google Shape;29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Clr>
                <a:schemeClr val="dk1"/>
              </a:buClr>
              <a:buSzPts val="1100"/>
              <a:buFont typeface="Arial"/>
              <a:buNone/>
            </a:pPr>
            <a:r>
              <a:rPr lang="en">
                <a:solidFill>
                  <a:schemeClr val="dk1"/>
                </a:solidFill>
              </a:rPr>
              <a:t>Convolutional Neural networks (CNNs) are widely used in various applications such as image classification, for their high classification accuracy. For their implementation FPGAs are considered as suitable platform for CNNs due to their low power consumption and reconfigurability.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LeNet-5 Architecture</a:t>
            </a:r>
            <a:endParaRPr b="1">
              <a:solidFill>
                <a:srgbClr val="5B0F00"/>
              </a:solidFill>
            </a:endParaRPr>
          </a:p>
        </p:txBody>
      </p:sp>
      <p:sp>
        <p:nvSpPr>
          <p:cNvPr id="305" name="Google Shape;30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000000"/>
                </a:solidFill>
              </a:rPr>
              <a:t>LeNet-5 architecture consists of three convolution layers (C1, C3, and C5), two subsampling layers (S2, S4), one fully connected layer (F6), and an output layer.The network uses 32-bit floating point data for input and parameters. It receives 32x32 input image from MNIST handwritten digit dataset for classification. Subsampling layers perform average pooling with 2x2 filter, and each layer uses tanh activation function, setting output range to [-1, 1].</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Conclusion</a:t>
            </a:r>
            <a:r>
              <a:rPr b="1" lang="en">
                <a:solidFill>
                  <a:srgbClr val="980000"/>
                </a:solidFill>
              </a:rPr>
              <a:t> </a:t>
            </a:r>
            <a:endParaRPr b="1">
              <a:solidFill>
                <a:srgbClr val="980000"/>
              </a:solidFill>
            </a:endParaRPr>
          </a:p>
        </p:txBody>
      </p:sp>
      <p:sp>
        <p:nvSpPr>
          <p:cNvPr id="311" name="Google Shape;31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000000"/>
                </a:solidFill>
              </a:rPr>
              <a:t>we found that the minimal bit width we can use to achieve zero accuracy loss is 20 bits, with 1 sign bit, 5 integer bits, and 14 decimal bits. Further reducing the length of integer bits or decimal bits resulted in accuracy loss. While further reducing data bit width can result in better performance, we wanted to keep zero loss in accuracy for the accelerator.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B0F00"/>
                </a:solidFill>
              </a:rPr>
              <a:t>Our Challenge </a:t>
            </a:r>
            <a:endParaRPr b="1">
              <a:solidFill>
                <a:srgbClr val="5B0F00"/>
              </a:solidFill>
            </a:endParaRPr>
          </a:p>
        </p:txBody>
      </p:sp>
      <p:sp>
        <p:nvSpPr>
          <p:cNvPr id="317" name="Google Shape;31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000000"/>
                </a:solidFill>
              </a:rPr>
              <a:t>CNNs however require large computations and resource. To fit small hardware,CNN accelerators need to be optimized to reduce memory size,resource usage, and power consumption. Many researches have been conducted to implement more efficient high-performance CNN accelerators on FPGA platforms.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1111"/>
                </a:solidFill>
                <a:highlight>
                  <a:srgbClr val="FFFFFF"/>
                </a:highlight>
              </a:rPr>
              <a:t>Milestones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CC0000"/>
                </a:solidFill>
              </a:rPr>
              <a:t>Fundamentals:</a:t>
            </a:r>
            <a:r>
              <a:rPr lang="en" sz="1100">
                <a:solidFill>
                  <a:srgbClr val="85200C"/>
                </a:solidFill>
              </a:rPr>
              <a:t> </a:t>
            </a:r>
            <a:r>
              <a:rPr lang="en" sz="1100">
                <a:solidFill>
                  <a:srgbClr val="595959"/>
                </a:solidFill>
              </a:rPr>
              <a:t>Encompass</a:t>
            </a:r>
            <a:r>
              <a:rPr lang="en" sz="1100">
                <a:solidFill>
                  <a:srgbClr val="595959"/>
                </a:solidFill>
              </a:rPr>
              <a:t> the principals of Convolutional Neural Network (CNN).</a:t>
            </a:r>
            <a:endParaRPr sz="1100">
              <a:solidFill>
                <a:srgbClr val="595959"/>
              </a:solidFill>
            </a:endParaRPr>
          </a:p>
          <a:p>
            <a:pPr indent="0" lvl="0" marL="0" rtl="0" algn="l">
              <a:spcBef>
                <a:spcPts val="1600"/>
              </a:spcBef>
              <a:spcAft>
                <a:spcPts val="0"/>
              </a:spcAft>
              <a:buClr>
                <a:schemeClr val="dk1"/>
              </a:buClr>
              <a:buSzPts val="1100"/>
              <a:buFont typeface="Arial"/>
              <a:buNone/>
            </a:pPr>
            <a:r>
              <a:rPr lang="en" sz="1100">
                <a:solidFill>
                  <a:srgbClr val="CC0000"/>
                </a:solidFill>
              </a:rPr>
              <a:t>Review:</a:t>
            </a:r>
            <a:r>
              <a:rPr lang="en" sz="1100"/>
              <a:t> </a:t>
            </a:r>
            <a:r>
              <a:rPr lang="en" sz="1100"/>
              <a:t>Gather data regarding current advancements and ongoing research on image feature detection and applications in plant leaf disease detection.</a:t>
            </a:r>
            <a:endParaRPr sz="1100"/>
          </a:p>
          <a:p>
            <a:pPr indent="0" lvl="0" marL="0" rtl="0" algn="l">
              <a:spcBef>
                <a:spcPts val="1600"/>
              </a:spcBef>
              <a:spcAft>
                <a:spcPts val="0"/>
              </a:spcAft>
              <a:buClr>
                <a:schemeClr val="dk1"/>
              </a:buClr>
              <a:buSzPts val="1100"/>
              <a:buFont typeface="Arial"/>
              <a:buNone/>
            </a:pPr>
            <a:r>
              <a:rPr lang="en" sz="1100">
                <a:solidFill>
                  <a:srgbClr val="CC0000"/>
                </a:solidFill>
              </a:rPr>
              <a:t>Tools:</a:t>
            </a:r>
            <a:r>
              <a:rPr lang="en" sz="1100"/>
              <a:t> Make an educated decision on the framework and tools to use to create a model of the inference machine.</a:t>
            </a:r>
            <a:endParaRPr sz="1100"/>
          </a:p>
          <a:p>
            <a:pPr indent="0" lvl="0" marL="0" rtl="0" algn="l">
              <a:spcBef>
                <a:spcPts val="1600"/>
              </a:spcBef>
              <a:spcAft>
                <a:spcPts val="0"/>
              </a:spcAft>
              <a:buClr>
                <a:schemeClr val="dk1"/>
              </a:buClr>
              <a:buSzPts val="1100"/>
              <a:buFont typeface="Arial"/>
              <a:buNone/>
            </a:pPr>
            <a:r>
              <a:rPr lang="en" sz="1100">
                <a:solidFill>
                  <a:srgbClr val="CC0000"/>
                </a:solidFill>
              </a:rPr>
              <a:t>Implementation:</a:t>
            </a:r>
            <a:r>
              <a:rPr lang="en" sz="1100"/>
              <a:t> Apply model to FPGA device whilst understanding memory and other limitations will steer the implementation.</a:t>
            </a:r>
            <a:endParaRPr sz="1100"/>
          </a:p>
          <a:p>
            <a:pPr indent="0" lvl="0" marL="0" rtl="0" algn="l">
              <a:spcBef>
                <a:spcPts val="1600"/>
              </a:spcBef>
              <a:spcAft>
                <a:spcPts val="1600"/>
              </a:spcAft>
              <a:buNone/>
            </a:pPr>
            <a:r>
              <a:rPr lang="en" sz="1100">
                <a:solidFill>
                  <a:srgbClr val="CC0000"/>
                </a:solidFill>
              </a:rPr>
              <a:t>Evaluation:</a:t>
            </a:r>
            <a:r>
              <a:rPr lang="en" sz="1100"/>
              <a:t> Iteration and performance 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Fundamentals</a:t>
            </a:r>
            <a:endParaRPr>
              <a:solidFill>
                <a:srgbClr val="CC0000"/>
              </a:solidFill>
            </a:endParaRPr>
          </a:p>
        </p:txBody>
      </p:sp>
      <p:sp>
        <p:nvSpPr>
          <p:cNvPr id="79" name="Google Shape;79;p17"/>
          <p:cNvSpPr txBox="1"/>
          <p:nvPr>
            <p:ph idx="1" type="body"/>
          </p:nvPr>
        </p:nvSpPr>
        <p:spPr>
          <a:xfrm>
            <a:off x="311700" y="1152475"/>
            <a:ext cx="85206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Usage of CNN for image inference and classification is </a:t>
            </a:r>
            <a:r>
              <a:rPr lang="en" sz="1100"/>
              <a:t>prominent</a:t>
            </a:r>
            <a:r>
              <a:rPr lang="en" sz="1100"/>
              <a:t>.</a:t>
            </a:r>
            <a:endParaRPr sz="1100"/>
          </a:p>
          <a:p>
            <a:pPr indent="0" lvl="0" marL="0" rtl="0" algn="l">
              <a:spcBef>
                <a:spcPts val="1600"/>
              </a:spcBef>
              <a:spcAft>
                <a:spcPts val="0"/>
              </a:spcAft>
              <a:buNone/>
            </a:pPr>
            <a:r>
              <a:rPr lang="en" sz="1100">
                <a:solidFill>
                  <a:srgbClr val="595959"/>
                </a:solidFill>
              </a:rPr>
              <a:t>CNNs are a class of</a:t>
            </a:r>
            <a:r>
              <a:rPr lang="en" sz="1100">
                <a:solidFill>
                  <a:srgbClr val="595959"/>
                </a:solidFill>
                <a:uFill>
                  <a:noFill/>
                </a:uFill>
                <a:hlinkClick r:id="rId3">
                  <a:extLst>
                    <a:ext uri="{A12FA001-AC4F-418D-AE19-62706E023703}">
                      <ahyp:hlinkClr val="tx"/>
                    </a:ext>
                  </a:extLst>
                </a:hlinkClick>
              </a:rPr>
              <a:t> </a:t>
            </a:r>
            <a:r>
              <a:rPr lang="en" sz="1100" u="sng">
                <a:solidFill>
                  <a:srgbClr val="0097A7"/>
                </a:solidFill>
                <a:hlinkClick r:id="rId4">
                  <a:extLst>
                    <a:ext uri="{A12FA001-AC4F-418D-AE19-62706E023703}">
                      <ahyp:hlinkClr val="tx"/>
                    </a:ext>
                  </a:extLst>
                </a:hlinkClick>
              </a:rPr>
              <a:t>deep neural networks</a:t>
            </a:r>
            <a:r>
              <a:rPr lang="en" sz="1100">
                <a:solidFill>
                  <a:srgbClr val="595959"/>
                </a:solidFill>
              </a:rPr>
              <a:t>, most commonly applied to analyzing visual imagery.</a:t>
            </a:r>
            <a:endParaRPr sz="1100">
              <a:solidFill>
                <a:srgbClr val="595959"/>
              </a:solidFill>
            </a:endParaRPr>
          </a:p>
          <a:p>
            <a:pPr indent="0" lvl="0" marL="0" rtl="0" algn="l">
              <a:spcBef>
                <a:spcPts val="1600"/>
              </a:spcBef>
              <a:spcAft>
                <a:spcPts val="0"/>
              </a:spcAft>
              <a:buNone/>
            </a:pPr>
            <a:r>
              <a:rPr lang="en" sz="1100">
                <a:solidFill>
                  <a:srgbClr val="595959"/>
                </a:solidFill>
              </a:rPr>
              <a:t>A convolutional neural network consists of an input and an output layer, as well as multiple</a:t>
            </a:r>
            <a:r>
              <a:rPr lang="en" sz="1100">
                <a:solidFill>
                  <a:srgbClr val="595959"/>
                </a:solidFill>
                <a:uFill>
                  <a:noFill/>
                </a:uFill>
                <a:hlinkClick r:id="rId5">
                  <a:extLst>
                    <a:ext uri="{A12FA001-AC4F-418D-AE19-62706E023703}">
                      <ahyp:hlinkClr val="tx"/>
                    </a:ext>
                  </a:extLst>
                </a:hlinkClick>
              </a:rPr>
              <a:t> </a:t>
            </a:r>
            <a:r>
              <a:rPr lang="en" sz="1100" u="sng">
                <a:solidFill>
                  <a:srgbClr val="0097A7"/>
                </a:solidFill>
                <a:hlinkClick r:id="rId6">
                  <a:extLst>
                    <a:ext uri="{A12FA001-AC4F-418D-AE19-62706E023703}">
                      <ahyp:hlinkClr val="tx"/>
                    </a:ext>
                  </a:extLst>
                </a:hlinkClick>
              </a:rPr>
              <a:t>hidden layers</a:t>
            </a:r>
            <a:r>
              <a:rPr lang="en" sz="1100">
                <a:solidFill>
                  <a:srgbClr val="595959"/>
                </a:solidFill>
              </a:rPr>
              <a:t>. </a:t>
            </a:r>
            <a:endParaRPr sz="1100">
              <a:solidFill>
                <a:srgbClr val="595959"/>
              </a:solidFill>
            </a:endParaRPr>
          </a:p>
          <a:p>
            <a:pPr indent="0" lvl="0" marL="0" rtl="0" algn="l">
              <a:spcBef>
                <a:spcPts val="1600"/>
              </a:spcBef>
              <a:spcAft>
                <a:spcPts val="1600"/>
              </a:spcAft>
              <a:buNone/>
            </a:pPr>
            <a:r>
              <a:rPr lang="en" sz="1100">
                <a:solidFill>
                  <a:srgbClr val="595959"/>
                </a:solidFill>
              </a:rPr>
              <a:t>As shown in Figure 1 the hidden layer typically consists of connected blocks that filter through the input in order to allow for feature extraction and then classification.</a:t>
            </a:r>
            <a:endParaRPr sz="1100">
              <a:solidFill>
                <a:srgbClr val="595959"/>
              </a:solidFill>
            </a:endParaRPr>
          </a:p>
        </p:txBody>
      </p:sp>
      <p:pic>
        <p:nvPicPr>
          <p:cNvPr id="80" name="Google Shape;80;p17"/>
          <p:cNvPicPr preferRelativeResize="0"/>
          <p:nvPr/>
        </p:nvPicPr>
        <p:blipFill>
          <a:blip r:embed="rId7">
            <a:alphaModFix/>
          </a:blip>
          <a:stretch>
            <a:fillRect/>
          </a:stretch>
        </p:blipFill>
        <p:spPr>
          <a:xfrm>
            <a:off x="1985275" y="3009177"/>
            <a:ext cx="5173450" cy="1755900"/>
          </a:xfrm>
          <a:prstGeom prst="rect">
            <a:avLst/>
          </a:prstGeom>
          <a:noFill/>
          <a:ln>
            <a:noFill/>
          </a:ln>
        </p:spPr>
      </p:pic>
      <p:sp>
        <p:nvSpPr>
          <p:cNvPr id="81" name="Google Shape;81;p17"/>
          <p:cNvSpPr txBox="1"/>
          <p:nvPr/>
        </p:nvSpPr>
        <p:spPr>
          <a:xfrm>
            <a:off x="3415800" y="4765075"/>
            <a:ext cx="2312400" cy="2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Figure 1 - CNN structure</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Layer</a:t>
            </a:r>
            <a:endParaRPr/>
          </a:p>
        </p:txBody>
      </p:sp>
      <p:pic>
        <p:nvPicPr>
          <p:cNvPr id="87" name="Google Shape;87;p18"/>
          <p:cNvPicPr preferRelativeResize="0"/>
          <p:nvPr/>
        </p:nvPicPr>
        <p:blipFill>
          <a:blip r:embed="rId3">
            <a:alphaModFix/>
          </a:blip>
          <a:stretch>
            <a:fillRect/>
          </a:stretch>
        </p:blipFill>
        <p:spPr>
          <a:xfrm>
            <a:off x="2596200" y="2118775"/>
            <a:ext cx="3951600" cy="2511550"/>
          </a:xfrm>
          <a:prstGeom prst="rect">
            <a:avLst/>
          </a:prstGeom>
          <a:noFill/>
          <a:ln>
            <a:noFill/>
          </a:ln>
        </p:spPr>
      </p:pic>
      <p:sp>
        <p:nvSpPr>
          <p:cNvPr id="88" name="Google Shape;88;p18"/>
          <p:cNvSpPr txBox="1"/>
          <p:nvPr>
            <p:ph idx="1" type="body"/>
          </p:nvPr>
        </p:nvSpPr>
        <p:spPr>
          <a:xfrm>
            <a:off x="311700" y="1152475"/>
            <a:ext cx="8520600" cy="17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input images </a:t>
            </a:r>
            <a:r>
              <a:rPr lang="en" sz="1100"/>
              <a:t>to the system are preprocessed into a</a:t>
            </a:r>
            <a:r>
              <a:rPr lang="en" sz="1100">
                <a:uFill>
                  <a:noFill/>
                </a:uFill>
                <a:hlinkClick r:id="rId4"/>
              </a:rPr>
              <a:t> </a:t>
            </a:r>
            <a:r>
              <a:rPr lang="en" sz="1100" u="sng">
                <a:solidFill>
                  <a:srgbClr val="0097A7"/>
                </a:solidFill>
                <a:hlinkClick r:id="rId5">
                  <a:extLst>
                    <a:ext uri="{A12FA001-AC4F-418D-AE19-62706E023703}">
                      <ahyp:hlinkClr val="tx"/>
                    </a:ext>
                  </a:extLst>
                </a:hlinkClick>
              </a:rPr>
              <a:t>tensor</a:t>
            </a:r>
            <a:r>
              <a:rPr lang="en" sz="1100"/>
              <a:t> form of shape (number of images) x (image height) x (image width) x (image depth) with pixel values for the data.</a:t>
            </a:r>
            <a:endParaRPr sz="1100">
              <a:solidFill>
                <a:srgbClr val="595959"/>
              </a:solidFill>
            </a:endParaRPr>
          </a:p>
          <a:p>
            <a:pPr indent="0" lvl="0" marL="0" rtl="0" algn="l">
              <a:spcBef>
                <a:spcPts val="1600"/>
              </a:spcBef>
              <a:spcAft>
                <a:spcPts val="0"/>
              </a:spcAft>
              <a:buNone/>
            </a:pPr>
            <a:r>
              <a:rPr lang="en" sz="1100">
                <a:solidFill>
                  <a:srgbClr val="595959"/>
                </a:solidFill>
              </a:rPr>
              <a:t>As shown in Figure 3; convolution between the filter and an image </a:t>
            </a:r>
            <a:r>
              <a:rPr lang="en" sz="1100">
                <a:solidFill>
                  <a:srgbClr val="595959"/>
                </a:solidFill>
              </a:rPr>
              <a:t>occurs by multiplying their values element-wise</a:t>
            </a:r>
            <a:r>
              <a:rPr lang="en" sz="1100">
                <a:solidFill>
                  <a:srgbClr val="595959"/>
                </a:solidFill>
              </a:rPr>
              <a:t>, followed by a summation then adding the</a:t>
            </a:r>
            <a:r>
              <a:rPr lang="en" sz="1100">
                <a:solidFill>
                  <a:srgbClr val="595959"/>
                </a:solidFill>
              </a:rPr>
              <a:t> bias.</a:t>
            </a:r>
            <a:endParaRPr sz="1100">
              <a:solidFill>
                <a:srgbClr val="595959"/>
              </a:solidFill>
            </a:endParaRPr>
          </a:p>
          <a:p>
            <a:pPr indent="0" lvl="0" marL="0" rtl="0" algn="l">
              <a:spcBef>
                <a:spcPts val="1600"/>
              </a:spcBef>
              <a:spcAft>
                <a:spcPts val="1600"/>
              </a:spcAft>
              <a:buNone/>
            </a:pPr>
            <a:r>
              <a:t/>
            </a:r>
            <a:endParaRPr sz="1100">
              <a:solidFill>
                <a:srgbClr val="595959"/>
              </a:solidFill>
            </a:endParaRPr>
          </a:p>
        </p:txBody>
      </p:sp>
      <p:sp>
        <p:nvSpPr>
          <p:cNvPr id="89" name="Google Shape;89;p18"/>
          <p:cNvSpPr txBox="1"/>
          <p:nvPr/>
        </p:nvSpPr>
        <p:spPr>
          <a:xfrm>
            <a:off x="3408750" y="4630325"/>
            <a:ext cx="23265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Figure 3 - Image (Green), Filter (Yellow), Feature map (Red)</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Cont.</a:t>
            </a:r>
            <a:endParaRPr/>
          </a:p>
        </p:txBody>
      </p:sp>
      <p:sp>
        <p:nvSpPr>
          <p:cNvPr id="95" name="Google Shape;95;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filter tensor is of shape (filter height) x (filter width) x (image depth) x (number of filters) with the weights for the data.</a:t>
            </a:r>
            <a:endParaRPr sz="1100"/>
          </a:p>
          <a:p>
            <a:pPr indent="0" lvl="0" marL="0" rtl="0" algn="l">
              <a:spcBef>
                <a:spcPts val="1600"/>
              </a:spcBef>
              <a:spcAft>
                <a:spcPts val="0"/>
              </a:spcAft>
              <a:buNone/>
            </a:pPr>
            <a:r>
              <a:rPr lang="en" sz="1100"/>
              <a:t>After the convolution the output is of shape (number of images) x (n_H) x (n_W) x (number of filters) where n_H and n_W are preprocessed values obtained by using Equation 1.</a:t>
            </a:r>
            <a:endParaRPr sz="1100"/>
          </a:p>
          <a:p>
            <a:pPr indent="0" lvl="0" marL="0" rtl="0" algn="l">
              <a:spcBef>
                <a:spcPts val="1600"/>
              </a:spcBef>
              <a:spcAft>
                <a:spcPts val="1600"/>
              </a:spcAft>
              <a:buClr>
                <a:schemeClr val="dk1"/>
              </a:buClr>
              <a:buSzPts val="1100"/>
              <a:buFont typeface="Arial"/>
              <a:buNone/>
            </a:pPr>
            <a:r>
              <a:rPr lang="en" sz="1100"/>
              <a:t>It is important to note that the depth of the output is equal to the number of filters used as shown in Figure 4.</a:t>
            </a:r>
            <a:endParaRPr sz="1100"/>
          </a:p>
        </p:txBody>
      </p:sp>
      <p:pic>
        <p:nvPicPr>
          <p:cNvPr id="96" name="Google Shape;96;p19"/>
          <p:cNvPicPr preferRelativeResize="0"/>
          <p:nvPr/>
        </p:nvPicPr>
        <p:blipFill>
          <a:blip r:embed="rId3">
            <a:alphaModFix/>
          </a:blip>
          <a:stretch>
            <a:fillRect/>
          </a:stretch>
        </p:blipFill>
        <p:spPr>
          <a:xfrm>
            <a:off x="311700" y="3080300"/>
            <a:ext cx="3185100" cy="1186616"/>
          </a:xfrm>
          <a:prstGeom prst="rect">
            <a:avLst/>
          </a:prstGeom>
          <a:noFill/>
          <a:ln>
            <a:noFill/>
          </a:ln>
        </p:spPr>
      </p:pic>
      <p:sp>
        <p:nvSpPr>
          <p:cNvPr id="97" name="Google Shape;97;p19"/>
          <p:cNvSpPr txBox="1"/>
          <p:nvPr/>
        </p:nvSpPr>
        <p:spPr>
          <a:xfrm>
            <a:off x="1032350" y="4078804"/>
            <a:ext cx="1743600" cy="4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Equation 1</a:t>
            </a:r>
            <a:r>
              <a:rPr lang="en" sz="900"/>
              <a:t> - Preprocessing conv output shape</a:t>
            </a:r>
            <a:endParaRPr sz="900"/>
          </a:p>
        </p:txBody>
      </p:sp>
      <p:pic>
        <p:nvPicPr>
          <p:cNvPr id="98" name="Google Shape;98;p19"/>
          <p:cNvPicPr preferRelativeResize="0"/>
          <p:nvPr/>
        </p:nvPicPr>
        <p:blipFill>
          <a:blip r:embed="rId4">
            <a:alphaModFix/>
          </a:blip>
          <a:stretch>
            <a:fillRect/>
          </a:stretch>
        </p:blipFill>
        <p:spPr>
          <a:xfrm>
            <a:off x="4251450" y="2886550"/>
            <a:ext cx="3912475" cy="1952150"/>
          </a:xfrm>
          <a:prstGeom prst="rect">
            <a:avLst/>
          </a:prstGeom>
          <a:noFill/>
          <a:ln>
            <a:noFill/>
          </a:ln>
        </p:spPr>
      </p:pic>
      <p:sp>
        <p:nvSpPr>
          <p:cNvPr id="99" name="Google Shape;99;p19"/>
          <p:cNvSpPr txBox="1"/>
          <p:nvPr/>
        </p:nvSpPr>
        <p:spPr>
          <a:xfrm>
            <a:off x="5335894" y="4712768"/>
            <a:ext cx="1743600" cy="3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Figure 4 - Output depth</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Hyperparameters</a:t>
            </a:r>
            <a:endParaRPr/>
          </a:p>
        </p:txBody>
      </p:sp>
      <p:pic>
        <p:nvPicPr>
          <p:cNvPr id="105" name="Google Shape;105;p20"/>
          <p:cNvPicPr preferRelativeResize="0"/>
          <p:nvPr/>
        </p:nvPicPr>
        <p:blipFill>
          <a:blip r:embed="rId3">
            <a:alphaModFix/>
          </a:blip>
          <a:stretch>
            <a:fillRect/>
          </a:stretch>
        </p:blipFill>
        <p:spPr>
          <a:xfrm>
            <a:off x="2816325" y="2438350"/>
            <a:ext cx="6327676" cy="2705026"/>
          </a:xfrm>
          <a:prstGeom prst="rect">
            <a:avLst/>
          </a:prstGeom>
          <a:noFill/>
          <a:ln>
            <a:noFill/>
          </a:ln>
        </p:spPr>
      </p:pic>
      <p:sp>
        <p:nvSpPr>
          <p:cNvPr id="106" name="Google Shape;106;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Number of filters (k): Filters are moved across the input in order to extract features (ie. edge detection). As the number of used filters increase a greater feature bandwidth is allowed at the expense of performance.</a:t>
            </a:r>
            <a:endParaRPr sz="1100"/>
          </a:p>
          <a:p>
            <a:pPr indent="0" lvl="0" marL="0" rtl="0" algn="l">
              <a:spcBef>
                <a:spcPts val="1600"/>
              </a:spcBef>
              <a:spcAft>
                <a:spcPts val="0"/>
              </a:spcAft>
              <a:buNone/>
            </a:pPr>
            <a:r>
              <a:rPr lang="en" sz="1100"/>
              <a:t>Spatial extent (filter dimensions): Typically filters are odd dimensions (ie. 3x3, 5x5).</a:t>
            </a:r>
            <a:endParaRPr sz="1100"/>
          </a:p>
          <a:p>
            <a:pPr indent="0" lvl="0" marL="0" rtl="0" algn="l">
              <a:spcBef>
                <a:spcPts val="1600"/>
              </a:spcBef>
              <a:spcAft>
                <a:spcPts val="0"/>
              </a:spcAft>
              <a:buNone/>
            </a:pPr>
            <a:r>
              <a:rPr lang="en" sz="1100"/>
              <a:t>Stride (S): How far the filter will slide on each iteration of the convolution.</a:t>
            </a:r>
            <a:endParaRPr sz="1100"/>
          </a:p>
          <a:p>
            <a:pPr indent="0" lvl="0" marL="0" rtl="0" algn="l">
              <a:spcBef>
                <a:spcPts val="1600"/>
              </a:spcBef>
              <a:spcAft>
                <a:spcPts val="1600"/>
              </a:spcAft>
              <a:buNone/>
            </a:pPr>
            <a:r>
              <a:rPr lang="en" sz="1100"/>
              <a:t>Padding: Is used to preserve the output of the convolution. To avoid over shrinkage.</a:t>
            </a:r>
            <a:endParaRPr/>
          </a:p>
        </p:txBody>
      </p:sp>
      <p:sp>
        <p:nvSpPr>
          <p:cNvPr id="107" name="Google Shape;107;p20"/>
          <p:cNvSpPr txBox="1"/>
          <p:nvPr/>
        </p:nvSpPr>
        <p:spPr>
          <a:xfrm>
            <a:off x="3705442" y="4481402"/>
            <a:ext cx="1733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Figure 2 - RGB input with padding of 2</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ReLU</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