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C5B641-8ADA-42B9-86AF-A408192DBD65}">
  <a:tblStyle styleId="{70C5B641-8ADA-42B9-86AF-A408192DBD6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80f1b0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80f1b0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56282d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656282d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DK: (filter dimensions), M: (input depth), N: (output depth), DF: (input dimensions)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680f1b0a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680f1b0a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680f1b0a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680f1b0a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80f1b0a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80f1b0a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680f1b0a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680f1b0a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80f1b0a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80f1b0a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80f1b0a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80f1b0a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63397335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6339733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3e85551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3e85551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543715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543715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3e85551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3e85551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3e85551c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3e85551c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3e85551c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3e85551c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3e85551cc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3e85551c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3e85551cc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3e85551cc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3e85551cc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3e85551cc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680f1b0a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680f1b0a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680f1b0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680f1b0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656282d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656282d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656282d1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656282d1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6543715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6543715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656282d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656282d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6339733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6339733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680f1b5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680f1b5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680f1b5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680f1b5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656282d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656282d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a0ab00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a0ab00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c9d6820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c9d6820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a0ab00d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a0ab00d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543715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543715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339733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339733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680f1b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680f1b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 (filter dimensions), M: (input depth), N: (output depth), DF: (input dimensions)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680f1b0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680f1b0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DK: (filter dimensions), M: (input depth), N: (output depth), DF: (input dimensions)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680f1b0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680f1b0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b26d752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b26d75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hnh0py9oYUfRCB6fUKW-umuBSP5mdd3E/view?usp=sharing" TargetMode="External"/><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file/d/1RfX1mq6FMzZqjRUEOYoWbqIsfabnKl5O/view?usp=sharing" TargetMode="External"/><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1jlFARRx-Suj9aIwFx-tgcnAiYIqRmEOc/view?usp=sharing" TargetMode="Externa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XZFDakIa-WHMONIJ5i9H8mVF3YHo-0B1/view?usp=sharing" TargetMode="External"/><Relationship Id="rId4" Type="http://schemas.openxmlformats.org/officeDocument/2006/relationships/image" Target="../media/image18.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apers.nips.cc/paper/4824-imagenet-classification-with-deep-convolutional-neural-networks" TargetMode="Externa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file/d/1YbwFIL43Okr-ccHWKIh3HJL6hMBN-9Hm/view?usp=sharing" TargetMode="External"/><Relationship Id="rId4" Type="http://schemas.openxmlformats.org/officeDocument/2006/relationships/image" Target="../media/image29.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rive.google.com/file/d/1udX7O1hbd1u2WApyltb-dXGyNvyQc7tD/view?usp=sharing" TargetMode="External"/><Relationship Id="rId4" Type="http://schemas.openxmlformats.org/officeDocument/2006/relationships/image" Target="../media/image31.png"/><Relationship Id="rId5"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file/d/1sz_BPrw0C2TcMvoiWyyg6zRoRGmZDach/view?usp=sharing" TargetMode="External"/><Relationship Id="rId4" Type="http://schemas.openxmlformats.org/officeDocument/2006/relationships/hyperlink" Target="https://machinethink.net/blog/how-fast-is-my-mode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hyperlink" Target="https://drive.google.com/file/d/1sz_BPrw0C2TcMvoiWyyg6zRoRGmZDach/view?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rive.google.com/file/d/1kftTa42Q62pcwMbIOJekz9B07K-JgwUQ/view?usp=sharing" TargetMode="Externa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Precision Agriculture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Pointwise Conv (1x1)</a:t>
            </a:r>
            <a:endParaRPr/>
          </a:p>
        </p:txBody>
      </p:sp>
      <p:pic>
        <p:nvPicPr>
          <p:cNvPr id="116" name="Google Shape;116;p22"/>
          <p:cNvPicPr preferRelativeResize="0"/>
          <p:nvPr/>
        </p:nvPicPr>
        <p:blipFill>
          <a:blip r:embed="rId3">
            <a:alphaModFix/>
          </a:blip>
          <a:stretch>
            <a:fillRect/>
          </a:stretch>
        </p:blipFill>
        <p:spPr>
          <a:xfrm>
            <a:off x="601225" y="2744300"/>
            <a:ext cx="3912475" cy="1952150"/>
          </a:xfrm>
          <a:prstGeom prst="rect">
            <a:avLst/>
          </a:prstGeom>
          <a:noFill/>
          <a:ln>
            <a:noFill/>
          </a:ln>
        </p:spPr>
      </p:pic>
      <p:sp>
        <p:nvSpPr>
          <p:cNvPr id="117" name="Google Shape;117;p22"/>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Pointwise conv is utilized to condense representations by reducing the depth of the feature maps.</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solidFill>
                  <a:srgbClr val="595959"/>
                </a:solidFill>
              </a:rPr>
              <a:t>Thus MobileNet is done with a convolutional layer that uses between 8 to 9 times less computation than standard convolutions at only a small reduction in accuracy.</a:t>
            </a:r>
            <a:endParaRPr sz="1100">
              <a:solidFill>
                <a:srgbClr val="595959"/>
              </a:solidFill>
            </a:endParaRPr>
          </a:p>
          <a:p>
            <a:pPr indent="0" lvl="0" marL="0" rtl="0" algn="l">
              <a:spcBef>
                <a:spcPts val="1600"/>
              </a:spcBef>
              <a:spcAft>
                <a:spcPts val="0"/>
              </a:spcAft>
              <a:buClr>
                <a:schemeClr val="dk1"/>
              </a:buClr>
              <a:buSzPts val="1100"/>
              <a:buFont typeface="Arial"/>
              <a:buNone/>
            </a:pPr>
            <a:r>
              <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t>In Depthwise conv, each filter channel is applied separately to its corresponding feature map channel without accumulating over depth.</a:t>
            </a:r>
            <a:endParaRPr sz="1100"/>
          </a:p>
          <a:p>
            <a:pPr indent="0" lvl="0" marL="0" rtl="0" algn="l">
              <a:spcBef>
                <a:spcPts val="1600"/>
              </a:spcBef>
              <a:spcAft>
                <a:spcPts val="0"/>
              </a:spcAft>
              <a:buClr>
                <a:schemeClr val="dk1"/>
              </a:buClr>
              <a:buSzPts val="1100"/>
              <a:buFont typeface="Arial"/>
              <a:buNone/>
            </a:pPr>
            <a:r>
              <a:rPr lang="en" sz="1100"/>
              <a:t>For MobileNets the depthwise convolution applies a single filter to each input channel. Then a trivial batch normalisation followed by a ReLU operation.</a:t>
            </a:r>
            <a:endParaRPr sz="1100"/>
          </a:p>
          <a:p>
            <a:pPr indent="0" lvl="0" marL="0" rtl="0" algn="l">
              <a:spcBef>
                <a:spcPts val="1600"/>
              </a:spcBef>
              <a:spcAft>
                <a:spcPts val="0"/>
              </a:spcAft>
              <a:buClr>
                <a:schemeClr val="dk1"/>
              </a:buClr>
              <a:buSzPts val="1100"/>
              <a:buFont typeface="Arial"/>
              <a:buNone/>
            </a:pPr>
            <a:r>
              <a:rPr lang="en" sz="1100"/>
              <a:t>The pointwise convolution then applies a 1x1 convolution to combine the outputs of the depthwise convolution.</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solidFill>
                <a:srgbClr val="595959"/>
              </a:solidFill>
            </a:endParaRPr>
          </a:p>
          <a:p>
            <a:pPr indent="0" lvl="0" marL="0" rtl="0" algn="l">
              <a:spcBef>
                <a:spcPts val="1600"/>
              </a:spcBef>
              <a:spcAft>
                <a:spcPts val="0"/>
              </a:spcAft>
              <a:buClr>
                <a:schemeClr val="dk1"/>
              </a:buClr>
              <a:buSzPts val="1100"/>
              <a:buFont typeface="Arial"/>
              <a:buNone/>
            </a:pPr>
            <a:r>
              <a:t/>
            </a:r>
            <a:endParaRPr sz="1100">
              <a:solidFill>
                <a:srgbClr val="595959"/>
              </a:solidFill>
            </a:endParaRPr>
          </a:p>
          <a:p>
            <a:pPr indent="0" lvl="0" marL="0" rtl="0" algn="l">
              <a:spcBef>
                <a:spcPts val="1600"/>
              </a:spcBef>
              <a:spcAft>
                <a:spcPts val="0"/>
              </a:spcAft>
              <a:buNone/>
            </a:pPr>
            <a:r>
              <a:t/>
            </a:r>
            <a:endParaRPr sz="1100">
              <a:solidFill>
                <a:srgbClr val="595959"/>
              </a:solidFill>
            </a:endParaRPr>
          </a:p>
          <a:p>
            <a:pPr indent="0" lvl="0" marL="0" rtl="0" algn="l">
              <a:spcBef>
                <a:spcPts val="1600"/>
              </a:spcBef>
              <a:spcAft>
                <a:spcPts val="1600"/>
              </a:spcAft>
              <a:buNone/>
            </a:pPr>
            <a:r>
              <a:t/>
            </a:r>
            <a:endParaRPr sz="1100">
              <a:solidFill>
                <a:srgbClr val="595959"/>
              </a:solidFill>
            </a:endParaRPr>
          </a:p>
        </p:txBody>
      </p:sp>
      <p:pic>
        <p:nvPicPr>
          <p:cNvPr id="118" name="Google Shape;118;p22"/>
          <p:cNvPicPr preferRelativeResize="0"/>
          <p:nvPr/>
        </p:nvPicPr>
        <p:blipFill>
          <a:blip r:embed="rId4">
            <a:alphaModFix/>
          </a:blip>
          <a:stretch>
            <a:fillRect/>
          </a:stretch>
        </p:blipFill>
        <p:spPr>
          <a:xfrm>
            <a:off x="5377373" y="2624875"/>
            <a:ext cx="2798495" cy="199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 Params.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Although the base MobileNet architecture is already small and low latency, many times a specific use case or application may require the model to be smaller and faster. </a:t>
            </a:r>
            <a:endParaRPr sz="1100">
              <a:solidFill>
                <a:srgbClr val="595959"/>
              </a:solidFill>
            </a:endParaRPr>
          </a:p>
          <a:p>
            <a:pPr indent="0" lvl="0" marL="0" rtl="0" algn="l">
              <a:spcBef>
                <a:spcPts val="1600"/>
              </a:spcBef>
              <a:spcAft>
                <a:spcPts val="0"/>
              </a:spcAft>
              <a:buNone/>
            </a:pPr>
            <a:r>
              <a:rPr lang="en" sz="1100">
                <a:solidFill>
                  <a:srgbClr val="595959"/>
                </a:solidFill>
              </a:rPr>
              <a:t>In order to construct these smaller and less computationally expensive models two very simple parameters are introduced to thin a network uniformly at each layer.</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solidFill>
                  <a:srgbClr val="595959"/>
                </a:solidFill>
              </a:rPr>
              <a:t>Where </a:t>
            </a:r>
            <a:r>
              <a:rPr lang="en" sz="1100">
                <a:solidFill>
                  <a:srgbClr val="595959"/>
                </a:solidFill>
                <a:highlight>
                  <a:srgbClr val="FFFFFF"/>
                </a:highlight>
              </a:rPr>
              <a:t>α is the width multiplier and ρ</a:t>
            </a:r>
            <a:r>
              <a:rPr b="1" lang="en" sz="1100">
                <a:solidFill>
                  <a:srgbClr val="595959"/>
                </a:solidFill>
                <a:highlight>
                  <a:srgbClr val="FFFFFF"/>
                </a:highlight>
              </a:rPr>
              <a:t> </a:t>
            </a:r>
            <a:r>
              <a:rPr lang="en" sz="1100">
                <a:solidFill>
                  <a:srgbClr val="595959"/>
                </a:solidFill>
                <a:highlight>
                  <a:srgbClr val="FFFFFF"/>
                </a:highlight>
              </a:rPr>
              <a:t>is resolution multiplier.</a:t>
            </a:r>
            <a:endParaRPr sz="1100">
              <a:solidFill>
                <a:srgbClr val="595959"/>
              </a:solidFill>
            </a:endParaRPr>
          </a:p>
          <a:p>
            <a:pPr indent="0" lvl="0" marL="0" rtl="0" algn="l">
              <a:spcBef>
                <a:spcPts val="1600"/>
              </a:spcBef>
              <a:spcAft>
                <a:spcPts val="1600"/>
              </a:spcAft>
              <a:buNone/>
            </a:pPr>
            <a:r>
              <a:t/>
            </a:r>
            <a:endParaRPr sz="1100">
              <a:solidFill>
                <a:srgbClr val="595959"/>
              </a:solidFill>
            </a:endParaRPr>
          </a:p>
        </p:txBody>
      </p:sp>
      <p:pic>
        <p:nvPicPr>
          <p:cNvPr id="125" name="Google Shape;125;p23"/>
          <p:cNvPicPr preferRelativeResize="0"/>
          <p:nvPr/>
        </p:nvPicPr>
        <p:blipFill>
          <a:blip r:embed="rId3">
            <a:alphaModFix/>
          </a:blip>
          <a:stretch>
            <a:fillRect/>
          </a:stretch>
        </p:blipFill>
        <p:spPr>
          <a:xfrm>
            <a:off x="1915833" y="3159986"/>
            <a:ext cx="5312324" cy="50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a:t>
            </a:r>
            <a:r>
              <a:rPr lang="en"/>
              <a:t>2017 (Paper)</a:t>
            </a:r>
            <a:endParaRPr/>
          </a:p>
        </p:txBody>
      </p:sp>
      <p:pic>
        <p:nvPicPr>
          <p:cNvPr id="131" name="Google Shape;131;p24"/>
          <p:cNvPicPr preferRelativeResize="0"/>
          <p:nvPr/>
        </p:nvPicPr>
        <p:blipFill>
          <a:blip r:embed="rId4">
            <a:alphaModFix/>
          </a:blip>
          <a:stretch>
            <a:fillRect/>
          </a:stretch>
        </p:blipFill>
        <p:spPr>
          <a:xfrm>
            <a:off x="446650" y="3371567"/>
            <a:ext cx="4084099" cy="1279425"/>
          </a:xfrm>
          <a:prstGeom prst="rect">
            <a:avLst/>
          </a:prstGeom>
          <a:noFill/>
          <a:ln>
            <a:noFill/>
          </a:ln>
        </p:spPr>
      </p:pic>
      <p:pic>
        <p:nvPicPr>
          <p:cNvPr id="132" name="Google Shape;132;p24"/>
          <p:cNvPicPr preferRelativeResize="0"/>
          <p:nvPr/>
        </p:nvPicPr>
        <p:blipFill>
          <a:blip r:embed="rId5">
            <a:alphaModFix/>
          </a:blip>
          <a:stretch>
            <a:fillRect/>
          </a:stretch>
        </p:blipFill>
        <p:spPr>
          <a:xfrm>
            <a:off x="5018548" y="1376728"/>
            <a:ext cx="3496725" cy="2688100"/>
          </a:xfrm>
          <a:prstGeom prst="rect">
            <a:avLst/>
          </a:prstGeom>
          <a:noFill/>
          <a:ln>
            <a:noFill/>
          </a:ln>
        </p:spPr>
      </p:pic>
      <p:pic>
        <p:nvPicPr>
          <p:cNvPr id="133" name="Google Shape;133;p24"/>
          <p:cNvPicPr preferRelativeResize="0"/>
          <p:nvPr/>
        </p:nvPicPr>
        <p:blipFill>
          <a:blip r:embed="rId6">
            <a:alphaModFix/>
          </a:blip>
          <a:stretch>
            <a:fillRect/>
          </a:stretch>
        </p:blipFill>
        <p:spPr>
          <a:xfrm>
            <a:off x="446651" y="1376725"/>
            <a:ext cx="3825525" cy="179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a:t>
            </a:r>
            <a:endParaRPr/>
          </a:p>
        </p:txBody>
      </p:sp>
      <p:pic>
        <p:nvPicPr>
          <p:cNvPr id="139" name="Google Shape;139;p25"/>
          <p:cNvPicPr preferRelativeResize="0"/>
          <p:nvPr/>
        </p:nvPicPr>
        <p:blipFill>
          <a:blip r:embed="rId3">
            <a:alphaModFix/>
          </a:blip>
          <a:stretch>
            <a:fillRect/>
          </a:stretch>
        </p:blipFill>
        <p:spPr>
          <a:xfrm>
            <a:off x="2078575" y="1017725"/>
            <a:ext cx="5322956"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2019 (FPGA)</a:t>
            </a:r>
            <a:endParaRPr/>
          </a:p>
        </p:txBody>
      </p:sp>
      <p:pic>
        <p:nvPicPr>
          <p:cNvPr id="145" name="Google Shape;145;p26"/>
          <p:cNvPicPr preferRelativeResize="0"/>
          <p:nvPr/>
        </p:nvPicPr>
        <p:blipFill>
          <a:blip r:embed="rId4">
            <a:alphaModFix/>
          </a:blip>
          <a:stretch>
            <a:fillRect/>
          </a:stretch>
        </p:blipFill>
        <p:spPr>
          <a:xfrm>
            <a:off x="152400" y="1170125"/>
            <a:ext cx="8801100" cy="2314575"/>
          </a:xfrm>
          <a:prstGeom prst="rect">
            <a:avLst/>
          </a:prstGeom>
          <a:noFill/>
          <a:ln>
            <a:noFill/>
          </a:ln>
        </p:spPr>
      </p:pic>
      <p:pic>
        <p:nvPicPr>
          <p:cNvPr id="146" name="Google Shape;146;p26"/>
          <p:cNvPicPr preferRelativeResize="0"/>
          <p:nvPr/>
        </p:nvPicPr>
        <p:blipFill>
          <a:blip r:embed="rId5">
            <a:alphaModFix/>
          </a:blip>
          <a:stretch>
            <a:fillRect/>
          </a:stretch>
        </p:blipFill>
        <p:spPr>
          <a:xfrm>
            <a:off x="553538" y="3567325"/>
            <a:ext cx="3760205" cy="1354000"/>
          </a:xfrm>
          <a:prstGeom prst="rect">
            <a:avLst/>
          </a:prstGeom>
          <a:noFill/>
          <a:ln>
            <a:noFill/>
          </a:ln>
        </p:spPr>
      </p:pic>
      <p:pic>
        <p:nvPicPr>
          <p:cNvPr id="147" name="Google Shape;147;p26"/>
          <p:cNvPicPr preferRelativeResize="0"/>
          <p:nvPr/>
        </p:nvPicPr>
        <p:blipFill>
          <a:blip r:embed="rId6">
            <a:alphaModFix/>
          </a:blip>
          <a:stretch>
            <a:fillRect/>
          </a:stretch>
        </p:blipFill>
        <p:spPr>
          <a:xfrm>
            <a:off x="4466143" y="3567325"/>
            <a:ext cx="4124325" cy="130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rPr>
              <a:t>MobileNet V2</a:t>
            </a:r>
            <a:endParaRPr>
              <a:solidFill>
                <a:srgbClr val="990000"/>
              </a:solidFill>
            </a:endParaRPr>
          </a:p>
        </p:txBody>
      </p:sp>
      <p:sp>
        <p:nvSpPr>
          <p:cNvPr id="153" name="Google Shape;153;p27"/>
          <p:cNvSpPr txBox="1"/>
          <p:nvPr>
            <p:ph idx="1" type="body"/>
          </p:nvPr>
        </p:nvSpPr>
        <p:spPr>
          <a:xfrm>
            <a:off x="311700" y="1152475"/>
            <a:ext cx="511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595959"/>
                </a:solidFill>
                <a:highlight>
                  <a:srgbClr val="FFFFFF"/>
                </a:highlight>
              </a:rPr>
              <a:t>MobileNet V2 is introduced with inverted residual structure. With non-linearities in narrow layers removed.</a:t>
            </a:r>
            <a:endParaRPr sz="1100">
              <a:solidFill>
                <a:srgbClr val="595959"/>
              </a:solidFill>
            </a:endParaRPr>
          </a:p>
        </p:txBody>
      </p:sp>
      <p:pic>
        <p:nvPicPr>
          <p:cNvPr id="154" name="Google Shape;154;p27"/>
          <p:cNvPicPr preferRelativeResize="0"/>
          <p:nvPr/>
        </p:nvPicPr>
        <p:blipFill>
          <a:blip r:embed="rId3">
            <a:alphaModFix/>
          </a:blip>
          <a:stretch>
            <a:fillRect/>
          </a:stretch>
        </p:blipFill>
        <p:spPr>
          <a:xfrm>
            <a:off x="5430377" y="1014875"/>
            <a:ext cx="3401925" cy="311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2019 (Paper)</a:t>
            </a:r>
            <a:endParaRPr/>
          </a:p>
        </p:txBody>
      </p:sp>
      <p:pic>
        <p:nvPicPr>
          <p:cNvPr id="160" name="Google Shape;160;p28"/>
          <p:cNvPicPr preferRelativeResize="0"/>
          <p:nvPr/>
        </p:nvPicPr>
        <p:blipFill>
          <a:blip r:embed="rId4">
            <a:alphaModFix/>
          </a:blip>
          <a:stretch>
            <a:fillRect/>
          </a:stretch>
        </p:blipFill>
        <p:spPr>
          <a:xfrm>
            <a:off x="2304450" y="1100325"/>
            <a:ext cx="4535108"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2019 (FPGA)</a:t>
            </a:r>
            <a:endParaRPr/>
          </a:p>
        </p:txBody>
      </p:sp>
      <p:pic>
        <p:nvPicPr>
          <p:cNvPr id="166" name="Google Shape;166;p29"/>
          <p:cNvPicPr preferRelativeResize="0"/>
          <p:nvPr/>
        </p:nvPicPr>
        <p:blipFill>
          <a:blip r:embed="rId4">
            <a:alphaModFix/>
          </a:blip>
          <a:stretch>
            <a:fillRect/>
          </a:stretch>
        </p:blipFill>
        <p:spPr>
          <a:xfrm>
            <a:off x="2657475" y="1358550"/>
            <a:ext cx="3829050" cy="1257300"/>
          </a:xfrm>
          <a:prstGeom prst="rect">
            <a:avLst/>
          </a:prstGeom>
          <a:noFill/>
          <a:ln>
            <a:noFill/>
          </a:ln>
        </p:spPr>
      </p:pic>
      <p:pic>
        <p:nvPicPr>
          <p:cNvPr id="167" name="Google Shape;167;p29"/>
          <p:cNvPicPr preferRelativeResize="0"/>
          <p:nvPr/>
        </p:nvPicPr>
        <p:blipFill>
          <a:blip r:embed="rId5">
            <a:alphaModFix/>
          </a:blip>
          <a:stretch>
            <a:fillRect/>
          </a:stretch>
        </p:blipFill>
        <p:spPr>
          <a:xfrm>
            <a:off x="2452675" y="2782200"/>
            <a:ext cx="4238625" cy="200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rPr>
              <a:t>ShuffleNet V1</a:t>
            </a:r>
            <a:endParaRPr>
              <a:solidFill>
                <a:srgbClr val="990000"/>
              </a:solidFill>
            </a:endParaRPr>
          </a:p>
        </p:txBody>
      </p:sp>
      <p:pic>
        <p:nvPicPr>
          <p:cNvPr id="173" name="Google Shape;173;p30"/>
          <p:cNvPicPr preferRelativeResize="0"/>
          <p:nvPr/>
        </p:nvPicPr>
        <p:blipFill>
          <a:blip r:embed="rId3">
            <a:alphaModFix/>
          </a:blip>
          <a:stretch>
            <a:fillRect/>
          </a:stretch>
        </p:blipFill>
        <p:spPr>
          <a:xfrm>
            <a:off x="3237925" y="1040175"/>
            <a:ext cx="5594374" cy="3180199"/>
          </a:xfrm>
          <a:prstGeom prst="rect">
            <a:avLst/>
          </a:prstGeom>
          <a:noFill/>
          <a:ln>
            <a:noFill/>
          </a:ln>
        </p:spPr>
      </p:pic>
      <p:sp>
        <p:nvSpPr>
          <p:cNvPr id="174" name="Google Shape;174;p30"/>
          <p:cNvSpPr txBox="1"/>
          <p:nvPr>
            <p:ph idx="1" type="body"/>
          </p:nvPr>
        </p:nvSpPr>
        <p:spPr>
          <a:xfrm>
            <a:off x="311700" y="1152475"/>
            <a:ext cx="38430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ShuffleNet consists of repeated building blocks that form each layer, called shufflenet units. </a:t>
            </a:r>
            <a:endParaRPr sz="1100"/>
          </a:p>
          <a:p>
            <a:pPr indent="0" lvl="0" marL="0" rtl="0" algn="l">
              <a:spcBef>
                <a:spcPts val="1600"/>
              </a:spcBef>
              <a:spcAft>
                <a:spcPts val="0"/>
              </a:spcAft>
              <a:buNone/>
            </a:pPr>
            <a:r>
              <a:rPr lang="en" sz="1100"/>
              <a:t>A shufflenet unit consists of a pointwise (1x1) group convolution (GConv) followed by a channel shuffle operation then a depthwise conv (3x3 DWConv).</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Pointwise Conv (1x1)</a:t>
            </a:r>
            <a:endParaRPr/>
          </a:p>
        </p:txBody>
      </p:sp>
      <p:pic>
        <p:nvPicPr>
          <p:cNvPr id="180" name="Google Shape;180;p31"/>
          <p:cNvPicPr preferRelativeResize="0"/>
          <p:nvPr/>
        </p:nvPicPr>
        <p:blipFill>
          <a:blip r:embed="rId3">
            <a:alphaModFix/>
          </a:blip>
          <a:stretch>
            <a:fillRect/>
          </a:stretch>
        </p:blipFill>
        <p:spPr>
          <a:xfrm>
            <a:off x="601225" y="2744300"/>
            <a:ext cx="3912475" cy="1952150"/>
          </a:xfrm>
          <a:prstGeom prst="rect">
            <a:avLst/>
          </a:prstGeom>
          <a:noFill/>
          <a:ln>
            <a:noFill/>
          </a:ln>
        </p:spPr>
      </p:pic>
      <p:sp>
        <p:nvSpPr>
          <p:cNvPr id="181" name="Google Shape;181;p31"/>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Pointwise conv is utilized to condense representations by reducing the depth of the feature maps.</a:t>
            </a:r>
            <a:endParaRPr sz="1100"/>
          </a:p>
          <a:p>
            <a:pPr indent="0" lvl="0" marL="0" rtl="0" algn="l">
              <a:spcBef>
                <a:spcPts val="1600"/>
              </a:spcBef>
              <a:spcAft>
                <a:spcPts val="0"/>
              </a:spcAft>
              <a:buNone/>
            </a:pPr>
            <a:r>
              <a:rPr lang="en" sz="1100"/>
              <a:t>Although pointwise conv helps project representations in deep feature maps to shallower feature maps, a 1x1 receptive field does not encode information from neighboring pixels in each channel of the feature map.</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82" name="Google Shape;182;p31"/>
          <p:cNvPicPr preferRelativeResize="0"/>
          <p:nvPr/>
        </p:nvPicPr>
        <p:blipFill>
          <a:blip r:embed="rId4">
            <a:alphaModFix/>
          </a:blip>
          <a:stretch>
            <a:fillRect/>
          </a:stretch>
        </p:blipFill>
        <p:spPr>
          <a:xfrm>
            <a:off x="5377373" y="2624875"/>
            <a:ext cx="2798495" cy="199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Mission Statement</a:t>
            </a:r>
            <a:endParaRPr sz="2800">
              <a:solidFill>
                <a:srgbClr val="000000"/>
              </a:solidFill>
            </a:endParaRPr>
          </a:p>
        </p:txBody>
      </p:sp>
      <p:sp>
        <p:nvSpPr>
          <p:cNvPr id="61" name="Google Shape;61;p14"/>
          <p:cNvSpPr txBox="1"/>
          <p:nvPr/>
        </p:nvSpPr>
        <p:spPr>
          <a:xfrm>
            <a:off x="311700" y="1152475"/>
            <a:ext cx="8520600" cy="35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rPr>
              <a:t>Explore convolution </a:t>
            </a:r>
            <a:r>
              <a:rPr lang="en" sz="1100">
                <a:solidFill>
                  <a:schemeClr val="dk2"/>
                </a:solidFill>
              </a:rPr>
              <a:t>implementations</a:t>
            </a:r>
            <a:r>
              <a:rPr lang="en" sz="1100">
                <a:solidFill>
                  <a:schemeClr val="dk2"/>
                </a:solidFill>
              </a:rPr>
              <a:t> on FPGA.</a:t>
            </a:r>
            <a:endParaRPr sz="1100">
              <a:solidFill>
                <a:srgbClr val="595959"/>
              </a:solidFill>
            </a:endParaRPr>
          </a:p>
          <a:p>
            <a:pPr indent="0" lvl="0" marL="0" rtl="0" algn="l">
              <a:lnSpc>
                <a:spcPct val="115000"/>
              </a:lnSpc>
              <a:spcBef>
                <a:spcPts val="1600"/>
              </a:spcBef>
              <a:spcAft>
                <a:spcPts val="0"/>
              </a:spcAft>
              <a:buNone/>
            </a:pPr>
            <a:r>
              <a:rPr lang="en" sz="1100">
                <a:solidFill>
                  <a:srgbClr val="595959"/>
                </a:solidFill>
              </a:rPr>
              <a:t>Convolution is inarguably the most complex operation utilized in Convolutional Neural Networks (convnets). Owing to the billions of independent multiply-</a:t>
            </a:r>
            <a:r>
              <a:rPr lang="en" sz="1100">
                <a:solidFill>
                  <a:srgbClr val="595959"/>
                </a:solidFill>
              </a:rPr>
              <a:t>accumulations</a:t>
            </a:r>
            <a:r>
              <a:rPr lang="en" sz="1100">
                <a:solidFill>
                  <a:srgbClr val="595959"/>
                </a:solidFill>
              </a:rPr>
              <a:t> (MACs) involved.</a:t>
            </a:r>
            <a:endParaRPr sz="1100">
              <a:solidFill>
                <a:srgbClr val="595959"/>
              </a:solidFill>
            </a:endParaRPr>
          </a:p>
          <a:p>
            <a:pPr indent="0" lvl="0" marL="0" rtl="0" algn="l">
              <a:lnSpc>
                <a:spcPct val="115000"/>
              </a:lnSpc>
              <a:spcBef>
                <a:spcPts val="1600"/>
              </a:spcBef>
              <a:spcAft>
                <a:spcPts val="0"/>
              </a:spcAft>
              <a:buNone/>
            </a:pPr>
            <a:r>
              <a:rPr lang="en" sz="1100">
                <a:solidFill>
                  <a:srgbClr val="595959"/>
                </a:solidFill>
              </a:rPr>
              <a:t>Although GPUs have shown significant performance improvements in both training and inference stages, they are not well-suited for mobile vision applications where both energy and real-time constraints need to be satisfied.</a:t>
            </a:r>
            <a:endParaRPr sz="1100">
              <a:solidFill>
                <a:srgbClr val="595959"/>
              </a:solidFill>
            </a:endParaRPr>
          </a:p>
          <a:p>
            <a:pPr indent="0" lvl="0" marL="0" rtl="0" algn="l">
              <a:lnSpc>
                <a:spcPct val="115000"/>
              </a:lnSpc>
              <a:spcBef>
                <a:spcPts val="1600"/>
              </a:spcBef>
              <a:spcAft>
                <a:spcPts val="0"/>
              </a:spcAft>
              <a:buNone/>
            </a:pPr>
            <a:r>
              <a:rPr lang="en" sz="1100">
                <a:solidFill>
                  <a:srgbClr val="595959"/>
                </a:solidFill>
              </a:rPr>
              <a:t>In contrast, FPGAs have demonstrated massive parallelization capabilities, with fast DSPs and on-chip memory, at a lower energy cost than GPUs.</a:t>
            </a:r>
            <a:endParaRPr sz="1100">
              <a:solidFill>
                <a:srgbClr val="595959"/>
              </a:solidFill>
            </a:endParaRPr>
          </a:p>
          <a:p>
            <a:pPr indent="0" lvl="0" marL="0" rtl="0" algn="l">
              <a:lnSpc>
                <a:spcPct val="115000"/>
              </a:lnSpc>
              <a:spcBef>
                <a:spcPts val="1600"/>
              </a:spcBef>
              <a:spcAft>
                <a:spcPts val="1600"/>
              </a:spcAft>
              <a:buNone/>
            </a:pPr>
            <a:r>
              <a:t/>
            </a:r>
            <a:endParaRPr sz="1100">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Grouped Conv (GConv)</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Grouped convolution further reduces the complexity of the layer where each feature map group is convolved separately with a kernel map.</a:t>
            </a:r>
            <a:endParaRPr sz="1100">
              <a:solidFill>
                <a:srgbClr val="595959"/>
              </a:solidFill>
            </a:endParaRPr>
          </a:p>
          <a:p>
            <a:pPr indent="0" lvl="0" marL="0" rtl="0" algn="l">
              <a:spcBef>
                <a:spcPts val="1600"/>
              </a:spcBef>
              <a:spcAft>
                <a:spcPts val="1200"/>
              </a:spcAft>
              <a:buNone/>
            </a:pPr>
            <a:r>
              <a:rPr lang="en" sz="1100">
                <a:solidFill>
                  <a:srgbClr val="595959"/>
                </a:solidFill>
                <a:highlight>
                  <a:srgbClr val="FFFFFF"/>
                </a:highlight>
              </a:rPr>
              <a:t>It was at first introduced by </a:t>
            </a:r>
            <a:r>
              <a:rPr lang="en" sz="1100" u="sng">
                <a:solidFill>
                  <a:srgbClr val="595959"/>
                </a:solidFill>
                <a:highlight>
                  <a:srgbClr val="FFFFFF"/>
                </a:highlight>
                <a:hlinkClick r:id="rId3">
                  <a:extLst>
                    <a:ext uri="{A12FA001-AC4F-418D-AE19-62706E023703}">
                      <ahyp:hlinkClr val="tx"/>
                    </a:ext>
                  </a:extLst>
                </a:hlinkClick>
              </a:rPr>
              <a:t>AlexNet</a:t>
            </a:r>
            <a:r>
              <a:rPr lang="en" sz="1100">
                <a:solidFill>
                  <a:srgbClr val="595959"/>
                </a:solidFill>
                <a:highlight>
                  <a:srgbClr val="FFFFFF"/>
                </a:highlight>
              </a:rPr>
              <a:t> to split a network into two GPUs.</a:t>
            </a:r>
            <a:endParaRPr sz="1100">
              <a:solidFill>
                <a:srgbClr val="595959"/>
              </a:solidFill>
            </a:endParaRPr>
          </a:p>
        </p:txBody>
      </p:sp>
      <p:pic>
        <p:nvPicPr>
          <p:cNvPr id="189" name="Google Shape;189;p32"/>
          <p:cNvPicPr preferRelativeResize="0"/>
          <p:nvPr/>
        </p:nvPicPr>
        <p:blipFill>
          <a:blip r:embed="rId4">
            <a:alphaModFix/>
          </a:blip>
          <a:stretch>
            <a:fillRect/>
          </a:stretch>
        </p:blipFill>
        <p:spPr>
          <a:xfrm>
            <a:off x="2069325" y="2302976"/>
            <a:ext cx="5005350" cy="229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Pointwise Grouped Conv (1x1 GConv)</a:t>
            </a:r>
            <a:endParaRPr/>
          </a:p>
        </p:txBody>
      </p:sp>
      <p:sp>
        <p:nvSpPr>
          <p:cNvPr id="195" name="Google Shape;195;p33"/>
          <p:cNvSpPr txBox="1"/>
          <p:nvPr>
            <p:ph idx="1" type="body"/>
          </p:nvPr>
        </p:nvSpPr>
        <p:spPr>
          <a:xfrm>
            <a:off x="311700" y="1152475"/>
            <a:ext cx="564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highlight>
                  <a:srgbClr val="FFFFFF"/>
                </a:highlight>
              </a:rPr>
              <a:t>ShuffleNet argues that the 1x1 convolution are also computationally costly. Pointwise grouped convolution, as the name suggested, performs group operations for 1x1 convolution. The operation is identical as for grouped convolution, with only one modification — performing on 1x1 filters instead of NxN filters (N&gt;1).</a:t>
            </a:r>
            <a:endParaRPr sz="1100">
              <a:solidFill>
                <a:srgbClr val="595959"/>
              </a:solidFill>
              <a:highlight>
                <a:srgbClr val="FFFFFF"/>
              </a:highlight>
            </a:endParaRPr>
          </a:p>
          <a:p>
            <a:pPr indent="0" lvl="0" marL="0" rtl="0" algn="l">
              <a:spcBef>
                <a:spcPts val="1600"/>
              </a:spcBef>
              <a:spcAft>
                <a:spcPts val="0"/>
              </a:spcAft>
              <a:buNone/>
            </a:pPr>
            <a:r>
              <a:rPr lang="en" sz="1100">
                <a:solidFill>
                  <a:srgbClr val="595959"/>
                </a:solidFill>
                <a:highlight>
                  <a:srgbClr val="FFFFFF"/>
                </a:highlight>
              </a:rPr>
              <a:t>Grouped convolution is computationally efficient. The problem is that each filter group only handles information passed down from the fixed portion in the previous layers.</a:t>
            </a:r>
            <a:endParaRPr sz="1100">
              <a:solidFill>
                <a:srgbClr val="595959"/>
              </a:solidFill>
              <a:highlight>
                <a:srgbClr val="FFFFFF"/>
              </a:highlight>
            </a:endParaRPr>
          </a:p>
          <a:p>
            <a:pPr indent="0" lvl="0" marL="0" rtl="0" algn="l">
              <a:spcBef>
                <a:spcPts val="1600"/>
              </a:spcBef>
              <a:spcAft>
                <a:spcPts val="0"/>
              </a:spcAft>
              <a:buNone/>
            </a:pPr>
            <a:r>
              <a:rPr lang="en" sz="1100">
                <a:solidFill>
                  <a:srgbClr val="595959"/>
                </a:solidFill>
                <a:highlight>
                  <a:srgbClr val="FFFFFF"/>
                </a:highlight>
              </a:rPr>
              <a:t>Shown in Figure X, we have 3 filter groups (RGB) each responsible for ⅓ of the input processing.</a:t>
            </a:r>
            <a:endParaRPr sz="1100">
              <a:solidFill>
                <a:srgbClr val="595959"/>
              </a:solidFill>
              <a:highlight>
                <a:srgbClr val="FFFFFF"/>
              </a:highlight>
            </a:endParaRPr>
          </a:p>
          <a:p>
            <a:pPr indent="0" lvl="0" marL="0" rtl="0" algn="l">
              <a:spcBef>
                <a:spcPts val="1600"/>
              </a:spcBef>
              <a:spcAft>
                <a:spcPts val="0"/>
              </a:spcAft>
              <a:buNone/>
            </a:pPr>
            <a:r>
              <a:rPr lang="en" sz="1100">
                <a:solidFill>
                  <a:srgbClr val="595959"/>
                </a:solidFill>
                <a:highlight>
                  <a:srgbClr val="FFFFFF"/>
                </a:highlight>
              </a:rPr>
              <a:t>As such, each filter group is only limited to learn a few specific features. This property blocks information flow between channel groups and weakens representations during training.</a:t>
            </a:r>
            <a:endParaRPr sz="1100">
              <a:solidFill>
                <a:srgbClr val="595959"/>
              </a:solidFill>
              <a:highlight>
                <a:srgbClr val="FFFFFF"/>
              </a:highlight>
            </a:endParaRPr>
          </a:p>
          <a:p>
            <a:pPr indent="0" lvl="0" marL="0" rtl="0" algn="l">
              <a:spcBef>
                <a:spcPts val="1600"/>
              </a:spcBef>
              <a:spcAft>
                <a:spcPts val="1600"/>
              </a:spcAft>
              <a:buNone/>
            </a:pPr>
            <a:r>
              <a:rPr lang="en" sz="1100">
                <a:solidFill>
                  <a:srgbClr val="595959"/>
                </a:solidFill>
                <a:highlight>
                  <a:srgbClr val="FFFFFF"/>
                </a:highlight>
              </a:rPr>
              <a:t>To overcome this problem, we apply the channel shuffle.</a:t>
            </a:r>
            <a:endParaRPr sz="1100">
              <a:solidFill>
                <a:srgbClr val="595959"/>
              </a:solidFill>
              <a:highlight>
                <a:srgbClr val="FFFFFF"/>
              </a:highlight>
            </a:endParaRPr>
          </a:p>
        </p:txBody>
      </p:sp>
      <p:pic>
        <p:nvPicPr>
          <p:cNvPr id="196" name="Google Shape;196;p33"/>
          <p:cNvPicPr preferRelativeResize="0"/>
          <p:nvPr/>
        </p:nvPicPr>
        <p:blipFill>
          <a:blip r:embed="rId3">
            <a:alphaModFix/>
          </a:blip>
          <a:stretch>
            <a:fillRect/>
          </a:stretch>
        </p:blipFill>
        <p:spPr>
          <a:xfrm>
            <a:off x="6316275" y="1288875"/>
            <a:ext cx="2516026" cy="2565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 Shuffle</a:t>
            </a:r>
            <a:endParaRPr/>
          </a:p>
        </p:txBody>
      </p:sp>
      <p:sp>
        <p:nvSpPr>
          <p:cNvPr id="202" name="Google Shape;202;p34"/>
          <p:cNvSpPr txBox="1"/>
          <p:nvPr>
            <p:ph idx="1" type="body"/>
          </p:nvPr>
        </p:nvSpPr>
        <p:spPr>
          <a:xfrm>
            <a:off x="311700" y="1152475"/>
            <a:ext cx="408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Channel shuffle is utilized after the pointwise group convolution to ensure information flows across channels in different groups.</a:t>
            </a:r>
            <a:endParaRPr sz="1100">
              <a:solidFill>
                <a:srgbClr val="595959"/>
              </a:solidFill>
            </a:endParaRPr>
          </a:p>
          <a:p>
            <a:pPr indent="0" lvl="0" marL="0" rtl="0" algn="l">
              <a:spcBef>
                <a:spcPts val="1600"/>
              </a:spcBef>
              <a:spcAft>
                <a:spcPts val="0"/>
              </a:spcAft>
              <a:buNone/>
            </a:pPr>
            <a:r>
              <a:rPr lang="en" sz="1100">
                <a:solidFill>
                  <a:srgbClr val="595959"/>
                </a:solidFill>
                <a:highlight>
                  <a:srgbClr val="FFFFFF"/>
                </a:highlight>
              </a:rPr>
              <a:t>Basically, the main idea is that we want to mix up the feature information from different filter groups.</a:t>
            </a:r>
            <a:endParaRPr sz="1100">
              <a:solidFill>
                <a:srgbClr val="595959"/>
              </a:solidFill>
              <a:highlight>
                <a:srgbClr val="FFFFFF"/>
              </a:highlight>
            </a:endParaRPr>
          </a:p>
          <a:p>
            <a:pPr indent="0" lvl="0" marL="0" rtl="0" algn="l">
              <a:spcBef>
                <a:spcPts val="1600"/>
              </a:spcBef>
              <a:spcAft>
                <a:spcPts val="1600"/>
              </a:spcAft>
              <a:buNone/>
            </a:pPr>
            <a:r>
              <a:rPr lang="en" sz="1100">
                <a:solidFill>
                  <a:srgbClr val="595959"/>
                </a:solidFill>
                <a:highlight>
                  <a:srgbClr val="FFFFFF"/>
                </a:highlight>
              </a:rPr>
              <a:t>After GConv1 we obtain a feature map divided into 3 groups (RGB), instead of directly feeding this newly obtained feature map into the next layer (a) we first divide the channels in each group into several subgroups (b), then mix up these subgroups accordingly (c), as referenced in Figure X</a:t>
            </a:r>
            <a:endParaRPr sz="1100">
              <a:solidFill>
                <a:srgbClr val="595959"/>
              </a:solidFill>
              <a:highlight>
                <a:srgbClr val="FFFFFF"/>
              </a:highlight>
            </a:endParaRPr>
          </a:p>
        </p:txBody>
      </p:sp>
      <p:pic>
        <p:nvPicPr>
          <p:cNvPr id="203" name="Google Shape;203;p34"/>
          <p:cNvPicPr preferRelativeResize="0"/>
          <p:nvPr/>
        </p:nvPicPr>
        <p:blipFill>
          <a:blip r:embed="rId3">
            <a:alphaModFix/>
          </a:blip>
          <a:stretch>
            <a:fillRect/>
          </a:stretch>
        </p:blipFill>
        <p:spPr>
          <a:xfrm>
            <a:off x="4426800" y="1017725"/>
            <a:ext cx="4723651" cy="291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Depthwise Conv (3x3 DW Conv)</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In Depth wise conv, each filter channel is applied separately to its corresponding feature map channel without accumulating over depth.</a:t>
            </a:r>
            <a:endParaRPr sz="1100">
              <a:solidFill>
                <a:srgbClr val="595959"/>
              </a:solidFill>
            </a:endParaRPr>
          </a:p>
          <a:p>
            <a:pPr indent="0" lvl="0" marL="0" rtl="0" algn="l">
              <a:spcBef>
                <a:spcPts val="1600"/>
              </a:spcBef>
              <a:spcAft>
                <a:spcPts val="0"/>
              </a:spcAft>
              <a:buNone/>
            </a:pPr>
            <a:r>
              <a:rPr lang="en" sz="1100">
                <a:solidFill>
                  <a:srgbClr val="595959"/>
                </a:solidFill>
              </a:rPr>
              <a:t>Even though Pointwise conv helps project representations in deep feature maps to shallower feature maps, a 1x1 receptive field does not encode information from neighboring pixels in each channel of the feature map. </a:t>
            </a:r>
            <a:endParaRPr sz="1100">
              <a:solidFill>
                <a:srgbClr val="595959"/>
              </a:solidFill>
            </a:endParaRPr>
          </a:p>
          <a:p>
            <a:pPr indent="0" lvl="0" marL="0" rtl="0" algn="l">
              <a:spcBef>
                <a:spcPts val="1600"/>
              </a:spcBef>
              <a:spcAft>
                <a:spcPts val="1600"/>
              </a:spcAft>
              <a:buNone/>
            </a:pPr>
            <a:r>
              <a:rPr lang="en" sz="1100">
                <a:solidFill>
                  <a:srgbClr val="595959"/>
                </a:solidFill>
              </a:rPr>
              <a:t>Hence, pointwise layers are followed by Depthwise conv layers with larger receptive fields, such as 3 x 3.</a:t>
            </a:r>
            <a:endParaRPr sz="1100">
              <a:solidFill>
                <a:srgbClr val="595959"/>
              </a:solidFill>
            </a:endParaRPr>
          </a:p>
        </p:txBody>
      </p:sp>
      <p:pic>
        <p:nvPicPr>
          <p:cNvPr id="210" name="Google Shape;210;p35"/>
          <p:cNvPicPr preferRelativeResize="0"/>
          <p:nvPr/>
        </p:nvPicPr>
        <p:blipFill>
          <a:blip r:embed="rId3">
            <a:alphaModFix/>
          </a:blip>
          <a:stretch>
            <a:fillRect/>
          </a:stretch>
        </p:blipFill>
        <p:spPr>
          <a:xfrm>
            <a:off x="2292100" y="2993175"/>
            <a:ext cx="4559800" cy="157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2017 (Paper)</a:t>
            </a:r>
            <a:endParaRPr/>
          </a:p>
        </p:txBody>
      </p:sp>
      <p:pic>
        <p:nvPicPr>
          <p:cNvPr id="216" name="Google Shape;216;p36"/>
          <p:cNvPicPr preferRelativeResize="0"/>
          <p:nvPr/>
        </p:nvPicPr>
        <p:blipFill>
          <a:blip r:embed="rId4">
            <a:alphaModFix/>
          </a:blip>
          <a:stretch>
            <a:fillRect/>
          </a:stretch>
        </p:blipFill>
        <p:spPr>
          <a:xfrm>
            <a:off x="1988996" y="1411738"/>
            <a:ext cx="5377426" cy="1609850"/>
          </a:xfrm>
          <a:prstGeom prst="rect">
            <a:avLst/>
          </a:prstGeom>
          <a:noFill/>
          <a:ln>
            <a:noFill/>
          </a:ln>
        </p:spPr>
      </p:pic>
      <p:pic>
        <p:nvPicPr>
          <p:cNvPr id="217" name="Google Shape;217;p36"/>
          <p:cNvPicPr preferRelativeResize="0"/>
          <p:nvPr/>
        </p:nvPicPr>
        <p:blipFill>
          <a:blip r:embed="rId5">
            <a:alphaModFix/>
          </a:blip>
          <a:stretch>
            <a:fillRect/>
          </a:stretch>
        </p:blipFill>
        <p:spPr>
          <a:xfrm>
            <a:off x="1989000" y="3163723"/>
            <a:ext cx="4972050" cy="16650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a:t>
            </a:r>
            <a:endParaRPr/>
          </a:p>
        </p:txBody>
      </p:sp>
      <p:pic>
        <p:nvPicPr>
          <p:cNvPr id="223" name="Google Shape;223;p37"/>
          <p:cNvPicPr preferRelativeResize="0"/>
          <p:nvPr/>
        </p:nvPicPr>
        <p:blipFill>
          <a:blip r:embed="rId3">
            <a:alphaModFix/>
          </a:blip>
          <a:stretch>
            <a:fillRect/>
          </a:stretch>
        </p:blipFill>
        <p:spPr>
          <a:xfrm>
            <a:off x="2233889" y="1017726"/>
            <a:ext cx="4676224" cy="2012900"/>
          </a:xfrm>
          <a:prstGeom prst="rect">
            <a:avLst/>
          </a:prstGeom>
          <a:noFill/>
          <a:ln>
            <a:noFill/>
          </a:ln>
        </p:spPr>
      </p:pic>
      <p:pic>
        <p:nvPicPr>
          <p:cNvPr id="224" name="Google Shape;224;p37"/>
          <p:cNvPicPr preferRelativeResize="0"/>
          <p:nvPr/>
        </p:nvPicPr>
        <p:blipFill>
          <a:blip r:embed="rId4">
            <a:alphaModFix/>
          </a:blip>
          <a:stretch>
            <a:fillRect/>
          </a:stretch>
        </p:blipFill>
        <p:spPr>
          <a:xfrm>
            <a:off x="1211050" y="2990975"/>
            <a:ext cx="6721925" cy="215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a:t>
            </a:r>
            <a:endParaRPr/>
          </a:p>
        </p:txBody>
      </p:sp>
      <p:pic>
        <p:nvPicPr>
          <p:cNvPr id="230" name="Google Shape;230;p38"/>
          <p:cNvPicPr preferRelativeResize="0"/>
          <p:nvPr/>
        </p:nvPicPr>
        <p:blipFill>
          <a:blip r:embed="rId3">
            <a:alphaModFix/>
          </a:blip>
          <a:stretch>
            <a:fillRect/>
          </a:stretch>
        </p:blipFill>
        <p:spPr>
          <a:xfrm>
            <a:off x="673863" y="1335274"/>
            <a:ext cx="7796275" cy="357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Results</a:t>
            </a:r>
            <a:r>
              <a:rPr lang="en"/>
              <a:t> 2020 (FPGA)</a:t>
            </a:r>
            <a:endParaRPr/>
          </a:p>
        </p:txBody>
      </p:sp>
      <p:pic>
        <p:nvPicPr>
          <p:cNvPr id="236" name="Google Shape;236;p39"/>
          <p:cNvPicPr preferRelativeResize="0"/>
          <p:nvPr/>
        </p:nvPicPr>
        <p:blipFill>
          <a:blip r:embed="rId4">
            <a:alphaModFix/>
          </a:blip>
          <a:stretch>
            <a:fillRect/>
          </a:stretch>
        </p:blipFill>
        <p:spPr>
          <a:xfrm>
            <a:off x="2164150" y="1319050"/>
            <a:ext cx="4815701" cy="1100550"/>
          </a:xfrm>
          <a:prstGeom prst="rect">
            <a:avLst/>
          </a:prstGeom>
          <a:noFill/>
          <a:ln>
            <a:noFill/>
          </a:ln>
        </p:spPr>
      </p:pic>
      <p:pic>
        <p:nvPicPr>
          <p:cNvPr id="237" name="Google Shape;237;p39"/>
          <p:cNvPicPr preferRelativeResize="0"/>
          <p:nvPr/>
        </p:nvPicPr>
        <p:blipFill>
          <a:blip r:embed="rId5">
            <a:alphaModFix/>
          </a:blip>
          <a:stretch>
            <a:fillRect/>
          </a:stretch>
        </p:blipFill>
        <p:spPr>
          <a:xfrm>
            <a:off x="2094063" y="2571750"/>
            <a:ext cx="4955864" cy="232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rPr>
              <a:t>ShuffleNet V2</a:t>
            </a:r>
            <a:endParaRPr>
              <a:solidFill>
                <a:srgbClr val="990000"/>
              </a:solidFill>
            </a:endParaRPr>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rPr lang="en" sz="1100">
                <a:solidFill>
                  <a:srgbClr val="595959"/>
                </a:solidFill>
                <a:highlight>
                  <a:srgbClr val="FFFFFF"/>
                </a:highlight>
              </a:rPr>
              <a:t>The </a:t>
            </a:r>
            <a:r>
              <a:rPr lang="en" sz="1100" u="sng">
                <a:solidFill>
                  <a:srgbClr val="595959"/>
                </a:solidFill>
                <a:highlight>
                  <a:srgbClr val="FFFFFF"/>
                </a:highlight>
                <a:hlinkClick r:id="rId3">
                  <a:extLst>
                    <a:ext uri="{A12FA001-AC4F-418D-AE19-62706E023703}">
                      <ahyp:hlinkClr val="tx"/>
                    </a:ext>
                  </a:extLst>
                </a:hlinkClick>
              </a:rPr>
              <a:t>ShuffleNetV2 paper</a:t>
            </a:r>
            <a:r>
              <a:rPr lang="en" sz="1100">
                <a:solidFill>
                  <a:srgbClr val="595959"/>
                </a:solidFill>
                <a:highlight>
                  <a:srgbClr val="FFFFFF"/>
                </a:highlight>
              </a:rPr>
              <a:t> has an interesting discussion about how different types of layers perform on actual hardware. The authors use those insights to come up with an improved network structure.</a:t>
            </a:r>
            <a:endParaRPr sz="1100">
              <a:solidFill>
                <a:srgbClr val="595959"/>
              </a:solidFill>
              <a:highlight>
                <a:srgbClr val="FFFFFF"/>
              </a:highlight>
            </a:endParaRPr>
          </a:p>
          <a:p>
            <a:pPr indent="0" lvl="0" marL="0" rtl="0" algn="l">
              <a:lnSpc>
                <a:spcPct val="184090"/>
              </a:lnSpc>
              <a:spcBef>
                <a:spcPts val="1400"/>
              </a:spcBef>
              <a:spcAft>
                <a:spcPts val="0"/>
              </a:spcAft>
              <a:buNone/>
            </a:pPr>
            <a:r>
              <a:rPr lang="en" sz="1100">
                <a:solidFill>
                  <a:srgbClr val="595959"/>
                </a:solidFill>
                <a:highlight>
                  <a:srgbClr val="FFFFFF"/>
                </a:highlight>
              </a:rPr>
              <a:t>When analyzing the speed of the model they realized it’s </a:t>
            </a:r>
            <a:r>
              <a:rPr b="1" lang="en" sz="1100">
                <a:solidFill>
                  <a:srgbClr val="595959"/>
                </a:solidFill>
                <a:highlight>
                  <a:srgbClr val="FFFFFF"/>
                </a:highlight>
              </a:rPr>
              <a:t>not really worth doing grouped convolutions</a:t>
            </a:r>
            <a:r>
              <a:rPr lang="en" sz="1100">
                <a:solidFill>
                  <a:srgbClr val="595959"/>
                </a:solidFill>
                <a:highlight>
                  <a:srgbClr val="FFFFFF"/>
                </a:highlight>
              </a:rPr>
              <a:t> after all. These do have the benefit of requiring fewer parameters and computation — but if you then use this to justify having more channels in order to boost the accuracy of the model, the number of memory accesses also goes up. And when it comes to speed, it’s those extra reads and writes </a:t>
            </a:r>
            <a:r>
              <a:rPr lang="en" sz="1100" u="sng">
                <a:solidFill>
                  <a:srgbClr val="595959"/>
                </a:solidFill>
                <a:highlight>
                  <a:srgbClr val="FFFFFF"/>
                </a:highlight>
                <a:hlinkClick r:id="rId4">
                  <a:extLst>
                    <a:ext uri="{A12FA001-AC4F-418D-AE19-62706E023703}">
                      <ahyp:hlinkClr val="tx"/>
                    </a:ext>
                  </a:extLst>
                </a:hlinkClick>
              </a:rPr>
              <a:t>that slow the model down</a:t>
            </a:r>
            <a:r>
              <a:rPr lang="en" sz="1100">
                <a:solidFill>
                  <a:srgbClr val="595959"/>
                </a:solidFill>
                <a:highlight>
                  <a:srgbClr val="FFFFFF"/>
                </a:highlight>
              </a:rPr>
              <a:t>.</a:t>
            </a:r>
            <a:endParaRPr sz="1100">
              <a:solidFill>
                <a:srgbClr val="595959"/>
              </a:solidFill>
              <a:highlight>
                <a:srgbClr val="FFFFFF"/>
              </a:highlight>
            </a:endParaRPr>
          </a:p>
          <a:p>
            <a:pPr indent="0" lvl="0" marL="0" rtl="0" algn="l">
              <a:spcBef>
                <a:spcPts val="1400"/>
              </a:spcBef>
              <a:spcAft>
                <a:spcPts val="1600"/>
              </a:spcAft>
              <a:buClr>
                <a:schemeClr val="dk1"/>
              </a:buClr>
              <a:buSzPts val="1100"/>
              <a:buFont typeface="Arial"/>
              <a:buNone/>
            </a:pPr>
            <a:r>
              <a:t/>
            </a:r>
            <a:endParaRPr sz="1100">
              <a:solidFill>
                <a:srgbClr val="59595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ShuffleNet V2 Cont</a:t>
            </a:r>
            <a:endParaRPr/>
          </a:p>
        </p:txBody>
      </p:sp>
      <p:sp>
        <p:nvSpPr>
          <p:cNvPr id="249" name="Google Shape;249;p41"/>
          <p:cNvSpPr txBox="1"/>
          <p:nvPr>
            <p:ph idx="1" type="body"/>
          </p:nvPr>
        </p:nvSpPr>
        <p:spPr>
          <a:xfrm>
            <a:off x="311700" y="1152475"/>
            <a:ext cx="6053100" cy="34164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rPr lang="en" sz="1100">
                <a:solidFill>
                  <a:srgbClr val="595959"/>
                </a:solidFill>
                <a:highlight>
                  <a:srgbClr val="FFFFFF"/>
                </a:highlight>
              </a:rPr>
              <a:t>The new ShuffleNet v2 building block is shown in Figure X.</a:t>
            </a:r>
            <a:endParaRPr sz="1100">
              <a:solidFill>
                <a:srgbClr val="595959"/>
              </a:solidFill>
              <a:highlight>
                <a:srgbClr val="FFFFFF"/>
              </a:highlight>
            </a:endParaRPr>
          </a:p>
          <a:p>
            <a:pPr indent="-298450" lvl="0" marL="800100" rtl="0" algn="l">
              <a:lnSpc>
                <a:spcPct val="168750"/>
              </a:lnSpc>
              <a:spcBef>
                <a:spcPts val="1400"/>
              </a:spcBef>
              <a:spcAft>
                <a:spcPts val="0"/>
              </a:spcAft>
              <a:buClr>
                <a:srgbClr val="595959"/>
              </a:buClr>
              <a:buSzPts val="1100"/>
              <a:buChar char="●"/>
            </a:pPr>
            <a:r>
              <a:rPr lang="en" sz="1100">
                <a:solidFill>
                  <a:srgbClr val="595959"/>
                </a:solidFill>
                <a:highlight>
                  <a:srgbClr val="FFFFFF"/>
                </a:highlight>
              </a:rPr>
              <a:t>To replace the group convolutions, there is a new </a:t>
            </a:r>
            <a:r>
              <a:rPr b="1" lang="en" sz="1100">
                <a:solidFill>
                  <a:srgbClr val="595959"/>
                </a:solidFill>
                <a:highlight>
                  <a:srgbClr val="FFFFFF"/>
                </a:highlight>
              </a:rPr>
              <a:t>channel split</a:t>
            </a:r>
            <a:r>
              <a:rPr lang="en" sz="1100">
                <a:solidFill>
                  <a:srgbClr val="595959"/>
                </a:solidFill>
                <a:highlight>
                  <a:srgbClr val="FFFFFF"/>
                </a:highlight>
              </a:rPr>
              <a:t> operation, which sends half the channels through the left branch and the other half through the right branch — this is like using two groups.</a:t>
            </a:r>
            <a:endParaRPr sz="1100">
              <a:solidFill>
                <a:srgbClr val="595959"/>
              </a:solidFill>
              <a:highlight>
                <a:srgbClr val="FFFFFF"/>
              </a:highlight>
            </a:endParaRPr>
          </a:p>
          <a:p>
            <a:pPr indent="-298450" lvl="0" marL="800100" rtl="0" algn="l">
              <a:lnSpc>
                <a:spcPct val="168750"/>
              </a:lnSpc>
              <a:spcBef>
                <a:spcPts val="0"/>
              </a:spcBef>
              <a:spcAft>
                <a:spcPts val="0"/>
              </a:spcAft>
              <a:buClr>
                <a:srgbClr val="595959"/>
              </a:buClr>
              <a:buSzPts val="1100"/>
              <a:buChar char="●"/>
            </a:pPr>
            <a:r>
              <a:rPr lang="en" sz="1100">
                <a:solidFill>
                  <a:srgbClr val="595959"/>
                </a:solidFill>
                <a:highlight>
                  <a:srgbClr val="FFFFFF"/>
                </a:highlight>
              </a:rPr>
              <a:t>The 1×1 convolutions are </a:t>
            </a:r>
            <a:r>
              <a:rPr b="1" lang="en" sz="1100">
                <a:solidFill>
                  <a:srgbClr val="595959"/>
                </a:solidFill>
                <a:highlight>
                  <a:srgbClr val="FFFFFF"/>
                </a:highlight>
              </a:rPr>
              <a:t>no longer groupwise</a:t>
            </a:r>
            <a:r>
              <a:rPr lang="en" sz="1100">
                <a:solidFill>
                  <a:srgbClr val="595959"/>
                </a:solidFill>
                <a:highlight>
                  <a:srgbClr val="FFFFFF"/>
                </a:highlight>
              </a:rPr>
              <a:t>.</a:t>
            </a:r>
            <a:endParaRPr sz="1100">
              <a:solidFill>
                <a:srgbClr val="595959"/>
              </a:solidFill>
              <a:highlight>
                <a:srgbClr val="FFFFFF"/>
              </a:highlight>
            </a:endParaRPr>
          </a:p>
          <a:p>
            <a:pPr indent="-298450" lvl="0" marL="800100" rtl="0" algn="l">
              <a:lnSpc>
                <a:spcPct val="168750"/>
              </a:lnSpc>
              <a:spcBef>
                <a:spcPts val="0"/>
              </a:spcBef>
              <a:spcAft>
                <a:spcPts val="0"/>
              </a:spcAft>
              <a:buClr>
                <a:srgbClr val="595959"/>
              </a:buClr>
              <a:buSzPts val="1100"/>
              <a:buChar char="●"/>
            </a:pPr>
            <a:r>
              <a:rPr lang="en" sz="1100">
                <a:solidFill>
                  <a:srgbClr val="595959"/>
                </a:solidFill>
                <a:highlight>
                  <a:srgbClr val="FFFFFF"/>
                </a:highlight>
              </a:rPr>
              <a:t>The convolutions now always have the </a:t>
            </a:r>
            <a:r>
              <a:rPr b="1" lang="en" sz="1100">
                <a:solidFill>
                  <a:srgbClr val="595959"/>
                </a:solidFill>
                <a:highlight>
                  <a:srgbClr val="FFFFFF"/>
                </a:highlight>
              </a:rPr>
              <a:t>same number of input and output channels</a:t>
            </a:r>
            <a:r>
              <a:rPr lang="en" sz="1100">
                <a:solidFill>
                  <a:srgbClr val="595959"/>
                </a:solidFill>
                <a:highlight>
                  <a:srgbClr val="FFFFFF"/>
                </a:highlight>
              </a:rPr>
              <a:t>. They found that, when the number of channels stays the same, the amount of memory accesses in the convolution is optimal.</a:t>
            </a:r>
            <a:endParaRPr sz="1100">
              <a:solidFill>
                <a:srgbClr val="595959"/>
              </a:solidFill>
              <a:highlight>
                <a:srgbClr val="FFFFFF"/>
              </a:highlight>
            </a:endParaRPr>
          </a:p>
          <a:p>
            <a:pPr indent="-298450" lvl="0" marL="800100" rtl="0" algn="l">
              <a:lnSpc>
                <a:spcPct val="168750"/>
              </a:lnSpc>
              <a:spcBef>
                <a:spcPts val="0"/>
              </a:spcBef>
              <a:spcAft>
                <a:spcPts val="0"/>
              </a:spcAft>
              <a:buClr>
                <a:srgbClr val="595959"/>
              </a:buClr>
              <a:buSzPts val="1100"/>
              <a:buChar char="●"/>
            </a:pPr>
            <a:r>
              <a:rPr lang="en" sz="1100">
                <a:solidFill>
                  <a:srgbClr val="595959"/>
                </a:solidFill>
                <a:highlight>
                  <a:srgbClr val="FFFFFF"/>
                </a:highlight>
              </a:rPr>
              <a:t>The shortcut connection is now always </a:t>
            </a:r>
            <a:r>
              <a:rPr b="1" lang="en" sz="1100">
                <a:solidFill>
                  <a:srgbClr val="595959"/>
                </a:solidFill>
                <a:highlight>
                  <a:srgbClr val="FFFFFF"/>
                </a:highlight>
              </a:rPr>
              <a:t>concatenated</a:t>
            </a:r>
            <a:r>
              <a:rPr lang="en" sz="1100">
                <a:solidFill>
                  <a:srgbClr val="595959"/>
                </a:solidFill>
                <a:highlight>
                  <a:srgbClr val="FFFFFF"/>
                </a:highlight>
              </a:rPr>
              <a:t>, not summed — this is the reverse operation of the channel split at the beginning. (So, technically speaking it’s no longer a residual connection.)</a:t>
            </a:r>
            <a:endParaRPr sz="1100">
              <a:solidFill>
                <a:srgbClr val="595959"/>
              </a:solidFill>
              <a:highlight>
                <a:srgbClr val="FFFFFF"/>
              </a:highlight>
            </a:endParaRPr>
          </a:p>
          <a:p>
            <a:pPr indent="-298450" lvl="0" marL="800100" rtl="0" algn="l">
              <a:lnSpc>
                <a:spcPct val="168750"/>
              </a:lnSpc>
              <a:spcBef>
                <a:spcPts val="0"/>
              </a:spcBef>
              <a:spcAft>
                <a:spcPts val="0"/>
              </a:spcAft>
              <a:buClr>
                <a:srgbClr val="595959"/>
              </a:buClr>
              <a:buSzPts val="1100"/>
              <a:buChar char="●"/>
            </a:pPr>
            <a:r>
              <a:rPr lang="en" sz="1100">
                <a:solidFill>
                  <a:srgbClr val="595959"/>
                </a:solidFill>
                <a:highlight>
                  <a:srgbClr val="FFFFFF"/>
                </a:highlight>
              </a:rPr>
              <a:t>The </a:t>
            </a:r>
            <a:r>
              <a:rPr b="1" lang="en" sz="1100">
                <a:solidFill>
                  <a:srgbClr val="595959"/>
                </a:solidFill>
                <a:highlight>
                  <a:srgbClr val="FFFFFF"/>
                </a:highlight>
              </a:rPr>
              <a:t>channel shuffle</a:t>
            </a:r>
            <a:r>
              <a:rPr lang="en" sz="1100">
                <a:solidFill>
                  <a:srgbClr val="595959"/>
                </a:solidFill>
                <a:highlight>
                  <a:srgbClr val="FFFFFF"/>
                </a:highlight>
              </a:rPr>
              <a:t> is still there but has moved to the end.</a:t>
            </a:r>
            <a:endParaRPr sz="1100">
              <a:solidFill>
                <a:srgbClr val="595959"/>
              </a:solidFill>
              <a:highlight>
                <a:srgbClr val="FFFFFF"/>
              </a:highlight>
            </a:endParaRPr>
          </a:p>
          <a:p>
            <a:pPr indent="0" lvl="0" marL="0" rtl="0" algn="l">
              <a:lnSpc>
                <a:spcPct val="184090"/>
              </a:lnSpc>
              <a:spcBef>
                <a:spcPts val="3500"/>
              </a:spcBef>
              <a:spcAft>
                <a:spcPts val="1400"/>
              </a:spcAft>
              <a:buClr>
                <a:schemeClr val="dk1"/>
              </a:buClr>
              <a:buSzPts val="1100"/>
              <a:buFont typeface="Arial"/>
              <a:buNone/>
            </a:pPr>
            <a:r>
              <a:t/>
            </a:r>
            <a:endParaRPr sz="1100">
              <a:solidFill>
                <a:srgbClr val="595959"/>
              </a:solidFill>
              <a:highlight>
                <a:srgbClr val="FFFFFF"/>
              </a:highlight>
            </a:endParaRPr>
          </a:p>
        </p:txBody>
      </p:sp>
      <p:pic>
        <p:nvPicPr>
          <p:cNvPr id="250" name="Google Shape;250;p41"/>
          <p:cNvPicPr preferRelativeResize="0"/>
          <p:nvPr/>
        </p:nvPicPr>
        <p:blipFill>
          <a:blip r:embed="rId3">
            <a:alphaModFix/>
          </a:blip>
          <a:stretch>
            <a:fillRect/>
          </a:stretch>
        </p:blipFill>
        <p:spPr>
          <a:xfrm>
            <a:off x="7070151" y="1017725"/>
            <a:ext cx="1762150" cy="3819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Refresh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 convnet consists of an input layer, several hidden layers, and an output layer. During training, a convnet recursively updates its layer weights using back propagation to compute the weights and stochastic gradient descent to minimize the loss function using the computed weights.</a:t>
            </a:r>
            <a:endParaRPr sz="1100"/>
          </a:p>
          <a:p>
            <a:pPr indent="0" lvl="0" marL="0" rtl="0" algn="l">
              <a:spcBef>
                <a:spcPts val="1600"/>
              </a:spcBef>
              <a:spcAft>
                <a:spcPts val="0"/>
              </a:spcAft>
              <a:buNone/>
            </a:pPr>
            <a:r>
              <a:rPr lang="en" sz="1100"/>
              <a:t>A forward pass or inference stage of a convnet involves passing the input through a series of conv layers for feature extraction followed by a few fully-connected layers for classification.</a:t>
            </a:r>
            <a:endParaRPr sz="1100"/>
          </a:p>
          <a:p>
            <a:pPr indent="0" lvl="0" marL="0" rtl="0" algn="l">
              <a:spcBef>
                <a:spcPts val="1600"/>
              </a:spcBef>
              <a:spcAft>
                <a:spcPts val="0"/>
              </a:spcAft>
              <a:buNone/>
            </a:pPr>
            <a:r>
              <a:rPr lang="en" sz="1100"/>
              <a:t>A conv layer computes multi-adds between the input to the layer and the learned model or kernels in a sliding window fashion to compute output activations of the layer.</a:t>
            </a:r>
            <a:endParaRPr sz="1100"/>
          </a:p>
          <a:p>
            <a:pPr indent="0" lvl="0" marL="0" rtl="0" algn="l">
              <a:spcBef>
                <a:spcPts val="1600"/>
              </a:spcBef>
              <a:spcAft>
                <a:spcPts val="1600"/>
              </a:spcAft>
              <a:buNone/>
            </a:pPr>
            <a:r>
              <a:rPr lang="en" sz="1100"/>
              <a:t>There are several other trivial operations used in convnets such as pooling, normalization and activation functions.</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2"/>
          <p:cNvPicPr preferRelativeResize="0"/>
          <p:nvPr/>
        </p:nvPicPr>
        <p:blipFill>
          <a:blip r:embed="rId3">
            <a:alphaModFix/>
          </a:blip>
          <a:stretch>
            <a:fillRect/>
          </a:stretch>
        </p:blipFill>
        <p:spPr>
          <a:xfrm>
            <a:off x="4202125" y="0"/>
            <a:ext cx="4572000" cy="5143500"/>
          </a:xfrm>
          <a:prstGeom prst="rect">
            <a:avLst/>
          </a:prstGeom>
          <a:noFill/>
          <a:ln>
            <a:noFill/>
          </a:ln>
        </p:spPr>
      </p:pic>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Results</a:t>
            </a:r>
            <a:r>
              <a:rPr lang="en"/>
              <a:t> 2018 (Paper)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rPr>
              <a:t>AlexNet</a:t>
            </a:r>
            <a:endParaRPr>
              <a:solidFill>
                <a:srgbClr val="990000"/>
              </a:solidFill>
            </a:endParaRPr>
          </a:p>
        </p:txBody>
      </p:sp>
      <p:sp>
        <p:nvSpPr>
          <p:cNvPr id="262" name="Google Shape;262;p4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595959"/>
                </a:solidFill>
              </a:rPr>
              <a:t>Convolutional neural networks have become present in computer vision ever since AlexNet popularized deep convolutional neural networks by winning the ImageNet Challenge: ILSVRC 2012.</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solidFill>
                  <a:srgbClr val="595959"/>
                </a:solidFill>
              </a:rPr>
              <a:t>The original </a:t>
            </a:r>
            <a:r>
              <a:rPr lang="en" sz="1100" u="sng">
                <a:solidFill>
                  <a:schemeClr val="hlink"/>
                </a:solidFill>
                <a:hlinkClick r:id="rId3"/>
              </a:rPr>
              <a:t>AlexNet</a:t>
            </a:r>
            <a:r>
              <a:rPr lang="en" sz="1100">
                <a:solidFill>
                  <a:srgbClr val="595959"/>
                </a:solidFill>
              </a:rPr>
              <a:t> paper is considered fundamental in introducing CNN to the machine vision space. Some of the paper’s designs are considered outdated or too large to consider on an FPGA </a:t>
            </a:r>
            <a:r>
              <a:rPr lang="en" sz="1100">
                <a:solidFill>
                  <a:srgbClr val="595959"/>
                </a:solidFill>
              </a:rPr>
              <a:t>implementation, while other designs in the paper are still used to this day (data augmentation)</a:t>
            </a:r>
            <a:r>
              <a:rPr lang="en" sz="1100">
                <a:solidFill>
                  <a:srgbClr val="595959"/>
                </a:solidFill>
              </a:rPr>
              <a:t>.</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solidFill>
                  <a:srgbClr val="595959"/>
                </a:solidFill>
              </a:rPr>
              <a:t>As shown in Fig X, the number of channels required in the FC layer is much more memory intensive compared to previous architectures discussed.</a:t>
            </a:r>
            <a:endParaRPr sz="1100">
              <a:solidFill>
                <a:srgbClr val="595959"/>
              </a:solidFill>
            </a:endParaRPr>
          </a:p>
          <a:p>
            <a:pPr indent="0" lvl="0" marL="0" rtl="0" algn="l">
              <a:spcBef>
                <a:spcPts val="1600"/>
              </a:spcBef>
              <a:spcAft>
                <a:spcPts val="1600"/>
              </a:spcAft>
              <a:buNone/>
            </a:pPr>
            <a:r>
              <a:t/>
            </a:r>
            <a:endParaRPr sz="1100">
              <a:solidFill>
                <a:srgbClr val="595959"/>
              </a:solidFill>
            </a:endParaRPr>
          </a:p>
        </p:txBody>
      </p:sp>
      <p:pic>
        <p:nvPicPr>
          <p:cNvPr id="263" name="Google Shape;263;p43"/>
          <p:cNvPicPr preferRelativeResize="0"/>
          <p:nvPr/>
        </p:nvPicPr>
        <p:blipFill>
          <a:blip r:embed="rId4">
            <a:alphaModFix/>
          </a:blip>
          <a:stretch>
            <a:fillRect/>
          </a:stretch>
        </p:blipFill>
        <p:spPr>
          <a:xfrm>
            <a:off x="4606475" y="1324725"/>
            <a:ext cx="4537525" cy="23844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AlexNet </a:t>
            </a:r>
            <a:r>
              <a:rPr lang="en" sz="1100"/>
              <a:t>implementation</a:t>
            </a:r>
            <a:r>
              <a:rPr lang="en" sz="1100"/>
              <a:t> follows a standard convolution pattern based on what was discussed in Week 2 presentation.</a:t>
            </a:r>
            <a:endParaRPr sz="1100"/>
          </a:p>
          <a:p>
            <a:pPr indent="0" lvl="0" marL="0" rtl="0" algn="l">
              <a:spcBef>
                <a:spcPts val="1600"/>
              </a:spcBef>
              <a:spcAft>
                <a:spcPts val="0"/>
              </a:spcAft>
              <a:buNone/>
            </a:pPr>
            <a:r>
              <a:rPr lang="en" sz="1100"/>
              <a:t>However when introducing FPGA design limitations certain actions can be taken in order to reduce convolution complexity (Conv layer) and </a:t>
            </a:r>
            <a:r>
              <a:rPr lang="en" sz="1100"/>
              <a:t>parameter sizes (FC layer)</a:t>
            </a:r>
            <a:r>
              <a:rPr lang="en" sz="1100"/>
              <a:t>.</a:t>
            </a:r>
            <a:endParaRPr sz="1100"/>
          </a:p>
          <a:p>
            <a:pPr indent="0" lvl="0" marL="0" rtl="0" algn="l">
              <a:spcBef>
                <a:spcPts val="1600"/>
              </a:spcBef>
              <a:spcAft>
                <a:spcPts val="0"/>
              </a:spcAft>
              <a:buNone/>
            </a:pPr>
            <a:r>
              <a:rPr lang="en" sz="1100"/>
              <a:t>Conv layer:</a:t>
            </a:r>
            <a:endParaRPr sz="1100"/>
          </a:p>
          <a:p>
            <a:pPr indent="-298450" lvl="0" marL="457200" rtl="0" algn="l">
              <a:spcBef>
                <a:spcPts val="1600"/>
              </a:spcBef>
              <a:spcAft>
                <a:spcPts val="0"/>
              </a:spcAft>
              <a:buSzPts val="1100"/>
              <a:buChar char="●"/>
            </a:pPr>
            <a:r>
              <a:rPr lang="en" sz="1100"/>
              <a:t>Fast </a:t>
            </a:r>
            <a:r>
              <a:rPr lang="en" sz="1100"/>
              <a:t>Fourier</a:t>
            </a:r>
            <a:r>
              <a:rPr lang="en" sz="1100"/>
              <a:t> Transform Convolution can be efficiently performed in frequency domain.</a:t>
            </a:r>
            <a:endParaRPr sz="1100"/>
          </a:p>
          <a:p>
            <a:pPr indent="-298450" lvl="0" marL="457200" rtl="0" algn="l">
              <a:spcBef>
                <a:spcPts val="0"/>
              </a:spcBef>
              <a:spcAft>
                <a:spcPts val="0"/>
              </a:spcAft>
              <a:buSzPts val="1100"/>
              <a:buChar char="●"/>
            </a:pPr>
            <a:r>
              <a:rPr lang="en" sz="1100"/>
              <a:t>Winograd minimal filtering is a fast algorithm based on Chinese Remainder Theorem, for performing convolution operation.</a:t>
            </a:r>
            <a:endParaRPr sz="1100"/>
          </a:p>
          <a:p>
            <a:pPr indent="-298450" lvl="0" marL="457200" rtl="0" algn="l">
              <a:spcBef>
                <a:spcPts val="0"/>
              </a:spcBef>
              <a:spcAft>
                <a:spcPts val="0"/>
              </a:spcAft>
              <a:buSzPts val="1100"/>
              <a:buChar char="●"/>
            </a:pPr>
            <a:r>
              <a:rPr lang="en" sz="1100"/>
              <a:t>Others...</a:t>
            </a:r>
            <a:endParaRPr sz="1100"/>
          </a:p>
          <a:p>
            <a:pPr indent="0" lvl="0" marL="0" rtl="0" algn="l">
              <a:spcBef>
                <a:spcPts val="1600"/>
              </a:spcBef>
              <a:spcAft>
                <a:spcPts val="0"/>
              </a:spcAft>
              <a:buNone/>
            </a:pPr>
            <a:r>
              <a:rPr lang="en" sz="1100"/>
              <a:t>FC layer:</a:t>
            </a:r>
            <a:endParaRPr sz="1100"/>
          </a:p>
          <a:p>
            <a:pPr indent="-298450" lvl="0" marL="457200" rtl="0" algn="l">
              <a:spcBef>
                <a:spcPts val="1600"/>
              </a:spcBef>
              <a:spcAft>
                <a:spcPts val="0"/>
              </a:spcAft>
              <a:buSzPts val="1100"/>
              <a:buChar char="●"/>
            </a:pPr>
            <a:r>
              <a:rPr lang="en" sz="1100"/>
              <a:t>Batch-computing</a:t>
            </a:r>
            <a:endParaRPr sz="1100"/>
          </a:p>
          <a:p>
            <a:pPr indent="-298450" lvl="0" marL="457200" rtl="0" algn="l">
              <a:spcBef>
                <a:spcPts val="0"/>
              </a:spcBef>
              <a:spcAft>
                <a:spcPts val="0"/>
              </a:spcAft>
              <a:buSzPts val="1100"/>
              <a:buChar char="●"/>
            </a:pPr>
            <a:r>
              <a:rPr lang="en" sz="1100"/>
              <a:t>Others...</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Batch-Computing</a:t>
            </a:r>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Batch-based computing method on FC layers can be used to reduce the required bandwidth, which is based on the batch processing. Meaning multiple input images can be processed in parallel as a batch with the same weights. </a:t>
            </a:r>
            <a:endParaRPr sz="1100"/>
          </a:p>
          <a:p>
            <a:pPr indent="0" lvl="0" marL="0" rtl="0" algn="l">
              <a:spcBef>
                <a:spcPts val="1600"/>
              </a:spcBef>
              <a:spcAft>
                <a:spcPts val="1600"/>
              </a:spcAft>
              <a:buNone/>
            </a:pPr>
            <a:r>
              <a:rPr lang="en" sz="1100"/>
              <a:t>During computing, layers read weights from the </a:t>
            </a:r>
            <a:r>
              <a:rPr b="1" lang="en" sz="1100"/>
              <a:t>off-chip memory</a:t>
            </a:r>
            <a:r>
              <a:rPr lang="en" sz="1100"/>
              <a:t> simultaneously, where high memory bandwidth is still required. Fig. X has shown that FC layers contribute to most of the data accesses.</a:t>
            </a:r>
            <a:endParaRPr sz="1100"/>
          </a:p>
        </p:txBody>
      </p:sp>
      <p:pic>
        <p:nvPicPr>
          <p:cNvPr id="276" name="Google Shape;276;p45"/>
          <p:cNvPicPr preferRelativeResize="0"/>
          <p:nvPr/>
        </p:nvPicPr>
        <p:blipFill>
          <a:blip r:embed="rId3">
            <a:alphaModFix/>
          </a:blip>
          <a:stretch>
            <a:fillRect/>
          </a:stretch>
        </p:blipFill>
        <p:spPr>
          <a:xfrm>
            <a:off x="4921950" y="2539400"/>
            <a:ext cx="3562500" cy="2131277"/>
          </a:xfrm>
          <a:prstGeom prst="rect">
            <a:avLst/>
          </a:prstGeom>
          <a:noFill/>
          <a:ln>
            <a:noFill/>
          </a:ln>
        </p:spPr>
      </p:pic>
      <p:pic>
        <p:nvPicPr>
          <p:cNvPr id="277" name="Google Shape;277;p45"/>
          <p:cNvPicPr preferRelativeResize="0"/>
          <p:nvPr/>
        </p:nvPicPr>
        <p:blipFill>
          <a:blip r:embed="rId4">
            <a:alphaModFix/>
          </a:blip>
          <a:stretch>
            <a:fillRect/>
          </a:stretch>
        </p:blipFill>
        <p:spPr>
          <a:xfrm>
            <a:off x="1046130" y="2555575"/>
            <a:ext cx="3400044" cy="2098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Forward</a:t>
            </a:r>
            <a:endParaRPr/>
          </a:p>
        </p:txBody>
      </p:sp>
      <p:sp>
        <p:nvSpPr>
          <p:cNvPr id="283" name="Google Shape;28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ShuffleNet proved capable of </a:t>
            </a:r>
            <a:r>
              <a:rPr lang="en" sz="1100"/>
              <a:t>controlling</a:t>
            </a:r>
            <a:r>
              <a:rPr lang="en" sz="1100"/>
              <a:t> the leverage of both</a:t>
            </a:r>
            <a:r>
              <a:rPr lang="en" sz="1100"/>
              <a:t> accuracy and parameter density. However, it can be risky to attempt a shufflenet FPGA implementation due to the fact that the resources are limited.</a:t>
            </a:r>
            <a:endParaRPr sz="1100"/>
          </a:p>
          <a:p>
            <a:pPr indent="0" lvl="0" marL="0" rtl="0" algn="l">
              <a:spcBef>
                <a:spcPts val="1600"/>
              </a:spcBef>
              <a:spcAft>
                <a:spcPts val="0"/>
              </a:spcAft>
              <a:buNone/>
            </a:pPr>
            <a:r>
              <a:rPr lang="en" sz="1100"/>
              <a:t>MobileNet is a much simpler design and on top of that there is large flexibility in tweaking the network’s hyper params to leverage both accuracy and parameter density. Moreover, MobileNet has a much more prominent research space compared to ShuffleNet.</a:t>
            </a:r>
            <a:endParaRPr sz="1100"/>
          </a:p>
          <a:p>
            <a:pPr indent="0" lvl="0" marL="0" rtl="0" algn="l">
              <a:spcBef>
                <a:spcPts val="1600"/>
              </a:spcBef>
              <a:spcAft>
                <a:spcPts val="0"/>
              </a:spcAft>
              <a:buNone/>
            </a:pPr>
            <a:r>
              <a:rPr lang="en" sz="1100"/>
              <a:t>AlexNet is much more prominent in its FPGA implementations than both above networks discussed, however due to the fact that Depthwise Separable convolutions can satisfy the convolutional computations and are much more suited for lightweight implementations, we would like to explore an architecture where the convolutional layer carries a DWS conv and use AlexNets FC layer reductions in order to gain a foothold on both architectures.</a:t>
            </a:r>
            <a:endParaRPr sz="1100"/>
          </a:p>
          <a:p>
            <a:pPr indent="0" lvl="0" marL="0" rtl="0" algn="l">
              <a:spcBef>
                <a:spcPts val="1600"/>
              </a:spcBef>
              <a:spcAft>
                <a:spcPts val="1600"/>
              </a:spcAft>
              <a:buNone/>
            </a:pPr>
            <a:r>
              <a:rPr lang="en" sz="1100"/>
              <a:t>More reading into FC reductions is needed as well as exploring prototype implementations of DWS convs on FPGAs. (MNIST)</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aphicFrame>
        <p:nvGraphicFramePr>
          <p:cNvPr id="288" name="Google Shape;288;p47"/>
          <p:cNvGraphicFramePr/>
          <p:nvPr/>
        </p:nvGraphicFramePr>
        <p:xfrm>
          <a:off x="0" y="-75"/>
          <a:ext cx="3000000" cy="3000000"/>
        </p:xfrm>
        <a:graphic>
          <a:graphicData uri="http://schemas.openxmlformats.org/drawingml/2006/table">
            <a:tbl>
              <a:tblPr>
                <a:noFill/>
                <a:tableStyleId>{70C5B641-8ADA-42B9-86AF-A408192DBD65}</a:tableStyleId>
              </a:tblPr>
              <a:tblGrid>
                <a:gridCol w="1306275"/>
                <a:gridCol w="1306275"/>
                <a:gridCol w="1306275"/>
                <a:gridCol w="1306275"/>
                <a:gridCol w="1306275"/>
                <a:gridCol w="1306275"/>
                <a:gridCol w="1306275"/>
              </a:tblGrid>
              <a:tr h="5206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100" marB="63100" marR="63100" marL="63100" anchor="ctr">
                    <a:solidFill>
                      <a:srgbClr val="D0E0E3"/>
                    </a:solidFill>
                  </a:tcPr>
                </a:tc>
                <a:tc gridSpan="2">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Alexnet</a:t>
                      </a:r>
                      <a:endParaRPr sz="1000">
                        <a:latin typeface="Times New Roman"/>
                        <a:ea typeface="Times New Roman"/>
                        <a:cs typeface="Times New Roman"/>
                        <a:sym typeface="Times New Roman"/>
                      </a:endParaRPr>
                    </a:p>
                  </a:txBody>
                  <a:tcPr marT="63100" marB="63100" marR="63100" marL="63100" anchor="ctr">
                    <a:solidFill>
                      <a:srgbClr val="D0E0E3"/>
                    </a:solidFill>
                  </a:tcPr>
                </a:tc>
                <a:tc hMerge="1"/>
                <a:tc gridSpan="4">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Mobilenet</a:t>
                      </a:r>
                      <a:endParaRPr sz="1000">
                        <a:latin typeface="Times New Roman"/>
                        <a:ea typeface="Times New Roman"/>
                        <a:cs typeface="Times New Roman"/>
                        <a:sym typeface="Times New Roman"/>
                      </a:endParaRPr>
                    </a:p>
                  </a:txBody>
                  <a:tcPr marT="63100" marB="63100" marR="63100" marL="63100" anchor="ctr">
                    <a:solidFill>
                      <a:srgbClr val="D0E0E3"/>
                    </a:solidFill>
                  </a:tcPr>
                </a:tc>
                <a:tc hMerge="1"/>
                <a:tc hMerge="1"/>
                <a:tc hMerge="1"/>
              </a:tr>
              <a:tr h="635125">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Input size(Width multiplier)</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224x224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128x128</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224x224(1)</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224x224(0.25)</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128x128(1)</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128x128(0.25)</a:t>
                      </a:r>
                      <a:endParaRPr sz="1000">
                        <a:latin typeface="Times New Roman"/>
                        <a:ea typeface="Times New Roman"/>
                        <a:cs typeface="Times New Roman"/>
                        <a:sym typeface="Times New Roman"/>
                      </a:endParaRPr>
                    </a:p>
                  </a:txBody>
                  <a:tcPr marT="63100" marB="63100" marR="63100" marL="63100" anchor="ctr"/>
                </a:tc>
              </a:tr>
              <a:tr h="5206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#Parameters</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22,247,768</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6,519,128</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3,241,164</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221,628</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3,241,164</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221,628</a:t>
                      </a:r>
                      <a:endParaRPr sz="1000">
                        <a:highlight>
                          <a:srgbClr val="B6D7A8"/>
                        </a:highlight>
                        <a:latin typeface="Times New Roman"/>
                        <a:ea typeface="Times New Roman"/>
                        <a:cs typeface="Times New Roman"/>
                        <a:sym typeface="Times New Roman"/>
                      </a:endParaRPr>
                    </a:p>
                  </a:txBody>
                  <a:tcPr marT="63100" marB="63100" marR="63100" marL="63100" anchor="ctr"/>
                </a:tc>
              </a:tr>
              <a:tr h="5206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Parameters’ size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85MB</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25MB</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13MB</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1MB</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13MB</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1MB</a:t>
                      </a:r>
                      <a:endParaRPr sz="1000">
                        <a:highlight>
                          <a:srgbClr val="B6D7A8"/>
                        </a:highlight>
                        <a:latin typeface="Times New Roman"/>
                        <a:ea typeface="Times New Roman"/>
                        <a:cs typeface="Times New Roman"/>
                        <a:sym typeface="Times New Roman"/>
                      </a:endParaRPr>
                    </a:p>
                  </a:txBody>
                  <a:tcPr marT="63100" marB="63100" marR="63100" marL="63100" anchor="ctr"/>
                </a:tc>
              </a:tr>
              <a:tr h="635125">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Largest #parameters in same layer</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22,151,424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6,422,784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1,048,576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65,536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1,048,576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65,536</a:t>
                      </a:r>
                      <a:endParaRPr sz="1000">
                        <a:latin typeface="Times New Roman"/>
                        <a:ea typeface="Times New Roman"/>
                        <a:cs typeface="Times New Roman"/>
                        <a:sym typeface="Times New Roman"/>
                      </a:endParaRPr>
                    </a:p>
                  </a:txBody>
                  <a:tcPr marT="63100" marB="63100" marR="63100" marL="63100" anchor="ctr"/>
                </a:tc>
              </a:tr>
              <a:tr h="5206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Cloud infer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0.386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0.373</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0.824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0.798</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0.773</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0.754</a:t>
                      </a:r>
                      <a:endParaRPr sz="1000">
                        <a:latin typeface="Times New Roman"/>
                        <a:ea typeface="Times New Roman"/>
                        <a:cs typeface="Times New Roman"/>
                        <a:sym typeface="Times New Roman"/>
                      </a:endParaRPr>
                    </a:p>
                  </a:txBody>
                  <a:tcPr marT="63100" marB="63100" marR="63100" marL="63100" anchor="ctr"/>
                </a:tc>
              </a:tr>
              <a:tr h="5206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Cloud total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5.536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4.908</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10.690</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6.784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8.735</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6.491</a:t>
                      </a:r>
                      <a:endParaRPr sz="1000">
                        <a:latin typeface="Times New Roman"/>
                        <a:ea typeface="Times New Roman"/>
                        <a:cs typeface="Times New Roman"/>
                        <a:sym typeface="Times New Roman"/>
                      </a:endParaRPr>
                    </a:p>
                  </a:txBody>
                  <a:tcPr marT="63100" marB="63100" marR="63100" marL="63100" anchor="ctr"/>
                </a:tc>
              </a:tr>
              <a:tr h="635125">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RPI </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infer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6.996</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2.304</a:t>
                      </a:r>
                      <a:endParaRPr sz="1000">
                        <a:highlight>
                          <a:srgbClr val="F4CCC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8.431</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0.840</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3.186</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0.266</a:t>
                      </a:r>
                      <a:endParaRPr sz="1000">
                        <a:highlight>
                          <a:srgbClr val="B6D7A8"/>
                        </a:highlight>
                        <a:latin typeface="Times New Roman"/>
                        <a:ea typeface="Times New Roman"/>
                        <a:cs typeface="Times New Roman"/>
                        <a:sym typeface="Times New Roman"/>
                      </a:endParaRPr>
                    </a:p>
                  </a:txBody>
                  <a:tcPr marT="63100" marB="63100" marR="63100" marL="63100" anchor="ctr"/>
                </a:tc>
              </a:tr>
              <a:tr h="635125">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RPI</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total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7.204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2.496</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8.642</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1.051</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3.381</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0.462</a:t>
                      </a:r>
                      <a:endParaRPr sz="1000">
                        <a:latin typeface="Times New Roman"/>
                        <a:ea typeface="Times New Roman"/>
                        <a:cs typeface="Times New Roman"/>
                        <a:sym typeface="Times New Roman"/>
                      </a:endParaRPr>
                    </a:p>
                  </a:txBody>
                  <a:tcPr marT="63100" marB="63100" marR="63100" marL="6310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aphicFrame>
        <p:nvGraphicFramePr>
          <p:cNvPr id="293" name="Google Shape;293;p48"/>
          <p:cNvGraphicFramePr/>
          <p:nvPr/>
        </p:nvGraphicFramePr>
        <p:xfrm>
          <a:off x="1296125" y="190750"/>
          <a:ext cx="3000000" cy="3000000"/>
        </p:xfrm>
        <a:graphic>
          <a:graphicData uri="http://schemas.openxmlformats.org/drawingml/2006/table">
            <a:tbl>
              <a:tblPr>
                <a:noFill/>
                <a:tableStyleId>{70C5B641-8ADA-42B9-86AF-A408192DBD65}</a:tableStyleId>
              </a:tblPr>
              <a:tblGrid>
                <a:gridCol w="1091950"/>
                <a:gridCol w="1091950"/>
                <a:gridCol w="1091950"/>
                <a:gridCol w="1091950"/>
                <a:gridCol w="1091950"/>
              </a:tblGrid>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100" marB="63100" marR="63100" marL="63100" anchor="ctr">
                    <a:solidFill>
                      <a:srgbClr val="D0E0E3"/>
                    </a:solidFill>
                  </a:tcPr>
                </a:tc>
                <a:tc gridSpan="2">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Mobilenet</a:t>
                      </a:r>
                      <a:endParaRPr sz="1000">
                        <a:latin typeface="Times New Roman"/>
                        <a:ea typeface="Times New Roman"/>
                        <a:cs typeface="Times New Roman"/>
                        <a:sym typeface="Times New Roman"/>
                      </a:endParaRPr>
                    </a:p>
                  </a:txBody>
                  <a:tcPr marT="63100" marB="63100" marR="63100" marL="63100" anchor="ctr">
                    <a:solidFill>
                      <a:srgbClr val="D0E0E3"/>
                    </a:solidFill>
                  </a:tcPr>
                </a:tc>
                <a:tc hMerge="1"/>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Mobilenet [1]</a:t>
                      </a:r>
                      <a:endParaRPr sz="1000">
                        <a:latin typeface="Times New Roman"/>
                        <a:ea typeface="Times New Roman"/>
                        <a:cs typeface="Times New Roman"/>
                        <a:sym typeface="Times New Roman"/>
                      </a:endParaRPr>
                    </a:p>
                  </a:txBody>
                  <a:tcPr marT="63100" marB="63100" marR="63100" marL="63100" anchor="ctr">
                    <a:lnB cap="flat" cmpd="sng" w="12700">
                      <a:solidFill>
                        <a:srgbClr val="000000"/>
                      </a:solidFill>
                      <a:prstDash val="solid"/>
                      <a:round/>
                      <a:headEnd len="sm" w="sm" type="none"/>
                      <a:tailEnd len="sm" w="sm" type="none"/>
                    </a:lnB>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Custom [2]</a:t>
                      </a:r>
                      <a:endParaRPr sz="1000">
                        <a:latin typeface="Times New Roman"/>
                        <a:ea typeface="Times New Roman"/>
                        <a:cs typeface="Times New Roman"/>
                        <a:sym typeface="Times New Roman"/>
                      </a:endParaRPr>
                    </a:p>
                  </a:txBody>
                  <a:tcPr marT="63100" marB="63100" marR="63100" marL="63100" anchor="ctr">
                    <a:lnB cap="flat" cmpd="sng" w="12700">
                      <a:solidFill>
                        <a:srgbClr val="000000"/>
                      </a:solidFill>
                      <a:prstDash val="solid"/>
                      <a:round/>
                      <a:headEnd len="sm" w="sm" type="none"/>
                      <a:tailEnd len="sm" w="sm" type="none"/>
                    </a:lnB>
                    <a:solidFill>
                      <a:srgbClr val="D0E0E3"/>
                    </a:solidFill>
                  </a:tcPr>
                </a:tc>
              </a:tr>
              <a:tr h="30105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Top 1 Accuracy</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98%</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98%</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89%</a:t>
                      </a:r>
                      <a:endParaRPr sz="1000">
                        <a:highlight>
                          <a:srgbClr val="F9CB9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88.7%</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Dataset Size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22,680</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22,680</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6,970</a:t>
                      </a:r>
                      <a:endParaRPr sz="1000">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3,663</a:t>
                      </a:r>
                      <a:endParaRPr sz="1000">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#Classes</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12</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12</a:t>
                      </a:r>
                      <a:endParaRPr sz="1000">
                        <a:highlight>
                          <a:srgbClr val="B6D7A8"/>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6</a:t>
                      </a:r>
                      <a:endParaRPr sz="1000">
                        <a:highlight>
                          <a:srgbClr val="F9CB9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Binary</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Input size(Width multiplier)</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224x224(0.25)</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128x128(0.25)</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224x224(0.5)</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64x64</a:t>
                      </a:r>
                      <a:endParaRPr sz="1000">
                        <a:highlight>
                          <a:srgbClr val="B6D7A8"/>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#Parameters</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221,628</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221,628</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1.3 million</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45,281</a:t>
                      </a:r>
                      <a:endParaRPr sz="1000">
                        <a:highlight>
                          <a:srgbClr val="B6D7A8"/>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Parameters’ size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1MB</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1MB</a:t>
                      </a:r>
                      <a:endParaRPr sz="1000">
                        <a:highlight>
                          <a:srgbClr val="F9CB9C"/>
                        </a:highlight>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5.46 MB</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45K</a:t>
                      </a:r>
                      <a:endParaRPr sz="1000">
                        <a:highlight>
                          <a:srgbClr val="B6D7A8"/>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Cloud infer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0.798</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0.754</a:t>
                      </a:r>
                      <a:endParaRPr sz="1000">
                        <a:latin typeface="Times New Roman"/>
                        <a:ea typeface="Times New Roman"/>
                        <a:cs typeface="Times New Roman"/>
                        <a:sym typeface="Times New Roman"/>
                      </a:endParaRPr>
                    </a:p>
                  </a:txBody>
                  <a:tcPr marT="63100" marB="63100" marR="63100" marL="63100" anchor="ctr"/>
                </a:tc>
                <a:tc rowSpan="4">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Mobile</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highlight>
                            <a:srgbClr val="F4CCCC"/>
                          </a:highlight>
                          <a:latin typeface="Times New Roman"/>
                          <a:ea typeface="Times New Roman"/>
                          <a:cs typeface="Times New Roman"/>
                          <a:sym typeface="Times New Roman"/>
                        </a:rPr>
                        <a:t>0.406</a:t>
                      </a:r>
                      <a:endParaRPr sz="1000">
                        <a:highlight>
                          <a:srgbClr val="F4CCC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GPU Tesla </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highlight>
                            <a:srgbClr val="F9CB9C"/>
                          </a:highlight>
                          <a:latin typeface="Times New Roman"/>
                          <a:ea typeface="Times New Roman"/>
                          <a:cs typeface="Times New Roman"/>
                          <a:sym typeface="Times New Roman"/>
                        </a:rPr>
                        <a:t>0.28</a:t>
                      </a:r>
                      <a:endParaRPr sz="1000">
                        <a:highlight>
                          <a:srgbClr val="F9CB9C"/>
                        </a:highlight>
                        <a:latin typeface="Times New Roman"/>
                        <a:ea typeface="Times New Roman"/>
                        <a:cs typeface="Times New Roman"/>
                        <a:sym typeface="Times New Roman"/>
                      </a:endParaRPr>
                    </a:p>
                  </a:txBody>
                  <a:tcPr marT="63100" marB="63100" marR="63100" marL="631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Cloud total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6.784</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6.491</a:t>
                      </a:r>
                      <a:endParaRPr sz="1000">
                        <a:latin typeface="Times New Roman"/>
                        <a:ea typeface="Times New Roman"/>
                        <a:cs typeface="Times New Roman"/>
                        <a:sym typeface="Times New Roman"/>
                      </a:endParaRPr>
                    </a:p>
                  </a:txBody>
                  <a:tcPr marT="63100" marB="63100" marR="63100" marL="63100" anchor="ctr"/>
                </a:tc>
                <a:tc vMerge="1"/>
                <a:tc vMerge="1"/>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RPI </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infer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0.840</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highlight>
                            <a:srgbClr val="B6D7A8"/>
                          </a:highlight>
                          <a:latin typeface="Times New Roman"/>
                          <a:ea typeface="Times New Roman"/>
                          <a:cs typeface="Times New Roman"/>
                          <a:sym typeface="Times New Roman"/>
                        </a:rPr>
                        <a:t>0.266</a:t>
                      </a:r>
                      <a:endParaRPr sz="1000">
                        <a:highlight>
                          <a:srgbClr val="B6D7A8"/>
                        </a:highlight>
                        <a:latin typeface="Times New Roman"/>
                        <a:ea typeface="Times New Roman"/>
                        <a:cs typeface="Times New Roman"/>
                        <a:sym typeface="Times New Roman"/>
                      </a:endParaRPr>
                    </a:p>
                  </a:txBody>
                  <a:tcPr marT="63100" marB="63100" marR="63100" marL="63100" anchor="ctr"/>
                </a:tc>
                <a:tc vMerge="1"/>
                <a:tc vMerge="1"/>
              </a:tr>
              <a:tr h="100000">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RPI</a:t>
                      </a:r>
                      <a:endParaRPr sz="1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total time</a:t>
                      </a:r>
                      <a:endParaRPr sz="1000">
                        <a:latin typeface="Times New Roman"/>
                        <a:ea typeface="Times New Roman"/>
                        <a:cs typeface="Times New Roman"/>
                        <a:sym typeface="Times New Roman"/>
                      </a:endParaRPr>
                    </a:p>
                  </a:txBody>
                  <a:tcPr marT="63100" marB="63100" marR="63100" marL="63100" anchor="ctr">
                    <a:solidFill>
                      <a:srgbClr val="D0E0E3"/>
                    </a:solidFill>
                  </a:tcP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1.051</a:t>
                      </a:r>
                      <a:endParaRPr sz="1000">
                        <a:latin typeface="Times New Roman"/>
                        <a:ea typeface="Times New Roman"/>
                        <a:cs typeface="Times New Roman"/>
                        <a:sym typeface="Times New Roman"/>
                      </a:endParaRPr>
                    </a:p>
                  </a:txBody>
                  <a:tcPr marT="63100" marB="63100" marR="63100" marL="63100" anchor="ctr"/>
                </a:tc>
                <a:tc>
                  <a:txBody>
                    <a:bodyPr/>
                    <a:lstStyle/>
                    <a:p>
                      <a:pPr indent="0" lvl="0" marL="0" rtl="0" algn="ctr">
                        <a:lnSpc>
                          <a:spcPct val="150000"/>
                        </a:lnSpc>
                        <a:spcBef>
                          <a:spcPts val="0"/>
                        </a:spcBef>
                        <a:spcAft>
                          <a:spcPts val="0"/>
                        </a:spcAft>
                        <a:buNone/>
                      </a:pPr>
                      <a:r>
                        <a:rPr lang="en" sz="1000">
                          <a:latin typeface="Times New Roman"/>
                          <a:ea typeface="Times New Roman"/>
                          <a:cs typeface="Times New Roman"/>
                          <a:sym typeface="Times New Roman"/>
                        </a:rPr>
                        <a:t>0.462</a:t>
                      </a:r>
                      <a:endParaRPr sz="1000">
                        <a:latin typeface="Times New Roman"/>
                        <a:ea typeface="Times New Roman"/>
                        <a:cs typeface="Times New Roman"/>
                        <a:sym typeface="Times New Roman"/>
                      </a:endParaRPr>
                    </a:p>
                  </a:txBody>
                  <a:tcPr marT="63100" marB="63100" marR="63100" marL="63100" anchor="ctr"/>
                </a:tc>
                <a:tc vMerge="1"/>
                <a:tc vMerge="1"/>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49"/>
          <p:cNvGraphicFramePr/>
          <p:nvPr/>
        </p:nvGraphicFramePr>
        <p:xfrm>
          <a:off x="152400" y="152400"/>
          <a:ext cx="3000000" cy="3000000"/>
        </p:xfrm>
        <a:graphic>
          <a:graphicData uri="http://schemas.openxmlformats.org/drawingml/2006/table">
            <a:tbl>
              <a:tblPr>
                <a:noFill/>
                <a:tableStyleId>{70C5B641-8ADA-42B9-86AF-A408192DBD65}</a:tableStyleId>
              </a:tblPr>
              <a:tblGrid>
                <a:gridCol w="1981200"/>
                <a:gridCol w="1981200"/>
                <a:gridCol w="1981200"/>
              </a:tblGrid>
              <a:tr h="243825">
                <a:tc>
                  <a:txBody>
                    <a:bodyPr/>
                    <a:lstStyle/>
                    <a:p>
                      <a:pPr indent="0" lvl="0" marL="0" rtl="0" algn="ctr">
                        <a:lnSpc>
                          <a:spcPct val="150000"/>
                        </a:lnSpc>
                        <a:spcBef>
                          <a:spcPts val="0"/>
                        </a:spcBef>
                        <a:spcAft>
                          <a:spcPts val="0"/>
                        </a:spcAft>
                        <a:buNone/>
                      </a:pPr>
                      <a:r>
                        <a:rPr b="1" lang="en" sz="1200">
                          <a:latin typeface="Times New Roman"/>
                          <a:ea typeface="Times New Roman"/>
                          <a:cs typeface="Times New Roman"/>
                          <a:sym typeface="Times New Roman"/>
                        </a:rPr>
                        <a:t>Apple</a:t>
                      </a:r>
                      <a:endParaRPr b="1" sz="1200">
                        <a:latin typeface="Times New Roman"/>
                        <a:ea typeface="Times New Roman"/>
                        <a:cs typeface="Times New Roman"/>
                        <a:sym typeface="Times New Roman"/>
                      </a:endParaRPr>
                    </a:p>
                  </a:txBody>
                  <a:tcPr marT="63500" marB="63500" marR="63500" marL="63500">
                    <a:solidFill>
                      <a:srgbClr val="D0E0E3"/>
                    </a:solidFill>
                  </a:tcPr>
                </a:tc>
                <a:tc>
                  <a:txBody>
                    <a:bodyPr/>
                    <a:lstStyle/>
                    <a:p>
                      <a:pPr indent="0" lvl="0" marL="0" rtl="0" algn="ctr">
                        <a:lnSpc>
                          <a:spcPct val="150000"/>
                        </a:lnSpc>
                        <a:spcBef>
                          <a:spcPts val="0"/>
                        </a:spcBef>
                        <a:spcAft>
                          <a:spcPts val="0"/>
                        </a:spcAft>
                        <a:buNone/>
                      </a:pPr>
                      <a:r>
                        <a:rPr b="1" lang="en" sz="1200">
                          <a:latin typeface="Times New Roman"/>
                          <a:ea typeface="Times New Roman"/>
                          <a:cs typeface="Times New Roman"/>
                          <a:sym typeface="Times New Roman"/>
                        </a:rPr>
                        <a:t>Corn</a:t>
                      </a:r>
                      <a:endParaRPr b="1" sz="1200">
                        <a:latin typeface="Times New Roman"/>
                        <a:ea typeface="Times New Roman"/>
                        <a:cs typeface="Times New Roman"/>
                        <a:sym typeface="Times New Roman"/>
                      </a:endParaRPr>
                    </a:p>
                  </a:txBody>
                  <a:tcPr marT="63500" marB="63500" marR="63500" marL="63500">
                    <a:solidFill>
                      <a:srgbClr val="D0E0E3"/>
                    </a:solidFill>
                  </a:tcPr>
                </a:tc>
                <a:tc>
                  <a:txBody>
                    <a:bodyPr/>
                    <a:lstStyle/>
                    <a:p>
                      <a:pPr indent="0" lvl="0" marL="0" rtl="0" algn="ctr">
                        <a:lnSpc>
                          <a:spcPct val="150000"/>
                        </a:lnSpc>
                        <a:spcBef>
                          <a:spcPts val="0"/>
                        </a:spcBef>
                        <a:spcAft>
                          <a:spcPts val="0"/>
                        </a:spcAft>
                        <a:buNone/>
                      </a:pPr>
                      <a:r>
                        <a:rPr b="1" lang="en" sz="1200">
                          <a:latin typeface="Times New Roman"/>
                          <a:ea typeface="Times New Roman"/>
                          <a:cs typeface="Times New Roman"/>
                          <a:sym typeface="Times New Roman"/>
                        </a:rPr>
                        <a:t>Tomato</a:t>
                      </a:r>
                      <a:endParaRPr b="1" sz="1200">
                        <a:latin typeface="Times New Roman"/>
                        <a:ea typeface="Times New Roman"/>
                        <a:cs typeface="Times New Roman"/>
                        <a:sym typeface="Times New Roman"/>
                      </a:endParaRPr>
                    </a:p>
                  </a:txBody>
                  <a:tcPr marT="63500" marB="63500" marR="63500" marL="63500">
                    <a:solidFill>
                      <a:srgbClr val="D0E0E3"/>
                    </a:solidFill>
                  </a:tcPr>
                </a:tc>
              </a:tr>
              <a:tr h="12700">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Healthy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Healthy</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Healthy</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Scab</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Cercospora leaf spot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Mosaic virus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Rust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Rust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Yellow leaf curl virus</a:t>
                      </a:r>
                      <a:endParaRPr sz="12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Black rot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Blight</a:t>
                      </a:r>
                      <a:endParaRPr sz="12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Early blight</a:t>
                      </a:r>
                      <a:endParaRPr sz="12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Extensive research effort has focused on optimization strategies such as approximation, quantization, pruning, and filter sparsification to reduce the arithmetic and memory complexity.</a:t>
            </a:r>
            <a:endParaRPr sz="1100"/>
          </a:p>
          <a:p>
            <a:pPr indent="0" lvl="0" marL="0" rtl="0" algn="l">
              <a:spcBef>
                <a:spcPts val="1600"/>
              </a:spcBef>
              <a:spcAft>
                <a:spcPts val="0"/>
              </a:spcAft>
              <a:buNone/>
            </a:pPr>
            <a:r>
              <a:rPr lang="en" sz="1100"/>
              <a:t>While these approaches help in improving performance and memory footprint of convnets, we consider them tangent to our discussion and instead focus on algorithmic optimization strategies for the convolution </a:t>
            </a:r>
            <a:r>
              <a:rPr lang="en" sz="1100"/>
              <a:t>operation</a:t>
            </a:r>
            <a:r>
              <a:rPr lang="en" sz="1100"/>
              <a:t> through reviewing:</a:t>
            </a:r>
            <a:endParaRPr sz="1100"/>
          </a:p>
          <a:p>
            <a:pPr indent="-298450" lvl="0" marL="457200" rtl="0" algn="l">
              <a:spcBef>
                <a:spcPts val="1600"/>
              </a:spcBef>
              <a:spcAft>
                <a:spcPts val="0"/>
              </a:spcAft>
              <a:buSzPts val="1100"/>
              <a:buChar char="●"/>
            </a:pPr>
            <a:r>
              <a:rPr lang="en" sz="1100"/>
              <a:t>Depthwise separable convolutions (MobileNet and ShuffleNet)</a:t>
            </a:r>
            <a:endParaRPr sz="1100"/>
          </a:p>
          <a:p>
            <a:pPr indent="0" lvl="0" marL="0" rtl="0" algn="l">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rPr>
              <a:t>MobileNet V1</a:t>
            </a:r>
            <a:endParaRPr>
              <a:solidFill>
                <a:srgbClr val="990000"/>
              </a:solidFill>
            </a:endParaRPr>
          </a:p>
        </p:txBody>
      </p:sp>
      <p:sp>
        <p:nvSpPr>
          <p:cNvPr id="79" name="Google Shape;79;p17"/>
          <p:cNvSpPr txBox="1"/>
          <p:nvPr>
            <p:ph idx="1" type="body"/>
          </p:nvPr>
        </p:nvSpPr>
        <p:spPr>
          <a:xfrm>
            <a:off x="311700" y="1152475"/>
            <a:ext cx="557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The MobileNet model (Google) is based on Depthwise Separable convolutions which is a </a:t>
            </a:r>
            <a:r>
              <a:rPr lang="en" sz="1100">
                <a:solidFill>
                  <a:srgbClr val="595959"/>
                </a:solidFill>
              </a:rPr>
              <a:t>factored</a:t>
            </a:r>
            <a:r>
              <a:rPr lang="en" sz="1100">
                <a:solidFill>
                  <a:srgbClr val="595959"/>
                </a:solidFill>
              </a:rPr>
              <a:t> </a:t>
            </a:r>
            <a:r>
              <a:rPr lang="en" sz="1100">
                <a:solidFill>
                  <a:srgbClr val="595959"/>
                </a:solidFill>
              </a:rPr>
              <a:t>form of the </a:t>
            </a:r>
            <a:r>
              <a:rPr lang="en" sz="1100">
                <a:solidFill>
                  <a:srgbClr val="595959"/>
                </a:solidFill>
              </a:rPr>
              <a:t>standard convolution.</a:t>
            </a:r>
            <a:endParaRPr sz="1100">
              <a:solidFill>
                <a:srgbClr val="595959"/>
              </a:solidFill>
            </a:endParaRPr>
          </a:p>
          <a:p>
            <a:pPr indent="0" lvl="0" marL="0" rtl="0" algn="l">
              <a:spcBef>
                <a:spcPts val="1600"/>
              </a:spcBef>
              <a:spcAft>
                <a:spcPts val="0"/>
              </a:spcAft>
              <a:buNone/>
            </a:pPr>
            <a:r>
              <a:rPr lang="en" sz="1100">
                <a:solidFill>
                  <a:srgbClr val="595959"/>
                </a:solidFill>
              </a:rPr>
              <a:t>Depthwise</a:t>
            </a:r>
            <a:r>
              <a:rPr lang="en" sz="1100">
                <a:solidFill>
                  <a:srgbClr val="595959"/>
                </a:solidFill>
              </a:rPr>
              <a:t> </a:t>
            </a:r>
            <a:r>
              <a:rPr lang="en" sz="1100">
                <a:solidFill>
                  <a:srgbClr val="595959"/>
                </a:solidFill>
              </a:rPr>
              <a:t>separable</a:t>
            </a:r>
            <a:r>
              <a:rPr lang="en" sz="1100">
                <a:solidFill>
                  <a:srgbClr val="595959"/>
                </a:solidFill>
              </a:rPr>
              <a:t> conv are split into a </a:t>
            </a:r>
            <a:r>
              <a:rPr lang="en" sz="1100">
                <a:solidFill>
                  <a:srgbClr val="595959"/>
                </a:solidFill>
              </a:rPr>
              <a:t>depthwise</a:t>
            </a:r>
            <a:r>
              <a:rPr lang="en" sz="1100">
                <a:solidFill>
                  <a:srgbClr val="595959"/>
                </a:solidFill>
              </a:rPr>
              <a:t> convolution and a 1×1 convolution called a pointwise convolution. Standard architecture shown in Fig X.</a:t>
            </a:r>
            <a:endParaRPr sz="1100">
              <a:solidFill>
                <a:srgbClr val="595959"/>
              </a:solidFill>
            </a:endParaRPr>
          </a:p>
          <a:p>
            <a:pPr indent="0" lvl="0" marL="0" rtl="0" algn="l">
              <a:spcBef>
                <a:spcPts val="1600"/>
              </a:spcBef>
              <a:spcAft>
                <a:spcPts val="0"/>
              </a:spcAft>
              <a:buNone/>
            </a:pPr>
            <a:r>
              <a:rPr lang="en" sz="1100">
                <a:solidFill>
                  <a:srgbClr val="595959"/>
                </a:solidFill>
              </a:rPr>
              <a:t>The standard convolution operation has the effect of filtering features based on the convolutional kernels then combining them in order to produce a new representations.</a:t>
            </a:r>
            <a:endParaRPr sz="1100">
              <a:solidFill>
                <a:srgbClr val="595959"/>
              </a:solidFill>
            </a:endParaRPr>
          </a:p>
          <a:p>
            <a:pPr indent="0" lvl="0" marL="0" rtl="0" algn="l">
              <a:spcBef>
                <a:spcPts val="1600"/>
              </a:spcBef>
              <a:spcAft>
                <a:spcPts val="0"/>
              </a:spcAft>
              <a:buNone/>
            </a:pPr>
            <a:r>
              <a:rPr lang="en" sz="1100">
                <a:solidFill>
                  <a:srgbClr val="595959"/>
                </a:solidFill>
              </a:rPr>
              <a:t>The filtering and combination steps can be split into two steps via the use of depthwise separable convolutions.</a:t>
            </a:r>
            <a:endParaRPr sz="1100">
              <a:solidFill>
                <a:srgbClr val="595959"/>
              </a:solidFill>
            </a:endParaRPr>
          </a:p>
          <a:p>
            <a:pPr indent="0" lvl="0" marL="0" rtl="0" algn="l">
              <a:spcBef>
                <a:spcPts val="1600"/>
              </a:spcBef>
              <a:spcAft>
                <a:spcPts val="1600"/>
              </a:spcAft>
              <a:buNone/>
            </a:pPr>
            <a:r>
              <a:rPr lang="en" sz="1100">
                <a:solidFill>
                  <a:srgbClr val="595959"/>
                </a:solidFill>
              </a:rPr>
              <a:t>MobileNet introduces a set of two hyper-parameters in order to build very small, low latency models that can be easily matched to the design requirements for mobile and embedded vision applications.</a:t>
            </a:r>
            <a:endParaRPr sz="1100">
              <a:solidFill>
                <a:srgbClr val="595959"/>
              </a:solidFill>
            </a:endParaRPr>
          </a:p>
        </p:txBody>
      </p:sp>
      <p:pic>
        <p:nvPicPr>
          <p:cNvPr id="80" name="Google Shape;80;p17"/>
          <p:cNvPicPr preferRelativeResize="0"/>
          <p:nvPr/>
        </p:nvPicPr>
        <p:blipFill>
          <a:blip r:embed="rId3">
            <a:alphaModFix/>
          </a:blip>
          <a:stretch>
            <a:fillRect/>
          </a:stretch>
        </p:blipFill>
        <p:spPr>
          <a:xfrm>
            <a:off x="5934625" y="744838"/>
            <a:ext cx="2952300" cy="36538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21000"/>
            <a:ext cx="45069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44444"/>
                </a:solidFill>
              </a:rPr>
              <a:t>Why </a:t>
            </a:r>
            <a:r>
              <a:rPr lang="en">
                <a:solidFill>
                  <a:srgbClr val="444444"/>
                </a:solidFill>
              </a:rPr>
              <a:t>Depthwise Separable convolutions</a:t>
            </a:r>
            <a:endParaRPr>
              <a:solidFill>
                <a:srgbClr val="444444"/>
              </a:solidFill>
            </a:endParaRPr>
          </a:p>
        </p:txBody>
      </p:sp>
      <p:pic>
        <p:nvPicPr>
          <p:cNvPr id="86" name="Google Shape;86;p18"/>
          <p:cNvPicPr preferRelativeResize="0"/>
          <p:nvPr/>
        </p:nvPicPr>
        <p:blipFill rotWithShape="1">
          <a:blip r:embed="rId3">
            <a:alphaModFix/>
          </a:blip>
          <a:srcRect b="0" l="0" r="0" t="0"/>
          <a:stretch/>
        </p:blipFill>
        <p:spPr>
          <a:xfrm>
            <a:off x="438215" y="1426898"/>
            <a:ext cx="4507017" cy="929520"/>
          </a:xfrm>
          <a:prstGeom prst="rect">
            <a:avLst/>
          </a:prstGeom>
          <a:noFill/>
          <a:ln>
            <a:noFill/>
          </a:ln>
        </p:spPr>
      </p:pic>
      <p:pic>
        <p:nvPicPr>
          <p:cNvPr id="87" name="Google Shape;87;p18"/>
          <p:cNvPicPr preferRelativeResize="0"/>
          <p:nvPr/>
        </p:nvPicPr>
        <p:blipFill>
          <a:blip r:embed="rId4">
            <a:alphaModFix/>
          </a:blip>
          <a:stretch>
            <a:fillRect/>
          </a:stretch>
        </p:blipFill>
        <p:spPr>
          <a:xfrm>
            <a:off x="311698" y="2575543"/>
            <a:ext cx="4565550" cy="796731"/>
          </a:xfrm>
          <a:prstGeom prst="rect">
            <a:avLst/>
          </a:prstGeom>
          <a:noFill/>
          <a:ln>
            <a:noFill/>
          </a:ln>
        </p:spPr>
      </p:pic>
      <p:pic>
        <p:nvPicPr>
          <p:cNvPr id="88" name="Google Shape;88;p18"/>
          <p:cNvPicPr preferRelativeResize="0"/>
          <p:nvPr/>
        </p:nvPicPr>
        <p:blipFill>
          <a:blip r:embed="rId5">
            <a:alphaModFix/>
          </a:blip>
          <a:stretch>
            <a:fillRect/>
          </a:stretch>
        </p:blipFill>
        <p:spPr>
          <a:xfrm>
            <a:off x="315879" y="3591389"/>
            <a:ext cx="4557188" cy="1054009"/>
          </a:xfrm>
          <a:prstGeom prst="rect">
            <a:avLst/>
          </a:prstGeom>
          <a:noFill/>
          <a:ln>
            <a:noFill/>
          </a:ln>
        </p:spPr>
      </p:pic>
      <p:pic>
        <p:nvPicPr>
          <p:cNvPr id="89" name="Google Shape;89;p18"/>
          <p:cNvPicPr preferRelativeResize="0"/>
          <p:nvPr/>
        </p:nvPicPr>
        <p:blipFill>
          <a:blip r:embed="rId6">
            <a:alphaModFix/>
          </a:blip>
          <a:stretch>
            <a:fillRect/>
          </a:stretch>
        </p:blipFill>
        <p:spPr>
          <a:xfrm>
            <a:off x="4905099" y="0"/>
            <a:ext cx="423890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Cont.</a:t>
            </a:r>
            <a:endParaRPr/>
          </a:p>
        </p:txBody>
      </p:sp>
      <p:pic>
        <p:nvPicPr>
          <p:cNvPr id="95" name="Google Shape;95;p19"/>
          <p:cNvPicPr preferRelativeResize="0"/>
          <p:nvPr/>
        </p:nvPicPr>
        <p:blipFill>
          <a:blip r:embed="rId3">
            <a:alphaModFix/>
          </a:blip>
          <a:stretch>
            <a:fillRect/>
          </a:stretch>
        </p:blipFill>
        <p:spPr>
          <a:xfrm>
            <a:off x="371948" y="1813538"/>
            <a:ext cx="4533151" cy="2105025"/>
          </a:xfrm>
          <a:prstGeom prst="rect">
            <a:avLst/>
          </a:prstGeom>
          <a:noFill/>
          <a:ln>
            <a:noFill/>
          </a:ln>
        </p:spPr>
      </p:pic>
      <p:pic>
        <p:nvPicPr>
          <p:cNvPr id="96" name="Google Shape;96;p19"/>
          <p:cNvPicPr preferRelativeResize="0"/>
          <p:nvPr/>
        </p:nvPicPr>
        <p:blipFill>
          <a:blip r:embed="rId4">
            <a:alphaModFix/>
          </a:blip>
          <a:stretch>
            <a:fillRect/>
          </a:stretch>
        </p:blipFill>
        <p:spPr>
          <a:xfrm>
            <a:off x="4905099" y="0"/>
            <a:ext cx="423890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Depthwise Conv (3x3 DW Conv)</a:t>
            </a:r>
            <a:endParaRPr/>
          </a:p>
        </p:txBody>
      </p:sp>
      <p:pic>
        <p:nvPicPr>
          <p:cNvPr id="102" name="Google Shape;102;p20"/>
          <p:cNvPicPr preferRelativeResize="0"/>
          <p:nvPr/>
        </p:nvPicPr>
        <p:blipFill>
          <a:blip r:embed="rId3">
            <a:alphaModFix/>
          </a:blip>
          <a:stretch>
            <a:fillRect/>
          </a:stretch>
        </p:blipFill>
        <p:spPr>
          <a:xfrm>
            <a:off x="2292100" y="2993175"/>
            <a:ext cx="4559800" cy="1575700"/>
          </a:xfrm>
          <a:prstGeom prst="rect">
            <a:avLst/>
          </a:prstGeom>
          <a:noFill/>
          <a:ln>
            <a:noFill/>
          </a:ln>
        </p:spPr>
      </p:pic>
      <p:sp>
        <p:nvSpPr>
          <p:cNvPr id="103" name="Google Shape;103;p20"/>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In Depthwise conv, each filter channel is applied separately to its corresponding feature map channel without accumulating over depth.</a:t>
            </a:r>
            <a:endParaRPr sz="1100"/>
          </a:p>
          <a:p>
            <a:pPr indent="0" lvl="0" marL="0" rtl="0" algn="l">
              <a:spcBef>
                <a:spcPts val="1600"/>
              </a:spcBef>
              <a:spcAft>
                <a:spcPts val="0"/>
              </a:spcAft>
              <a:buClr>
                <a:schemeClr val="dk1"/>
              </a:buClr>
              <a:buSzPts val="1100"/>
              <a:buFont typeface="Arial"/>
              <a:buNone/>
            </a:pPr>
            <a:r>
              <a:rPr lang="en" sz="1100"/>
              <a:t>For MobileNets the depthwise convolution applies a single filter to each input channel. Then a trivial batch normalisation followed by a ReLU operation.</a:t>
            </a:r>
            <a:endParaRPr sz="1100"/>
          </a:p>
          <a:p>
            <a:pPr indent="0" lvl="0" marL="0" rtl="0" algn="l">
              <a:spcBef>
                <a:spcPts val="1600"/>
              </a:spcBef>
              <a:spcAft>
                <a:spcPts val="0"/>
              </a:spcAft>
              <a:buClr>
                <a:schemeClr val="dk1"/>
              </a:buClr>
              <a:buSzPts val="1100"/>
              <a:buFont typeface="Arial"/>
              <a:buNone/>
            </a:pPr>
            <a:r>
              <a:rPr lang="en" sz="1100"/>
              <a:t>The pointwise convolution then applies a 1x1 convolution to combine the outputs of the depthwise convolution.</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solidFill>
                <a:srgbClr val="595959"/>
              </a:solidFill>
            </a:endParaRPr>
          </a:p>
          <a:p>
            <a:pPr indent="0" lvl="0" marL="0" rtl="0" algn="l">
              <a:spcBef>
                <a:spcPts val="1600"/>
              </a:spcBef>
              <a:spcAft>
                <a:spcPts val="0"/>
              </a:spcAft>
              <a:buClr>
                <a:schemeClr val="dk1"/>
              </a:buClr>
              <a:buSzPts val="1100"/>
              <a:buFont typeface="Arial"/>
              <a:buNone/>
            </a:pPr>
            <a:r>
              <a:t/>
            </a:r>
            <a:endParaRPr sz="1100">
              <a:solidFill>
                <a:srgbClr val="595959"/>
              </a:solidFill>
            </a:endParaRPr>
          </a:p>
          <a:p>
            <a:pPr indent="0" lvl="0" marL="0" rtl="0" algn="l">
              <a:spcBef>
                <a:spcPts val="1600"/>
              </a:spcBef>
              <a:spcAft>
                <a:spcPts val="0"/>
              </a:spcAft>
              <a:buNone/>
            </a:pPr>
            <a:r>
              <a:t/>
            </a:r>
            <a:endParaRPr sz="1100">
              <a:solidFill>
                <a:srgbClr val="595959"/>
              </a:solidFill>
            </a:endParaRPr>
          </a:p>
          <a:p>
            <a:pPr indent="0" lvl="0" marL="0" rtl="0" algn="l">
              <a:spcBef>
                <a:spcPts val="1600"/>
              </a:spcBef>
              <a:spcAft>
                <a:spcPts val="1600"/>
              </a:spcAft>
              <a:buNone/>
            </a:pPr>
            <a:r>
              <a:t/>
            </a:r>
            <a:endParaRPr sz="11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Pointwise Conv (1x1)</a:t>
            </a:r>
            <a:endParaRPr/>
          </a:p>
        </p:txBody>
      </p:sp>
      <p:pic>
        <p:nvPicPr>
          <p:cNvPr id="109" name="Google Shape;109;p21"/>
          <p:cNvPicPr preferRelativeResize="0"/>
          <p:nvPr/>
        </p:nvPicPr>
        <p:blipFill>
          <a:blip r:embed="rId3">
            <a:alphaModFix/>
          </a:blip>
          <a:stretch>
            <a:fillRect/>
          </a:stretch>
        </p:blipFill>
        <p:spPr>
          <a:xfrm>
            <a:off x="601225" y="2744300"/>
            <a:ext cx="3912475" cy="1952150"/>
          </a:xfrm>
          <a:prstGeom prst="rect">
            <a:avLst/>
          </a:prstGeom>
          <a:noFill/>
          <a:ln>
            <a:noFill/>
          </a:ln>
        </p:spPr>
      </p:pic>
      <p:pic>
        <p:nvPicPr>
          <p:cNvPr id="110" name="Google Shape;110;p21"/>
          <p:cNvPicPr preferRelativeResize="0"/>
          <p:nvPr/>
        </p:nvPicPr>
        <p:blipFill>
          <a:blip r:embed="rId4">
            <a:alphaModFix/>
          </a:blip>
          <a:stretch>
            <a:fillRect/>
          </a:stretch>
        </p:blipFill>
        <p:spPr>
          <a:xfrm>
            <a:off x="5377373" y="2624875"/>
            <a:ext cx="2798495" cy="199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